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FB7C4-91FB-4486-B1C4-0901D9B5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A6ACEB-3871-4AE6-B2C1-70157E59F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AA803-AEE4-48A2-BF3E-FC2A89D7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71199-34A8-414B-9F51-0935DC3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1C423-97F4-4038-AD22-5513266E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D089D-7212-479C-A84F-988684D7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7AF57-801B-486F-ACA3-B7619422A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EDA99-EF90-4545-BCD6-19A39A11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26809-C746-4467-B078-CC909B11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F8AA-D7DF-482A-8961-23127661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1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2D43A7-5F81-49B8-81A9-4AA2F7B71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CB432-681E-4262-879C-D12265F67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22098-32CB-4411-8CB6-81181B66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192D2-96DC-41CB-B366-8DE80E30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16946-1745-46CC-A206-7D053349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8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B594-0324-4523-9C7E-BC76C879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F07E4-DD4D-4E3D-B120-1F9B69AC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73DE1-67EC-43CB-AFB2-F623CD0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5B525-03B7-4994-8D39-195A92C1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F7BF-DE8A-4D59-8120-5BCDA336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8DFB-C897-4053-9876-AE870FFC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48C61-8CC2-4E85-AE66-4AF56F6E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B0A7C-3498-46BB-94D8-15A1993C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64141-FE86-4BA5-B308-D16842DB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6C08-546C-4FDB-9308-728DD99E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B370A-1251-458A-BBD7-3290CF4B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476D8-794C-4932-BAF8-6C2B57082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9D64D-7559-4501-A623-CD2FD8F39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43585-AAB6-4D57-9D6E-38B4080A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B1350-0873-428E-BF2A-7E67A71D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04AFB-510F-4E93-A05B-57380254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709B-C152-4611-B315-64EABD30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5B42A-0437-456D-9D99-CF5931BE6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A0458E-1342-4D05-A6ED-E9AA116E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FBCEA-241C-4531-BF8B-5786D202A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94322-106D-48B8-A56F-F762759E8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45C08-4666-4A0B-82FA-D18BB33D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2B9D92-7686-4840-9BB6-40FE39A4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75C597-A988-4D5C-81E6-E93B8EE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CB89-CFE3-46C3-BA35-A5F1DA0D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25053-4E78-4BEA-A583-09B35FF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4DE78-0928-4AF7-B7ED-F79F8EB5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3A0A17-90D8-4F6B-98CF-0C82A63E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796A3-E94D-4328-B54F-C4BD05CB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5ADDD-E395-4BB1-AF8C-A0ED373E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35997-745C-461F-AE4A-296E521E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7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11B1A-EA08-4F55-9292-66700987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3C665-B1A4-42F7-BB88-1581F29D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54BD98-675F-4966-96DA-46679A581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F380A-E1AA-458E-92CC-A9F7420C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DA5E4-2389-4DF9-93B3-50A36854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1A1B1-8A42-475B-A945-9A73545B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793B-AEF5-4C74-A0E4-1D3D736E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A4268-4D6C-4B19-A597-E5A1B9E5C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A454C-BDB4-47EE-8B96-D95EFF0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CAB48-FCDD-4721-9A15-A7C53634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75030-D55F-4AD2-BD24-8DA1BEE3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48BAD-DB79-4F2F-961A-01480C81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6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A1E7D-A534-4944-B5EE-D152859C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4EBB5-3594-4191-89AF-BB1C0D1D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14BA6-0E70-45C9-81F7-FE23E5049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9833-9C55-4FEA-A1CA-B895F7031C84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F9E61-694E-4353-B38C-D726CEF37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0EECA-1175-46D4-B0AF-06B830C5E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0B4B-E802-401E-8CB5-BDBEACCD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ldc.upenn.edu/LDC99T4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31215C-14C0-4A78-95DF-6393EC4DCE2C}"/>
              </a:ext>
            </a:extLst>
          </p:cNvPr>
          <p:cNvSpPr/>
          <p:nvPr/>
        </p:nvSpPr>
        <p:spPr>
          <a:xfrm>
            <a:off x="853954" y="1789607"/>
            <a:ext cx="10484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NimbusRomNo9L-Medi"/>
              </a:rPr>
              <a:t>A Challenge Set and Methods for Noun-Verb Ambiguity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D63A5-0E2D-4880-BD6F-E7568B7FD17A}"/>
              </a:ext>
            </a:extLst>
          </p:cNvPr>
          <p:cNvSpPr/>
          <p:nvPr/>
        </p:nvSpPr>
        <p:spPr>
          <a:xfrm>
            <a:off x="3047999" y="36877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NimbusRomNo9L-Medi"/>
              </a:rPr>
              <a:t>Ali </a:t>
            </a:r>
            <a:r>
              <a:rPr lang="en-US" altLang="zh-CN" dirty="0" err="1">
                <a:latin typeface="NimbusRomNo9L-Medi"/>
              </a:rPr>
              <a:t>Elkahky</a:t>
            </a:r>
            <a:r>
              <a:rPr lang="en-US" altLang="zh-CN" dirty="0">
                <a:latin typeface="NimbusRomNo9L-Medi"/>
              </a:rPr>
              <a:t>, Kellie Webster, Daniel </a:t>
            </a:r>
            <a:r>
              <a:rPr lang="en-US" altLang="zh-CN" dirty="0" err="1">
                <a:latin typeface="NimbusRomNo9L-Medi"/>
              </a:rPr>
              <a:t>Andor</a:t>
            </a:r>
            <a:r>
              <a:rPr lang="en-US" altLang="zh-CN" dirty="0">
                <a:latin typeface="NimbusRomNo9L-Medi"/>
              </a:rPr>
              <a:t>, and Emily </a:t>
            </a:r>
            <a:r>
              <a:rPr lang="en-US" altLang="zh-CN" dirty="0" err="1">
                <a:latin typeface="NimbusRomNo9L-Medi"/>
              </a:rPr>
              <a:t>Pitler</a:t>
            </a:r>
            <a:endParaRPr lang="en-US" altLang="zh-CN" dirty="0">
              <a:latin typeface="NimbusRomNo9L-Medi"/>
            </a:endParaRPr>
          </a:p>
          <a:p>
            <a:pPr algn="ctr"/>
            <a:r>
              <a:rPr lang="en-US" altLang="zh-CN" dirty="0">
                <a:latin typeface="NimbusRomNo9L-Regu"/>
              </a:rPr>
              <a:t>Google AI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5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Question Statement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6B3552-8562-45A8-B4EF-979BD0BCAAF1}"/>
              </a:ext>
            </a:extLst>
          </p:cNvPr>
          <p:cNvSpPr/>
          <p:nvPr/>
        </p:nvSpPr>
        <p:spPr>
          <a:xfrm>
            <a:off x="230500" y="1207716"/>
            <a:ext cx="114904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Consider the ambiguous examples below:</a:t>
            </a:r>
          </a:p>
          <a:p>
            <a:r>
              <a:rPr lang="en-US" altLang="zh-CN" dirty="0"/>
              <a:t>	(1) Certain insects can damage plumerias, such as mites, </a:t>
            </a:r>
            <a:r>
              <a:rPr lang="en-US" altLang="zh-CN" b="1" dirty="0"/>
              <a:t>flies</a:t>
            </a:r>
            <a:r>
              <a:rPr lang="en-US" altLang="zh-CN" dirty="0"/>
              <a:t>, or aphids. </a:t>
            </a:r>
          </a:p>
          <a:p>
            <a:r>
              <a:rPr lang="en-US" altLang="zh-CN" dirty="0"/>
              <a:t>	(2) </a:t>
            </a:r>
            <a:r>
              <a:rPr lang="en-US" altLang="zh-CN" b="1" dirty="0"/>
              <a:t>Mark</a:t>
            </a:r>
            <a:r>
              <a:rPr lang="en-US" altLang="zh-CN" dirty="0"/>
              <a:t> which area you want to distress.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Models trained 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WSJ Penn Treebank can only recognize </a:t>
            </a:r>
            <a:r>
              <a:rPr lang="en-US" altLang="zh-CN" b="1" dirty="0"/>
              <a:t>flies</a:t>
            </a:r>
            <a:r>
              <a:rPr lang="en-US" altLang="zh-CN" dirty="0"/>
              <a:t> as verbs, and </a:t>
            </a:r>
            <a:r>
              <a:rPr lang="en-US" altLang="zh-CN" b="1" dirty="0"/>
              <a:t>mark</a:t>
            </a:r>
            <a:r>
              <a:rPr lang="en-US" altLang="zh-CN" dirty="0"/>
              <a:t> as nouns.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All occurrences of </a:t>
            </a:r>
            <a:r>
              <a:rPr lang="en-US" altLang="zh-CN" b="1" dirty="0"/>
              <a:t>flies</a:t>
            </a:r>
            <a:r>
              <a:rPr lang="en-US" altLang="zh-CN" dirty="0"/>
              <a:t> and </a:t>
            </a:r>
            <a:r>
              <a:rPr lang="en-US" altLang="zh-CN" b="1" dirty="0"/>
              <a:t>mark</a:t>
            </a:r>
            <a:r>
              <a:rPr lang="en-US" altLang="zh-CN" dirty="0"/>
              <a:t> in WSJ are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special uses of these words hardly appear in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This is called </a:t>
            </a:r>
            <a:r>
              <a:rPr lang="en-US" altLang="zh-CN" i="1" dirty="0"/>
              <a:t>Noun-Verb Ambiguity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7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8A33A6-8AE7-4A9D-975C-E2938CF9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8" y="0"/>
            <a:ext cx="74300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751ABE-9862-41CB-999D-77D9AC05D402}"/>
              </a:ext>
            </a:extLst>
          </p:cNvPr>
          <p:cNvSpPr/>
          <p:nvPr/>
        </p:nvSpPr>
        <p:spPr>
          <a:xfrm>
            <a:off x="7643658" y="708952"/>
            <a:ext cx="4192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https://catalog.ldc.upenn.edu/LDC99T42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4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Question Statement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D8517-488E-4436-98B8-773DA5BB4FDC}"/>
              </a:ext>
            </a:extLst>
          </p:cNvPr>
          <p:cNvSpPr/>
          <p:nvPr/>
        </p:nvSpPr>
        <p:spPr>
          <a:xfrm>
            <a:off x="230500" y="1207716"/>
            <a:ext cx="114904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Except for training data, the tagger itself should take into account the surrounding context in order to correctly tag ambiguous words, rather than skewed priors per word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simple tagger based on a single hidden layer feed-forward neural network with 128 units that uses a </a:t>
            </a:r>
            <a:r>
              <a:rPr lang="en-US" altLang="zh-CN" b="1" dirty="0"/>
              <a:t>three word window</a:t>
            </a:r>
            <a:r>
              <a:rPr lang="en-US" altLang="zh-CN" dirty="0"/>
              <a:t> around the focus token as features achieves an accuracy of 97.0% on the WSJ ambiguous words.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more complex model which incorporated contextual information may help alleviate the problem.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summary, two types of actions can be taken to enhance the tagger’s ability to disambiguate verbs and nouns.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Construct a more challenging dataset which captures a wide range of possibilities that a part-of-speech tagger needs to handle in the wild.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Build a more robust model which incorporates global contextual information to accurately tag part-of-speeches.</a:t>
            </a:r>
          </a:p>
        </p:txBody>
      </p:sp>
    </p:spTree>
    <p:extLst>
      <p:ext uri="{BB962C8B-B14F-4D97-AF65-F5344CB8AC3E}">
        <p14:creationId xmlns:p14="http://schemas.microsoft.com/office/powerpoint/2010/main" val="2056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338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Construction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74A46C-915A-4D49-A02F-C1ADD3CB230C}"/>
              </a:ext>
            </a:extLst>
          </p:cNvPr>
          <p:cNvSpPr/>
          <p:nvPr/>
        </p:nvSpPr>
        <p:spPr>
          <a:xfrm>
            <a:off x="230500" y="1207716"/>
            <a:ext cx="114904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Step 1: Naturally Occurring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Genre 1: long well-edited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Genre 2: heavy use of imperative verbs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Genre 3: headline style short sentences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7295C7-135A-4745-AAF4-DEF388D3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2" y="2873086"/>
            <a:ext cx="8197812" cy="292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338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Construction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0FCC3-70B3-4E59-A5ED-53940DB71503}"/>
              </a:ext>
            </a:extLst>
          </p:cNvPr>
          <p:cNvSpPr/>
          <p:nvPr/>
        </p:nvSpPr>
        <p:spPr>
          <a:xfrm>
            <a:off x="230500" y="1110734"/>
            <a:ext cx="114904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Step 2: Ambiguous Token Detection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Step 3: Filtering Trivial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Exclude tokens preceded by a determiner (a/the) or modal verb (can/will).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Tokens were additionally restricted to be neither adjectival modifiers nor components of noun-compounds.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Step 4: Diversification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Sentence-initial imperative verbs were very likely to be confidently tagged as nouns. To ensure that this important class of ambiguous tokens was included in our dataset, we made it a special extraction case and did not apply the above filters for trivial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r>
              <a:rPr lang="en-US" altLang="zh-CN" sz="2800" dirty="0"/>
              <a:t>Step 5: Crowdsourced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Annotators were asked to select whether the target word was a “Noun”, a “Verb”, “Ambiguous”, or “Neither”.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93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338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Dataset Construction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C2063-C466-4C91-BD9F-1340AD2CA6F9}"/>
              </a:ext>
            </a:extLst>
          </p:cNvPr>
          <p:cNvSpPr/>
          <p:nvPr/>
        </p:nvSpPr>
        <p:spPr>
          <a:xfrm>
            <a:off x="230500" y="1207716"/>
            <a:ext cx="1149044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Step 6: Final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Reject examples in which there was no majority agreement or in which the majority label was “Ambiguous” or “Neither”.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Linguists found only 7 actual mistakes over 200 example (3.5% of examples).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97B620-6593-46FB-90E8-ECE7F939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96" y="3165330"/>
            <a:ext cx="37052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4273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Model Enhancement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EF7323-D6A5-4ABB-ADC5-DD62E4042FE6}"/>
              </a:ext>
            </a:extLst>
          </p:cNvPr>
          <p:cNvSpPr/>
          <p:nvPr/>
        </p:nvSpPr>
        <p:spPr>
          <a:xfrm>
            <a:off x="230500" y="1207716"/>
            <a:ext cx="11490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Empirical Performances w/ and wo/ enhancements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Contextual 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Augmentation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Above together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775D1A-9FE6-4AA6-980F-3C6A3B5B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27" y="2408045"/>
            <a:ext cx="3616799" cy="36104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1D787F-180E-4DAF-9E1E-CD7803668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404909"/>
            <a:ext cx="3608090" cy="4431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8CC6C5-3BB2-4F85-9F70-EF834AD4E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394567"/>
            <a:ext cx="9586455" cy="44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2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ED64128-BB9A-42AE-8AA9-164297044C69}"/>
              </a:ext>
            </a:extLst>
          </p:cNvPr>
          <p:cNvSpPr/>
          <p:nvPr/>
        </p:nvSpPr>
        <p:spPr>
          <a:xfrm>
            <a:off x="230500" y="334880"/>
            <a:ext cx="2363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2E76F7-B4E7-4214-80F7-E713B90251EC}"/>
              </a:ext>
            </a:extLst>
          </p:cNvPr>
          <p:cNvSpPr/>
          <p:nvPr/>
        </p:nvSpPr>
        <p:spPr>
          <a:xfrm>
            <a:off x="230500" y="1207716"/>
            <a:ext cx="114904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Dataset Collection: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annotated by humans;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filtering trivial examples;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focusing on a specific direction, e.g. noun-verb ambiguation.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 Enhancement: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incorporating contextual information;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training and real-world data.</a:t>
            </a:r>
          </a:p>
        </p:txBody>
      </p:sp>
    </p:spTree>
    <p:extLst>
      <p:ext uri="{BB962C8B-B14F-4D97-AF65-F5344CB8AC3E}">
        <p14:creationId xmlns:p14="http://schemas.microsoft.com/office/powerpoint/2010/main" val="11646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524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NimbusRomNo9L-Medi</vt:lpstr>
      <vt:lpstr>NimbusRomNo9L-Regu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庆宏</dc:creator>
  <cp:lastModifiedBy>韩 庆宏</cp:lastModifiedBy>
  <cp:revision>12</cp:revision>
  <dcterms:created xsi:type="dcterms:W3CDTF">2020-04-01T06:04:29Z</dcterms:created>
  <dcterms:modified xsi:type="dcterms:W3CDTF">2020-04-01T11:16:46Z</dcterms:modified>
</cp:coreProperties>
</file>