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6" r:id="rId7"/>
    <p:sldId id="268" r:id="rId8"/>
    <p:sldId id="269" r:id="rId9"/>
    <p:sldId id="270" r:id="rId10"/>
    <p:sldId id="263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A30AD-45B2-4CEC-AB55-DDE4BE25E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E52A7A-593C-4DE9-8279-83462BD8F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114435-47EE-49C4-9707-8166B48D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6EC8-0D7F-4416-B72A-707D2191B751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589391-0178-4233-8103-EC8BA5329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F54D88-3B6B-4444-A4CD-B28C1376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C454-E2BC-4FB1-820B-22145DC5C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6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2EC8C-4AF4-48DE-BCAA-1BD970CB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DC6824-9E41-447F-BC41-6B128D6DE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A74D85-1FE2-4402-9178-A8E616E9C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6EC8-0D7F-4416-B72A-707D2191B751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A89DE4-B641-4E1F-BE24-1C2868DD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9A61F6-2022-46EB-9C4D-39860F05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C454-E2BC-4FB1-820B-22145DC5C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70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8242FE-8625-4931-AF3F-49CB0B401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062DE1-C7C8-49DF-82AA-A8BAB4721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6866A4-1A54-4A78-A9F5-AB4776B9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6EC8-0D7F-4416-B72A-707D2191B751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2AB876-649E-4BCD-8B48-005087D98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720016-39EA-40A0-A0AA-8D4964939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C454-E2BC-4FB1-820B-22145DC5C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62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D6522-AC6D-4B85-B85F-40F7DF88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5105CE-37A9-43D7-A181-45EAA9068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615158-0508-4ACF-8FAD-199984C2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6EC8-0D7F-4416-B72A-707D2191B751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89B3A8-D128-4B9D-9459-694D587C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E03F77-B517-4659-AA9B-9C15958D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C454-E2BC-4FB1-820B-22145DC5C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63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50D3D-516B-4713-953F-020B51C7E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6874BD-084D-4C14-AF9F-2B665E678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D957F5-694B-497B-A3E4-9296CB2D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6EC8-0D7F-4416-B72A-707D2191B751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EF1684-2374-4349-985A-BCACE9B06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9F84B-1196-4B2A-9237-E29F763F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C454-E2BC-4FB1-820B-22145DC5C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80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5D34C-D201-41B0-9B4E-8BE043D3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9A8845-5C88-479A-95A8-EDDBBFC26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53784D-885F-4FAC-9BA2-4CF7B8A73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ACF92D-488D-4C15-9041-E4C53773F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6EC8-0D7F-4416-B72A-707D2191B751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2F9D88-9607-469C-BC36-921591718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329BF7-2305-4039-83C5-BBDC169A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C454-E2BC-4FB1-820B-22145DC5C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39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665EF-CE17-46CB-A5D3-F9513FC41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FE6AB9-F2CA-4477-A97D-4AADFD52C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E5769F-61D9-4380-8236-82E4E859E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7666AF-2884-48AE-835B-6568919D2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1E5407-0C09-4747-B3CD-2D9E83A86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9E5F16-FB93-40F9-906B-602A987E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6EC8-0D7F-4416-B72A-707D2191B751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87B540-154F-41C2-85E8-D13BAAF44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6804D8-6583-4E38-AC98-87A9C124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C454-E2BC-4FB1-820B-22145DC5C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95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DC22F-B490-497B-9B1D-EB0101A2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05EA79-0040-4773-A6B7-16A2EFDC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6EC8-0D7F-4416-B72A-707D2191B751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E2248F-E724-4C43-92E3-35481438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E8E4F7-9F78-4E0C-91F0-8549FA78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C454-E2BC-4FB1-820B-22145DC5C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79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E25A42-E0D5-47F7-8E04-58496CF6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6EC8-0D7F-4416-B72A-707D2191B751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668A00-7DBF-4304-98FE-F281E42F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8A2868-55ED-40F3-A2A6-5E04CAC5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C454-E2BC-4FB1-820B-22145DC5C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008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67391-45C3-418D-9A72-57160C95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CCA65A-6552-4B67-9041-36F2CD13C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17107D-2A34-491D-8E57-8F9EB0C72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3A1597-C106-46E0-97A1-98B403277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6EC8-0D7F-4416-B72A-707D2191B751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13C6C7-1286-48AB-AB0E-0A25C54B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6E08E9-AF7B-42B5-BA9D-661103F6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C454-E2BC-4FB1-820B-22145DC5C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79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C61DA-8E1C-419C-A9DF-4F0E4B65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8F52DF-9CBC-4D8D-83BF-344FD802B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13BB06-2BC9-44A2-83C8-55EDB633C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27DD9A-CE4C-457D-813E-892DC857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6EC8-0D7F-4416-B72A-707D2191B751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8FB962-12F8-4A50-9389-68A111F6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DA938E-CA8B-46A9-827D-9C75CF61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C454-E2BC-4FB1-820B-22145DC5C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12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38C65D-076A-44A7-AB02-200E5B6B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28DDB1-024F-4E97-81AC-B58211F86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5FB1FF-2259-415D-9BD6-EF6BD172D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16EC8-0D7F-4416-B72A-707D2191B751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8D4E8E-5071-49F5-879A-61776B3A1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F110E1-B467-48CA-9E09-1668B41CF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7C454-E2BC-4FB1-820B-22145DC5C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44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brat.nlplab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niversaldependencies.org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531215C-14C0-4A78-95DF-6393EC4DCE2C}"/>
              </a:ext>
            </a:extLst>
          </p:cNvPr>
          <p:cNvSpPr/>
          <p:nvPr/>
        </p:nvSpPr>
        <p:spPr>
          <a:xfrm>
            <a:off x="853954" y="1789607"/>
            <a:ext cx="105067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Universal Dependencies v1:</a:t>
            </a:r>
          </a:p>
          <a:p>
            <a:pPr algn="ctr"/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A Multilingual Treebank Collection</a:t>
            </a:r>
            <a:endParaRPr lang="zh-CN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56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ED64128-BB9A-42AE-8AA9-164297044C69}"/>
              </a:ext>
            </a:extLst>
          </p:cNvPr>
          <p:cNvSpPr/>
          <p:nvPr/>
        </p:nvSpPr>
        <p:spPr>
          <a:xfrm>
            <a:off x="230500" y="334880"/>
            <a:ext cx="40206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Dataset Annotation</a:t>
            </a:r>
            <a:endParaRPr lang="zh-CN" altLang="en-US" sz="3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0C2063-C466-4C91-BD9F-1340AD2CA6F9}"/>
              </a:ext>
            </a:extLst>
          </p:cNvPr>
          <p:cNvSpPr/>
          <p:nvPr/>
        </p:nvSpPr>
        <p:spPr>
          <a:xfrm>
            <a:off x="230500" y="1207716"/>
            <a:ext cx="11490445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Principle 4: Format and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Data is encoded in the </a:t>
            </a:r>
            <a:r>
              <a:rPr lang="en-US" altLang="zh-CN" dirty="0" err="1"/>
              <a:t>CoNLL</a:t>
            </a:r>
            <a:r>
              <a:rPr lang="en-US" altLang="zh-CN" dirty="0"/>
              <a:t>-U format, which is an evolution of the widely used </a:t>
            </a:r>
            <a:r>
              <a:rPr lang="en-US" altLang="zh-CN" dirty="0" err="1"/>
              <a:t>CoNLL</a:t>
            </a:r>
            <a:r>
              <a:rPr lang="en-US" altLang="zh-CN" dirty="0"/>
              <a:t>-X format, where each word/token is represented in tab-separated columns on one line and sentence boundaries are marked by blank lines.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BC7E96F-E326-4C1A-8324-9435F52FE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92" y="2614694"/>
            <a:ext cx="11050142" cy="336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8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ED64128-BB9A-42AE-8AA9-164297044C69}"/>
              </a:ext>
            </a:extLst>
          </p:cNvPr>
          <p:cNvSpPr/>
          <p:nvPr/>
        </p:nvSpPr>
        <p:spPr>
          <a:xfrm>
            <a:off x="230500" y="334880"/>
            <a:ext cx="40206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/>
              <a:t>Dataset Annotation</a:t>
            </a:r>
            <a:endParaRPr lang="zh-CN" altLang="en-US" sz="3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0C2063-C466-4C91-BD9F-1340AD2CA6F9}"/>
              </a:ext>
            </a:extLst>
          </p:cNvPr>
          <p:cNvSpPr/>
          <p:nvPr/>
        </p:nvSpPr>
        <p:spPr>
          <a:xfrm>
            <a:off x="230500" y="1207716"/>
            <a:ext cx="1149044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Principle 4: Format and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Python and JavaScript libraries for reading and validating </a:t>
            </a:r>
            <a:r>
              <a:rPr lang="en-US" altLang="zh-CN" dirty="0" err="1"/>
              <a:t>CoNLL</a:t>
            </a:r>
            <a:r>
              <a:rPr lang="en-US" altLang="zh-CN" dirty="0"/>
              <a:t>-U are provided.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Annotation visualizations generated using brat are also available (</a:t>
            </a:r>
            <a:r>
              <a:rPr lang="en-US" altLang="zh-CN" dirty="0">
                <a:hlinkClick r:id="rId2"/>
              </a:rPr>
              <a:t>http://brat.nlplab.org/</a:t>
            </a:r>
            <a:r>
              <a:rPr lang="en-US" altLang="zh-CN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treebanks can also be queried online using the SETS6 (http://bionlp-www.utu.fi/dep_search) and PML TreeQuery7 (http://lindat.mff.cuni.cz/services/pmltq/) tools.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6C2852-26B9-45BB-B409-D91DFA607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559" y="4268066"/>
            <a:ext cx="64103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7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ED64128-BB9A-42AE-8AA9-164297044C69}"/>
              </a:ext>
            </a:extLst>
          </p:cNvPr>
          <p:cNvSpPr/>
          <p:nvPr/>
        </p:nvSpPr>
        <p:spPr>
          <a:xfrm>
            <a:off x="230500" y="334880"/>
            <a:ext cx="41344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Question Statement</a:t>
            </a:r>
            <a:endParaRPr lang="zh-CN" altLang="en-US" sz="3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6B3552-8562-45A8-B4EF-979BD0BCAAF1}"/>
              </a:ext>
            </a:extLst>
          </p:cNvPr>
          <p:cNvSpPr/>
          <p:nvPr/>
        </p:nvSpPr>
        <p:spPr>
          <a:xfrm>
            <a:off x="230500" y="1207716"/>
            <a:ext cx="114904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syntactic information is critical in various NLP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However, existing treebanks vary in their annotation schemes across languages.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6FF5EE8-1682-401F-A604-3503493B0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8" y="2315306"/>
            <a:ext cx="6296025" cy="25431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95DEBC4-CE7C-4A73-8FDF-8A1249599EB7}"/>
              </a:ext>
            </a:extLst>
          </p:cNvPr>
          <p:cNvSpPr/>
          <p:nvPr/>
        </p:nvSpPr>
        <p:spPr>
          <a:xfrm>
            <a:off x="230500" y="4996574"/>
            <a:ext cx="114904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It’s therefore necessary to create cross-linguistically consistent treebank annotation for various languages, to encourage multilingual and cross-lingual researches.</a:t>
            </a:r>
          </a:p>
        </p:txBody>
      </p:sp>
    </p:spTree>
    <p:extLst>
      <p:ext uri="{BB962C8B-B14F-4D97-AF65-F5344CB8AC3E}">
        <p14:creationId xmlns:p14="http://schemas.microsoft.com/office/powerpoint/2010/main" val="107573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B751ABE-9862-41CB-999D-77D9AC05D402}"/>
              </a:ext>
            </a:extLst>
          </p:cNvPr>
          <p:cNvSpPr/>
          <p:nvPr/>
        </p:nvSpPr>
        <p:spPr>
          <a:xfrm>
            <a:off x="3757914" y="5447207"/>
            <a:ext cx="3640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2"/>
              </a:rPr>
              <a:t>https://universaldependencies.org/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1CF355-C788-4250-8086-E7B254502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418" y="0"/>
            <a:ext cx="8707023" cy="494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44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ED64128-BB9A-42AE-8AA9-164297044C69}"/>
              </a:ext>
            </a:extLst>
          </p:cNvPr>
          <p:cNvSpPr/>
          <p:nvPr/>
        </p:nvSpPr>
        <p:spPr>
          <a:xfrm>
            <a:off x="230500" y="334880"/>
            <a:ext cx="40206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Dataset Annotation</a:t>
            </a:r>
            <a:endParaRPr lang="zh-CN" altLang="en-US" sz="3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74A46C-915A-4D49-A02F-C1ADD3CB230C}"/>
              </a:ext>
            </a:extLst>
          </p:cNvPr>
          <p:cNvSpPr/>
          <p:nvPr/>
        </p:nvSpPr>
        <p:spPr>
          <a:xfrm>
            <a:off x="230500" y="1207716"/>
            <a:ext cx="11490445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General principles</a:t>
            </a:r>
            <a:r>
              <a:rPr lang="en-US" altLang="zh-CN" dirty="0"/>
              <a:t>: To maximize the parallelism between languages and make sure that the same construction is annotated in the same way across languages, we use a universal pool of structural and functional categories that languages select from. Moreover, it should be possible to refine the analysis by adding language-specific subtypes of universal categories.</a:t>
            </a:r>
            <a:endParaRPr lang="en-US" altLang="zh-CN" sz="2800" dirty="0"/>
          </a:p>
          <a:p>
            <a:r>
              <a:rPr lang="en-US" altLang="zh-CN" sz="2800" dirty="0"/>
              <a:t>Principle 1: Word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Clitics (</a:t>
            </a:r>
            <a:r>
              <a:rPr lang="zh-CN" altLang="en-US" dirty="0"/>
              <a:t>附着语素</a:t>
            </a:r>
            <a:r>
              <a:rPr lang="en-US" altLang="zh-CN" dirty="0"/>
              <a:t>) are split off (e.g., Spanish </a:t>
            </a:r>
            <a:r>
              <a:rPr lang="en-US" altLang="zh-CN" dirty="0" err="1"/>
              <a:t>d´amelo</a:t>
            </a:r>
            <a:r>
              <a:rPr lang="en-US" altLang="zh-CN" dirty="0"/>
              <a:t> ‘give me it’ = </a:t>
            </a:r>
            <a:r>
              <a:rPr lang="en-US" altLang="zh-CN" dirty="0" err="1"/>
              <a:t>d´a</a:t>
            </a:r>
            <a:r>
              <a:rPr lang="en-US" altLang="zh-CN" dirty="0"/>
              <a:t> me lo)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Do not allow words with spaces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Multiword expressions (idiosyncratic interpretations that cross word boundaries) are annotated using special dependency relations, rather than by collapsing multiple tokens into one.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2F0F08-3026-4A36-9B53-0EA73F6E0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5" y="4135582"/>
            <a:ext cx="110775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8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ED64128-BB9A-42AE-8AA9-164297044C69}"/>
              </a:ext>
            </a:extLst>
          </p:cNvPr>
          <p:cNvSpPr/>
          <p:nvPr/>
        </p:nvSpPr>
        <p:spPr>
          <a:xfrm>
            <a:off x="230500" y="334880"/>
            <a:ext cx="40206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Dataset Annotation</a:t>
            </a:r>
            <a:endParaRPr lang="zh-CN" altLang="en-US" sz="3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20FCC3-70B3-4E59-A5ED-53940DB71503}"/>
              </a:ext>
            </a:extLst>
          </p:cNvPr>
          <p:cNvSpPr/>
          <p:nvPr/>
        </p:nvSpPr>
        <p:spPr>
          <a:xfrm>
            <a:off x="230500" y="1110734"/>
            <a:ext cx="11490445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Principle 2: Morphology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 lemma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 part-of-speech tag (not all categories have to be used in all languages)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 set of features which encode lexical and grammatical properties associated with the word form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0642A6A-4272-4376-854F-29AB71A50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41" y="3242868"/>
            <a:ext cx="7564498" cy="21604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E2E2894-4371-42D9-8F93-BADBF8A5C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491" y="3258589"/>
            <a:ext cx="3396377" cy="274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ED64128-BB9A-42AE-8AA9-164297044C69}"/>
              </a:ext>
            </a:extLst>
          </p:cNvPr>
          <p:cNvSpPr/>
          <p:nvPr/>
        </p:nvSpPr>
        <p:spPr>
          <a:xfrm>
            <a:off x="230500" y="334880"/>
            <a:ext cx="40206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Dataset Annotation</a:t>
            </a:r>
            <a:endParaRPr lang="zh-CN" altLang="en-US" sz="3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20FCC3-70B3-4E59-A5ED-53940DB71503}"/>
              </a:ext>
            </a:extLst>
          </p:cNvPr>
          <p:cNvSpPr/>
          <p:nvPr/>
        </p:nvSpPr>
        <p:spPr>
          <a:xfrm>
            <a:off x="230500" y="1110734"/>
            <a:ext cx="11490445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Principle 3: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UDv1 contains 40 grammatical relations between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Grammatical Relations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organization of the relations distinguishes between three types of structure: </a:t>
            </a:r>
            <a:r>
              <a:rPr lang="en-US" altLang="zh-CN" b="1" dirty="0"/>
              <a:t>nominals</a:t>
            </a:r>
            <a:r>
              <a:rPr lang="en-US" altLang="zh-CN" dirty="0"/>
              <a:t>, </a:t>
            </a:r>
            <a:r>
              <a:rPr lang="en-US" altLang="zh-CN" b="1" dirty="0"/>
              <a:t>clauses</a:t>
            </a:r>
            <a:r>
              <a:rPr lang="en-US" altLang="zh-CN" dirty="0"/>
              <a:t> and </a:t>
            </a:r>
            <a:r>
              <a:rPr lang="en-US" altLang="zh-CN" b="1" dirty="0"/>
              <a:t>modifier words</a:t>
            </a:r>
            <a:r>
              <a:rPr lang="en-US" altLang="zh-CN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It also makes a distinction between core arguments (e.g., subject and object) and other dependents, but does not attempt to distinguish complements vs. adjuncts.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It also recognizes a non-canonical voice subject.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UD scheme has a rich taxonomy of noun dependents inherited from the Stanford dependencies.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 </a:t>
            </a:r>
            <a:r>
              <a:rPr lang="en-US" altLang="zh-CN" i="1" dirty="0" err="1"/>
              <a:t>mwe</a:t>
            </a:r>
            <a:r>
              <a:rPr lang="en-US" altLang="zh-CN" dirty="0"/>
              <a:t> for fixed grammaticized expressions with function words, left-headed (e.g., instead of : </a:t>
            </a:r>
            <a:r>
              <a:rPr lang="pt-BR" altLang="zh-CN" i="1" dirty="0"/>
              <a:t>mwe</a:t>
            </a:r>
            <a:r>
              <a:rPr lang="pt-BR" altLang="zh-CN" dirty="0"/>
              <a:t>(instead, of), de facto: </a:t>
            </a:r>
            <a:r>
              <a:rPr lang="pt-BR" altLang="zh-CN" i="1" dirty="0"/>
              <a:t>mwe</a:t>
            </a:r>
            <a:r>
              <a:rPr lang="pt-BR" altLang="zh-CN" dirty="0"/>
              <a:t>(de, facto)).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altLang="zh-CN" dirty="0"/>
              <a:t>U</a:t>
            </a:r>
            <a:r>
              <a:rPr lang="en-US" altLang="zh-CN" dirty="0"/>
              <a:t>se </a:t>
            </a:r>
            <a:r>
              <a:rPr lang="en-US" altLang="zh-CN" i="1" dirty="0"/>
              <a:t>name</a:t>
            </a:r>
            <a:r>
              <a:rPr lang="en-US" altLang="zh-CN" dirty="0"/>
              <a:t> for names constituted of multiple proper nouns.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 </a:t>
            </a:r>
            <a:r>
              <a:rPr lang="en-US" altLang="zh-CN" i="1" dirty="0"/>
              <a:t>compound</a:t>
            </a:r>
            <a:r>
              <a:rPr lang="en-US" altLang="zh-CN" dirty="0"/>
              <a:t> to label other types of multiword lexeme.</a:t>
            </a:r>
          </a:p>
        </p:txBody>
      </p:sp>
    </p:spTree>
    <p:extLst>
      <p:ext uri="{BB962C8B-B14F-4D97-AF65-F5344CB8AC3E}">
        <p14:creationId xmlns:p14="http://schemas.microsoft.com/office/powerpoint/2010/main" val="364082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ED64128-BB9A-42AE-8AA9-164297044C69}"/>
              </a:ext>
            </a:extLst>
          </p:cNvPr>
          <p:cNvSpPr/>
          <p:nvPr/>
        </p:nvSpPr>
        <p:spPr>
          <a:xfrm>
            <a:off x="230500" y="334880"/>
            <a:ext cx="40206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Dataset Annotation</a:t>
            </a:r>
            <a:endParaRPr lang="zh-CN" altLang="en-US" sz="3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20FCC3-70B3-4E59-A5ED-53940DB71503}"/>
              </a:ext>
            </a:extLst>
          </p:cNvPr>
          <p:cNvSpPr/>
          <p:nvPr/>
        </p:nvSpPr>
        <p:spPr>
          <a:xfrm>
            <a:off x="230500" y="1110734"/>
            <a:ext cx="11490445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Principle 3: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Relations between Content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Each word depends either on another word in the sentence or on a notional “root” of the sentence.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Three principles: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Content words are related by dependency relations;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Function words attach to the content words they further specify;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Punctuation attaches to the head of the phrase or clause in which it appears.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4540228-F695-4213-9CA2-0E3F3BDB6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36" y="3562053"/>
            <a:ext cx="5212270" cy="286762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290CDAF-2568-4DD4-8D2C-5ED0D37D8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652" y="3562053"/>
            <a:ext cx="61341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8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ED64128-BB9A-42AE-8AA9-164297044C69}"/>
              </a:ext>
            </a:extLst>
          </p:cNvPr>
          <p:cNvSpPr/>
          <p:nvPr/>
        </p:nvSpPr>
        <p:spPr>
          <a:xfrm>
            <a:off x="230500" y="334880"/>
            <a:ext cx="40206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Dataset Annotation</a:t>
            </a:r>
            <a:endParaRPr lang="zh-CN" altLang="en-US" sz="3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20FCC3-70B3-4E59-A5ED-53940DB71503}"/>
              </a:ext>
            </a:extLst>
          </p:cNvPr>
          <p:cNvSpPr/>
          <p:nvPr/>
        </p:nvSpPr>
        <p:spPr>
          <a:xfrm>
            <a:off x="230500" y="1110734"/>
            <a:ext cx="1149044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Principle 3: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Enhanced Representations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UD allows additional dependencies in an enhanced dependency representation.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Explicitly mark external subjects and the external role in relative clauses as well as to propagate relations over conjunctions.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5EC4DD-953D-46A0-BCAC-93320453D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594" y="3097011"/>
            <a:ext cx="64484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ED64128-BB9A-42AE-8AA9-164297044C69}"/>
              </a:ext>
            </a:extLst>
          </p:cNvPr>
          <p:cNvSpPr/>
          <p:nvPr/>
        </p:nvSpPr>
        <p:spPr>
          <a:xfrm>
            <a:off x="230500" y="334880"/>
            <a:ext cx="40206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Dataset Annotation</a:t>
            </a:r>
            <a:endParaRPr lang="zh-CN" altLang="en-US" sz="3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20FCC3-70B3-4E59-A5ED-53940DB71503}"/>
              </a:ext>
            </a:extLst>
          </p:cNvPr>
          <p:cNvSpPr/>
          <p:nvPr/>
        </p:nvSpPr>
        <p:spPr>
          <a:xfrm>
            <a:off x="230500" y="1110734"/>
            <a:ext cx="114904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Principle 3: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Language-Specific Relations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UD allows the use of language-specific subtypes to capture special phenomena in different languages.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67805E9-C43B-4365-9691-41ED87B95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690" y="0"/>
            <a:ext cx="48565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3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625</Words>
  <Application>Microsoft Office PowerPoint</Application>
  <PresentationFormat>宽屏</PresentationFormat>
  <Paragraphs>55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韩 庆宏</dc:creator>
  <cp:lastModifiedBy>韩 庆宏</cp:lastModifiedBy>
  <cp:revision>17</cp:revision>
  <dcterms:created xsi:type="dcterms:W3CDTF">2020-04-02T07:20:25Z</dcterms:created>
  <dcterms:modified xsi:type="dcterms:W3CDTF">2020-04-02T14:20:18Z</dcterms:modified>
</cp:coreProperties>
</file>