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EB59B-14A4-4E8D-976D-C6040129D3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0AAB7E-D35A-4189-99CC-9FB451058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4A62C9-8C1B-4481-AB6A-4B20020D0F91}"/>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25D88A24-85E5-4298-8205-17C3DDB6A6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828F1A-C80C-4AB4-98BA-D98CA652DC21}"/>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155664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62FDC-5A3E-4588-8FA7-45F64EC345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467202-D7F4-42BC-A04E-B5EF302571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7F013B-1F31-48D4-AD60-3B14170CA813}"/>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9CC36B85-5F1B-4C1F-9A23-76962666F4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724B9D-9146-4272-9F61-281F638AC5AA}"/>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375142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3566A7-9B01-422D-8D4C-9366CFE875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4CD2F4-48F3-4FF0-AF1B-70C95A656A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0F1EBA-4BFB-40D4-A43A-542F4718862D}"/>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41ADAEC7-9D45-4EB7-A0BF-7AE5D5BE8B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E39F1C-8BBD-4965-B78E-1983DEC8BC76}"/>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168954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4A322-4E62-4E76-AF24-C609C33396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33BF4C-5355-4E42-9B2D-508946B494C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FAF86D-156E-4D3F-89DC-48DD13975AD8}"/>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239957F5-F465-4E66-BCA2-262EE9051C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E7D5BC-1961-47C6-A20B-9AF688EEBC9B}"/>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329668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0F53F-3052-451C-BE1C-9660E04A14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0FD2A1-6091-446C-8EF6-F4B949737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A0D57C1-A26F-4751-AB4C-F239E4A01C88}"/>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111C5E77-AA5B-4C49-B7C3-72E9898BB1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8D143E-45C5-4678-97BA-8D4BEC1F65AD}"/>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344624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FFA2B-D398-4FF6-92B3-55E2286945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B7ED17-8A3E-44AF-979B-903EDADC7D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6BE642-AD9C-423B-A183-290B6351A2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5F829A-6150-4E8F-8880-58CD70C59619}"/>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6" name="页脚占位符 5">
            <a:extLst>
              <a:ext uri="{FF2B5EF4-FFF2-40B4-BE49-F238E27FC236}">
                <a16:creationId xmlns:a16="http://schemas.microsoft.com/office/drawing/2014/main" id="{D67F79E8-A9BA-4655-B99A-2F87AEC59E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E0126C-5428-4EC8-B79D-2D824185D368}"/>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130200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6FC94-CF5A-4623-901A-8D1639DF48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DAD003-1C40-43C3-A7B7-6670B4AC8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E7CE69-9FA2-4EC3-9C21-681C05B016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F39E75-B53F-4D59-AB5D-F711FBFEA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F9C3D5-3A9D-4B82-9660-D60E3D45F8C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29B6B2-4F18-445D-ACDA-A85E54DACC5C}"/>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8" name="页脚占位符 7">
            <a:extLst>
              <a:ext uri="{FF2B5EF4-FFF2-40B4-BE49-F238E27FC236}">
                <a16:creationId xmlns:a16="http://schemas.microsoft.com/office/drawing/2014/main" id="{BEA96B51-1642-4AF7-90FC-C6D2A4451C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6F57FD-E210-470F-A30D-A0CAC196808A}"/>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285584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1076A-E938-4B49-9871-4449873230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D9E34D-1564-447F-8D79-31575DD19D47}"/>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4" name="页脚占位符 3">
            <a:extLst>
              <a:ext uri="{FF2B5EF4-FFF2-40B4-BE49-F238E27FC236}">
                <a16:creationId xmlns:a16="http://schemas.microsoft.com/office/drawing/2014/main" id="{36D67659-9C75-4F5A-B8EF-7829BAD476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176E59-CD19-4A7A-AF2B-2F29538C5724}"/>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96846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3CB98E-7C0B-4F0A-ABC3-CD54802C7B00}"/>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3" name="页脚占位符 2">
            <a:extLst>
              <a:ext uri="{FF2B5EF4-FFF2-40B4-BE49-F238E27FC236}">
                <a16:creationId xmlns:a16="http://schemas.microsoft.com/office/drawing/2014/main" id="{6B31B160-C0E5-4231-B1A0-B904FA18FE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2DEBC35-7A78-472F-A042-5DE9AAC01477}"/>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65406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20566-3C43-405B-83C6-AF7DCE78DB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E44016-F75D-4673-805B-B5E8F9DBE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D3B1F4-B347-412F-AE2B-82A556929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E28A97-D31A-4B3F-955F-768260088DD1}"/>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6" name="页脚占位符 5">
            <a:extLst>
              <a:ext uri="{FF2B5EF4-FFF2-40B4-BE49-F238E27FC236}">
                <a16:creationId xmlns:a16="http://schemas.microsoft.com/office/drawing/2014/main" id="{BD26F60A-17B6-4ADE-9DAC-6AAA2BED0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C53B0-44E1-401A-8095-2EC51326359F}"/>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275920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0D9B8-FE8F-467D-8425-BC1AB34DBD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AAD2BA-BD6E-4585-BC62-EC44125D1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490F0A-BC25-477B-9E81-2DE15ED84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B63563-1508-4014-AA2A-571EE5907B30}"/>
              </a:ext>
            </a:extLst>
          </p:cNvPr>
          <p:cNvSpPr>
            <a:spLocks noGrp="1"/>
          </p:cNvSpPr>
          <p:nvPr>
            <p:ph type="dt" sz="half" idx="10"/>
          </p:nvPr>
        </p:nvSpPr>
        <p:spPr/>
        <p:txBody>
          <a:bodyPr/>
          <a:lstStyle/>
          <a:p>
            <a:fld id="{329DE5FD-D18D-4094-B3A9-67B1EB38212D}" type="datetimeFigureOut">
              <a:rPr lang="zh-CN" altLang="en-US" smtClean="0"/>
              <a:t>2020/8/3</a:t>
            </a:fld>
            <a:endParaRPr lang="zh-CN" altLang="en-US"/>
          </a:p>
        </p:txBody>
      </p:sp>
      <p:sp>
        <p:nvSpPr>
          <p:cNvPr id="6" name="页脚占位符 5">
            <a:extLst>
              <a:ext uri="{FF2B5EF4-FFF2-40B4-BE49-F238E27FC236}">
                <a16:creationId xmlns:a16="http://schemas.microsoft.com/office/drawing/2014/main" id="{A1C193EE-B0DE-449E-95C1-F349E03AA4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DF4D84-7592-4B30-B20B-9F9AB2432A76}"/>
              </a:ext>
            </a:extLst>
          </p:cNvPr>
          <p:cNvSpPr>
            <a:spLocks noGrp="1"/>
          </p:cNvSpPr>
          <p:nvPr>
            <p:ph type="sldNum" sz="quarter" idx="12"/>
          </p:nvPr>
        </p:nvSpPr>
        <p:spPr/>
        <p:txBody>
          <a:body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196921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CB65F5-1893-4A46-AFB6-9264ABE2B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8E1A23-8C94-4DCD-8CC8-D6BC23C31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3AB613-87AD-4C81-A6C7-47C9270A9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DE5FD-D18D-4094-B3A9-67B1EB38212D}" type="datetimeFigureOut">
              <a:rPr lang="zh-CN" altLang="en-US" smtClean="0"/>
              <a:t>2020/8/3</a:t>
            </a:fld>
            <a:endParaRPr lang="zh-CN" altLang="en-US"/>
          </a:p>
        </p:txBody>
      </p:sp>
      <p:sp>
        <p:nvSpPr>
          <p:cNvPr id="5" name="页脚占位符 4">
            <a:extLst>
              <a:ext uri="{FF2B5EF4-FFF2-40B4-BE49-F238E27FC236}">
                <a16:creationId xmlns:a16="http://schemas.microsoft.com/office/drawing/2014/main" id="{CE663682-40A8-4EFA-9F80-E6B0EF070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DB5C4C-53D0-462A-A9CE-844D30FBC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4AD17-6CE2-43FF-AAC4-D463B9A9FC84}" type="slidenum">
              <a:rPr lang="zh-CN" altLang="en-US" smtClean="0"/>
              <a:t>‹#›</a:t>
            </a:fld>
            <a:endParaRPr lang="zh-CN" altLang="en-US"/>
          </a:p>
        </p:txBody>
      </p:sp>
    </p:spTree>
    <p:extLst>
      <p:ext uri="{BB962C8B-B14F-4D97-AF65-F5344CB8AC3E}">
        <p14:creationId xmlns:p14="http://schemas.microsoft.com/office/powerpoint/2010/main" val="1680516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A08CC-0FBD-43DF-BA53-8CF40D605AB5}"/>
              </a:ext>
            </a:extLst>
          </p:cNvPr>
          <p:cNvSpPr>
            <a:spLocks noGrp="1"/>
          </p:cNvSpPr>
          <p:nvPr>
            <p:ph type="ctrTitle"/>
          </p:nvPr>
        </p:nvSpPr>
        <p:spPr/>
        <p:txBody>
          <a:bodyPr/>
          <a:lstStyle/>
          <a:p>
            <a:r>
              <a:rPr lang="zh-CN" altLang="en-US" dirty="0"/>
              <a:t>数据压缩</a:t>
            </a:r>
          </a:p>
        </p:txBody>
      </p:sp>
      <p:sp>
        <p:nvSpPr>
          <p:cNvPr id="3" name="副标题 2">
            <a:extLst>
              <a:ext uri="{FF2B5EF4-FFF2-40B4-BE49-F238E27FC236}">
                <a16:creationId xmlns:a16="http://schemas.microsoft.com/office/drawing/2014/main" id="{F433F7F5-9F82-4E2B-9426-0EA8CE431A60}"/>
              </a:ext>
            </a:extLst>
          </p:cNvPr>
          <p:cNvSpPr>
            <a:spLocks noGrp="1"/>
          </p:cNvSpPr>
          <p:nvPr>
            <p:ph type="subTitle" idx="1"/>
          </p:nvPr>
        </p:nvSpPr>
        <p:spPr/>
        <p:txBody>
          <a:bodyPr/>
          <a:lstStyle/>
          <a:p>
            <a:r>
              <a:rPr lang="zh-CN" altLang="en-US" dirty="0"/>
              <a:t>小小图灵社</a:t>
            </a:r>
            <a:endParaRPr lang="en-US" altLang="zh-CN" dirty="0"/>
          </a:p>
          <a:p>
            <a:r>
              <a:rPr lang="zh-CN" altLang="en-US" dirty="0"/>
              <a:t>整理 </a:t>
            </a:r>
            <a:r>
              <a:rPr lang="en-US" altLang="zh-CN" dirty="0"/>
              <a:t>by </a:t>
            </a:r>
            <a:r>
              <a:rPr lang="en-US" altLang="zh-CN"/>
              <a:t>Orash</a:t>
            </a:r>
            <a:endParaRPr lang="zh-CN" altLang="en-US" dirty="0"/>
          </a:p>
        </p:txBody>
      </p:sp>
    </p:spTree>
    <p:extLst>
      <p:ext uri="{BB962C8B-B14F-4D97-AF65-F5344CB8AC3E}">
        <p14:creationId xmlns:p14="http://schemas.microsoft.com/office/powerpoint/2010/main" val="22400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A4EE7-2783-4EBD-9F3E-0035ADE04693}"/>
              </a:ext>
            </a:extLst>
          </p:cNvPr>
          <p:cNvSpPr>
            <a:spLocks noGrp="1"/>
          </p:cNvSpPr>
          <p:nvPr>
            <p:ph type="title"/>
          </p:nvPr>
        </p:nvSpPr>
        <p:spPr/>
        <p:txBody>
          <a:bodyPr/>
          <a:lstStyle/>
          <a:p>
            <a:r>
              <a:rPr lang="zh-CN" altLang="en-US" b="1" dirty="0"/>
              <a:t>压缩管道</a:t>
            </a:r>
            <a:endParaRPr lang="zh-CN" altLang="en-US" dirty="0"/>
          </a:p>
        </p:txBody>
      </p:sp>
      <p:pic>
        <p:nvPicPr>
          <p:cNvPr id="5" name="内容占位符 4">
            <a:extLst>
              <a:ext uri="{FF2B5EF4-FFF2-40B4-BE49-F238E27FC236}">
                <a16:creationId xmlns:a16="http://schemas.microsoft.com/office/drawing/2014/main" id="{F4B1A672-93C8-4F3F-AC7B-4E8371AB1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388" y="2323480"/>
            <a:ext cx="7761365" cy="2832524"/>
          </a:xfrm>
        </p:spPr>
      </p:pic>
    </p:spTree>
    <p:extLst>
      <p:ext uri="{BB962C8B-B14F-4D97-AF65-F5344CB8AC3E}">
        <p14:creationId xmlns:p14="http://schemas.microsoft.com/office/powerpoint/2010/main" val="260983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DB7E0-EC48-4794-9808-1B3FDC751E80}"/>
              </a:ext>
            </a:extLst>
          </p:cNvPr>
          <p:cNvSpPr>
            <a:spLocks noGrp="1"/>
          </p:cNvSpPr>
          <p:nvPr>
            <p:ph type="title"/>
          </p:nvPr>
        </p:nvSpPr>
        <p:spPr/>
        <p:txBody>
          <a:bodyPr/>
          <a:lstStyle/>
          <a:p>
            <a:r>
              <a:rPr lang="zh-CN" altLang="en-US" b="1" dirty="0"/>
              <a:t>数据模型和概率模型</a:t>
            </a:r>
            <a:endParaRPr lang="zh-CN" altLang="en-US" dirty="0"/>
          </a:p>
        </p:txBody>
      </p:sp>
      <p:sp>
        <p:nvSpPr>
          <p:cNvPr id="3" name="内容占位符 2">
            <a:extLst>
              <a:ext uri="{FF2B5EF4-FFF2-40B4-BE49-F238E27FC236}">
                <a16:creationId xmlns:a16="http://schemas.microsoft.com/office/drawing/2014/main" id="{08CC81B3-E7A5-4FE7-8A86-0F11B88B1F6F}"/>
              </a:ext>
            </a:extLst>
          </p:cNvPr>
          <p:cNvSpPr>
            <a:spLocks noGrp="1"/>
          </p:cNvSpPr>
          <p:nvPr>
            <p:ph idx="1"/>
          </p:nvPr>
        </p:nvSpPr>
        <p:spPr>
          <a:xfrm>
            <a:off x="1131163" y="2506662"/>
            <a:ext cx="10515600" cy="4351338"/>
          </a:xfrm>
        </p:spPr>
        <p:txBody>
          <a:bodyPr/>
          <a:lstStyle/>
          <a:p>
            <a:r>
              <a:rPr lang="zh-CN" altLang="en-US" dirty="0"/>
              <a:t>信息的定义是度量一个数据片段复杂度的量。一个数据集拥有越多的信息，它就越难被压缩。稀有的概念和信息的概念是相关的，因为稀有符号的出现比常见符号的出现提供了更多的信息。</a:t>
            </a:r>
            <a:endParaRPr lang="en-US" altLang="zh-CN" dirty="0"/>
          </a:p>
          <a:p>
            <a:r>
              <a:rPr lang="zh-CN" altLang="en-US" b="1" dirty="0"/>
              <a:t>我们把压缩算法降低信息负载的有效性，称为它的效率。</a:t>
            </a:r>
            <a:endParaRPr lang="en-US" altLang="zh-CN" b="1" dirty="0"/>
          </a:p>
          <a:p>
            <a:r>
              <a:rPr lang="zh-CN" altLang="en-US" b="1" dirty="0"/>
              <a:t>设计一个压缩方案的最重要一步，是为数据创建一个概率模型</a:t>
            </a:r>
            <a:r>
              <a:rPr lang="zh-CN" altLang="en-US" dirty="0"/>
              <a:t>。</a:t>
            </a:r>
          </a:p>
        </p:txBody>
      </p:sp>
    </p:spTree>
    <p:extLst>
      <p:ext uri="{BB962C8B-B14F-4D97-AF65-F5344CB8AC3E}">
        <p14:creationId xmlns:p14="http://schemas.microsoft.com/office/powerpoint/2010/main" val="334870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04734-521B-42FA-9FC7-854470DC0BCD}"/>
              </a:ext>
            </a:extLst>
          </p:cNvPr>
          <p:cNvSpPr>
            <a:spLocks noGrp="1"/>
          </p:cNvSpPr>
          <p:nvPr>
            <p:ph type="title"/>
          </p:nvPr>
        </p:nvSpPr>
        <p:spPr/>
        <p:txBody>
          <a:bodyPr/>
          <a:lstStyle/>
          <a:p>
            <a:r>
              <a:rPr lang="zh-CN" altLang="en-US" b="1" dirty="0"/>
              <a:t>最小编码率</a:t>
            </a:r>
            <a:endParaRPr lang="zh-CN" altLang="en-US" dirty="0"/>
          </a:p>
        </p:txBody>
      </p:sp>
      <p:pic>
        <p:nvPicPr>
          <p:cNvPr id="5" name="内容占位符 4">
            <a:extLst>
              <a:ext uri="{FF2B5EF4-FFF2-40B4-BE49-F238E27FC236}">
                <a16:creationId xmlns:a16="http://schemas.microsoft.com/office/drawing/2014/main" id="{951CB985-BD83-4E3E-B072-1EB7385522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506" y="2976695"/>
            <a:ext cx="8816988" cy="1113725"/>
          </a:xfrm>
        </p:spPr>
      </p:pic>
    </p:spTree>
    <p:extLst>
      <p:ext uri="{BB962C8B-B14F-4D97-AF65-F5344CB8AC3E}">
        <p14:creationId xmlns:p14="http://schemas.microsoft.com/office/powerpoint/2010/main" val="60162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E10EC-1D74-4219-B898-342D6CFAAA6C}"/>
              </a:ext>
            </a:extLst>
          </p:cNvPr>
          <p:cNvSpPr>
            <a:spLocks noGrp="1"/>
          </p:cNvSpPr>
          <p:nvPr>
            <p:ph type="title"/>
          </p:nvPr>
        </p:nvSpPr>
        <p:spPr/>
        <p:txBody>
          <a:bodyPr/>
          <a:lstStyle/>
          <a:p>
            <a:r>
              <a:rPr lang="zh-CN" altLang="en-US" b="1" dirty="0"/>
              <a:t>熵和冗余</a:t>
            </a:r>
            <a:endParaRPr lang="zh-CN" altLang="en-US" dirty="0"/>
          </a:p>
        </p:txBody>
      </p:sp>
      <p:sp>
        <p:nvSpPr>
          <p:cNvPr id="3" name="内容占位符 2">
            <a:extLst>
              <a:ext uri="{FF2B5EF4-FFF2-40B4-BE49-F238E27FC236}">
                <a16:creationId xmlns:a16="http://schemas.microsoft.com/office/drawing/2014/main" id="{91B89D32-7505-49EF-BF84-68A18F04EF08}"/>
              </a:ext>
            </a:extLst>
          </p:cNvPr>
          <p:cNvSpPr>
            <a:spLocks noGrp="1"/>
          </p:cNvSpPr>
          <p:nvPr>
            <p:ph idx="1"/>
          </p:nvPr>
        </p:nvSpPr>
        <p:spPr>
          <a:xfrm>
            <a:off x="838200" y="1794543"/>
            <a:ext cx="10515600" cy="4351338"/>
          </a:xfrm>
        </p:spPr>
        <p:txBody>
          <a:bodyPr/>
          <a:lstStyle/>
          <a:p>
            <a:pPr marL="0" indent="0">
              <a:buNone/>
            </a:pPr>
            <a:r>
              <a:rPr lang="en-US" altLang="zh-CN" dirty="0"/>
              <a:t>	</a:t>
            </a:r>
            <a:r>
              <a:rPr lang="zh-CN" altLang="en-US" dirty="0"/>
              <a:t>更进一步，如果我们为字母表中的字符计算最小编码率的加权平均值，我们得到一个被称作香农熵的值，简单地称作模型的熵。熵被定义为给定模型的最小编码率。它建立在字母表和它的概率模型之上。</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060172A4-5BDA-4B28-9468-C43D1AA5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71" y="3970212"/>
            <a:ext cx="5967258" cy="1436288"/>
          </a:xfrm>
          <a:prstGeom prst="rect">
            <a:avLst/>
          </a:prstGeom>
        </p:spPr>
      </p:pic>
    </p:spTree>
    <p:extLst>
      <p:ext uri="{BB962C8B-B14F-4D97-AF65-F5344CB8AC3E}">
        <p14:creationId xmlns:p14="http://schemas.microsoft.com/office/powerpoint/2010/main" val="149813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9B81-048E-4919-9263-18382E047ACF}"/>
              </a:ext>
            </a:extLst>
          </p:cNvPr>
          <p:cNvSpPr>
            <a:spLocks noGrp="1"/>
          </p:cNvSpPr>
          <p:nvPr>
            <p:ph type="title"/>
          </p:nvPr>
        </p:nvSpPr>
        <p:spPr/>
        <p:txBody>
          <a:bodyPr/>
          <a:lstStyle/>
          <a:p>
            <a:r>
              <a:rPr lang="zh-CN" altLang="en-US" b="1" dirty="0"/>
              <a:t>熵和冗余</a:t>
            </a:r>
            <a:endParaRPr lang="zh-CN" altLang="en-US" dirty="0"/>
          </a:p>
        </p:txBody>
      </p:sp>
      <p:sp>
        <p:nvSpPr>
          <p:cNvPr id="3" name="内容占位符 2">
            <a:extLst>
              <a:ext uri="{FF2B5EF4-FFF2-40B4-BE49-F238E27FC236}">
                <a16:creationId xmlns:a16="http://schemas.microsoft.com/office/drawing/2014/main" id="{8F0E8845-3695-4C5B-8BCC-EF07E969F186}"/>
              </a:ext>
            </a:extLst>
          </p:cNvPr>
          <p:cNvSpPr>
            <a:spLocks noGrp="1"/>
          </p:cNvSpPr>
          <p:nvPr>
            <p:ph idx="1"/>
          </p:nvPr>
        </p:nvSpPr>
        <p:spPr/>
        <p:txBody>
          <a:bodyPr/>
          <a:lstStyle/>
          <a:p>
            <a:r>
              <a:rPr lang="zh-CN" altLang="en-US" dirty="0"/>
              <a:t>拥有更多罕见符号的模型，比拥有较少并且常见符号的模型的熵要高。更进一步，熵值更高的模型比熵值低的模型更难压缩。 </a:t>
            </a:r>
            <a:endParaRPr lang="en-US" altLang="zh-CN" dirty="0"/>
          </a:p>
          <a:p>
            <a:endParaRPr lang="zh-CN" altLang="en-US" dirty="0"/>
          </a:p>
        </p:txBody>
      </p:sp>
      <p:pic>
        <p:nvPicPr>
          <p:cNvPr id="5" name="图片 4">
            <a:extLst>
              <a:ext uri="{FF2B5EF4-FFF2-40B4-BE49-F238E27FC236}">
                <a16:creationId xmlns:a16="http://schemas.microsoft.com/office/drawing/2014/main" id="{2110AC1A-35F2-4890-8D62-5877A5F64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425" y="3491929"/>
            <a:ext cx="8679149" cy="1710386"/>
          </a:xfrm>
          <a:prstGeom prst="rect">
            <a:avLst/>
          </a:prstGeom>
        </p:spPr>
      </p:pic>
    </p:spTree>
    <p:extLst>
      <p:ext uri="{BB962C8B-B14F-4D97-AF65-F5344CB8AC3E}">
        <p14:creationId xmlns:p14="http://schemas.microsoft.com/office/powerpoint/2010/main" val="278080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F387D-981A-4B1F-B75A-D980370BB975}"/>
              </a:ext>
            </a:extLst>
          </p:cNvPr>
          <p:cNvSpPr>
            <a:spLocks noGrp="1"/>
          </p:cNvSpPr>
          <p:nvPr>
            <p:ph type="title"/>
          </p:nvPr>
        </p:nvSpPr>
        <p:spPr/>
        <p:txBody>
          <a:bodyPr/>
          <a:lstStyle/>
          <a:p>
            <a:r>
              <a:rPr lang="zh-CN" altLang="en-US" b="1" dirty="0"/>
              <a:t>熵和冗余</a:t>
            </a:r>
            <a:endParaRPr lang="zh-CN" altLang="en-US" dirty="0"/>
          </a:p>
        </p:txBody>
      </p:sp>
      <p:sp>
        <p:nvSpPr>
          <p:cNvPr id="3" name="内容占位符 2">
            <a:extLst>
              <a:ext uri="{FF2B5EF4-FFF2-40B4-BE49-F238E27FC236}">
                <a16:creationId xmlns:a16="http://schemas.microsoft.com/office/drawing/2014/main" id="{E084590C-83E9-4AA4-9B4C-E738FD310DB3}"/>
              </a:ext>
            </a:extLst>
          </p:cNvPr>
          <p:cNvSpPr>
            <a:spLocks noGrp="1"/>
          </p:cNvSpPr>
          <p:nvPr>
            <p:ph idx="1"/>
          </p:nvPr>
        </p:nvSpPr>
        <p:spPr/>
        <p:txBody>
          <a:bodyPr/>
          <a:lstStyle/>
          <a:p>
            <a:r>
              <a:rPr lang="zh-CN" altLang="en-US" dirty="0"/>
              <a:t>在我们当前的例子中，我们模型的熵值是</a:t>
            </a:r>
            <a:r>
              <a:rPr lang="en-US" altLang="zh-CN" dirty="0"/>
              <a:t>1.85</a:t>
            </a:r>
            <a:r>
              <a:rPr lang="zh-CN" altLang="en-US" dirty="0"/>
              <a:t>比特</a:t>
            </a:r>
            <a:r>
              <a:rPr lang="en-US" altLang="zh-CN" dirty="0"/>
              <a:t>/</a:t>
            </a:r>
            <a:r>
              <a:rPr lang="zh-CN" altLang="en-US" dirty="0"/>
              <a:t>符号</a:t>
            </a:r>
            <a:r>
              <a:rPr lang="zh-CN" altLang="en-US" b="1" dirty="0"/>
              <a:t>。编码率（</a:t>
            </a:r>
            <a:r>
              <a:rPr lang="en-US" altLang="zh-CN" b="1" dirty="0"/>
              <a:t>2</a:t>
            </a:r>
            <a:r>
              <a:rPr lang="zh-CN" altLang="en-US" b="1" dirty="0"/>
              <a:t>）和熵值（</a:t>
            </a:r>
            <a:r>
              <a:rPr lang="en-US" altLang="zh-CN" b="1" dirty="0"/>
              <a:t>1.85</a:t>
            </a:r>
            <a:r>
              <a:rPr lang="zh-CN" altLang="en-US" b="1" dirty="0"/>
              <a:t>）的差值被称作压缩方案的冗余。</a:t>
            </a:r>
            <a:r>
              <a:rPr lang="zh-CN" altLang="en-US" dirty="0"/>
              <a:t> </a:t>
            </a:r>
            <a:br>
              <a:rPr lang="zh-CN" altLang="en-US" dirty="0"/>
            </a:br>
            <a:endParaRPr lang="zh-CN" altLang="en-US" dirty="0"/>
          </a:p>
        </p:txBody>
      </p:sp>
      <p:pic>
        <p:nvPicPr>
          <p:cNvPr id="5" name="图片 4">
            <a:extLst>
              <a:ext uri="{FF2B5EF4-FFF2-40B4-BE49-F238E27FC236}">
                <a16:creationId xmlns:a16="http://schemas.microsoft.com/office/drawing/2014/main" id="{4778711F-FE89-4205-ABAC-F73A08F0D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175" y="3622470"/>
            <a:ext cx="9608232" cy="1893479"/>
          </a:xfrm>
          <a:prstGeom prst="rect">
            <a:avLst/>
          </a:prstGeom>
        </p:spPr>
      </p:pic>
    </p:spTree>
    <p:extLst>
      <p:ext uri="{BB962C8B-B14F-4D97-AF65-F5344CB8AC3E}">
        <p14:creationId xmlns:p14="http://schemas.microsoft.com/office/powerpoint/2010/main" val="11098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89DBD-9FF2-4FB4-92FF-8B26360963C8}"/>
              </a:ext>
            </a:extLst>
          </p:cNvPr>
          <p:cNvSpPr>
            <a:spLocks noGrp="1"/>
          </p:cNvSpPr>
          <p:nvPr>
            <p:ph type="title"/>
          </p:nvPr>
        </p:nvSpPr>
        <p:spPr/>
        <p:txBody>
          <a:bodyPr/>
          <a:lstStyle/>
          <a:p>
            <a:r>
              <a:rPr lang="zh-CN" altLang="en-US" b="1" dirty="0"/>
              <a:t>霍夫曼编码</a:t>
            </a:r>
            <a:endParaRPr lang="zh-CN" altLang="en-US" dirty="0"/>
          </a:p>
        </p:txBody>
      </p:sp>
      <p:sp>
        <p:nvSpPr>
          <p:cNvPr id="3" name="内容占位符 2">
            <a:extLst>
              <a:ext uri="{FF2B5EF4-FFF2-40B4-BE49-F238E27FC236}">
                <a16:creationId xmlns:a16="http://schemas.microsoft.com/office/drawing/2014/main" id="{E01DD82F-5A23-4E89-B4F2-D5AA8C4104A1}"/>
              </a:ext>
            </a:extLst>
          </p:cNvPr>
          <p:cNvSpPr>
            <a:spLocks noGrp="1"/>
          </p:cNvSpPr>
          <p:nvPr>
            <p:ph idx="1"/>
          </p:nvPr>
        </p:nvSpPr>
        <p:spPr/>
        <p:txBody>
          <a:bodyPr/>
          <a:lstStyle/>
          <a:p>
            <a:r>
              <a:rPr lang="zh-CN" altLang="en-US" dirty="0"/>
              <a:t>这是一个最为广泛知晓的压缩方案。它能够追溯到</a:t>
            </a:r>
            <a:r>
              <a:rPr lang="en-US" altLang="zh-CN" dirty="0"/>
              <a:t>19</a:t>
            </a:r>
            <a:r>
              <a:rPr lang="zh-CN" altLang="en-US" dirty="0"/>
              <a:t>世纪</a:t>
            </a:r>
            <a:r>
              <a:rPr lang="en-US" altLang="zh-CN" dirty="0"/>
              <a:t>50</a:t>
            </a:r>
            <a:r>
              <a:rPr lang="zh-CN" altLang="en-US" dirty="0"/>
              <a:t>年代，</a:t>
            </a:r>
            <a:r>
              <a:rPr lang="en-US" altLang="zh-CN" dirty="0"/>
              <a:t>David Huffman</a:t>
            </a:r>
            <a:r>
              <a:rPr lang="zh-CN" altLang="en-US" dirty="0"/>
              <a:t>在他的论文“一种构建极小多余编码的方法”中第一次描述了这种方法。霍夫曼编码通过得到给定字母表的最优前缀码工作。</a:t>
            </a:r>
          </a:p>
          <a:p>
            <a:r>
              <a:rPr lang="zh-CN" altLang="en-US" dirty="0"/>
              <a:t>一个前缀码代表一个数值，并使字母表中的每个符号的前缀码不会成为另一个符号前缀码的前缀。例如，如果</a:t>
            </a:r>
            <a:r>
              <a:rPr lang="en-US" altLang="zh-CN" dirty="0"/>
              <a:t>0</a:t>
            </a:r>
            <a:r>
              <a:rPr lang="zh-CN" altLang="en-US" dirty="0"/>
              <a:t>是我们第一个符号</a:t>
            </a:r>
            <a:r>
              <a:rPr lang="en-US" altLang="zh-CN" dirty="0"/>
              <a:t>A</a:t>
            </a:r>
            <a:r>
              <a:rPr lang="zh-CN" altLang="en-US" dirty="0"/>
              <a:t>的前缀码，那么字母表中的其他符号都不能以</a:t>
            </a:r>
            <a:r>
              <a:rPr lang="en-US" altLang="zh-CN" dirty="0"/>
              <a:t>0</a:t>
            </a:r>
            <a:r>
              <a:rPr lang="zh-CN" altLang="en-US" dirty="0"/>
              <a:t>开始。由于前缀码使比特流解码变得清晰明确，因此很有用。</a:t>
            </a:r>
          </a:p>
          <a:p>
            <a:endParaRPr lang="zh-CN" altLang="en-US" dirty="0"/>
          </a:p>
        </p:txBody>
      </p:sp>
    </p:spTree>
    <p:extLst>
      <p:ext uri="{BB962C8B-B14F-4D97-AF65-F5344CB8AC3E}">
        <p14:creationId xmlns:p14="http://schemas.microsoft.com/office/powerpoint/2010/main" val="144571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FA71C-852C-4D7E-A597-15B5A262BD7B}"/>
              </a:ext>
            </a:extLst>
          </p:cNvPr>
          <p:cNvSpPr>
            <a:spLocks noGrp="1"/>
          </p:cNvSpPr>
          <p:nvPr>
            <p:ph type="title"/>
          </p:nvPr>
        </p:nvSpPr>
        <p:spPr>
          <a:xfrm>
            <a:off x="1086774" y="2766218"/>
            <a:ext cx="10515600" cy="1325563"/>
          </a:xfrm>
        </p:spPr>
        <p:txBody>
          <a:bodyPr/>
          <a:lstStyle/>
          <a:p>
            <a:pPr algn="ctr"/>
            <a:r>
              <a:rPr lang="zh-CN" altLang="en-US" dirty="0"/>
              <a:t>谢谢！</a:t>
            </a:r>
          </a:p>
        </p:txBody>
      </p:sp>
      <p:sp>
        <p:nvSpPr>
          <p:cNvPr id="3" name="内容占位符 2">
            <a:extLst>
              <a:ext uri="{FF2B5EF4-FFF2-40B4-BE49-F238E27FC236}">
                <a16:creationId xmlns:a16="http://schemas.microsoft.com/office/drawing/2014/main" id="{044D2063-6D5C-4EC5-8CED-700688B16E6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211150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377</Words>
  <Application>Microsoft Office PowerPoint</Application>
  <PresentationFormat>宽屏</PresentationFormat>
  <Paragraphs>19</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数据压缩</vt:lpstr>
      <vt:lpstr>压缩管道</vt:lpstr>
      <vt:lpstr>数据模型和概率模型</vt:lpstr>
      <vt:lpstr>最小编码率</vt:lpstr>
      <vt:lpstr>熵和冗余</vt:lpstr>
      <vt:lpstr>熵和冗余</vt:lpstr>
      <vt:lpstr>熵和冗余</vt:lpstr>
      <vt:lpstr>霍夫曼编码</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数据压缩</dc:title>
  <dc:creator>Administrator</dc:creator>
  <cp:lastModifiedBy>Administrator</cp:lastModifiedBy>
  <cp:revision>4</cp:revision>
  <dcterms:created xsi:type="dcterms:W3CDTF">2020-08-03T10:28:26Z</dcterms:created>
  <dcterms:modified xsi:type="dcterms:W3CDTF">2020-08-03T12:14:12Z</dcterms:modified>
</cp:coreProperties>
</file>