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309" r:id="rId4"/>
    <p:sldId id="310" r:id="rId5"/>
    <p:sldId id="311" r:id="rId6"/>
    <p:sldId id="312" r:id="rId7"/>
    <p:sldId id="304" r:id="rId8"/>
    <p:sldId id="257" r:id="rId9"/>
    <p:sldId id="313" r:id="rId10"/>
    <p:sldId id="316" r:id="rId11"/>
    <p:sldId id="314" r:id="rId12"/>
    <p:sldId id="315" r:id="rId13"/>
    <p:sldId id="305" r:id="rId14"/>
    <p:sldId id="284" r:id="rId15"/>
    <p:sldId id="27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94631"/>
  </p:normalViewPr>
  <p:slideViewPr>
    <p:cSldViewPr snapToGrid="0">
      <p:cViewPr varScale="1">
        <p:scale>
          <a:sx n="111" d="100"/>
          <a:sy n="111" d="100"/>
        </p:scale>
        <p:origin x="528" y="108"/>
      </p:cViewPr>
      <p:guideLst>
        <p:guide orient="horz" pos="21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35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02DB0-BB64-264A-8819-91A4EEC5C2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7DA86-D2C8-5348-BB48-5EFC107A793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BJ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7759" y="-27305"/>
            <a:ext cx="12287501" cy="6912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27" y="408695"/>
            <a:ext cx="1003133" cy="46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837267" y="6328284"/>
            <a:ext cx="9108000" cy="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chemeClr val="accent1"/>
                  </a:gs>
                  <a:gs pos="50000">
                    <a:schemeClr val="accent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</a:gra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0" y="6155599"/>
            <a:ext cx="891931" cy="360000"/>
          </a:xfrm>
          <a:prstGeom prst="rect">
            <a:avLst/>
          </a:prstGeom>
        </p:spPr>
      </p:pic>
      <p:sp>
        <p:nvSpPr>
          <p:cNvPr id="21" name="Oval 3"/>
          <p:cNvSpPr/>
          <p:nvPr/>
        </p:nvSpPr>
        <p:spPr bwMode="auto">
          <a:xfrm>
            <a:off x="11093450" y="6233160"/>
            <a:ext cx="205105" cy="205105"/>
          </a:xfrm>
          <a:prstGeom prst="ellipse">
            <a:avLst/>
          </a:prstGeom>
          <a:solidFill>
            <a:schemeClr val="accent1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/>
            <a:endParaRPr lang="es-ES" sz="2955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0823" y="1683122"/>
            <a:ext cx="565760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779270" y="2642235"/>
            <a:ext cx="4637088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云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天   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64205" y="1793875"/>
            <a:ext cx="1929370" cy="900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/>
          <p:nvPr/>
        </p:nvSpPr>
        <p:spPr bwMode="auto">
          <a:xfrm rot="10800000" flipH="1">
            <a:off x="2124710" y="2825750"/>
            <a:ext cx="8218805" cy="76200"/>
          </a:xfrm>
          <a:prstGeom prst="rect">
            <a:avLst/>
          </a:prstGeom>
          <a:gradFill>
            <a:gsLst>
              <a:gs pos="50000">
                <a:srgbClr val="1EA8F2"/>
              </a:gs>
              <a:gs pos="0">
                <a:srgbClr val="0B3D59">
                  <a:alpha val="0"/>
                </a:srgbClr>
              </a:gs>
              <a:gs pos="100000">
                <a:srgbClr val="0B3D59">
                  <a:alpha val="0"/>
                </a:srgbClr>
              </a:gs>
            </a:gsLst>
            <a:lin ang="0" scaled="0"/>
          </a:gradFill>
          <a:ln w="25400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base"/>
            <a:endParaRPr lang="es-ES" sz="2955" strike="noStrike" noProof="1"/>
          </a:p>
        </p:txBody>
      </p:sp>
      <p:sp>
        <p:nvSpPr>
          <p:cNvPr id="12" name="文本框 11"/>
          <p:cNvSpPr txBox="1"/>
          <p:nvPr/>
        </p:nvSpPr>
        <p:spPr>
          <a:xfrm>
            <a:off x="4164044" y="3047365"/>
            <a:ext cx="39497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defTabSz="685800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金融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金融事业第六部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0"/>
          <p:cNvSpPr txBox="1"/>
          <p:nvPr/>
        </p:nvSpPr>
        <p:spPr>
          <a:xfrm>
            <a:off x="5680432" y="5621655"/>
            <a:ext cx="1107996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ヒラギノ角ゴ ProN W3" panose="020B0300000000000000" charset="-128"/>
              </a:rPr>
              <a:t>新致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ヒラギノ角ゴ ProN W3" panose="020B0300000000000000" charset="-128"/>
              </a:rPr>
              <a:t>软件</a:t>
            </a:r>
            <a:endParaRPr lang="zh-CN" altLang="en-US" dirty="0">
              <a:latin typeface="Gill Sans" panose="020B0502020104020203" charset="0"/>
              <a:ea typeface="ヒラギノ角ゴ ProN W3" panose="020B0300000000000000" charset="-128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5182235" y="1638935"/>
            <a:ext cx="401828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@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新致云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75" y="1741170"/>
            <a:ext cx="2234565" cy="902335"/>
          </a:xfrm>
          <a:prstGeom prst="rect">
            <a:avLst/>
          </a:prstGeom>
        </p:spPr>
      </p:pic>
      <p:pic>
        <p:nvPicPr>
          <p:cNvPr id="7" name="图片 2" descr="00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479" y="254829"/>
            <a:ext cx="1250950" cy="25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2455" y="318770"/>
            <a:ext cx="1634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基础</a:t>
            </a:r>
            <a:endParaRPr lang="zh-CN" altLang="en-US" sz="2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对角圆角矩形 15"/>
          <p:cNvSpPr/>
          <p:nvPr/>
        </p:nvSpPr>
        <p:spPr>
          <a:xfrm>
            <a:off x="707390" y="951230"/>
            <a:ext cx="3512820" cy="56769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97255" y="1028065"/>
            <a:ext cx="28359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两种方式创建虚拟</a:t>
            </a:r>
            <a:r>
              <a:rPr lang="en-US" altLang="zh-CN" sz="2000" b="1">
                <a:solidFill>
                  <a:schemeClr val="bg1"/>
                </a:solidFill>
              </a:rPr>
              <a:t>DOM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390" y="1908175"/>
            <a:ext cx="5242560" cy="2584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JSX</a:t>
            </a:r>
            <a:r>
              <a:rPr lang="zh-CN" altLang="en-US" b="1">
                <a:solidFill>
                  <a:srgbClr val="FF0000"/>
                </a:solidFill>
              </a:rPr>
              <a:t>语法创建虚拟</a:t>
            </a:r>
            <a:r>
              <a:rPr lang="en-US" altLang="zh-CN" b="1">
                <a:solidFill>
                  <a:srgbClr val="FF0000"/>
                </a:solidFill>
              </a:rPr>
              <a:t>DOM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let VDOM = &lt;h1 id="vdom1"&gt;hellow word&lt;/h1&gt;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2535" y="1908175"/>
            <a:ext cx="5240655" cy="2584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原生</a:t>
            </a:r>
            <a:r>
              <a:rPr lang="en-US" altLang="zh-CN" b="1">
                <a:solidFill>
                  <a:srgbClr val="FF0000"/>
                </a:solidFill>
              </a:rPr>
              <a:t>JS</a:t>
            </a:r>
            <a:r>
              <a:rPr lang="zh-CN" altLang="en-US" b="1">
                <a:solidFill>
                  <a:srgbClr val="FF0000"/>
                </a:solidFill>
              </a:rPr>
              <a:t>创建虚拟</a:t>
            </a:r>
            <a:r>
              <a:rPr lang="en-US" altLang="zh-CN" b="1">
                <a:solidFill>
                  <a:srgbClr val="FF0000"/>
                </a:solidFill>
              </a:rPr>
              <a:t>DOM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let VDOM =React.createElement("h1", {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id: "vdom1"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}, "hellow word");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2455" y="318770"/>
            <a:ext cx="1634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基础</a:t>
            </a:r>
            <a:endParaRPr lang="zh-CN" altLang="en-US" sz="2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对角圆角矩形 15"/>
          <p:cNvSpPr/>
          <p:nvPr/>
        </p:nvSpPr>
        <p:spPr>
          <a:xfrm>
            <a:off x="707390" y="951230"/>
            <a:ext cx="2329180" cy="56769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97255" y="1028065"/>
            <a:ext cx="16770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JSX</a:t>
            </a:r>
            <a:r>
              <a:rPr lang="zh-CN" altLang="en-US" sz="2000" b="1">
                <a:solidFill>
                  <a:schemeClr val="bg1"/>
                </a:solidFill>
              </a:rPr>
              <a:t>语法规则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1325" y="2613025"/>
            <a:ext cx="30797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48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基础</a:t>
            </a:r>
            <a:endParaRPr lang="zh-CN" altLang="en-US" sz="48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2455" y="318770"/>
            <a:ext cx="2025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封装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Ajax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endParaRPr lang="zh-CN" altLang="en-US" sz="2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70455" y="1520190"/>
            <a:ext cx="8174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Axios</a:t>
            </a:r>
            <a:r>
              <a:rPr lang="zh-CN" altLang="en-US" sz="2000">
                <a:solidFill>
                  <a:schemeClr val="bg1"/>
                </a:solidFill>
              </a:rPr>
              <a:t>：axios它是基于promise的http库，可运行在浏览器端和node.js中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4580" y="2534920"/>
            <a:ext cx="11004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olidFill>
                  <a:schemeClr val="bg1"/>
                </a:solidFill>
              </a:rPr>
              <a:t>promise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"/>
          <p:cNvSpPr txBox="1"/>
          <p:nvPr/>
        </p:nvSpPr>
        <p:spPr>
          <a:xfrm>
            <a:off x="5046186" y="1937385"/>
            <a:ext cx="4594225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8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8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915" name="文本框 1"/>
          <p:cNvSpPr txBox="1"/>
          <p:nvPr/>
        </p:nvSpPr>
        <p:spPr>
          <a:xfrm>
            <a:off x="1779270" y="2642235"/>
            <a:ext cx="4637088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云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天   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164205" y="1793875"/>
            <a:ext cx="1929370" cy="9000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2455" y="318770"/>
            <a:ext cx="1634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简介</a:t>
            </a:r>
            <a:endParaRPr lang="zh-CN" altLang="en-US" sz="2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6570" y="1966595"/>
            <a:ext cx="3488690" cy="922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37255" y="3336290"/>
            <a:ext cx="5317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是一个将数据渲染为</a:t>
            </a:r>
            <a:r>
              <a:rPr lang="en-US" altLang="zh-CN">
                <a:solidFill>
                  <a:schemeClr val="bg1"/>
                </a:solidFill>
              </a:rPr>
              <a:t>HTML</a:t>
            </a:r>
            <a:r>
              <a:rPr lang="zh-CN" altLang="en-US">
                <a:solidFill>
                  <a:schemeClr val="bg1"/>
                </a:solidFill>
              </a:rPr>
              <a:t>视图的开源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库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下载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220" y="3371850"/>
            <a:ext cx="321310" cy="279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880860" y="2058670"/>
            <a:ext cx="25285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00B050"/>
                </a:solidFill>
              </a:rPr>
              <a:t>1</a:t>
            </a:r>
            <a:r>
              <a:rPr lang="zh-CN" altLang="en-US" sz="1400" b="1">
                <a:solidFill>
                  <a:srgbClr val="00B050"/>
                </a:solidFill>
              </a:rPr>
              <a:t>发送请求获取数据</a:t>
            </a:r>
            <a:endParaRPr lang="zh-CN" altLang="en-US" sz="1400" b="1">
              <a:solidFill>
                <a:srgbClr val="00B050"/>
              </a:solidFill>
            </a:endParaRPr>
          </a:p>
          <a:p>
            <a:r>
              <a:rPr lang="en-US" altLang="zh-CN" sz="1400" b="1">
                <a:solidFill>
                  <a:srgbClr val="00B050"/>
                </a:solidFill>
              </a:rPr>
              <a:t>2</a:t>
            </a:r>
            <a:r>
              <a:rPr lang="zh-CN" altLang="en-US" sz="1400" b="1">
                <a:solidFill>
                  <a:srgbClr val="00B050"/>
                </a:solidFill>
              </a:rPr>
              <a:t>出炉数据</a:t>
            </a:r>
            <a:r>
              <a:rPr lang="en-US" altLang="zh-CN" sz="1400" b="1">
                <a:solidFill>
                  <a:srgbClr val="00B050"/>
                </a:solidFill>
              </a:rPr>
              <a:t>(</a:t>
            </a:r>
            <a:r>
              <a:rPr lang="zh-CN" altLang="en-US" sz="1400" b="1">
                <a:solidFill>
                  <a:srgbClr val="00B050"/>
                </a:solidFill>
              </a:rPr>
              <a:t>过滤、整理格式等</a:t>
            </a:r>
            <a:r>
              <a:rPr lang="en-US" altLang="zh-CN" sz="1400" b="1">
                <a:solidFill>
                  <a:srgbClr val="00B050"/>
                </a:solidFill>
              </a:rPr>
              <a:t>)</a:t>
            </a:r>
            <a:endParaRPr lang="en-US" altLang="zh-CN" sz="1400" b="1">
              <a:solidFill>
                <a:schemeClr val="bg1"/>
              </a:solidFill>
            </a:endParaRPr>
          </a:p>
          <a:p>
            <a:r>
              <a:rPr lang="en-US" altLang="zh-CN" sz="1400" b="1">
                <a:solidFill>
                  <a:srgbClr val="C00000"/>
                </a:solidFill>
              </a:rPr>
              <a:t>3</a:t>
            </a:r>
            <a:r>
              <a:rPr lang="zh-CN" altLang="en-US" sz="1400" b="1">
                <a:solidFill>
                  <a:srgbClr val="C00000"/>
                </a:solidFill>
              </a:rPr>
              <a:t>操作</a:t>
            </a:r>
            <a:r>
              <a:rPr lang="en-US" altLang="zh-CN" sz="1400" b="1">
                <a:solidFill>
                  <a:srgbClr val="C00000"/>
                </a:solidFill>
              </a:rPr>
              <a:t>DOM</a:t>
            </a:r>
            <a:r>
              <a:rPr lang="zh-CN" altLang="en-US" sz="1400" b="1">
                <a:solidFill>
                  <a:srgbClr val="C00000"/>
                </a:solidFill>
              </a:rPr>
              <a:t>呈现页面</a:t>
            </a:r>
            <a:endParaRPr lang="zh-CN" altLang="en-US" sz="1400" b="1">
              <a:solidFill>
                <a:srgbClr val="C00000"/>
              </a:solidFill>
            </a:endParaRPr>
          </a:p>
        </p:txBody>
      </p:sp>
      <p:sp>
        <p:nvSpPr>
          <p:cNvPr id="16" name="对角圆角矩形 15"/>
          <p:cNvSpPr/>
          <p:nvPr/>
        </p:nvSpPr>
        <p:spPr>
          <a:xfrm>
            <a:off x="707390" y="951230"/>
            <a:ext cx="2329180" cy="56769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97255" y="1028065"/>
            <a:ext cx="1201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是什么？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2455" y="318770"/>
            <a:ext cx="1634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简介</a:t>
            </a:r>
            <a:endParaRPr lang="zh-CN" altLang="en-US" sz="2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对角圆角矩形 15"/>
          <p:cNvSpPr/>
          <p:nvPr/>
        </p:nvSpPr>
        <p:spPr>
          <a:xfrm>
            <a:off x="707390" y="951230"/>
            <a:ext cx="2329180" cy="56769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97255" y="1028065"/>
            <a:ext cx="1201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谁开发？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1724025" y="2506980"/>
            <a:ext cx="295910" cy="299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19935" y="2506980"/>
            <a:ext cx="697039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</a:rPr>
              <a:t>1.</a:t>
            </a:r>
            <a:r>
              <a:rPr lang="zh-CN" altLang="en-US" sz="2000">
                <a:solidFill>
                  <a:schemeClr val="bg1"/>
                </a:solidFill>
              </a:rPr>
              <a:t>起初由</a:t>
            </a:r>
            <a:r>
              <a:rPr lang="en-US" altLang="zh-CN" sz="2000">
                <a:solidFill>
                  <a:schemeClr val="bg1"/>
                </a:solidFill>
              </a:rPr>
              <a:t>FaceBook</a:t>
            </a:r>
            <a:r>
              <a:rPr lang="zh-CN" altLang="en-US" sz="2000">
                <a:solidFill>
                  <a:schemeClr val="bg1"/>
                </a:solidFill>
              </a:rPr>
              <a:t>的软件工程师</a:t>
            </a:r>
            <a:r>
              <a:rPr lang="en-US" altLang="zh-CN" sz="2000">
                <a:solidFill>
                  <a:schemeClr val="bg1"/>
                </a:solidFill>
              </a:rPr>
              <a:t>Jordan Walke</a:t>
            </a:r>
            <a:r>
              <a:rPr lang="zh-CN" altLang="en-US" sz="2000">
                <a:solidFill>
                  <a:schemeClr val="bg1"/>
                </a:solidFill>
              </a:rPr>
              <a:t>创建。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</a:rPr>
              <a:t>2.</a:t>
            </a:r>
            <a:r>
              <a:rPr lang="zh-CN" altLang="en-US" sz="2000">
                <a:solidFill>
                  <a:schemeClr val="bg1"/>
                </a:solidFill>
              </a:rPr>
              <a:t>于</a:t>
            </a:r>
            <a:r>
              <a:rPr lang="en-US" altLang="zh-CN" sz="2000">
                <a:solidFill>
                  <a:schemeClr val="bg1"/>
                </a:solidFill>
              </a:rPr>
              <a:t>2011</a:t>
            </a:r>
            <a:r>
              <a:rPr lang="zh-CN" altLang="en-US" sz="2000">
                <a:solidFill>
                  <a:schemeClr val="bg1"/>
                </a:solidFill>
              </a:rPr>
              <a:t>年部署于</a:t>
            </a:r>
            <a:r>
              <a:rPr lang="en-US" altLang="zh-CN" sz="2000">
                <a:solidFill>
                  <a:schemeClr val="bg1"/>
                </a:solidFill>
              </a:rPr>
              <a:t>Facebook</a:t>
            </a:r>
            <a:r>
              <a:rPr lang="zh-CN" altLang="en-US" sz="2000">
                <a:solidFill>
                  <a:schemeClr val="bg1"/>
                </a:solidFill>
              </a:rPr>
              <a:t>的</a:t>
            </a:r>
            <a:r>
              <a:rPr lang="en-US" altLang="zh-CN" sz="2000">
                <a:solidFill>
                  <a:schemeClr val="bg1"/>
                </a:solidFill>
              </a:rPr>
              <a:t>newsfeed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</a:rPr>
              <a:t>3.</a:t>
            </a:r>
            <a:r>
              <a:rPr lang="zh-CN" altLang="en-US" sz="2000">
                <a:solidFill>
                  <a:schemeClr val="bg1"/>
                </a:solidFill>
              </a:rPr>
              <a:t>随后在</a:t>
            </a:r>
            <a:r>
              <a:rPr lang="en-US" altLang="zh-CN" sz="2000">
                <a:solidFill>
                  <a:schemeClr val="bg1"/>
                </a:solidFill>
              </a:rPr>
              <a:t>2012</a:t>
            </a:r>
            <a:r>
              <a:rPr lang="zh-CN" altLang="en-US" sz="2000">
                <a:solidFill>
                  <a:schemeClr val="bg1"/>
                </a:solidFill>
              </a:rPr>
              <a:t>年部署于</a:t>
            </a:r>
            <a:r>
              <a:rPr lang="en-US" altLang="zh-CN" sz="2000">
                <a:solidFill>
                  <a:schemeClr val="bg1"/>
                </a:solidFill>
              </a:rPr>
              <a:t>Instagram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bg1"/>
                </a:solidFill>
              </a:rPr>
              <a:t>4.2013</a:t>
            </a:r>
            <a:r>
              <a:rPr lang="zh-CN" altLang="en-US" sz="2000">
                <a:solidFill>
                  <a:schemeClr val="bg1"/>
                </a:solidFill>
              </a:rPr>
              <a:t>年</a:t>
            </a:r>
            <a:r>
              <a:rPr lang="en-US" altLang="zh-CN" sz="2000">
                <a:solidFill>
                  <a:schemeClr val="bg1"/>
                </a:solidFill>
              </a:rPr>
              <a:t>5</a:t>
            </a:r>
            <a:r>
              <a:rPr lang="zh-CN" altLang="en-US" sz="2000">
                <a:solidFill>
                  <a:schemeClr val="bg1"/>
                </a:solidFill>
              </a:rPr>
              <a:t>月宣布开源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bg1"/>
                </a:solidFill>
              </a:rPr>
              <a:t>……</a:t>
            </a:r>
            <a:endParaRPr lang="zh-CN" altLang="en-US" sz="200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近</a:t>
            </a:r>
            <a:r>
              <a:rPr lang="en-US" altLang="zh-CN" sz="2000">
                <a:solidFill>
                  <a:srgbClr val="FF0000"/>
                </a:solidFill>
              </a:rPr>
              <a:t>10</a:t>
            </a:r>
            <a:r>
              <a:rPr lang="zh-CN" altLang="en-US" sz="2000">
                <a:solidFill>
                  <a:srgbClr val="FF0000"/>
                </a:solidFill>
              </a:rPr>
              <a:t>年“陈酿”</a:t>
            </a:r>
            <a:r>
              <a:rPr lang="en-US" altLang="zh-CN" sz="2000">
                <a:solidFill>
                  <a:srgbClr val="FF0000"/>
                </a:solidFill>
              </a:rPr>
              <a:t>React</a:t>
            </a:r>
            <a:r>
              <a:rPr lang="zh-CN" altLang="en-US" sz="2000">
                <a:solidFill>
                  <a:srgbClr val="FF0000"/>
                </a:solidFill>
              </a:rPr>
              <a:t>正在被腾讯、阿里等一线大厂广泛使用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8675" y="1813560"/>
            <a:ext cx="31648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由</a:t>
            </a:r>
            <a:r>
              <a:rPr lang="en-US" altLang="zh-CN" sz="2000" b="1">
                <a:solidFill>
                  <a:srgbClr val="FF0000"/>
                </a:solidFill>
              </a:rPr>
              <a:t>Facebook</a:t>
            </a:r>
            <a:r>
              <a:rPr lang="zh-CN" altLang="en-US" sz="2000" b="1">
                <a:solidFill>
                  <a:srgbClr val="FF0000"/>
                </a:solidFill>
              </a:rPr>
              <a:t>开发，且开源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2455" y="318770"/>
            <a:ext cx="1634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简介</a:t>
            </a:r>
            <a:endParaRPr lang="zh-CN" altLang="en-US" sz="2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对角圆角矩形 15"/>
          <p:cNvSpPr/>
          <p:nvPr/>
        </p:nvSpPr>
        <p:spPr>
          <a:xfrm>
            <a:off x="707390" y="951230"/>
            <a:ext cx="2329180" cy="56769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97255" y="1028065"/>
            <a:ext cx="1657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React</a:t>
            </a:r>
            <a:r>
              <a:rPr lang="zh-CN" altLang="en-US" sz="2000" b="1">
                <a:solidFill>
                  <a:schemeClr val="bg1"/>
                </a:solidFill>
              </a:rPr>
              <a:t>的特点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90" y="1691005"/>
            <a:ext cx="78486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8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1</a:t>
            </a:r>
            <a:r>
              <a:rPr lang="zh-CN" altLang="en-US" sz="2000" b="1">
                <a:solidFill>
                  <a:schemeClr val="bg1"/>
                </a:solidFill>
              </a:rPr>
              <a:t>采用</a:t>
            </a:r>
            <a:r>
              <a:rPr lang="zh-CN" altLang="en-US" sz="2000" b="1">
                <a:solidFill>
                  <a:srgbClr val="FF0000"/>
                </a:solidFill>
              </a:rPr>
              <a:t>组件化</a:t>
            </a:r>
            <a:r>
              <a:rPr lang="zh-CN" altLang="en-US" sz="2000" b="1">
                <a:solidFill>
                  <a:schemeClr val="bg1"/>
                </a:solidFill>
              </a:rPr>
              <a:t>模式、</a:t>
            </a:r>
            <a:r>
              <a:rPr lang="zh-CN" altLang="en-US" sz="2000" b="1">
                <a:solidFill>
                  <a:srgbClr val="FF0000"/>
                </a:solidFill>
              </a:rPr>
              <a:t>声明式编码</a:t>
            </a:r>
            <a:r>
              <a:rPr lang="zh-CN" altLang="en-US" sz="2000" b="1">
                <a:solidFill>
                  <a:schemeClr val="bg1"/>
                </a:solidFill>
              </a:rPr>
              <a:t>，提高开发效率及组建复用。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2</a:t>
            </a:r>
            <a:r>
              <a:rPr lang="zh-CN" altLang="en-US" sz="2000" b="1">
                <a:solidFill>
                  <a:schemeClr val="bg1"/>
                </a:solidFill>
              </a:rPr>
              <a:t>在</a:t>
            </a:r>
            <a:r>
              <a:rPr lang="en-US" altLang="zh-CN" sz="2000" b="1">
                <a:solidFill>
                  <a:schemeClr val="bg1"/>
                </a:solidFill>
              </a:rPr>
              <a:t>React Native</a:t>
            </a:r>
            <a:r>
              <a:rPr lang="zh-CN" altLang="en-US" sz="2000" b="1">
                <a:solidFill>
                  <a:schemeClr val="bg1"/>
                </a:solidFill>
              </a:rPr>
              <a:t>中可以使用</a:t>
            </a:r>
            <a:r>
              <a:rPr lang="en-US" altLang="zh-CN" sz="2000" b="1">
                <a:solidFill>
                  <a:schemeClr val="bg1"/>
                </a:solidFill>
              </a:rPr>
              <a:t>React</a:t>
            </a:r>
            <a:r>
              <a:rPr lang="zh-CN" altLang="en-US" sz="2000" b="1">
                <a:solidFill>
                  <a:schemeClr val="bg1"/>
                </a:solidFill>
              </a:rPr>
              <a:t>语法进行</a:t>
            </a:r>
            <a:r>
              <a:rPr lang="zh-CN" altLang="en-US" sz="2000" b="1">
                <a:solidFill>
                  <a:srgbClr val="FF0000"/>
                </a:solidFill>
              </a:rPr>
              <a:t>移动端开发</a:t>
            </a:r>
            <a:r>
              <a:rPr lang="zh-CN" altLang="en-US" sz="2000" b="1">
                <a:solidFill>
                  <a:schemeClr val="bg1"/>
                </a:solidFill>
              </a:rPr>
              <a:t>。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3</a:t>
            </a:r>
            <a:r>
              <a:rPr lang="zh-CN" altLang="en-US" sz="2000" b="1">
                <a:solidFill>
                  <a:schemeClr val="bg1"/>
                </a:solidFill>
              </a:rPr>
              <a:t>使用</a:t>
            </a:r>
            <a:r>
              <a:rPr lang="zh-CN" altLang="en-US" sz="2000" b="1">
                <a:solidFill>
                  <a:srgbClr val="FF0000"/>
                </a:solidFill>
              </a:rPr>
              <a:t>虚拟</a:t>
            </a:r>
            <a:r>
              <a:rPr lang="en-US" altLang="zh-CN" sz="2000" b="1">
                <a:solidFill>
                  <a:srgbClr val="FF0000"/>
                </a:solidFill>
              </a:rPr>
              <a:t>DOM</a:t>
            </a:r>
            <a:r>
              <a:rPr lang="en-US" altLang="zh-CN" sz="2000" b="1">
                <a:solidFill>
                  <a:schemeClr val="bg1"/>
                </a:solidFill>
              </a:rPr>
              <a:t>+</a:t>
            </a:r>
            <a:r>
              <a:rPr lang="zh-CN" altLang="en-US" sz="2000" b="1">
                <a:solidFill>
                  <a:schemeClr val="bg1"/>
                </a:solidFill>
              </a:rPr>
              <a:t>优秀的</a:t>
            </a:r>
            <a:r>
              <a:rPr lang="en-US" altLang="zh-CN" sz="2000" b="1">
                <a:solidFill>
                  <a:srgbClr val="FF0000"/>
                </a:solidFill>
              </a:rPr>
              <a:t>Diffing</a:t>
            </a:r>
            <a:r>
              <a:rPr lang="zh-CN" altLang="en-US" sz="2000" b="1">
                <a:solidFill>
                  <a:srgbClr val="FF0000"/>
                </a:solidFill>
              </a:rPr>
              <a:t>算法</a:t>
            </a:r>
            <a:r>
              <a:rPr lang="zh-CN" altLang="en-US" sz="2000" b="1">
                <a:solidFill>
                  <a:schemeClr val="bg1"/>
                </a:solidFill>
              </a:rPr>
              <a:t>，尽量减少于真实</a:t>
            </a:r>
            <a:r>
              <a:rPr lang="en-US" altLang="zh-CN" sz="2000" b="1">
                <a:solidFill>
                  <a:schemeClr val="bg1"/>
                </a:solidFill>
              </a:rPr>
              <a:t>DOM</a:t>
            </a:r>
            <a:r>
              <a:rPr lang="zh-CN" altLang="en-US" sz="2000" b="1">
                <a:solidFill>
                  <a:schemeClr val="bg1"/>
                </a:solidFill>
              </a:rPr>
              <a:t>的交互。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2455" y="318770"/>
            <a:ext cx="1634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简介</a:t>
            </a:r>
            <a:endParaRPr lang="zh-CN" altLang="en-US" sz="2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对角圆角矩形 15"/>
          <p:cNvSpPr/>
          <p:nvPr/>
        </p:nvSpPr>
        <p:spPr>
          <a:xfrm>
            <a:off x="707390" y="951230"/>
            <a:ext cx="5916930" cy="57594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80745" y="1035685"/>
            <a:ext cx="54895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学习</a:t>
            </a:r>
            <a:r>
              <a:rPr lang="en-US" altLang="zh-CN" sz="2000" b="1">
                <a:solidFill>
                  <a:schemeClr val="bg1"/>
                </a:solidFill>
              </a:rPr>
              <a:t>React</a:t>
            </a:r>
            <a:r>
              <a:rPr lang="zh-CN" altLang="en-US" sz="2000" b="1">
                <a:solidFill>
                  <a:schemeClr val="bg1"/>
                </a:solidFill>
              </a:rPr>
              <a:t>之前你要掌握的</a:t>
            </a:r>
            <a:r>
              <a:rPr lang="en-US" altLang="zh-CN" sz="2000" b="1">
                <a:solidFill>
                  <a:schemeClr val="bg1"/>
                </a:solidFill>
              </a:rPr>
              <a:t>JavaScript</a:t>
            </a:r>
            <a:r>
              <a:rPr lang="zh-CN" altLang="en-US" sz="2000" b="1">
                <a:solidFill>
                  <a:schemeClr val="bg1"/>
                </a:solidFill>
              </a:rPr>
              <a:t>基础知识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0745" y="1691005"/>
            <a:ext cx="1736725" cy="37534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7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判断</a:t>
            </a:r>
            <a:r>
              <a:rPr lang="en-US" altLang="zh-CN" sz="2000" b="1">
                <a:solidFill>
                  <a:schemeClr val="bg1"/>
                </a:solidFill>
              </a:rPr>
              <a:t>this</a:t>
            </a:r>
            <a:r>
              <a:rPr lang="zh-CN" altLang="en-US" sz="2000" b="1">
                <a:solidFill>
                  <a:schemeClr val="bg1"/>
                </a:solidFill>
              </a:rPr>
              <a:t>指向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class(</a:t>
            </a:r>
            <a:r>
              <a:rPr lang="zh-CN" altLang="en-US" sz="2000" b="1">
                <a:solidFill>
                  <a:schemeClr val="bg1"/>
                </a:solidFill>
              </a:rPr>
              <a:t>类</a:t>
            </a:r>
            <a:r>
              <a:rPr lang="en-US" altLang="zh-CN" sz="2000" b="1">
                <a:solidFill>
                  <a:schemeClr val="bg1"/>
                </a:solidFill>
              </a:rPr>
              <a:t>)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ES6</a:t>
            </a:r>
            <a:r>
              <a:rPr lang="zh-CN" altLang="en-US" sz="2000" b="1">
                <a:solidFill>
                  <a:schemeClr val="bg1"/>
                </a:solidFill>
              </a:rPr>
              <a:t>语法规范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npm</a:t>
            </a:r>
            <a:r>
              <a:rPr lang="zh-CN" altLang="en-US" sz="2000" b="1">
                <a:solidFill>
                  <a:schemeClr val="bg1"/>
                </a:solidFill>
              </a:rPr>
              <a:t>包管理器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原型、原型链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数组常用方法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zh-CN" altLang="en-US" sz="2000" b="1">
                <a:solidFill>
                  <a:schemeClr val="bg1"/>
                </a:solidFill>
              </a:rPr>
              <a:t>模块化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1325" y="2613025"/>
            <a:ext cx="36899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48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全家桶</a:t>
            </a:r>
            <a:endParaRPr lang="zh-CN" altLang="en-US" sz="48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2" name="组合 7"/>
          <p:cNvGrpSpPr/>
          <p:nvPr/>
        </p:nvGrpSpPr>
        <p:grpSpPr>
          <a:xfrm>
            <a:off x="3950335" y="2148205"/>
            <a:ext cx="2581910" cy="460689"/>
            <a:chOff x="9448" y="4032"/>
            <a:chExt cx="4066" cy="727"/>
          </a:xfrm>
        </p:grpSpPr>
        <p:sp>
          <p:nvSpPr>
            <p:cNvPr id="6" name="Oval 3"/>
            <p:cNvSpPr/>
            <p:nvPr/>
          </p:nvSpPr>
          <p:spPr bwMode="auto">
            <a:xfrm>
              <a:off x="9714" y="4233"/>
              <a:ext cx="323" cy="323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base"/>
              <a:endParaRPr lang="es-ES" sz="2955" strike="noStrike" noProof="1"/>
            </a:p>
          </p:txBody>
        </p:sp>
        <p:sp>
          <p:nvSpPr>
            <p:cNvPr id="9224" name="文本框 6"/>
            <p:cNvSpPr txBox="1"/>
            <p:nvPr/>
          </p:nvSpPr>
          <p:spPr>
            <a:xfrm>
              <a:off x="9448" y="4032"/>
              <a:ext cx="4066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React Router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5" name="组合 14"/>
          <p:cNvGrpSpPr/>
          <p:nvPr/>
        </p:nvGrpSpPr>
        <p:grpSpPr>
          <a:xfrm>
            <a:off x="4119245" y="1216343"/>
            <a:ext cx="1975485" cy="460688"/>
            <a:chOff x="9740" y="2928"/>
            <a:chExt cx="3111" cy="727"/>
          </a:xfrm>
        </p:grpSpPr>
        <p:sp>
          <p:nvSpPr>
            <p:cNvPr id="9" name="Oval 3"/>
            <p:cNvSpPr/>
            <p:nvPr/>
          </p:nvSpPr>
          <p:spPr bwMode="auto">
            <a:xfrm>
              <a:off x="9740" y="3129"/>
              <a:ext cx="323" cy="323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base"/>
              <a:endParaRPr lang="es-ES" sz="2955" strike="noStrike" noProof="1"/>
            </a:p>
          </p:txBody>
        </p:sp>
        <p:sp>
          <p:nvSpPr>
            <p:cNvPr id="9227" name="文本框 9"/>
            <p:cNvSpPr txBox="1"/>
            <p:nvPr/>
          </p:nvSpPr>
          <p:spPr>
            <a:xfrm>
              <a:off x="10120" y="2928"/>
              <a:ext cx="2731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React</a:t>
              </a: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基础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28" name="组合 13"/>
          <p:cNvGrpSpPr/>
          <p:nvPr/>
        </p:nvGrpSpPr>
        <p:grpSpPr>
          <a:xfrm>
            <a:off x="4089400" y="3079116"/>
            <a:ext cx="1976120" cy="460375"/>
            <a:chOff x="9893" y="3129"/>
            <a:chExt cx="3112" cy="724"/>
          </a:xfrm>
        </p:grpSpPr>
        <p:sp>
          <p:nvSpPr>
            <p:cNvPr id="11" name="Oval 3"/>
            <p:cNvSpPr/>
            <p:nvPr/>
          </p:nvSpPr>
          <p:spPr bwMode="auto">
            <a:xfrm>
              <a:off x="9940" y="3329"/>
              <a:ext cx="323" cy="323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base"/>
              <a:endParaRPr lang="es-ES" sz="2955" strike="noStrike" noProof="1"/>
            </a:p>
          </p:txBody>
        </p:sp>
        <p:sp>
          <p:nvSpPr>
            <p:cNvPr id="9230" name="文本框 12"/>
            <p:cNvSpPr txBox="1"/>
            <p:nvPr/>
          </p:nvSpPr>
          <p:spPr>
            <a:xfrm>
              <a:off x="9893" y="3129"/>
              <a:ext cx="3112" cy="7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</a:t>
              </a: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Axios</a:t>
              </a: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封装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1" name="组合 18"/>
          <p:cNvGrpSpPr/>
          <p:nvPr/>
        </p:nvGrpSpPr>
        <p:grpSpPr>
          <a:xfrm>
            <a:off x="3696335" y="4010343"/>
            <a:ext cx="3074670" cy="460375"/>
            <a:chOff x="9248" y="5545"/>
            <a:chExt cx="4842" cy="724"/>
          </a:xfrm>
        </p:grpSpPr>
        <p:sp>
          <p:nvSpPr>
            <p:cNvPr id="17" name="Oval 3"/>
            <p:cNvSpPr/>
            <p:nvPr/>
          </p:nvSpPr>
          <p:spPr bwMode="auto">
            <a:xfrm>
              <a:off x="9914" y="5746"/>
              <a:ext cx="323" cy="323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base"/>
              <a:endParaRPr lang="es-ES" sz="2955" strike="noStrike" noProof="1"/>
            </a:p>
          </p:txBody>
        </p:sp>
        <p:sp>
          <p:nvSpPr>
            <p:cNvPr id="9233" name="文本框 17"/>
            <p:cNvSpPr txBox="1"/>
            <p:nvPr/>
          </p:nvSpPr>
          <p:spPr>
            <a:xfrm>
              <a:off x="9248" y="5545"/>
              <a:ext cx="4842" cy="7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   </a:t>
              </a: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Ant Design</a:t>
              </a: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    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234" name="组合 19"/>
          <p:cNvGrpSpPr/>
          <p:nvPr/>
        </p:nvGrpSpPr>
        <p:grpSpPr>
          <a:xfrm>
            <a:off x="3980180" y="4942205"/>
            <a:ext cx="2509520" cy="460375"/>
            <a:chOff x="9695" y="5545"/>
            <a:chExt cx="3952" cy="724"/>
          </a:xfrm>
        </p:grpSpPr>
        <p:sp>
          <p:nvSpPr>
            <p:cNvPr id="21" name="Oval 3"/>
            <p:cNvSpPr/>
            <p:nvPr/>
          </p:nvSpPr>
          <p:spPr bwMode="auto">
            <a:xfrm>
              <a:off x="9914" y="5746"/>
              <a:ext cx="323" cy="323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base"/>
              <a:endParaRPr lang="es-ES" sz="2955" strike="noStrike" noProof="1"/>
            </a:p>
          </p:txBody>
        </p:sp>
        <p:sp>
          <p:nvSpPr>
            <p:cNvPr id="9236" name="文本框 21"/>
            <p:cNvSpPr txBox="1"/>
            <p:nvPr/>
          </p:nvSpPr>
          <p:spPr>
            <a:xfrm>
              <a:off x="9695" y="5545"/>
              <a:ext cx="3952" cy="7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     </a:t>
              </a: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Redux</a:t>
              </a:r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数据库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2455" y="318770"/>
            <a:ext cx="1634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基础</a:t>
            </a:r>
            <a:endParaRPr lang="zh-CN" altLang="en-US" sz="2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对角圆角矩形 15"/>
          <p:cNvSpPr/>
          <p:nvPr/>
        </p:nvSpPr>
        <p:spPr>
          <a:xfrm>
            <a:off x="707390" y="951230"/>
            <a:ext cx="2329180" cy="56769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97255" y="1028065"/>
            <a:ext cx="11537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相关</a:t>
            </a:r>
            <a:r>
              <a:rPr lang="en-US" altLang="zh-CN" sz="2000" b="1">
                <a:solidFill>
                  <a:schemeClr val="bg1"/>
                </a:solidFill>
              </a:rPr>
              <a:t>js</a:t>
            </a:r>
            <a:r>
              <a:rPr lang="zh-CN" altLang="en-US" sz="2000" b="1">
                <a:solidFill>
                  <a:schemeClr val="bg1"/>
                </a:solidFill>
              </a:rPr>
              <a:t>库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90" y="1691005"/>
            <a:ext cx="514540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8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1.react.js</a:t>
            </a:r>
            <a:r>
              <a:rPr lang="zh-CN" altLang="en-US" sz="2000" b="1">
                <a:solidFill>
                  <a:schemeClr val="bg1"/>
                </a:solidFill>
              </a:rPr>
              <a:t>核心库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2.react-dom.js</a:t>
            </a:r>
            <a:r>
              <a:rPr lang="zh-CN" altLang="en-US" sz="2000" b="1">
                <a:solidFill>
                  <a:schemeClr val="bg1"/>
                </a:solidFill>
              </a:rPr>
              <a:t>提供操作</a:t>
            </a:r>
            <a:r>
              <a:rPr lang="en-US" altLang="zh-CN" sz="2000" b="1">
                <a:solidFill>
                  <a:schemeClr val="bg1"/>
                </a:solidFill>
              </a:rPr>
              <a:t>dom</a:t>
            </a:r>
            <a:r>
              <a:rPr lang="zh-CN" altLang="en-US" sz="2000" b="1">
                <a:solidFill>
                  <a:schemeClr val="bg1"/>
                </a:solidFill>
              </a:rPr>
              <a:t>的</a:t>
            </a:r>
            <a:r>
              <a:rPr lang="en-US" altLang="zh-CN" sz="2000" b="1">
                <a:solidFill>
                  <a:schemeClr val="bg1"/>
                </a:solidFill>
              </a:rPr>
              <a:t>react</a:t>
            </a:r>
            <a:r>
              <a:rPr lang="zh-CN" altLang="en-US" sz="2000" b="1">
                <a:solidFill>
                  <a:schemeClr val="bg1"/>
                </a:solidFill>
              </a:rPr>
              <a:t>扩展库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3.babel.min.js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2455" y="318770"/>
            <a:ext cx="1634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React</a:t>
            </a:r>
            <a:r>
              <a:rPr lang="zh-CN" altLang="en-US" sz="2400" b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基础</a:t>
            </a:r>
            <a:endParaRPr lang="zh-CN" altLang="en-US" sz="2400" b="1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对角圆角矩形 15"/>
          <p:cNvSpPr/>
          <p:nvPr/>
        </p:nvSpPr>
        <p:spPr>
          <a:xfrm>
            <a:off x="707390" y="951230"/>
            <a:ext cx="3512820" cy="56769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97255" y="1028065"/>
            <a:ext cx="26879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虚拟</a:t>
            </a:r>
            <a:r>
              <a:rPr lang="en-US" altLang="zh-CN" sz="2000" b="1">
                <a:solidFill>
                  <a:schemeClr val="bg1"/>
                </a:solidFill>
              </a:rPr>
              <a:t>DOM</a:t>
            </a:r>
            <a:r>
              <a:rPr lang="zh-CN" altLang="en-US" sz="2000" b="1">
                <a:solidFill>
                  <a:schemeClr val="bg1"/>
                </a:solidFill>
              </a:rPr>
              <a:t>与真实</a:t>
            </a:r>
            <a:r>
              <a:rPr lang="en-US" altLang="zh-CN" sz="2000" b="1">
                <a:solidFill>
                  <a:schemeClr val="bg1"/>
                </a:solidFill>
              </a:rPr>
              <a:t>DOM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</Words>
  <Application>WPS 文字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方正书宋_GBK</vt:lpstr>
      <vt:lpstr>Wingdings</vt:lpstr>
      <vt:lpstr>微软雅黑</vt:lpstr>
      <vt:lpstr>汉仪旗黑</vt:lpstr>
      <vt:lpstr>ヒラギノ角ゴ ProN W3</vt:lpstr>
      <vt:lpstr>Gill Sans</vt:lpstr>
      <vt:lpstr>微软雅黑</vt:lpstr>
      <vt:lpstr>Calibri</vt:lpstr>
      <vt:lpstr>Helvetica Neue</vt:lpstr>
      <vt:lpstr>宋体</vt:lpstr>
      <vt:lpstr>Arial Unicode MS</vt:lpstr>
      <vt:lpstr>汉仪书宋二KW</vt:lpstr>
      <vt:lpstr>Calibri Light</vt:lpstr>
      <vt:lpstr>Apple Color Emoji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vicky</dc:creator>
  <cp:lastModifiedBy>songhongye</cp:lastModifiedBy>
  <cp:revision>77</cp:revision>
  <dcterms:created xsi:type="dcterms:W3CDTF">2021-12-28T07:37:25Z</dcterms:created>
  <dcterms:modified xsi:type="dcterms:W3CDTF">2021-12-28T07:37:25Z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