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59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4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ru-RU" dirty="0" smtClean="0"/>
              <a:t>«процедура, которая принимает любой из возможных входных экземпляров задачи и преобразует его в соответствии с требованиями, указанными в условии задачи» [1];</a:t>
            </a:r>
          </a:p>
          <a:p>
            <a:pPr fontAlgn="base"/>
            <a:r>
              <a:rPr lang="ru-RU" dirty="0" smtClean="0"/>
              <a:t>«точное предписание, однозначно определяющее вычислительный процесс, ведущий от варьируемых начальных данных к искомому результату» [2];</a:t>
            </a:r>
          </a:p>
          <a:p>
            <a:pPr fontAlgn="base"/>
            <a:r>
              <a:rPr lang="ru-RU" dirty="0" smtClean="0"/>
              <a:t>«конечный набор правил, однозначно раскрывающих содержание и последовательность выполнения операций для систематического решения определенного класса задач за конечное число шагов» [3];</a:t>
            </a:r>
          </a:p>
          <a:p>
            <a:pPr fontAlgn="base"/>
            <a:r>
              <a:rPr lang="ru-RU" dirty="0" smtClean="0"/>
              <a:t>«A </a:t>
            </a:r>
            <a:r>
              <a:rPr lang="ru-RU" dirty="0" err="1" smtClean="0"/>
              <a:t>computable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steps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achieve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desired</a:t>
            </a:r>
            <a:r>
              <a:rPr lang="ru-RU" dirty="0" smtClean="0"/>
              <a:t> </a:t>
            </a:r>
            <a:r>
              <a:rPr lang="ru-RU" dirty="0" err="1" smtClean="0"/>
              <a:t>result</a:t>
            </a:r>
            <a:r>
              <a:rPr lang="ru-RU" dirty="0" smtClean="0"/>
              <a:t>» [4].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алгоритма </a:t>
            </a:r>
            <a:r>
              <a:rPr lang="en-US" dirty="0" smtClean="0"/>
              <a:t>[5]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400" dirty="0" smtClean="0"/>
              <a:t>Из определений вытекают свойства алгоритма [5]:</a:t>
            </a:r>
          </a:p>
          <a:p>
            <a:pPr fontAlgn="base"/>
            <a:r>
              <a:rPr lang="ru-RU" sz="1400" b="1" dirty="0" smtClean="0"/>
              <a:t>дискретность.</a:t>
            </a:r>
            <a:r>
              <a:rPr lang="ru-RU" sz="1400" dirty="0" smtClean="0"/>
              <a:t> Алгоритм состоит из отдельных действий или правил. Алгоритм обладает дискретностью, если его можно </a:t>
            </a:r>
            <a:r>
              <a:rPr lang="ru-RU" sz="1400" b="1" dirty="0" smtClean="0"/>
              <a:t>разделить на отдельные этапы </a:t>
            </a:r>
            <a:r>
              <a:rPr lang="ru-RU" sz="1400" dirty="0" smtClean="0"/>
              <a:t>(части, команды) (определения 3 и 4).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детерминированность</a:t>
            </a:r>
            <a:r>
              <a:rPr lang="ru-RU" sz="1400" dirty="0" smtClean="0"/>
              <a:t> (определенность). Для  одних и тех же наборов исходных </a:t>
            </a:r>
            <a:r>
              <a:rPr lang="ru-RU" sz="1400" b="1" dirty="0" smtClean="0"/>
              <a:t>данных алгоритм должен выдавать один и тот же результат</a:t>
            </a:r>
            <a:r>
              <a:rPr lang="ru-RU" sz="1400" dirty="0" smtClean="0"/>
              <a:t>, т.е. результат однозначно определяется исходными данными (определение 3);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результативность.</a:t>
            </a:r>
            <a:r>
              <a:rPr lang="ru-RU" sz="1400" dirty="0" smtClean="0"/>
              <a:t> </a:t>
            </a:r>
            <a:r>
              <a:rPr lang="en-US" sz="1400" dirty="0" smtClean="0"/>
              <a:t> </a:t>
            </a:r>
            <a:r>
              <a:rPr lang="ru-RU" sz="1400" dirty="0" smtClean="0"/>
              <a:t>Алгоритм должен выдавать результат </a:t>
            </a:r>
            <a:r>
              <a:rPr lang="ru-RU" sz="1400" b="1" dirty="0" smtClean="0"/>
              <a:t>за конечное число шагов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определение 3 и 4</a:t>
            </a:r>
            <a:r>
              <a:rPr lang="en-US" sz="1400" dirty="0" smtClean="0"/>
              <a:t>)</a:t>
            </a:r>
            <a:r>
              <a:rPr lang="ru-RU" sz="1400" dirty="0" smtClean="0"/>
              <a:t>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массовость.</a:t>
            </a:r>
            <a:r>
              <a:rPr lang="ru-RU" sz="1400" dirty="0" smtClean="0"/>
              <a:t> </a:t>
            </a:r>
            <a:r>
              <a:rPr lang="ru-RU" sz="1400" b="1" dirty="0" smtClean="0"/>
              <a:t>Набор исходных данных</a:t>
            </a:r>
            <a:r>
              <a:rPr lang="ru-RU" sz="1400" dirty="0" smtClean="0"/>
              <a:t>, на которых алгоритм должен выдавать верное решение</a:t>
            </a:r>
            <a:r>
              <a:rPr lang="ru-RU" sz="1400" b="1" dirty="0" smtClean="0"/>
              <a:t>, заранее ограничен </a:t>
            </a:r>
            <a:r>
              <a:rPr lang="ru-RU" sz="1400" dirty="0" smtClean="0"/>
              <a:t>(определения 1, 2, 3);</a:t>
            </a:r>
          </a:p>
          <a:p>
            <a:pPr fontAlgn="base"/>
            <a:endParaRPr lang="ru-RU" sz="1400" dirty="0" smtClean="0"/>
          </a:p>
          <a:p>
            <a:pPr fontAlgn="base"/>
            <a:r>
              <a:rPr lang="ru-RU" sz="1400" b="1" dirty="0" smtClean="0"/>
              <a:t>правильность.</a:t>
            </a:r>
            <a:r>
              <a:rPr lang="ru-RU" sz="1400" dirty="0" smtClean="0"/>
              <a:t> Под правильностью понимается соответствие результатов работы алгоритма условию задачи (определение 1).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и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400" dirty="0" smtClean="0"/>
              <a:t>Абстрактные типы данных – модель типа данных, описывающая его поведение (стек, очередь)</a:t>
            </a:r>
          </a:p>
          <a:p>
            <a:pPr fontAlgn="base">
              <a:buNone/>
            </a:pPr>
            <a:r>
              <a:rPr lang="ru-RU" sz="1400" dirty="0" smtClean="0"/>
              <a:t>Структуры данных – описание конкретной реализации способа хранения данных (массив, связный список)</a:t>
            </a:r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 абстрактный тип данных – это общая логика, набор пожеланий к типу данных, тогда как структура данных – конкретный “чертеж”, реализация данных пожеланий на практике.</a:t>
            </a:r>
            <a:endParaRPr lang="ru-RU" sz="1400" dirty="0" smtClean="0"/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Например, стек можно построить как на массиве, так и на списках.</a:t>
            </a:r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Смежные и связные структуры данных</a:t>
            </a:r>
          </a:p>
          <a:p>
            <a:pPr fontAlgn="base">
              <a:buNone/>
            </a:pPr>
            <a:r>
              <a:rPr lang="ru-RU" sz="1400" dirty="0" smtClean="0"/>
              <a:t>Смежные – непрерывны в памяти, связные реализуются с помощью указателей.</a:t>
            </a:r>
          </a:p>
          <a:p>
            <a:pPr fontAlgn="base">
              <a:buNone/>
            </a:pPr>
            <a:endParaRPr lang="ru-RU" sz="1400" dirty="0" smtClean="0"/>
          </a:p>
          <a:p>
            <a:pPr fontAlgn="base">
              <a:buNone/>
            </a:pPr>
            <a:r>
              <a:rPr lang="ru-RU" sz="1400" dirty="0" smtClean="0"/>
              <a:t>Линейные – связ</a:t>
            </a:r>
            <a:r>
              <a:rPr lang="ru-RU" sz="1400" dirty="0" smtClean="0"/>
              <a:t>и между элементами не зависят от какого-либо условия,</a:t>
            </a:r>
            <a:r>
              <a:rPr lang="ru-RU" sz="1400" dirty="0" smtClean="0"/>
              <a:t> и нелинейные – зависят от условия (деревья, многосвязные списки)</a:t>
            </a:r>
            <a:endParaRPr lang="ru-RU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r>
              <a:rPr lang="ru-RU" sz="1400" dirty="0" smtClean="0"/>
              <a:t>Улица с домами – дом и номер дома</a:t>
            </a:r>
            <a:endParaRPr lang="en-US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Одинаковый тип всех элементов</a:t>
            </a:r>
            <a:endParaRPr lang="en-US" sz="1400" dirty="0" smtClean="0"/>
          </a:p>
          <a:p>
            <a:pPr fontAlgn="base">
              <a:buFontTx/>
              <a:buChar char="-"/>
            </a:pPr>
            <a:endParaRPr lang="en-US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Последовательное расположение элементов в памяти</a:t>
            </a:r>
            <a:endParaRPr lang="en-US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Доступ к первому элементу – </a:t>
            </a:r>
            <a:r>
              <a:rPr lang="en-US" sz="1400" dirty="0" smtClean="0"/>
              <a:t>O(1);</a:t>
            </a:r>
          </a:p>
          <a:p>
            <a:pPr fontAlgn="base">
              <a:buFontTx/>
              <a:buChar char="-"/>
            </a:pPr>
            <a:r>
              <a:rPr lang="ru-RU" sz="1400" dirty="0" smtClean="0"/>
              <a:t>Доступ к элементу с известным индексом - </a:t>
            </a:r>
            <a:r>
              <a:rPr lang="en-US" sz="1400" dirty="0" smtClean="0"/>
              <a:t>O(1);</a:t>
            </a:r>
            <a:endParaRPr lang="ru-RU" sz="1400" dirty="0" smtClean="0"/>
          </a:p>
          <a:p>
            <a:pPr fontAlgn="base">
              <a:buFontTx/>
              <a:buChar char="-"/>
            </a:pPr>
            <a:r>
              <a:rPr lang="ru-RU" sz="1400" dirty="0" smtClean="0"/>
              <a:t>Добавление</a:t>
            </a:r>
            <a:r>
              <a:rPr lang="en-US" sz="1400" dirty="0" smtClean="0"/>
              <a:t> </a:t>
            </a:r>
            <a:r>
              <a:rPr lang="ru-RU" sz="1400" dirty="0" smtClean="0"/>
              <a:t>и удаление элемента</a:t>
            </a:r>
            <a:r>
              <a:rPr lang="en-US" sz="1400" dirty="0" smtClean="0"/>
              <a:t> </a:t>
            </a:r>
            <a:r>
              <a:rPr lang="ru-RU" sz="1400" dirty="0" smtClean="0"/>
              <a:t>– </a:t>
            </a:r>
            <a:r>
              <a:rPr lang="en-US" sz="1400" dirty="0" smtClean="0"/>
              <a:t>O(N);</a:t>
            </a:r>
          </a:p>
          <a:p>
            <a:pPr fontAlgn="base">
              <a:buFontTx/>
              <a:buChar char="-"/>
            </a:pPr>
            <a:endParaRPr lang="ru-RU" sz="1400" dirty="0" smtClean="0"/>
          </a:p>
          <a:p>
            <a:pPr fontAlgn="base">
              <a:buFontTx/>
              <a:buChar char="-"/>
            </a:pPr>
            <a:endParaRPr lang="ru-RU" sz="1400" dirty="0" smtClean="0"/>
          </a:p>
        </p:txBody>
      </p:sp>
      <p:sp>
        <p:nvSpPr>
          <p:cNvPr id="1026" name="AutoShape 2" descr="https://e.sfu-kras.ru/pluginfile.php/111015/mod_page/content/15/arr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857370"/>
            <a:ext cx="1876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FontTx/>
              <a:buChar char="-"/>
            </a:pPr>
            <a:endParaRPr lang="ru-RU" sz="1400" dirty="0" smtClean="0"/>
          </a:p>
          <a:p>
            <a:pPr fontAlgn="base">
              <a:buFontTx/>
              <a:buChar char="-"/>
            </a:pPr>
            <a:endParaRPr lang="ru-RU" sz="1400" dirty="0" smtClean="0"/>
          </a:p>
        </p:txBody>
      </p:sp>
      <p:sp>
        <p:nvSpPr>
          <p:cNvPr id="1026" name="AutoShape 2" descr="https://e.sfu-kras.ru/pluginfile.php/111015/mod_page/content/15/arr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58" name="AutoShape 2" descr="https://e.sfu-kras.ru/pluginfile.php/111015/mod_page/content/15/list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6525" y="1743075"/>
            <a:ext cx="3790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200150"/>
            <a:ext cx="8715436" cy="394335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sz="1200" dirty="0" smtClean="0"/>
              <a:t>1. </a:t>
            </a:r>
            <a:r>
              <a:rPr lang="ru-RU" sz="1200" dirty="0" err="1" smtClean="0"/>
              <a:t>Скиена</a:t>
            </a:r>
            <a:r>
              <a:rPr lang="ru-RU" sz="1200" dirty="0" smtClean="0"/>
              <a:t> С. </a:t>
            </a:r>
            <a:r>
              <a:rPr lang="ru-RU" sz="1200" i="1" dirty="0" smtClean="0"/>
              <a:t>Алгоритмы. Руководство по разработке</a:t>
            </a:r>
            <a:r>
              <a:rPr lang="ru-RU" sz="1200" dirty="0" smtClean="0"/>
              <a:t>. </a:t>
            </a:r>
            <a:r>
              <a:rPr lang="ru-RU" sz="1200" i="1" dirty="0" smtClean="0"/>
              <a:t>2-е изд.: Пер</a:t>
            </a:r>
            <a:r>
              <a:rPr lang="ru-RU" sz="1200" dirty="0" smtClean="0"/>
              <a:t>. с англ. — СПб.: </a:t>
            </a:r>
            <a:r>
              <a:rPr lang="ru-RU" sz="1200" dirty="0" err="1" smtClean="0"/>
              <a:t>БХВ-Петербург</a:t>
            </a:r>
            <a:r>
              <a:rPr lang="ru-RU" sz="1200" dirty="0" smtClean="0"/>
              <a:t>. 2011. — 720 с.: ил.</a:t>
            </a:r>
          </a:p>
          <a:p>
            <a:pPr fontAlgn="base">
              <a:buNone/>
            </a:pPr>
            <a:r>
              <a:rPr lang="ru-RU" sz="1200" dirty="0" smtClean="0"/>
              <a:t>2. ГОСТ 19781-74. Единая система программной документации. Термины и определения. Утв. пост. Госкомстата № 2051 от 08.05.08.</a:t>
            </a:r>
          </a:p>
          <a:p>
            <a:pPr fontAlgn="base">
              <a:buNone/>
            </a:pPr>
            <a:r>
              <a:rPr lang="ru-RU" sz="1200" i="1" dirty="0" smtClean="0"/>
              <a:t>3. </a:t>
            </a:r>
            <a:r>
              <a:rPr lang="ru-RU" sz="1200" i="1" dirty="0" err="1" smtClean="0"/>
              <a:t>Семененко</a:t>
            </a:r>
            <a:r>
              <a:rPr lang="ru-RU" sz="1200" i="1" dirty="0" smtClean="0"/>
              <a:t> В. А., </a:t>
            </a:r>
            <a:r>
              <a:rPr lang="ru-RU" sz="1200" i="1" dirty="0" err="1" smtClean="0"/>
              <a:t>Скуратович</a:t>
            </a:r>
            <a:r>
              <a:rPr lang="ru-RU" sz="1200" i="1" dirty="0" smtClean="0"/>
              <a:t> Э.К. Информатика и вычислительная техника: Учебное пособие. — М</a:t>
            </a:r>
            <a:r>
              <a:rPr lang="ru-RU" sz="1200" dirty="0" smtClean="0"/>
              <a:t>.: МГИУ, 2006. — 272 с</a:t>
            </a:r>
          </a:p>
          <a:p>
            <a:pPr fontAlgn="base">
              <a:buNone/>
            </a:pPr>
            <a:r>
              <a:rPr lang="ru-RU" sz="1200" i="1" dirty="0" smtClean="0"/>
              <a:t>4. </a:t>
            </a:r>
            <a:r>
              <a:rPr lang="ru-RU" sz="1200" i="1" dirty="0" err="1" smtClean="0"/>
              <a:t>Paul</a:t>
            </a:r>
            <a:r>
              <a:rPr lang="ru-RU" sz="1200" i="1" dirty="0" smtClean="0"/>
              <a:t> E. B. </a:t>
            </a:r>
            <a:r>
              <a:rPr lang="ru-RU" sz="1200" i="1" dirty="0" err="1" smtClean="0"/>
              <a:t>Dictionary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of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Algorithms</a:t>
            </a:r>
            <a:r>
              <a:rPr lang="ru-RU" sz="1200" i="1" dirty="0" smtClean="0"/>
              <a:t>, </a:t>
            </a:r>
            <a:r>
              <a:rPr lang="ru-RU" sz="1200" i="1" dirty="0" err="1" smtClean="0"/>
              <a:t>Data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Structures</a:t>
            </a:r>
            <a:r>
              <a:rPr lang="ru-RU" sz="1200" i="1" dirty="0" smtClean="0"/>
              <a:t>, </a:t>
            </a:r>
            <a:r>
              <a:rPr lang="ru-RU" sz="1200" i="1" dirty="0" err="1" smtClean="0"/>
              <a:t>and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Problems</a:t>
            </a:r>
            <a:r>
              <a:rPr lang="ru-RU" sz="1200" dirty="0" smtClean="0"/>
              <a:t>. [Электронный ресурс]/ </a:t>
            </a:r>
            <a:r>
              <a:rPr lang="ru-RU" sz="1200" i="1" dirty="0" err="1" smtClean="0"/>
              <a:t>Paul</a:t>
            </a:r>
            <a:r>
              <a:rPr lang="ru-RU" sz="1200" i="1" dirty="0" smtClean="0"/>
              <a:t> E. B. – режим доступа: </a:t>
            </a:r>
            <a:r>
              <a:rPr lang="ru-RU" sz="1200" dirty="0" smtClean="0"/>
              <a:t>https://xlinux.nist.gov/dads/HTML/algorithm.html. Дата обращения: 07.05.2017.</a:t>
            </a:r>
          </a:p>
          <a:p>
            <a:pPr fontAlgn="base">
              <a:buNone/>
            </a:pPr>
            <a:r>
              <a:rPr lang="ru-RU" sz="1200" dirty="0" smtClean="0"/>
              <a:t>5. Елабуга: изд-во </a:t>
            </a:r>
            <a:r>
              <a:rPr lang="ru-RU" sz="1200" i="1" dirty="0" smtClean="0"/>
              <a:t>ЕГПУ</a:t>
            </a:r>
            <a:r>
              <a:rPr lang="ru-RU" sz="1200" dirty="0" smtClean="0"/>
              <a:t>, 2009.- 72 с. 97 . </a:t>
            </a:r>
            <a:r>
              <a:rPr lang="ru-RU" sz="1200" i="1" dirty="0" smtClean="0"/>
              <a:t>Лизунова</a:t>
            </a:r>
            <a:r>
              <a:rPr lang="ru-RU" sz="1200" dirty="0" smtClean="0"/>
              <a:t> Е.М. </a:t>
            </a:r>
            <a:r>
              <a:rPr lang="ru-RU" sz="1200" i="1" dirty="0" smtClean="0"/>
              <a:t>Теория алгоритмов</a:t>
            </a:r>
            <a:r>
              <a:rPr lang="ru-RU" sz="1200" dirty="0" smtClean="0"/>
              <a:t>. Лекции 2007</a:t>
            </a:r>
          </a:p>
          <a:p>
            <a:pPr fontAlgn="base">
              <a:buNone/>
            </a:pPr>
            <a:endParaRPr lang="ru-RU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189</Words>
  <PresentationFormat>Экран (16:9)</PresentationFormat>
  <Paragraphs>43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Понятие алгоритма</vt:lpstr>
      <vt:lpstr>Свойства алгоритма [5]</vt:lpstr>
      <vt:lpstr>Структуры и типы данных</vt:lpstr>
      <vt:lpstr>Массивы</vt:lpstr>
      <vt:lpstr>Списки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Administrator</cp:lastModifiedBy>
  <cp:revision>19</cp:revision>
  <dcterms:created xsi:type="dcterms:W3CDTF">2023-03-06T04:30:16Z</dcterms:created>
  <dcterms:modified xsi:type="dcterms:W3CDTF">2023-03-09T07:42:37Z</dcterms:modified>
</cp:coreProperties>
</file>