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-prof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928940"/>
            <a:ext cx="8715436" cy="18311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основана на информации с сайта </a:t>
            </a:r>
            <a:r>
              <a:rPr lang="en-US" dirty="0" smtClean="0">
                <a:hlinkClick r:id="rId2"/>
              </a:rPr>
              <a:t>pro-prof.com</a:t>
            </a:r>
            <a:r>
              <a:rPr lang="ru-RU" dirty="0" smtClean="0"/>
              <a:t>, а также литературе из списка в конце документа.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4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ru-RU" dirty="0" smtClean="0"/>
              <a:t>«процедура, которая принимает любой из возможных входных экземпляров задачи и преобразует его в соответствии с требованиями, указанными в условии задачи» [1];</a:t>
            </a:r>
          </a:p>
          <a:p>
            <a:pPr fontAlgn="base"/>
            <a:r>
              <a:rPr lang="ru-RU" dirty="0" smtClean="0"/>
              <a:t>«точное предписание, однозначно определяющее вычислительный процесс, ведущий от варьируемых начальных данных к искомому результату» [2];</a:t>
            </a:r>
          </a:p>
          <a:p>
            <a:pPr fontAlgn="base"/>
            <a:r>
              <a:rPr lang="ru-RU" dirty="0" smtClean="0"/>
              <a:t>«конечный набор правил, однозначно раскрывающих содержание и последовательность выполнения операций для систематического решения определенного класса задач за конечное число шагов» [3];</a:t>
            </a:r>
          </a:p>
          <a:p>
            <a:pPr fontAlgn="base"/>
            <a:r>
              <a:rPr lang="ru-RU" dirty="0" smtClean="0"/>
              <a:t>«A </a:t>
            </a:r>
            <a:r>
              <a:rPr lang="ru-RU" dirty="0" err="1" smtClean="0"/>
              <a:t>computable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steps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achieve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desired</a:t>
            </a:r>
            <a:r>
              <a:rPr lang="ru-RU" dirty="0" smtClean="0"/>
              <a:t> </a:t>
            </a:r>
            <a:r>
              <a:rPr lang="ru-RU" dirty="0" err="1" smtClean="0"/>
              <a:t>result</a:t>
            </a:r>
            <a:r>
              <a:rPr lang="ru-RU" dirty="0" smtClean="0"/>
              <a:t>» [4].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алгоритма </a:t>
            </a:r>
            <a:r>
              <a:rPr lang="en-US" dirty="0" smtClean="0"/>
              <a:t>[5]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400" dirty="0" smtClean="0"/>
              <a:t>Из определений вытекают свойства алгоритма [5]:</a:t>
            </a:r>
          </a:p>
          <a:p>
            <a:pPr fontAlgn="base"/>
            <a:r>
              <a:rPr lang="ru-RU" sz="1400" b="1" dirty="0" smtClean="0"/>
              <a:t>дискретность.</a:t>
            </a:r>
            <a:r>
              <a:rPr lang="ru-RU" sz="1400" dirty="0" smtClean="0"/>
              <a:t> </a:t>
            </a:r>
            <a:r>
              <a:rPr lang="ru-RU" sz="1400" dirty="0" smtClean="0"/>
              <a:t>Алгоритм </a:t>
            </a:r>
            <a:r>
              <a:rPr lang="ru-RU" sz="1400" dirty="0" smtClean="0"/>
              <a:t>состоит из отдельных действий или правил. Алгоритм обладает дискретностью, если его можно </a:t>
            </a:r>
            <a:r>
              <a:rPr lang="ru-RU" sz="1400" b="1" dirty="0" smtClean="0"/>
              <a:t>разделить на отдельные этапы </a:t>
            </a:r>
            <a:r>
              <a:rPr lang="ru-RU" sz="1400" dirty="0" smtClean="0"/>
              <a:t>(части, команды</a:t>
            </a:r>
            <a:r>
              <a:rPr lang="ru-RU" sz="1400" dirty="0" smtClean="0"/>
              <a:t>) (определения 3 и 4).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детерминированность</a:t>
            </a:r>
            <a:r>
              <a:rPr lang="ru-RU" sz="1400" dirty="0" smtClean="0"/>
              <a:t> (определенность). </a:t>
            </a:r>
            <a:r>
              <a:rPr lang="ru-RU" sz="1400" dirty="0" smtClean="0"/>
              <a:t>Для  </a:t>
            </a:r>
            <a:r>
              <a:rPr lang="ru-RU" sz="1400" dirty="0" smtClean="0"/>
              <a:t>одних и тех же наборов исходных </a:t>
            </a:r>
            <a:r>
              <a:rPr lang="ru-RU" sz="1400" b="1" dirty="0" smtClean="0"/>
              <a:t>данных </a:t>
            </a:r>
            <a:r>
              <a:rPr lang="ru-RU" sz="1400" b="1" dirty="0" smtClean="0"/>
              <a:t>алгоритм должен </a:t>
            </a:r>
            <a:r>
              <a:rPr lang="ru-RU" sz="1400" b="1" dirty="0" smtClean="0"/>
              <a:t>выдавать один и тот же результат</a:t>
            </a:r>
            <a:r>
              <a:rPr lang="ru-RU" sz="1400" dirty="0" smtClean="0"/>
              <a:t>, т.е. результат однозначно определяется исходными данными </a:t>
            </a:r>
            <a:r>
              <a:rPr lang="ru-RU" sz="1400" dirty="0" smtClean="0"/>
              <a:t>(определение 3);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результативность.</a:t>
            </a:r>
            <a:r>
              <a:rPr lang="ru-RU" sz="1400" dirty="0" smtClean="0"/>
              <a:t> </a:t>
            </a:r>
            <a:r>
              <a:rPr lang="en-US" sz="1400" dirty="0" smtClean="0"/>
              <a:t> </a:t>
            </a:r>
            <a:r>
              <a:rPr lang="ru-RU" sz="1400" dirty="0" smtClean="0"/>
              <a:t>Алгоритм </a:t>
            </a:r>
            <a:r>
              <a:rPr lang="ru-RU" sz="1400" dirty="0" smtClean="0"/>
              <a:t>должен выдавать результат </a:t>
            </a:r>
            <a:r>
              <a:rPr lang="ru-RU" sz="1400" b="1" dirty="0" smtClean="0"/>
              <a:t>за конечное число </a:t>
            </a:r>
            <a:r>
              <a:rPr lang="ru-RU" sz="1400" b="1" dirty="0" smtClean="0"/>
              <a:t>шагов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определение 3 и 4</a:t>
            </a:r>
            <a:r>
              <a:rPr lang="en-US" sz="1400" dirty="0" smtClean="0"/>
              <a:t>)</a:t>
            </a:r>
            <a:r>
              <a:rPr lang="ru-RU" sz="1400" dirty="0" smtClean="0"/>
              <a:t>;</a:t>
            </a:r>
            <a:endParaRPr lang="ru-RU" sz="1400" dirty="0" smtClean="0"/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массовость.</a:t>
            </a:r>
            <a:r>
              <a:rPr lang="ru-RU" sz="1400" dirty="0" smtClean="0"/>
              <a:t> </a:t>
            </a:r>
            <a:r>
              <a:rPr lang="ru-RU" sz="1400" b="1" dirty="0" smtClean="0"/>
              <a:t>Набор </a:t>
            </a:r>
            <a:r>
              <a:rPr lang="ru-RU" sz="1400" b="1" dirty="0" smtClean="0"/>
              <a:t>исходных данных</a:t>
            </a:r>
            <a:r>
              <a:rPr lang="ru-RU" sz="1400" dirty="0" smtClean="0"/>
              <a:t>, на которых алгоритм должен выдавать верное решение</a:t>
            </a:r>
            <a:r>
              <a:rPr lang="ru-RU" sz="1400" b="1" dirty="0" smtClean="0"/>
              <a:t>, заранее </a:t>
            </a:r>
            <a:r>
              <a:rPr lang="ru-RU" sz="1400" b="1" dirty="0" smtClean="0"/>
              <a:t>ограничен </a:t>
            </a:r>
            <a:r>
              <a:rPr lang="ru-RU" sz="1400" dirty="0" smtClean="0"/>
              <a:t>(определения 1, 2, 3);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правильность.</a:t>
            </a:r>
            <a:r>
              <a:rPr lang="ru-RU" sz="1400" dirty="0" smtClean="0"/>
              <a:t> Под правильностью понимается соответствие результатов работы алгоритма условию задачи (определение 1).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200" dirty="0" smtClean="0"/>
              <a:t>1. </a:t>
            </a:r>
            <a:r>
              <a:rPr lang="ru-RU" sz="1200" dirty="0" err="1" smtClean="0"/>
              <a:t>Скиена</a:t>
            </a:r>
            <a:r>
              <a:rPr lang="ru-RU" sz="1200" dirty="0" smtClean="0"/>
              <a:t> </a:t>
            </a:r>
            <a:r>
              <a:rPr lang="ru-RU" sz="1200" dirty="0" smtClean="0"/>
              <a:t>С. </a:t>
            </a:r>
            <a:r>
              <a:rPr lang="ru-RU" sz="1200" i="1" dirty="0" smtClean="0"/>
              <a:t>Алгоритмы. Руководство по разработке</a:t>
            </a:r>
            <a:r>
              <a:rPr lang="ru-RU" sz="1200" dirty="0" smtClean="0"/>
              <a:t>. </a:t>
            </a:r>
            <a:r>
              <a:rPr lang="ru-RU" sz="1200" i="1" dirty="0" smtClean="0"/>
              <a:t>2-е изд.: Пер</a:t>
            </a:r>
            <a:r>
              <a:rPr lang="ru-RU" sz="1200" dirty="0" smtClean="0"/>
              <a:t>. с англ. — СПб.: </a:t>
            </a:r>
            <a:r>
              <a:rPr lang="ru-RU" sz="1200" dirty="0" err="1" smtClean="0"/>
              <a:t>БХВ-Петербург</a:t>
            </a:r>
            <a:r>
              <a:rPr lang="ru-RU" sz="1200" dirty="0" smtClean="0"/>
              <a:t>. 2011. — 720 с.: ил.</a:t>
            </a:r>
          </a:p>
          <a:p>
            <a:pPr fontAlgn="base">
              <a:buNone/>
            </a:pPr>
            <a:r>
              <a:rPr lang="ru-RU" sz="1200" dirty="0" smtClean="0"/>
              <a:t>2. ГОСТ </a:t>
            </a:r>
            <a:r>
              <a:rPr lang="ru-RU" sz="1200" dirty="0" smtClean="0"/>
              <a:t>19781-74. Единая система программной документации. Термины и определения. Утв. пост. Госкомстата № 2051 от </a:t>
            </a:r>
            <a:r>
              <a:rPr lang="ru-RU" sz="1200" dirty="0" smtClean="0"/>
              <a:t>08.05.08.</a:t>
            </a:r>
          </a:p>
          <a:p>
            <a:pPr fontAlgn="base">
              <a:buNone/>
            </a:pPr>
            <a:r>
              <a:rPr lang="ru-RU" sz="1200" i="1" dirty="0" smtClean="0"/>
              <a:t>3. </a:t>
            </a:r>
            <a:r>
              <a:rPr lang="ru-RU" sz="1200" i="1" dirty="0" err="1" smtClean="0"/>
              <a:t>Семененко</a:t>
            </a:r>
            <a:r>
              <a:rPr lang="ru-RU" sz="1200" i="1" dirty="0" smtClean="0"/>
              <a:t> </a:t>
            </a:r>
            <a:r>
              <a:rPr lang="ru-RU" sz="1200" i="1" dirty="0" smtClean="0"/>
              <a:t>В. А., </a:t>
            </a:r>
            <a:r>
              <a:rPr lang="ru-RU" sz="1200" i="1" dirty="0" err="1" smtClean="0"/>
              <a:t>Скуратович</a:t>
            </a:r>
            <a:r>
              <a:rPr lang="ru-RU" sz="1200" i="1" dirty="0" smtClean="0"/>
              <a:t> Э.К. Информатика и вычислительная техника: Учебное пособие. — М</a:t>
            </a:r>
            <a:r>
              <a:rPr lang="ru-RU" sz="1200" dirty="0" smtClean="0"/>
              <a:t>.: МГИУ, 2006. — 272 с</a:t>
            </a:r>
          </a:p>
          <a:p>
            <a:pPr fontAlgn="base">
              <a:buNone/>
            </a:pPr>
            <a:r>
              <a:rPr lang="ru-RU" sz="1200" i="1" dirty="0" smtClean="0"/>
              <a:t>4. </a:t>
            </a:r>
            <a:r>
              <a:rPr lang="ru-RU" sz="1200" i="1" dirty="0" err="1" smtClean="0"/>
              <a:t>Paul</a:t>
            </a:r>
            <a:r>
              <a:rPr lang="ru-RU" sz="1200" i="1" dirty="0" smtClean="0"/>
              <a:t> </a:t>
            </a:r>
            <a:r>
              <a:rPr lang="ru-RU" sz="1200" i="1" dirty="0" smtClean="0"/>
              <a:t>E. B. </a:t>
            </a:r>
            <a:r>
              <a:rPr lang="ru-RU" sz="1200" i="1" dirty="0" err="1" smtClean="0"/>
              <a:t>Dictionary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of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Algorithms</a:t>
            </a:r>
            <a:r>
              <a:rPr lang="ru-RU" sz="1200" i="1" dirty="0" smtClean="0"/>
              <a:t>, </a:t>
            </a:r>
            <a:r>
              <a:rPr lang="ru-RU" sz="1200" i="1" dirty="0" err="1" smtClean="0"/>
              <a:t>Data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Structures</a:t>
            </a:r>
            <a:r>
              <a:rPr lang="ru-RU" sz="1200" i="1" dirty="0" smtClean="0"/>
              <a:t>, </a:t>
            </a:r>
            <a:r>
              <a:rPr lang="ru-RU" sz="1200" i="1" dirty="0" err="1" smtClean="0"/>
              <a:t>and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Problems</a:t>
            </a:r>
            <a:r>
              <a:rPr lang="ru-RU" sz="1200" dirty="0" smtClean="0"/>
              <a:t>. [Электронный ресурс]/ </a:t>
            </a:r>
            <a:r>
              <a:rPr lang="ru-RU" sz="1200" i="1" dirty="0" err="1" smtClean="0"/>
              <a:t>Paul</a:t>
            </a:r>
            <a:r>
              <a:rPr lang="ru-RU" sz="1200" i="1" dirty="0" smtClean="0"/>
              <a:t> E. B. – режим доступа: </a:t>
            </a:r>
            <a:r>
              <a:rPr lang="ru-RU" sz="1200" dirty="0" smtClean="0"/>
              <a:t>https://xlinux.nist.gov/dads/HTML/algorithm.html. Дата обращения: 07.05.2017.</a:t>
            </a:r>
          </a:p>
          <a:p>
            <a:pPr fontAlgn="base">
              <a:buNone/>
            </a:pPr>
            <a:r>
              <a:rPr lang="ru-RU" sz="1200" dirty="0" smtClean="0"/>
              <a:t>5. Елабуга</a:t>
            </a:r>
            <a:r>
              <a:rPr lang="ru-RU" sz="1200" dirty="0" smtClean="0"/>
              <a:t>: изд-во </a:t>
            </a:r>
            <a:r>
              <a:rPr lang="ru-RU" sz="1200" i="1" dirty="0" smtClean="0"/>
              <a:t>ЕГПУ</a:t>
            </a:r>
            <a:r>
              <a:rPr lang="ru-RU" sz="1200" dirty="0" smtClean="0"/>
              <a:t>, 2009.- 72 с. 97 . </a:t>
            </a:r>
            <a:r>
              <a:rPr lang="ru-RU" sz="1200" i="1" dirty="0" smtClean="0"/>
              <a:t>Лизунова</a:t>
            </a:r>
            <a:r>
              <a:rPr lang="ru-RU" sz="1200" dirty="0" smtClean="0"/>
              <a:t> Е.М. </a:t>
            </a:r>
            <a:r>
              <a:rPr lang="ru-RU" sz="1200" i="1" dirty="0" smtClean="0"/>
              <a:t>Теория алгоритмов</a:t>
            </a:r>
            <a:r>
              <a:rPr lang="ru-RU" sz="1200" dirty="0" smtClean="0"/>
              <a:t>. Лекции 2007</a:t>
            </a:r>
          </a:p>
          <a:p>
            <a:pPr fontAlgn="base">
              <a:buNone/>
            </a:pPr>
            <a:endParaRPr lang="ru-RU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129</Words>
  <PresentationFormat>Экран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основана на информации с сайта pro-prof.com, а также литературе из списка в конце документа.</vt:lpstr>
      <vt:lpstr>Понятие алгоритма</vt:lpstr>
      <vt:lpstr>Свойства алгоритма [5]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Administrator</cp:lastModifiedBy>
  <cp:revision>6</cp:revision>
  <dcterms:created xsi:type="dcterms:W3CDTF">2023-03-06T04:30:16Z</dcterms:created>
  <dcterms:modified xsi:type="dcterms:W3CDTF">2023-03-06T05:57:15Z</dcterms:modified>
</cp:coreProperties>
</file>