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65" r:id="rId3"/>
    <p:sldId id="260" r:id="rId4"/>
    <p:sldId id="261" r:id="rId5"/>
    <p:sldId id="262" r:id="rId6"/>
    <p:sldId id="270" r:id="rId7"/>
    <p:sldId id="266" r:id="rId8"/>
    <p:sldId id="25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EEA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94660"/>
  </p:normalViewPr>
  <p:slideViewPr>
    <p:cSldViewPr snapToGrid="0">
      <p:cViewPr varScale="1">
        <p:scale>
          <a:sx n="88" d="100"/>
          <a:sy n="88" d="100"/>
        </p:scale>
        <p:origin x="102"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E49FF-1CBE-4B9C-8ECD-C3570D8460A5}" type="datetimeFigureOut">
              <a:rPr lang="zh-CN" altLang="en-US" smtClean="0"/>
              <a:t>2025/10/24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8F0EDA-F633-4540-BF89-A7E8DD1ECDDD}" type="slidenum">
              <a:rPr lang="zh-CN" altLang="en-US" smtClean="0"/>
              <a:t>‹#›</a:t>
            </a:fld>
            <a:endParaRPr lang="zh-CN" altLang="en-US"/>
          </a:p>
        </p:txBody>
      </p:sp>
    </p:spTree>
    <p:extLst>
      <p:ext uri="{BB962C8B-B14F-4D97-AF65-F5344CB8AC3E}">
        <p14:creationId xmlns:p14="http://schemas.microsoft.com/office/powerpoint/2010/main" val="1031440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53BB7-F4F8-4577-453C-65CE282952C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794ACBA-38EB-E9D9-D479-295783E7E54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0427206-EB41-E4DA-738E-7E946F57777D}"/>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6599674-D1A0-8BA1-A928-48242DB1C89B}"/>
              </a:ext>
            </a:extLst>
          </p:cNvPr>
          <p:cNvSpPr>
            <a:spLocks noGrp="1"/>
          </p:cNvSpPr>
          <p:nvPr>
            <p:ph type="sldNum" sz="quarter" idx="5"/>
          </p:nvPr>
        </p:nvSpPr>
        <p:spPr/>
        <p:txBody>
          <a:bodyPr/>
          <a:lstStyle/>
          <a:p>
            <a:fld id="{3D8F0EDA-F633-4540-BF89-A7E8DD1ECDDD}" type="slidenum">
              <a:rPr lang="zh-CN" altLang="en-US" smtClean="0"/>
              <a:t>2</a:t>
            </a:fld>
            <a:endParaRPr lang="zh-CN" altLang="en-US"/>
          </a:p>
        </p:txBody>
      </p:sp>
    </p:spTree>
    <p:extLst>
      <p:ext uri="{BB962C8B-B14F-4D97-AF65-F5344CB8AC3E}">
        <p14:creationId xmlns:p14="http://schemas.microsoft.com/office/powerpoint/2010/main" val="24855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8F0EDA-F633-4540-BF89-A7E8DD1ECDDD}" type="slidenum">
              <a:rPr lang="zh-CN" altLang="en-US" smtClean="0"/>
              <a:t>5</a:t>
            </a:fld>
            <a:endParaRPr lang="zh-CN" altLang="en-US"/>
          </a:p>
        </p:txBody>
      </p:sp>
    </p:spTree>
    <p:extLst>
      <p:ext uri="{BB962C8B-B14F-4D97-AF65-F5344CB8AC3E}">
        <p14:creationId xmlns:p14="http://schemas.microsoft.com/office/powerpoint/2010/main" val="26253845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openDmnd">
          <a:fgClr>
            <a:schemeClr val="bg1">
              <a:lumMod val="95000"/>
              <a:lumOff val="5000"/>
            </a:schemeClr>
          </a:fgClr>
          <a:bgClr>
            <a:srgbClr val="191919"/>
          </a:bgClr>
        </a:pattFill>
        <a:effectLst/>
      </p:bgPr>
    </p:bg>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B02B8E93-A7B7-3105-D27D-D1C66A1D3B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81000"/>
            <a:ext cx="12192000" cy="2159000"/>
          </a:xfrm>
          <a:prstGeom prst="rect">
            <a:avLst/>
          </a:prstGeom>
        </p:spPr>
      </p:pic>
      <p:sp>
        <p:nvSpPr>
          <p:cNvPr id="2" name="Title 1"/>
          <p:cNvSpPr>
            <a:spLocks noGrp="1"/>
          </p:cNvSpPr>
          <p:nvPr>
            <p:ph type="ctrTitle"/>
          </p:nvPr>
        </p:nvSpPr>
        <p:spPr>
          <a:xfrm>
            <a:off x="1056000" y="2540000"/>
            <a:ext cx="10080000" cy="2304000"/>
          </a:xfrm>
        </p:spPr>
        <p:txBody>
          <a:bodyPr anchor="b"/>
          <a:lstStyle>
            <a:lvl1pPr algn="ctr">
              <a:defRPr sz="6000" b="0"/>
            </a:lvl1pPr>
          </a:lstStyle>
          <a:p>
            <a:r>
              <a:rPr lang="zh-CN" altLang="en-US"/>
              <a:t>单击此处编辑母版标题样式</a:t>
            </a:r>
            <a:endParaRPr lang="en-US" dirty="0"/>
          </a:p>
        </p:txBody>
      </p:sp>
      <p:sp>
        <p:nvSpPr>
          <p:cNvPr id="3" name="Subtitle 2"/>
          <p:cNvSpPr>
            <a:spLocks noGrp="1"/>
          </p:cNvSpPr>
          <p:nvPr>
            <p:ph type="subTitle" idx="1"/>
          </p:nvPr>
        </p:nvSpPr>
        <p:spPr>
          <a:xfrm>
            <a:off x="1056000" y="5019675"/>
            <a:ext cx="10080000" cy="1512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Tree>
    <p:extLst>
      <p:ext uri="{BB962C8B-B14F-4D97-AF65-F5344CB8AC3E}">
        <p14:creationId xmlns:p14="http://schemas.microsoft.com/office/powerpoint/2010/main" val="2871494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聚焦内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BA5969B3-63E5-88B9-F023-F147F01D9484}"/>
              </a:ext>
            </a:extLst>
          </p:cNvPr>
          <p:cNvSpPr/>
          <p:nvPr userDrawn="1"/>
        </p:nvSpPr>
        <p:spPr>
          <a:xfrm>
            <a:off x="12048000" y="0"/>
            <a:ext cx="144000" cy="1728000"/>
          </a:xfrm>
          <a:prstGeom prst="rect">
            <a:avLst/>
          </a:prstGeom>
          <a:solidFill>
            <a:srgbClr val="19191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Content Placeholder 2"/>
          <p:cNvSpPr>
            <a:spLocks noGrp="1"/>
          </p:cNvSpPr>
          <p:nvPr>
            <p:ph idx="1"/>
          </p:nvPr>
        </p:nvSpPr>
        <p:spPr>
          <a:xfrm>
            <a:off x="25659" y="406500"/>
            <a:ext cx="9576000" cy="64440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pic>
        <p:nvPicPr>
          <p:cNvPr id="8" name="图片 7">
            <a:extLst>
              <a:ext uri="{FF2B5EF4-FFF2-40B4-BE49-F238E27FC236}">
                <a16:creationId xmlns:a16="http://schemas.microsoft.com/office/drawing/2014/main" id="{DAA3C102-B1D8-82B4-B2A9-F168E3A17E8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381000"/>
          </a:xfrm>
          <a:prstGeom prst="rect">
            <a:avLst/>
          </a:prstGeom>
        </p:spPr>
      </p:pic>
      <p:sp>
        <p:nvSpPr>
          <p:cNvPr id="2" name="Title 1"/>
          <p:cNvSpPr>
            <a:spLocks noGrp="1"/>
          </p:cNvSpPr>
          <p:nvPr>
            <p:ph type="title"/>
          </p:nvPr>
        </p:nvSpPr>
        <p:spPr>
          <a:xfrm>
            <a:off x="9672000" y="406500"/>
            <a:ext cx="2160000" cy="1296000"/>
          </a:xfrm>
        </p:spPr>
        <p:txBody>
          <a:bodyPr anchor="b">
            <a:normAutofit/>
          </a:bodyPr>
          <a:lstStyle>
            <a:lvl1pPr>
              <a:defRPr sz="2400"/>
            </a:lvl1pPr>
          </a:lstStyle>
          <a:p>
            <a:r>
              <a:rPr lang="zh-CN" altLang="en-US"/>
              <a:t>单击此处编辑母版标题样式</a:t>
            </a:r>
            <a:endParaRPr lang="en-US" dirty="0"/>
          </a:p>
        </p:txBody>
      </p:sp>
      <p:sp>
        <p:nvSpPr>
          <p:cNvPr id="5" name="文本占位符 4">
            <a:extLst>
              <a:ext uri="{FF2B5EF4-FFF2-40B4-BE49-F238E27FC236}">
                <a16:creationId xmlns:a16="http://schemas.microsoft.com/office/drawing/2014/main" id="{D4CED3F3-FDD6-35D2-4697-0B72DA4D8655}"/>
              </a:ext>
            </a:extLst>
          </p:cNvPr>
          <p:cNvSpPr>
            <a:spLocks noGrp="1"/>
          </p:cNvSpPr>
          <p:nvPr>
            <p:ph type="body" sz="quarter" idx="10"/>
          </p:nvPr>
        </p:nvSpPr>
        <p:spPr>
          <a:xfrm>
            <a:off x="9672000" y="1800000"/>
            <a:ext cx="2160000" cy="4320000"/>
          </a:xfrm>
        </p:spPr>
        <p:txBody>
          <a:bodyPr>
            <a:normAutofit/>
          </a:bodyPr>
          <a:lstStyle>
            <a:lvl1pPr>
              <a:defRPr sz="1800"/>
            </a:lvl1pPr>
            <a:lvl2pPr>
              <a:defRPr sz="1600"/>
            </a:lvl2pPr>
            <a:lvl3pPr>
              <a:defRPr sz="1400"/>
            </a:lvl3pPr>
          </a:lstStyle>
          <a:p>
            <a:pPr lvl="0"/>
            <a:r>
              <a:rPr lang="zh-CN" altLang="en-US"/>
              <a:t>单击此处编辑母版文本样式</a:t>
            </a:r>
          </a:p>
          <a:p>
            <a:pPr lvl="1"/>
            <a:r>
              <a:rPr lang="zh-CN" altLang="en-US"/>
              <a:t>二级</a:t>
            </a:r>
          </a:p>
          <a:p>
            <a:pPr lvl="2"/>
            <a:r>
              <a:rPr lang="zh-CN" altLang="en-US"/>
              <a:t>三级</a:t>
            </a:r>
          </a:p>
        </p:txBody>
      </p:sp>
    </p:spTree>
    <p:extLst>
      <p:ext uri="{BB962C8B-B14F-4D97-AF65-F5344CB8AC3E}">
        <p14:creationId xmlns:p14="http://schemas.microsoft.com/office/powerpoint/2010/main" val="3589854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BA5969B3-63E5-88B9-F023-F147F01D9484}"/>
              </a:ext>
            </a:extLst>
          </p:cNvPr>
          <p:cNvSpPr/>
          <p:nvPr userDrawn="1"/>
        </p:nvSpPr>
        <p:spPr>
          <a:xfrm>
            <a:off x="0" y="0"/>
            <a:ext cx="12192000" cy="1728000"/>
          </a:xfrm>
          <a:prstGeom prst="rect">
            <a:avLst/>
          </a:prstGeom>
          <a:pattFill prst="openDmnd">
            <a:fgClr>
              <a:schemeClr val="bg1">
                <a:lumMod val="95000"/>
                <a:lumOff val="5000"/>
              </a:schemeClr>
            </a:fgClr>
            <a:bgClr>
              <a:srgbClr val="191919"/>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pic>
        <p:nvPicPr>
          <p:cNvPr id="8" name="图片 7">
            <a:extLst>
              <a:ext uri="{FF2B5EF4-FFF2-40B4-BE49-F238E27FC236}">
                <a16:creationId xmlns:a16="http://schemas.microsoft.com/office/drawing/2014/main" id="{DAA3C102-B1D8-82B4-B2A9-F168E3A17E8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381000"/>
          </a:xfrm>
          <a:prstGeom prst="rect">
            <a:avLst/>
          </a:prstGeom>
        </p:spPr>
      </p:pic>
      <p:sp>
        <p:nvSpPr>
          <p:cNvPr id="2" name="Title 1"/>
          <p:cNvSpPr>
            <a:spLocks noGrp="1"/>
          </p:cNvSpPr>
          <p:nvPr>
            <p:ph type="title"/>
          </p:nvPr>
        </p:nvSpPr>
        <p:spPr>
          <a:xfrm>
            <a:off x="696000" y="406500"/>
            <a:ext cx="10800000" cy="1296000"/>
          </a:xfrm>
        </p:spPr>
        <p:txBody>
          <a:bodyPr>
            <a:normAutofit/>
          </a:bodyPr>
          <a:lstStyle>
            <a:lvl1pPr>
              <a:defRPr sz="4000"/>
            </a:lvl1pPr>
          </a:lstStyle>
          <a:p>
            <a:r>
              <a:rPr lang="zh-CN" altLang="en-US"/>
              <a:t>单击此处编辑母版标题样式</a:t>
            </a:r>
            <a:endParaRPr lang="en-US" dirty="0"/>
          </a:p>
        </p:txBody>
      </p:sp>
    </p:spTree>
    <p:extLst>
      <p:ext uri="{BB962C8B-B14F-4D97-AF65-F5344CB8AC3E}">
        <p14:creationId xmlns:p14="http://schemas.microsoft.com/office/powerpoint/2010/main" val="3923017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877B342A-76AA-BA38-9410-FA6587E802BA}"/>
              </a:ext>
            </a:extLst>
          </p:cNvPr>
          <p:cNvSpPr/>
          <p:nvPr userDrawn="1"/>
        </p:nvSpPr>
        <p:spPr>
          <a:xfrm>
            <a:off x="0" y="-2"/>
            <a:ext cx="12192000" cy="4608000"/>
          </a:xfrm>
          <a:prstGeom prst="rect">
            <a:avLst/>
          </a:prstGeom>
          <a:pattFill prst="openDmnd">
            <a:fgClr>
              <a:schemeClr val="bg1">
                <a:lumMod val="95000"/>
                <a:lumOff val="5000"/>
              </a:schemeClr>
            </a:fgClr>
            <a:bgClr>
              <a:srgbClr val="191919"/>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696000" y="1709738"/>
            <a:ext cx="10800000" cy="2808000"/>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96000" y="4737380"/>
            <a:ext cx="10800000" cy="1512000"/>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zh-CN" altLang="en-US"/>
              <a:t>单击此处编辑母版文本样式</a:t>
            </a:r>
          </a:p>
        </p:txBody>
      </p:sp>
      <p:pic>
        <p:nvPicPr>
          <p:cNvPr id="8" name="图片 7">
            <a:extLst>
              <a:ext uri="{FF2B5EF4-FFF2-40B4-BE49-F238E27FC236}">
                <a16:creationId xmlns:a16="http://schemas.microsoft.com/office/drawing/2014/main" id="{2CB193A8-DFD5-5BF7-AD9F-1E910BDC2A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381000"/>
          </a:xfrm>
          <a:prstGeom prst="rect">
            <a:avLst/>
          </a:prstGeom>
        </p:spPr>
      </p:pic>
    </p:spTree>
    <p:extLst>
      <p:ext uri="{BB962C8B-B14F-4D97-AF65-F5344CB8AC3E}">
        <p14:creationId xmlns:p14="http://schemas.microsoft.com/office/powerpoint/2010/main" val="3079562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DD012466-8D52-690E-B17C-5A277DC0766D}"/>
              </a:ext>
            </a:extLst>
          </p:cNvPr>
          <p:cNvSpPr/>
          <p:nvPr userDrawn="1"/>
        </p:nvSpPr>
        <p:spPr>
          <a:xfrm>
            <a:off x="0" y="0"/>
            <a:ext cx="12192000" cy="1728000"/>
          </a:xfrm>
          <a:prstGeom prst="rect">
            <a:avLst/>
          </a:prstGeom>
          <a:pattFill prst="openDmnd">
            <a:fgClr>
              <a:schemeClr val="bg1">
                <a:lumMod val="95000"/>
                <a:lumOff val="5000"/>
              </a:schemeClr>
            </a:fgClr>
            <a:bgClr>
              <a:srgbClr val="191919"/>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78FC5427-7EE5-3EC1-9181-93223DCD49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381000"/>
          </a:xfrm>
          <a:prstGeom prst="rect">
            <a:avLst/>
          </a:prstGeom>
        </p:spPr>
      </p:pic>
      <p:sp>
        <p:nvSpPr>
          <p:cNvPr id="2" name="Title 1"/>
          <p:cNvSpPr>
            <a:spLocks noGrp="1"/>
          </p:cNvSpPr>
          <p:nvPr>
            <p:ph type="title"/>
          </p:nvPr>
        </p:nvSpPr>
        <p:spPr>
          <a:xfrm>
            <a:off x="691800" y="406500"/>
            <a:ext cx="10800000" cy="1296000"/>
          </a:xfrm>
        </p:spPr>
        <p:txBody>
          <a:bodyPr>
            <a:normAutofit/>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691800" y="1848820"/>
            <a:ext cx="5328000" cy="72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91800" y="2726952"/>
            <a:ext cx="5328000" cy="36000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848820"/>
            <a:ext cx="5328000" cy="72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63800" y="2726952"/>
            <a:ext cx="5328000" cy="36000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Tree>
    <p:extLst>
      <p:ext uri="{BB962C8B-B14F-4D97-AF65-F5344CB8AC3E}">
        <p14:creationId xmlns:p14="http://schemas.microsoft.com/office/powerpoint/2010/main" val="2732599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纯粹">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DAA3C102-B1D8-82B4-B2A9-F168E3A17E8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381000"/>
          </a:xfrm>
          <a:prstGeom prst="rect">
            <a:avLst/>
          </a:prstGeom>
        </p:spPr>
      </p:pic>
    </p:spTree>
    <p:extLst>
      <p:ext uri="{BB962C8B-B14F-4D97-AF65-F5344CB8AC3E}">
        <p14:creationId xmlns:p14="http://schemas.microsoft.com/office/powerpoint/2010/main" val="3972747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空白-彻底">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422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背景">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276D221-28AA-9064-3FE0-D62C4027B1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81000"/>
            <a:ext cx="12192000" cy="2159000"/>
          </a:xfrm>
          <a:prstGeom prst="rect">
            <a:avLst/>
          </a:prstGeom>
        </p:spPr>
      </p:pic>
      <p:sp>
        <p:nvSpPr>
          <p:cNvPr id="6" name="矩形 5">
            <a:extLst>
              <a:ext uri="{FF2B5EF4-FFF2-40B4-BE49-F238E27FC236}">
                <a16:creationId xmlns:a16="http://schemas.microsoft.com/office/drawing/2014/main" id="{39A44254-1B63-9B2B-2B2A-FDAF7EF9BBBC}"/>
              </a:ext>
            </a:extLst>
          </p:cNvPr>
          <p:cNvSpPr/>
          <p:nvPr userDrawn="1"/>
        </p:nvSpPr>
        <p:spPr>
          <a:xfrm>
            <a:off x="0" y="2590000"/>
            <a:ext cx="12192000" cy="3886999"/>
          </a:xfrm>
          <a:prstGeom prst="rect">
            <a:avLst/>
          </a:prstGeom>
          <a:solidFill>
            <a:srgbClr val="19191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93159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文字和空白">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276D221-28AA-9064-3FE0-D62C4027B1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81000"/>
            <a:ext cx="12192000" cy="2159000"/>
          </a:xfrm>
          <a:prstGeom prst="rect">
            <a:avLst/>
          </a:prstGeom>
        </p:spPr>
      </p:pic>
      <p:sp>
        <p:nvSpPr>
          <p:cNvPr id="6" name="矩形 5">
            <a:extLst>
              <a:ext uri="{FF2B5EF4-FFF2-40B4-BE49-F238E27FC236}">
                <a16:creationId xmlns:a16="http://schemas.microsoft.com/office/drawing/2014/main" id="{39A44254-1B63-9B2B-2B2A-FDAF7EF9BBBC}"/>
              </a:ext>
            </a:extLst>
          </p:cNvPr>
          <p:cNvSpPr/>
          <p:nvPr userDrawn="1"/>
        </p:nvSpPr>
        <p:spPr>
          <a:xfrm>
            <a:off x="0" y="2590000"/>
            <a:ext cx="12192000" cy="3886999"/>
          </a:xfrm>
          <a:prstGeom prst="rect">
            <a:avLst/>
          </a:prstGeom>
          <a:solidFill>
            <a:srgbClr val="19191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3">
            <a:extLst>
              <a:ext uri="{FF2B5EF4-FFF2-40B4-BE49-F238E27FC236}">
                <a16:creationId xmlns:a16="http://schemas.microsoft.com/office/drawing/2014/main" id="{AA0566F4-B982-AB26-8F97-94DA718482A1}"/>
              </a:ext>
            </a:extLst>
          </p:cNvPr>
          <p:cNvSpPr>
            <a:spLocks noGrp="1"/>
          </p:cNvSpPr>
          <p:nvPr>
            <p:ph type="body" sz="quarter" idx="10"/>
          </p:nvPr>
        </p:nvSpPr>
        <p:spPr>
          <a:xfrm>
            <a:off x="1776000" y="3429000"/>
            <a:ext cx="8640000" cy="1440000"/>
          </a:xfrm>
        </p:spPr>
        <p:txBody>
          <a:bodyPr anchor="ctr">
            <a:noAutofit/>
          </a:bodyPr>
          <a:lstStyle>
            <a:lvl1pPr marL="0" indent="0" algn="ctr">
              <a:buNone/>
              <a:defRPr sz="4800">
                <a:solidFill>
                  <a:schemeClr val="tx1">
                    <a:lumMod val="75000"/>
                  </a:schemeClr>
                </a:solidFill>
              </a:defRPr>
            </a:lvl1pPr>
            <a:lvl2pPr marL="457200" indent="0" algn="ctr">
              <a:buNone/>
              <a:defRPr sz="4000"/>
            </a:lvl2pPr>
            <a:lvl3pPr algn="ctr">
              <a:defRPr sz="4000"/>
            </a:lvl3pPr>
            <a:lvl4pPr algn="ctr">
              <a:defRPr sz="4000"/>
            </a:lvl4pPr>
            <a:lvl5pPr algn="ctr">
              <a:defRPr sz="4000"/>
            </a:lvl5pPr>
          </a:lstStyle>
          <a:p>
            <a:pPr lvl="0"/>
            <a:r>
              <a:rPr lang="zh-CN" altLang="en-US" dirty="0"/>
              <a:t>单击此处编辑母版文本样式</a:t>
            </a:r>
          </a:p>
        </p:txBody>
      </p:sp>
    </p:spTree>
    <p:extLst>
      <p:ext uri="{BB962C8B-B14F-4D97-AF65-F5344CB8AC3E}">
        <p14:creationId xmlns:p14="http://schemas.microsoft.com/office/powerpoint/2010/main" val="4248852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958385A1-84D7-A62B-73E1-10ECB6CB156E}"/>
              </a:ext>
            </a:extLst>
          </p:cNvPr>
          <p:cNvSpPr/>
          <p:nvPr userDrawn="1"/>
        </p:nvSpPr>
        <p:spPr>
          <a:xfrm>
            <a:off x="0" y="-2"/>
            <a:ext cx="4901453" cy="6840000"/>
          </a:xfrm>
          <a:prstGeom prst="rect">
            <a:avLst/>
          </a:prstGeom>
          <a:solidFill>
            <a:srgbClr val="19191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4A0FF6B1-6B16-CD82-E91B-F1821E963E0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381000"/>
          </a:xfrm>
          <a:prstGeom prst="rect">
            <a:avLst/>
          </a:prstGeom>
        </p:spPr>
      </p:pic>
      <p:sp>
        <p:nvSpPr>
          <p:cNvPr id="2" name="Title 1"/>
          <p:cNvSpPr>
            <a:spLocks noGrp="1"/>
          </p:cNvSpPr>
          <p:nvPr>
            <p:ph type="title"/>
          </p:nvPr>
        </p:nvSpPr>
        <p:spPr>
          <a:xfrm>
            <a:off x="710359" y="457200"/>
            <a:ext cx="3960000" cy="15120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45641" y="977400"/>
            <a:ext cx="6336000" cy="540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10359" y="2057400"/>
            <a:ext cx="3960000" cy="432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571356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6000" y="365125"/>
            <a:ext cx="10800000" cy="1296000"/>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96000" y="1825625"/>
            <a:ext cx="10800000" cy="468000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Tree>
    <p:extLst>
      <p:ext uri="{BB962C8B-B14F-4D97-AF65-F5344CB8AC3E}">
        <p14:creationId xmlns:p14="http://schemas.microsoft.com/office/powerpoint/2010/main" val="32800794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73" r:id="rId5"/>
    <p:sldLayoutId id="2147483674" r:id="rId6"/>
    <p:sldLayoutId id="2147483667" r:id="rId7"/>
    <p:sldLayoutId id="2147483672" r:id="rId8"/>
    <p:sldLayoutId id="2147483668" r:id="rId9"/>
    <p:sldLayoutId id="214748367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5.xml"/><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CE5CAB-F21C-0743-E847-9E415720BA4E}"/>
              </a:ext>
            </a:extLst>
          </p:cNvPr>
          <p:cNvSpPr>
            <a:spLocks noGrp="1"/>
          </p:cNvSpPr>
          <p:nvPr>
            <p:ph type="ctrTitle"/>
          </p:nvPr>
        </p:nvSpPr>
        <p:spPr/>
        <p:txBody>
          <a:bodyPr/>
          <a:lstStyle/>
          <a:p>
            <a:r>
              <a:rPr lang="en-US" altLang="zh-CN" dirty="0"/>
              <a:t>Foundry Local</a:t>
            </a:r>
            <a:endParaRPr lang="zh-CN" altLang="en-US" dirty="0"/>
          </a:p>
        </p:txBody>
      </p:sp>
      <p:sp>
        <p:nvSpPr>
          <p:cNvPr id="3" name="副标题 2">
            <a:extLst>
              <a:ext uri="{FF2B5EF4-FFF2-40B4-BE49-F238E27FC236}">
                <a16:creationId xmlns:a16="http://schemas.microsoft.com/office/drawing/2014/main" id="{D7187AE5-F2D5-6BD6-DD32-C41819871CD6}"/>
              </a:ext>
            </a:extLst>
          </p:cNvPr>
          <p:cNvSpPr>
            <a:spLocks noGrp="1"/>
          </p:cNvSpPr>
          <p:nvPr>
            <p:ph type="subTitle" idx="1"/>
          </p:nvPr>
        </p:nvSpPr>
        <p:spPr/>
        <p:txBody>
          <a:bodyPr/>
          <a:lstStyle/>
          <a:p>
            <a:r>
              <a:rPr lang="en-US" altLang="zh-CN" dirty="0">
                <a:solidFill>
                  <a:schemeClr val="tx1">
                    <a:lumMod val="75000"/>
                  </a:schemeClr>
                </a:solidFill>
              </a:rPr>
              <a:t>Intro  |  Kingcean</a:t>
            </a:r>
            <a:r>
              <a:rPr lang="zh-CN" altLang="en-US" dirty="0">
                <a:solidFill>
                  <a:schemeClr val="tx1">
                    <a:lumMod val="75000"/>
                  </a:schemeClr>
                </a:solidFill>
              </a:rPr>
              <a:t> </a:t>
            </a:r>
            <a:r>
              <a:rPr lang="en-US" altLang="zh-CN" dirty="0">
                <a:solidFill>
                  <a:schemeClr val="tx1">
                    <a:lumMod val="75000"/>
                  </a:schemeClr>
                </a:solidFill>
              </a:rPr>
              <a:t>Tuan  |  Oct,</a:t>
            </a:r>
            <a:r>
              <a:rPr lang="zh-CN" altLang="en-US" dirty="0">
                <a:solidFill>
                  <a:schemeClr val="tx1">
                    <a:lumMod val="75000"/>
                  </a:schemeClr>
                </a:solidFill>
              </a:rPr>
              <a:t> </a:t>
            </a:r>
            <a:r>
              <a:rPr lang="en-US" altLang="zh-CN" dirty="0">
                <a:solidFill>
                  <a:schemeClr val="tx1">
                    <a:lumMod val="75000"/>
                  </a:schemeClr>
                </a:solidFill>
              </a:rPr>
              <a:t>2025</a:t>
            </a:r>
          </a:p>
        </p:txBody>
      </p:sp>
    </p:spTree>
    <p:extLst>
      <p:ext uri="{BB962C8B-B14F-4D97-AF65-F5344CB8AC3E}">
        <p14:creationId xmlns:p14="http://schemas.microsoft.com/office/powerpoint/2010/main" val="4014451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95FB08-CA3F-5FB5-36CF-EED3563CB7CC}"/>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F3EC4014-AFC6-32A4-B7F8-317F19AC3C95}"/>
              </a:ext>
            </a:extLst>
          </p:cNvPr>
          <p:cNvSpPr>
            <a:spLocks noGrp="1" noRot="1" noMove="1" noResize="1" noEditPoints="1" noAdjustHandles="1" noChangeArrowheads="1" noChangeShapeType="1"/>
          </p:cNvSpPr>
          <p:nvPr>
            <p:ph type="title" idx="4294967295"/>
          </p:nvPr>
        </p:nvSpPr>
        <p:spPr>
          <a:xfrm>
            <a:off x="695325" y="406400"/>
            <a:ext cx="10801350" cy="720000"/>
          </a:xfrm>
        </p:spPr>
        <p:txBody>
          <a:bodyPr>
            <a:normAutofit/>
          </a:bodyPr>
          <a:lstStyle/>
          <a:p>
            <a:r>
              <a:rPr lang="en-US" altLang="zh-CN" sz="3200" dirty="0">
                <a:solidFill>
                  <a:schemeClr val="tx1">
                    <a:lumMod val="50000"/>
                  </a:schemeClr>
                </a:solidFill>
              </a:rPr>
              <a:t>Intro</a:t>
            </a:r>
            <a:endParaRPr lang="zh-CN" altLang="en-US" sz="3200" dirty="0">
              <a:solidFill>
                <a:schemeClr val="tx1">
                  <a:lumMod val="50000"/>
                </a:schemeClr>
              </a:solidFill>
            </a:endParaRPr>
          </a:p>
        </p:txBody>
      </p:sp>
      <p:sp>
        <p:nvSpPr>
          <p:cNvPr id="4" name="文本框 3">
            <a:extLst>
              <a:ext uri="{FF2B5EF4-FFF2-40B4-BE49-F238E27FC236}">
                <a16:creationId xmlns:a16="http://schemas.microsoft.com/office/drawing/2014/main" id="{4649152C-4BC5-1517-348E-EFB84D837B64}"/>
              </a:ext>
            </a:extLst>
          </p:cNvPr>
          <p:cNvSpPr txBox="1"/>
          <p:nvPr/>
        </p:nvSpPr>
        <p:spPr>
          <a:xfrm>
            <a:off x="695324" y="1270400"/>
            <a:ext cx="10799999" cy="738664"/>
          </a:xfrm>
          <a:prstGeom prst="rect">
            <a:avLst/>
          </a:prstGeom>
          <a:noFill/>
        </p:spPr>
        <p:txBody>
          <a:bodyPr wrap="square">
            <a:spAutoFit/>
          </a:bodyPr>
          <a:lstStyle/>
          <a:p>
            <a:r>
              <a:rPr lang="zh-CN" altLang="en-US" sz="1400" dirty="0">
                <a:solidFill>
                  <a:schemeClr val="tx1">
                    <a:lumMod val="85000"/>
                  </a:schemeClr>
                </a:solidFill>
              </a:rPr>
              <a:t>Currently, AI and its capabilities driven by large language models as the core interaction paradigm are shining brightly in the world. However, it must be acknowledged that due to limitations such as computational resources, model scale, and business integration, all of this is still in its early stages. Yet, people continue to explore in various directions, occasionally achieving breakthroughs.</a:t>
            </a:r>
            <a:endParaRPr lang="en-US" altLang="zh-CN" sz="1400" dirty="0">
              <a:solidFill>
                <a:schemeClr val="tx1">
                  <a:lumMod val="85000"/>
                </a:schemeClr>
              </a:solidFill>
            </a:endParaRPr>
          </a:p>
        </p:txBody>
      </p:sp>
      <p:sp>
        <p:nvSpPr>
          <p:cNvPr id="5" name="矩形 4">
            <a:extLst>
              <a:ext uri="{FF2B5EF4-FFF2-40B4-BE49-F238E27FC236}">
                <a16:creationId xmlns:a16="http://schemas.microsoft.com/office/drawing/2014/main" id="{D9204478-0F55-5288-E3C1-3FB17056866B}"/>
              </a:ext>
            </a:extLst>
          </p:cNvPr>
          <p:cNvSpPr>
            <a:spLocks noGrp="1" noRot="1" noMove="1" noResize="1" noEditPoints="1" noAdjustHandles="1" noChangeArrowheads="1" noChangeShapeType="1"/>
          </p:cNvSpPr>
          <p:nvPr/>
        </p:nvSpPr>
        <p:spPr>
          <a:xfrm>
            <a:off x="2112000" y="637074"/>
            <a:ext cx="10080000" cy="287358"/>
          </a:xfrm>
          <a:prstGeom prst="rect">
            <a:avLst/>
          </a:prstGeom>
          <a:pattFill prst="wdUpDiag">
            <a:fgClr>
              <a:schemeClr val="bg1">
                <a:lumMod val="95000"/>
                <a:lumOff val="5000"/>
              </a:schemeClr>
            </a:fgClr>
            <a:bgClr>
              <a:schemeClr val="bg1">
                <a:lumMod val="85000"/>
                <a:lumOff val="15000"/>
              </a:schemeClr>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圆角 5">
            <a:extLst>
              <a:ext uri="{FF2B5EF4-FFF2-40B4-BE49-F238E27FC236}">
                <a16:creationId xmlns:a16="http://schemas.microsoft.com/office/drawing/2014/main" id="{6030565D-DC7E-D37B-B30E-C3573E4DA882}"/>
              </a:ext>
            </a:extLst>
          </p:cNvPr>
          <p:cNvSpPr/>
          <p:nvPr/>
        </p:nvSpPr>
        <p:spPr>
          <a:xfrm>
            <a:off x="695325" y="3206589"/>
            <a:ext cx="3816000" cy="43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600" dirty="0"/>
              <a:t>Foundry Local is currently in</a:t>
            </a:r>
            <a:endParaRPr lang="zh-CN" altLang="en-US" sz="1600" dirty="0"/>
          </a:p>
        </p:txBody>
      </p:sp>
      <p:sp>
        <p:nvSpPr>
          <p:cNvPr id="7" name="矩形: 圆角 6">
            <a:extLst>
              <a:ext uri="{FF2B5EF4-FFF2-40B4-BE49-F238E27FC236}">
                <a16:creationId xmlns:a16="http://schemas.microsoft.com/office/drawing/2014/main" id="{851E7374-313A-9642-EA05-96FE62F5D1BE}"/>
              </a:ext>
            </a:extLst>
          </p:cNvPr>
          <p:cNvSpPr/>
          <p:nvPr/>
        </p:nvSpPr>
        <p:spPr>
          <a:xfrm>
            <a:off x="3375104" y="3243336"/>
            <a:ext cx="1080000" cy="360000"/>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PREVIEW</a:t>
            </a:r>
            <a:endParaRPr lang="zh-CN" altLang="en-US" sz="1600" dirty="0"/>
          </a:p>
        </p:txBody>
      </p:sp>
      <p:sp>
        <p:nvSpPr>
          <p:cNvPr id="8" name="文本框 7">
            <a:extLst>
              <a:ext uri="{FF2B5EF4-FFF2-40B4-BE49-F238E27FC236}">
                <a16:creationId xmlns:a16="http://schemas.microsoft.com/office/drawing/2014/main" id="{2357FCC0-04E8-BB07-3E9A-C895414B6EB4}"/>
              </a:ext>
            </a:extLst>
          </p:cNvPr>
          <p:cNvSpPr txBox="1"/>
          <p:nvPr/>
        </p:nvSpPr>
        <p:spPr>
          <a:xfrm>
            <a:off x="695325" y="3748025"/>
            <a:ext cx="10800000" cy="307777"/>
          </a:xfrm>
          <a:prstGeom prst="rect">
            <a:avLst/>
          </a:prstGeom>
          <a:noFill/>
        </p:spPr>
        <p:txBody>
          <a:bodyPr wrap="square">
            <a:spAutoFit/>
          </a:bodyPr>
          <a:lstStyle/>
          <a:p>
            <a:r>
              <a:rPr lang="en-US" altLang="zh-CN" sz="1400" dirty="0">
                <a:solidFill>
                  <a:schemeClr val="tx1">
                    <a:lumMod val="85000"/>
                  </a:schemeClr>
                </a:solidFill>
              </a:rPr>
              <a:t>So, the features, approaches, and processes can change or have limited capabilities, before General Availability.</a:t>
            </a:r>
            <a:endParaRPr lang="zh-CN" altLang="en-US" sz="1400" dirty="0">
              <a:solidFill>
                <a:schemeClr val="tx1">
                  <a:lumMod val="85000"/>
                </a:schemeClr>
              </a:solidFill>
            </a:endParaRPr>
          </a:p>
        </p:txBody>
      </p:sp>
      <p:sp>
        <p:nvSpPr>
          <p:cNvPr id="9" name="矩形: 圆角 8">
            <a:extLst>
              <a:ext uri="{FF2B5EF4-FFF2-40B4-BE49-F238E27FC236}">
                <a16:creationId xmlns:a16="http://schemas.microsoft.com/office/drawing/2014/main" id="{6BB73121-0A58-4BFC-66F3-BEC80E8980B8}"/>
              </a:ext>
            </a:extLst>
          </p:cNvPr>
          <p:cNvSpPr/>
          <p:nvPr/>
        </p:nvSpPr>
        <p:spPr>
          <a:xfrm>
            <a:off x="695325" y="4397234"/>
            <a:ext cx="3816000" cy="432000"/>
          </a:xfrm>
          <a:prstGeom prst="roundRect">
            <a:avLst/>
          </a:prstGeom>
          <a:solidFill>
            <a:schemeClr val="accent6">
              <a:lumMod val="75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r>
              <a:rPr lang="en-US" altLang="zh-CN" sz="1600" dirty="0"/>
              <a:t>Installation</a:t>
            </a:r>
            <a:endParaRPr lang="zh-CN" altLang="en-US" sz="1600" dirty="0"/>
          </a:p>
        </p:txBody>
      </p:sp>
      <p:sp>
        <p:nvSpPr>
          <p:cNvPr id="10" name="文本框 9">
            <a:extLst>
              <a:ext uri="{FF2B5EF4-FFF2-40B4-BE49-F238E27FC236}">
                <a16:creationId xmlns:a16="http://schemas.microsoft.com/office/drawing/2014/main" id="{7AE4F378-A82B-D984-E954-A1D059CEB1D0}"/>
              </a:ext>
            </a:extLst>
          </p:cNvPr>
          <p:cNvSpPr txBox="1"/>
          <p:nvPr/>
        </p:nvSpPr>
        <p:spPr>
          <a:xfrm>
            <a:off x="695325" y="4976541"/>
            <a:ext cx="10800000" cy="307777"/>
          </a:xfrm>
          <a:prstGeom prst="rect">
            <a:avLst/>
          </a:prstGeom>
          <a:noFill/>
        </p:spPr>
        <p:txBody>
          <a:bodyPr wrap="square">
            <a:spAutoFit/>
          </a:bodyPr>
          <a:lstStyle/>
          <a:p>
            <a:r>
              <a:rPr lang="en-US" altLang="zh-CN" sz="1400" dirty="0">
                <a:solidFill>
                  <a:schemeClr val="tx1">
                    <a:lumMod val="85000"/>
                  </a:schemeClr>
                </a:solidFill>
              </a:rPr>
              <a:t>Foundry Local may ship by Windows or distribute by other apps. But it also can install manually in terminal.</a:t>
            </a:r>
            <a:endParaRPr lang="zh-CN" altLang="en-US" sz="1400" dirty="0">
              <a:solidFill>
                <a:schemeClr val="tx1">
                  <a:lumMod val="85000"/>
                </a:schemeClr>
              </a:solidFill>
            </a:endParaRPr>
          </a:p>
        </p:txBody>
      </p:sp>
      <p:sp>
        <p:nvSpPr>
          <p:cNvPr id="12" name="矩形: 圆角 11">
            <a:extLst>
              <a:ext uri="{FF2B5EF4-FFF2-40B4-BE49-F238E27FC236}">
                <a16:creationId xmlns:a16="http://schemas.microsoft.com/office/drawing/2014/main" id="{3389FE23-5DB5-C164-7555-1B279D7BCB70}"/>
              </a:ext>
            </a:extLst>
          </p:cNvPr>
          <p:cNvSpPr/>
          <p:nvPr/>
        </p:nvSpPr>
        <p:spPr>
          <a:xfrm>
            <a:off x="695325" y="5431625"/>
            <a:ext cx="5256000" cy="864000"/>
          </a:xfrm>
          <a:prstGeom prst="roundRect">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altLang="zh-CN" sz="1600" dirty="0"/>
              <a:t>Windows</a:t>
            </a:r>
            <a:endParaRPr lang="zh-CN" altLang="en-US" sz="1600" dirty="0"/>
          </a:p>
        </p:txBody>
      </p:sp>
      <p:sp>
        <p:nvSpPr>
          <p:cNvPr id="15" name="文本框 14">
            <a:extLst>
              <a:ext uri="{FF2B5EF4-FFF2-40B4-BE49-F238E27FC236}">
                <a16:creationId xmlns:a16="http://schemas.microsoft.com/office/drawing/2014/main" id="{AD67B238-B2FE-AC29-441C-81EF78D00380}"/>
              </a:ext>
            </a:extLst>
          </p:cNvPr>
          <p:cNvSpPr txBox="1"/>
          <p:nvPr/>
        </p:nvSpPr>
        <p:spPr>
          <a:xfrm>
            <a:off x="748275" y="5791625"/>
            <a:ext cx="4320000" cy="273152"/>
          </a:xfrm>
          <a:prstGeom prst="rect">
            <a:avLst/>
          </a:prstGeom>
          <a:noFill/>
        </p:spPr>
        <p:txBody>
          <a:bodyPr wrap="square">
            <a:noAutofit/>
          </a:bodyPr>
          <a:lstStyle/>
          <a:p>
            <a:pPr>
              <a:lnSpc>
                <a:spcPts val="1425"/>
              </a:lnSpc>
              <a:buNone/>
            </a:pPr>
            <a:r>
              <a:rPr lang="en-US" altLang="zh-CN" sz="1400" b="0" dirty="0">
                <a:solidFill>
                  <a:schemeClr val="tx1">
                    <a:lumMod val="65000"/>
                  </a:schemeClr>
                </a:solidFill>
                <a:effectLst/>
                <a:latin typeface="Consolas" panose="020B0609020204030204" pitchFamily="49" charset="0"/>
              </a:rPr>
              <a:t>&gt; </a:t>
            </a:r>
            <a:r>
              <a:rPr lang="en-US" altLang="zh-CN" sz="1400" b="0" dirty="0" err="1">
                <a:solidFill>
                  <a:srgbClr val="F6EEAF"/>
                </a:solidFill>
                <a:effectLst/>
                <a:latin typeface="Consolas" panose="020B0609020204030204" pitchFamily="49" charset="0"/>
              </a:rPr>
              <a:t>winget</a:t>
            </a:r>
            <a:r>
              <a:rPr lang="en-US" altLang="zh-CN" sz="1400" b="0" dirty="0">
                <a:solidFill>
                  <a:srgbClr val="D4D4D4"/>
                </a:solidFill>
                <a:effectLst/>
                <a:latin typeface="Consolas" panose="020B0609020204030204" pitchFamily="49" charset="0"/>
              </a:rPr>
              <a:t> install </a:t>
            </a:r>
            <a:r>
              <a:rPr lang="en-US" altLang="zh-CN" sz="1400" b="0" dirty="0" err="1">
                <a:solidFill>
                  <a:srgbClr val="D4D4D4"/>
                </a:solidFill>
                <a:effectLst/>
                <a:latin typeface="Consolas" panose="020B0609020204030204" pitchFamily="49" charset="0"/>
              </a:rPr>
              <a:t>Microsoft.FoundryLocal</a:t>
            </a:r>
            <a:endParaRPr lang="en-US" altLang="zh-CN" sz="1400" b="0" dirty="0">
              <a:solidFill>
                <a:srgbClr val="CCCCCC"/>
              </a:solidFill>
              <a:effectLst/>
              <a:latin typeface="Consolas" panose="020B0609020204030204" pitchFamily="49" charset="0"/>
            </a:endParaRPr>
          </a:p>
        </p:txBody>
      </p:sp>
      <p:sp>
        <p:nvSpPr>
          <p:cNvPr id="16" name="矩形: 圆角 15">
            <a:extLst>
              <a:ext uri="{FF2B5EF4-FFF2-40B4-BE49-F238E27FC236}">
                <a16:creationId xmlns:a16="http://schemas.microsoft.com/office/drawing/2014/main" id="{3EC05CE8-5B64-0A21-27FD-B4A4E41B26E7}"/>
              </a:ext>
            </a:extLst>
          </p:cNvPr>
          <p:cNvSpPr/>
          <p:nvPr/>
        </p:nvSpPr>
        <p:spPr>
          <a:xfrm>
            <a:off x="6239325" y="5431625"/>
            <a:ext cx="5256000" cy="864000"/>
          </a:xfrm>
          <a:prstGeom prst="roundRect">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altLang="zh-CN" sz="1600" dirty="0"/>
              <a:t>macOS</a:t>
            </a:r>
            <a:endParaRPr lang="zh-CN" altLang="en-US" sz="1600" dirty="0"/>
          </a:p>
        </p:txBody>
      </p:sp>
      <p:sp>
        <p:nvSpPr>
          <p:cNvPr id="17" name="文本框 16">
            <a:extLst>
              <a:ext uri="{FF2B5EF4-FFF2-40B4-BE49-F238E27FC236}">
                <a16:creationId xmlns:a16="http://schemas.microsoft.com/office/drawing/2014/main" id="{25523269-AC14-87AC-CF24-0BDED126E2F1}"/>
              </a:ext>
            </a:extLst>
          </p:cNvPr>
          <p:cNvSpPr txBox="1"/>
          <p:nvPr/>
        </p:nvSpPr>
        <p:spPr>
          <a:xfrm>
            <a:off x="6301800" y="5794777"/>
            <a:ext cx="4320000" cy="540000"/>
          </a:xfrm>
          <a:prstGeom prst="rect">
            <a:avLst/>
          </a:prstGeom>
          <a:noFill/>
        </p:spPr>
        <p:txBody>
          <a:bodyPr wrap="square">
            <a:noAutofit/>
          </a:bodyPr>
          <a:lstStyle/>
          <a:p>
            <a:pPr>
              <a:lnSpc>
                <a:spcPts val="1425"/>
              </a:lnSpc>
              <a:buNone/>
            </a:pPr>
            <a:r>
              <a:rPr lang="en-US" altLang="zh-CN" sz="1400" b="0" dirty="0">
                <a:solidFill>
                  <a:schemeClr val="tx1">
                    <a:lumMod val="65000"/>
                  </a:schemeClr>
                </a:solidFill>
                <a:effectLst/>
                <a:latin typeface="Consolas" panose="020B0609020204030204" pitchFamily="49" charset="0"/>
              </a:rPr>
              <a:t>&gt; </a:t>
            </a:r>
            <a:r>
              <a:rPr lang="en-US" altLang="zh-CN" sz="1400" b="0" dirty="0">
                <a:solidFill>
                  <a:srgbClr val="F6EEAF"/>
                </a:solidFill>
                <a:effectLst/>
                <a:latin typeface="Consolas" panose="020B0609020204030204" pitchFamily="49" charset="0"/>
              </a:rPr>
              <a:t>brew</a:t>
            </a:r>
            <a:r>
              <a:rPr lang="en-US" altLang="zh-CN" sz="1400" b="0" dirty="0">
                <a:solidFill>
                  <a:srgbClr val="D4D4D4"/>
                </a:solidFill>
                <a:effectLst/>
                <a:latin typeface="Consolas" panose="020B0609020204030204" pitchFamily="49" charset="0"/>
              </a:rPr>
              <a:t> tap </a:t>
            </a:r>
            <a:r>
              <a:rPr lang="en-US" altLang="zh-CN" sz="1400" b="0" dirty="0" err="1">
                <a:solidFill>
                  <a:srgbClr val="D4D4D4"/>
                </a:solidFill>
                <a:effectLst/>
                <a:latin typeface="Consolas" panose="020B0609020204030204" pitchFamily="49" charset="0"/>
              </a:rPr>
              <a:t>microsoft</a:t>
            </a:r>
            <a:r>
              <a:rPr lang="en-US" altLang="zh-CN" sz="1400" b="0" dirty="0">
                <a:solidFill>
                  <a:srgbClr val="D4D4D4"/>
                </a:solidFill>
                <a:effectLst/>
                <a:latin typeface="Consolas" panose="020B0609020204030204" pitchFamily="49" charset="0"/>
              </a:rPr>
              <a:t>/</a:t>
            </a:r>
            <a:r>
              <a:rPr lang="en-US" altLang="zh-CN" sz="1400" b="0" dirty="0" err="1">
                <a:solidFill>
                  <a:srgbClr val="D4D4D4"/>
                </a:solidFill>
                <a:effectLst/>
                <a:latin typeface="Consolas" panose="020B0609020204030204" pitchFamily="49" charset="0"/>
              </a:rPr>
              <a:t>foundrylocal</a:t>
            </a:r>
            <a:endParaRPr lang="en-US" altLang="zh-CN" sz="1400" b="0" dirty="0">
              <a:solidFill>
                <a:srgbClr val="D4D4D4"/>
              </a:solidFill>
              <a:effectLst/>
              <a:latin typeface="Consolas" panose="020B0609020204030204" pitchFamily="49" charset="0"/>
            </a:endParaRPr>
          </a:p>
          <a:p>
            <a:pPr>
              <a:lnSpc>
                <a:spcPts val="1425"/>
              </a:lnSpc>
              <a:buNone/>
            </a:pPr>
            <a:r>
              <a:rPr lang="en-US" altLang="zh-CN" sz="1400" b="0" dirty="0">
                <a:solidFill>
                  <a:schemeClr val="tx1">
                    <a:lumMod val="65000"/>
                  </a:schemeClr>
                </a:solidFill>
                <a:effectLst/>
                <a:latin typeface="Consolas" panose="020B0609020204030204" pitchFamily="49" charset="0"/>
              </a:rPr>
              <a:t>&gt; </a:t>
            </a:r>
            <a:r>
              <a:rPr lang="en-US" altLang="zh-CN" sz="1400" b="0" dirty="0">
                <a:solidFill>
                  <a:srgbClr val="F6EEAF"/>
                </a:solidFill>
                <a:effectLst/>
                <a:latin typeface="Consolas" panose="020B0609020204030204" pitchFamily="49" charset="0"/>
              </a:rPr>
              <a:t>brew</a:t>
            </a:r>
            <a:r>
              <a:rPr lang="en-US" altLang="zh-CN" sz="1400" b="0" dirty="0">
                <a:solidFill>
                  <a:srgbClr val="CCCCCC"/>
                </a:solidFill>
                <a:effectLst/>
                <a:latin typeface="Consolas" panose="020B0609020204030204" pitchFamily="49" charset="0"/>
              </a:rPr>
              <a:t> install </a:t>
            </a:r>
            <a:r>
              <a:rPr lang="en-US" altLang="zh-CN" sz="1400" b="0" dirty="0" err="1">
                <a:solidFill>
                  <a:srgbClr val="CCCCCC"/>
                </a:solidFill>
                <a:effectLst/>
                <a:latin typeface="Consolas" panose="020B0609020204030204" pitchFamily="49" charset="0"/>
              </a:rPr>
              <a:t>foundrylocal</a:t>
            </a:r>
            <a:endParaRPr lang="en-US" altLang="zh-CN" sz="1400" b="0" dirty="0">
              <a:solidFill>
                <a:srgbClr val="CCCCCC"/>
              </a:solidFill>
              <a:effectLst/>
              <a:latin typeface="Consolas" panose="020B0609020204030204" pitchFamily="49" charset="0"/>
            </a:endParaRPr>
          </a:p>
        </p:txBody>
      </p:sp>
      <p:pic>
        <p:nvPicPr>
          <p:cNvPr id="1026" name="Picture 2">
            <a:extLst>
              <a:ext uri="{FF2B5EF4-FFF2-40B4-BE49-F238E27FC236}">
                <a16:creationId xmlns:a16="http://schemas.microsoft.com/office/drawing/2014/main" id="{F4548E85-DA4B-BF91-4CFD-3D3B469567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5325" y="2117380"/>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A7CEE27F-8210-3D20-C406-4642C01605E7}"/>
              </a:ext>
            </a:extLst>
          </p:cNvPr>
          <p:cNvSpPr txBox="1"/>
          <p:nvPr/>
        </p:nvSpPr>
        <p:spPr>
          <a:xfrm>
            <a:off x="695325" y="2118500"/>
            <a:ext cx="9926475" cy="738664"/>
          </a:xfrm>
          <a:prstGeom prst="rect">
            <a:avLst/>
          </a:prstGeom>
          <a:noFill/>
        </p:spPr>
        <p:txBody>
          <a:bodyPr wrap="square">
            <a:spAutoFit/>
          </a:bodyPr>
          <a:lstStyle/>
          <a:p>
            <a:r>
              <a:rPr lang="zh-CN" altLang="en-US" sz="1400" dirty="0">
                <a:solidFill>
                  <a:schemeClr val="tx1">
                    <a:lumMod val="85000"/>
                  </a:schemeClr>
                </a:solidFill>
              </a:rPr>
              <a:t>Among these explorations, the application of smaller local models and their hybrid forms is one of the paths forward, aiming to address issues such as latency, server and bandwidth costs, and privacy concerns. Foundry Local is one such standardized framework designed to provide a simpler and more unified access method.</a:t>
            </a:r>
          </a:p>
        </p:txBody>
      </p:sp>
    </p:spTree>
    <p:extLst>
      <p:ext uri="{BB962C8B-B14F-4D97-AF65-F5344CB8AC3E}">
        <p14:creationId xmlns:p14="http://schemas.microsoft.com/office/powerpoint/2010/main" val="3779115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974708-E6CB-E31F-FD56-B7BE9D563243}"/>
            </a:ext>
          </a:extLst>
        </p:cNvPr>
        <p:cNvGrpSpPr/>
        <p:nvPr/>
      </p:nvGrpSpPr>
      <p:grpSpPr>
        <a:xfrm>
          <a:off x="0" y="0"/>
          <a:ext cx="0" cy="0"/>
          <a:chOff x="0" y="0"/>
          <a:chExt cx="0" cy="0"/>
        </a:xfrm>
      </p:grpSpPr>
      <p:cxnSp>
        <p:nvCxnSpPr>
          <p:cNvPr id="62" name="直接箭头连接符 61">
            <a:extLst>
              <a:ext uri="{FF2B5EF4-FFF2-40B4-BE49-F238E27FC236}">
                <a16:creationId xmlns:a16="http://schemas.microsoft.com/office/drawing/2014/main" id="{904D87D6-C80D-413E-F6B2-B02910A5CE69}"/>
              </a:ext>
            </a:extLst>
          </p:cNvPr>
          <p:cNvCxnSpPr>
            <a:cxnSpLocks/>
            <a:stCxn id="19" idx="3"/>
          </p:cNvCxnSpPr>
          <p:nvPr/>
        </p:nvCxnSpPr>
        <p:spPr>
          <a:xfrm>
            <a:off x="5609324" y="3042457"/>
            <a:ext cx="2711459" cy="0"/>
          </a:xfrm>
          <a:prstGeom prst="straightConnector1">
            <a:avLst/>
          </a:prstGeom>
          <a:ln>
            <a:solidFill>
              <a:schemeClr val="bg2">
                <a:lumMod val="90000"/>
                <a:lumOff val="1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 name="标题 2">
            <a:extLst>
              <a:ext uri="{FF2B5EF4-FFF2-40B4-BE49-F238E27FC236}">
                <a16:creationId xmlns:a16="http://schemas.microsoft.com/office/drawing/2014/main" id="{6150018A-922F-D56D-89D7-777EC1F1EF0B}"/>
              </a:ext>
            </a:extLst>
          </p:cNvPr>
          <p:cNvSpPr>
            <a:spLocks noGrp="1" noRot="1" noMove="1" noResize="1" noEditPoints="1" noAdjustHandles="1" noChangeArrowheads="1" noChangeShapeType="1"/>
          </p:cNvSpPr>
          <p:nvPr>
            <p:ph type="title" idx="4294967295"/>
          </p:nvPr>
        </p:nvSpPr>
        <p:spPr>
          <a:xfrm>
            <a:off x="695325" y="406400"/>
            <a:ext cx="10801350" cy="720000"/>
          </a:xfrm>
        </p:spPr>
        <p:txBody>
          <a:bodyPr>
            <a:normAutofit/>
          </a:bodyPr>
          <a:lstStyle/>
          <a:p>
            <a:r>
              <a:rPr lang="en-US" altLang="zh-CN" sz="3200" dirty="0">
                <a:solidFill>
                  <a:schemeClr val="tx1">
                    <a:lumMod val="50000"/>
                  </a:schemeClr>
                </a:solidFill>
              </a:rPr>
              <a:t>Relationship</a:t>
            </a:r>
            <a:endParaRPr lang="zh-CN" altLang="en-US" sz="3200" dirty="0">
              <a:solidFill>
                <a:schemeClr val="tx1">
                  <a:lumMod val="50000"/>
                </a:schemeClr>
              </a:solidFill>
            </a:endParaRPr>
          </a:p>
        </p:txBody>
      </p:sp>
      <p:sp>
        <p:nvSpPr>
          <p:cNvPr id="2" name="矩形: 圆角 1">
            <a:extLst>
              <a:ext uri="{FF2B5EF4-FFF2-40B4-BE49-F238E27FC236}">
                <a16:creationId xmlns:a16="http://schemas.microsoft.com/office/drawing/2014/main" id="{EAE0AC32-F17F-6FD7-FA90-96EB056E42EB}"/>
              </a:ext>
            </a:extLst>
          </p:cNvPr>
          <p:cNvSpPr/>
          <p:nvPr/>
        </p:nvSpPr>
        <p:spPr>
          <a:xfrm>
            <a:off x="1919324" y="2135517"/>
            <a:ext cx="5760000" cy="2376000"/>
          </a:xfrm>
          <a:prstGeom prst="roundRect">
            <a:avLst>
              <a:gd name="adj" fmla="val 10447"/>
            </a:avLst>
          </a:prstGeom>
          <a:noFill/>
          <a:ln>
            <a:solidFill>
              <a:schemeClr val="bg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1600" dirty="0"/>
              <a:t>Windows AI Foundry</a:t>
            </a:r>
            <a:endParaRPr lang="zh-CN" altLang="en-US" sz="1600" dirty="0"/>
          </a:p>
        </p:txBody>
      </p:sp>
      <p:sp>
        <p:nvSpPr>
          <p:cNvPr id="17" name="矩形: 圆角 16">
            <a:extLst>
              <a:ext uri="{FF2B5EF4-FFF2-40B4-BE49-F238E27FC236}">
                <a16:creationId xmlns:a16="http://schemas.microsoft.com/office/drawing/2014/main" id="{276F6E38-E336-65DD-BAD7-99CABBD73213}"/>
              </a:ext>
            </a:extLst>
          </p:cNvPr>
          <p:cNvSpPr/>
          <p:nvPr/>
        </p:nvSpPr>
        <p:spPr>
          <a:xfrm>
            <a:off x="2144324" y="2646457"/>
            <a:ext cx="1620000" cy="79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Windows</a:t>
            </a:r>
            <a:br>
              <a:rPr lang="en-US" altLang="zh-CN" sz="1600" dirty="0"/>
            </a:br>
            <a:r>
              <a:rPr lang="en-US" altLang="zh-CN" sz="1600" dirty="0"/>
              <a:t>AI APIs</a:t>
            </a:r>
            <a:endParaRPr lang="zh-CN" altLang="en-US" sz="1600" dirty="0"/>
          </a:p>
        </p:txBody>
      </p:sp>
      <p:sp>
        <p:nvSpPr>
          <p:cNvPr id="19" name="矩形: 圆角 18">
            <a:extLst>
              <a:ext uri="{FF2B5EF4-FFF2-40B4-BE49-F238E27FC236}">
                <a16:creationId xmlns:a16="http://schemas.microsoft.com/office/drawing/2014/main" id="{B8AEE2FA-F66F-D2C3-E417-343E13CD9A43}"/>
              </a:ext>
            </a:extLst>
          </p:cNvPr>
          <p:cNvSpPr/>
          <p:nvPr/>
        </p:nvSpPr>
        <p:spPr>
          <a:xfrm>
            <a:off x="3989324" y="2646457"/>
            <a:ext cx="1620000" cy="79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Foundry</a:t>
            </a:r>
            <a:br>
              <a:rPr lang="en-US" altLang="zh-CN" sz="1600" dirty="0"/>
            </a:br>
            <a:r>
              <a:rPr lang="en-US" altLang="zh-CN" sz="1600" dirty="0"/>
              <a:t>Local</a:t>
            </a:r>
            <a:endParaRPr lang="zh-CN" altLang="en-US" sz="1600" dirty="0"/>
          </a:p>
        </p:txBody>
      </p:sp>
      <p:sp>
        <p:nvSpPr>
          <p:cNvPr id="22" name="矩形: 圆角 21">
            <a:extLst>
              <a:ext uri="{FF2B5EF4-FFF2-40B4-BE49-F238E27FC236}">
                <a16:creationId xmlns:a16="http://schemas.microsoft.com/office/drawing/2014/main" id="{CB599D29-2F2D-61B7-EEF3-95BF907CF00E}"/>
              </a:ext>
            </a:extLst>
          </p:cNvPr>
          <p:cNvSpPr/>
          <p:nvPr/>
        </p:nvSpPr>
        <p:spPr>
          <a:xfrm>
            <a:off x="5834324" y="3577930"/>
            <a:ext cx="1620000" cy="79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Windows</a:t>
            </a:r>
            <a:br>
              <a:rPr lang="en-US" altLang="zh-CN" sz="1600" dirty="0"/>
            </a:br>
            <a:r>
              <a:rPr lang="en-US" altLang="zh-CN" sz="1600" dirty="0"/>
              <a:t>ML</a:t>
            </a:r>
            <a:endParaRPr lang="zh-CN" altLang="en-US" sz="1600" dirty="0"/>
          </a:p>
        </p:txBody>
      </p:sp>
      <p:sp>
        <p:nvSpPr>
          <p:cNvPr id="28" name="矩形 27">
            <a:extLst>
              <a:ext uri="{FF2B5EF4-FFF2-40B4-BE49-F238E27FC236}">
                <a16:creationId xmlns:a16="http://schemas.microsoft.com/office/drawing/2014/main" id="{8FFC2E62-3CDC-E5C9-75AA-40A791824B43}"/>
              </a:ext>
            </a:extLst>
          </p:cNvPr>
          <p:cNvSpPr/>
          <p:nvPr/>
        </p:nvSpPr>
        <p:spPr>
          <a:xfrm>
            <a:off x="695325" y="3614076"/>
            <a:ext cx="1080000" cy="1800000"/>
          </a:xfrm>
          <a:prstGeom prst="rect">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Base</a:t>
            </a:r>
            <a:br>
              <a:rPr lang="en-US" altLang="zh-CN" sz="1400" dirty="0"/>
            </a:br>
            <a:r>
              <a:rPr lang="en-US" altLang="zh-CN" sz="1400" dirty="0"/>
              <a:t>Layer</a:t>
            </a:r>
            <a:endParaRPr lang="zh-CN" altLang="en-US" sz="1400" dirty="0"/>
          </a:p>
        </p:txBody>
      </p:sp>
      <p:sp>
        <p:nvSpPr>
          <p:cNvPr id="30" name="矩形: 圆角 29">
            <a:extLst>
              <a:ext uri="{FF2B5EF4-FFF2-40B4-BE49-F238E27FC236}">
                <a16:creationId xmlns:a16="http://schemas.microsoft.com/office/drawing/2014/main" id="{24E16901-020A-8051-0B33-6A86C2D272F7}"/>
              </a:ext>
            </a:extLst>
          </p:cNvPr>
          <p:cNvSpPr/>
          <p:nvPr/>
        </p:nvSpPr>
        <p:spPr>
          <a:xfrm>
            <a:off x="1919324" y="4688047"/>
            <a:ext cx="5760000" cy="720000"/>
          </a:xfrm>
          <a:prstGeom prst="round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ONNX Runtime</a:t>
            </a:r>
            <a:endParaRPr lang="zh-CN" altLang="en-US" sz="1600" dirty="0"/>
          </a:p>
        </p:txBody>
      </p:sp>
      <p:sp>
        <p:nvSpPr>
          <p:cNvPr id="32" name="矩形 31">
            <a:extLst>
              <a:ext uri="{FF2B5EF4-FFF2-40B4-BE49-F238E27FC236}">
                <a16:creationId xmlns:a16="http://schemas.microsoft.com/office/drawing/2014/main" id="{88B93933-9DEA-361B-21BF-54BA19D22178}"/>
              </a:ext>
            </a:extLst>
          </p:cNvPr>
          <p:cNvSpPr/>
          <p:nvPr/>
        </p:nvSpPr>
        <p:spPr>
          <a:xfrm>
            <a:off x="695325" y="2135517"/>
            <a:ext cx="1080000" cy="1297296"/>
          </a:xfrm>
          <a:prstGeom prst="rect">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Business</a:t>
            </a:r>
            <a:br>
              <a:rPr lang="en-US" altLang="zh-CN" sz="1400" dirty="0"/>
            </a:br>
            <a:r>
              <a:rPr lang="en-US" altLang="zh-CN" sz="1400" dirty="0"/>
              <a:t>Layer</a:t>
            </a:r>
            <a:endParaRPr lang="zh-CN" altLang="en-US" sz="1400" dirty="0"/>
          </a:p>
        </p:txBody>
      </p:sp>
      <p:sp>
        <p:nvSpPr>
          <p:cNvPr id="35" name="矩形: 圆角 34">
            <a:extLst>
              <a:ext uri="{FF2B5EF4-FFF2-40B4-BE49-F238E27FC236}">
                <a16:creationId xmlns:a16="http://schemas.microsoft.com/office/drawing/2014/main" id="{496B0D0C-45E0-D1C3-C689-13DD199B40F9}"/>
              </a:ext>
            </a:extLst>
          </p:cNvPr>
          <p:cNvSpPr/>
          <p:nvPr/>
        </p:nvSpPr>
        <p:spPr>
          <a:xfrm>
            <a:off x="2144324" y="1270400"/>
            <a:ext cx="9144000" cy="720000"/>
          </a:xfrm>
          <a:prstGeom prst="roundRect">
            <a:avLst>
              <a:gd name="adj" fmla="val 15155"/>
            </a:avLst>
          </a:prstGeom>
          <a:solidFill>
            <a:schemeClr val="accent5">
              <a:lumMod val="75000"/>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App</a:t>
            </a:r>
            <a:endParaRPr lang="zh-CN" altLang="en-US" sz="1600" dirty="0"/>
          </a:p>
        </p:txBody>
      </p:sp>
      <p:sp>
        <p:nvSpPr>
          <p:cNvPr id="39" name="矩形 38">
            <a:extLst>
              <a:ext uri="{FF2B5EF4-FFF2-40B4-BE49-F238E27FC236}">
                <a16:creationId xmlns:a16="http://schemas.microsoft.com/office/drawing/2014/main" id="{112ED816-A18F-76D1-4C80-448901B87559}"/>
              </a:ext>
            </a:extLst>
          </p:cNvPr>
          <p:cNvSpPr/>
          <p:nvPr/>
        </p:nvSpPr>
        <p:spPr>
          <a:xfrm>
            <a:off x="684636" y="5585636"/>
            <a:ext cx="1080000" cy="972000"/>
          </a:xfrm>
          <a:prstGeom prst="rect">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Native ML</a:t>
            </a:r>
            <a:br>
              <a:rPr lang="en-US" altLang="zh-CN" sz="1400" dirty="0"/>
            </a:br>
            <a:r>
              <a:rPr lang="en-US" altLang="zh-CN" sz="1400" dirty="0"/>
              <a:t>Layer</a:t>
            </a:r>
            <a:endParaRPr lang="zh-CN" altLang="en-US" sz="1400" dirty="0"/>
          </a:p>
        </p:txBody>
      </p:sp>
      <p:sp>
        <p:nvSpPr>
          <p:cNvPr id="40" name="矩形: 圆角 39">
            <a:extLst>
              <a:ext uri="{FF2B5EF4-FFF2-40B4-BE49-F238E27FC236}">
                <a16:creationId xmlns:a16="http://schemas.microsoft.com/office/drawing/2014/main" id="{FD8F5750-C138-EF91-962F-D9963AAFF89F}"/>
              </a:ext>
            </a:extLst>
          </p:cNvPr>
          <p:cNvSpPr/>
          <p:nvPr/>
        </p:nvSpPr>
        <p:spPr>
          <a:xfrm>
            <a:off x="1919324" y="5837636"/>
            <a:ext cx="5760000" cy="720000"/>
          </a:xfrm>
          <a:prstGeom prst="round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sz="1600" dirty="0"/>
          </a:p>
        </p:txBody>
      </p:sp>
      <p:sp>
        <p:nvSpPr>
          <p:cNvPr id="42" name="矩形: 圆角 41">
            <a:extLst>
              <a:ext uri="{FF2B5EF4-FFF2-40B4-BE49-F238E27FC236}">
                <a16:creationId xmlns:a16="http://schemas.microsoft.com/office/drawing/2014/main" id="{9A179550-59AD-ACCC-F18F-3B6FEE8FAC0F}"/>
              </a:ext>
            </a:extLst>
          </p:cNvPr>
          <p:cNvSpPr/>
          <p:nvPr/>
        </p:nvSpPr>
        <p:spPr>
          <a:xfrm>
            <a:off x="2074012" y="5910269"/>
            <a:ext cx="1440000" cy="576000"/>
          </a:xfrm>
          <a:prstGeom prst="round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err="1"/>
              <a:t>DirectML</a:t>
            </a:r>
            <a:endParaRPr lang="zh-CN" altLang="en-US" sz="1400" dirty="0"/>
          </a:p>
        </p:txBody>
      </p:sp>
      <p:sp>
        <p:nvSpPr>
          <p:cNvPr id="43" name="矩形: 圆角 42">
            <a:extLst>
              <a:ext uri="{FF2B5EF4-FFF2-40B4-BE49-F238E27FC236}">
                <a16:creationId xmlns:a16="http://schemas.microsoft.com/office/drawing/2014/main" id="{D38F1E11-B5A1-42B9-2F73-34BA41BE06EE}"/>
              </a:ext>
            </a:extLst>
          </p:cNvPr>
          <p:cNvSpPr/>
          <p:nvPr/>
        </p:nvSpPr>
        <p:spPr>
          <a:xfrm>
            <a:off x="3668700" y="5921003"/>
            <a:ext cx="1440000" cy="576000"/>
          </a:xfrm>
          <a:prstGeom prst="round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Intel® </a:t>
            </a:r>
            <a:r>
              <a:rPr lang="en-US" altLang="zh-CN" sz="1400" dirty="0" err="1"/>
              <a:t>OpenVINO</a:t>
            </a:r>
            <a:r>
              <a:rPr lang="zh-CN" altLang="en-US" sz="1400" dirty="0"/>
              <a:t>™</a:t>
            </a:r>
          </a:p>
        </p:txBody>
      </p:sp>
      <p:sp>
        <p:nvSpPr>
          <p:cNvPr id="47" name="矩形: 圆顶角 46">
            <a:extLst>
              <a:ext uri="{FF2B5EF4-FFF2-40B4-BE49-F238E27FC236}">
                <a16:creationId xmlns:a16="http://schemas.microsoft.com/office/drawing/2014/main" id="{58E88A29-DA15-C546-3691-1E9F67B8B039}"/>
              </a:ext>
            </a:extLst>
          </p:cNvPr>
          <p:cNvSpPr/>
          <p:nvPr/>
        </p:nvSpPr>
        <p:spPr>
          <a:xfrm>
            <a:off x="1919324" y="5264047"/>
            <a:ext cx="5760000" cy="432000"/>
          </a:xfrm>
          <a:prstGeom prst="round2SameRect">
            <a:avLst>
              <a:gd name="adj1" fmla="val 0"/>
              <a:gd name="adj2" fmla="val 26294"/>
            </a:avLst>
          </a:prstGeom>
          <a:solidFill>
            <a:schemeClr val="accent2">
              <a:lumMod val="75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EP</a:t>
            </a:r>
            <a:r>
              <a:rPr lang="en-US" altLang="zh-CN" sz="1200" dirty="0"/>
              <a:t>s (CPU / CUDA / </a:t>
            </a:r>
            <a:r>
              <a:rPr lang="en-US" altLang="zh-CN" sz="1200" dirty="0" err="1"/>
              <a:t>WebGPU</a:t>
            </a:r>
            <a:r>
              <a:rPr lang="en-US" altLang="zh-CN" sz="1200" dirty="0"/>
              <a:t> / QNN / </a:t>
            </a:r>
            <a:r>
              <a:rPr lang="en-US" altLang="zh-CN" sz="1200" dirty="0" err="1"/>
              <a:t>OpenVINO</a:t>
            </a:r>
            <a:r>
              <a:rPr lang="en-US" altLang="zh-CN" sz="1200" dirty="0"/>
              <a:t> / </a:t>
            </a:r>
            <a:r>
              <a:rPr lang="en-US" altLang="zh-CN" sz="1200" dirty="0" err="1"/>
              <a:t>NvTensorRTRTX</a:t>
            </a:r>
            <a:r>
              <a:rPr lang="en-US" altLang="zh-CN" sz="1200" dirty="0"/>
              <a:t> / </a:t>
            </a:r>
            <a:r>
              <a:rPr lang="en-US" altLang="zh-CN" sz="1200" dirty="0" err="1"/>
              <a:t>VitisAI</a:t>
            </a:r>
            <a:r>
              <a:rPr lang="en-US" altLang="zh-CN" sz="1200" dirty="0"/>
              <a:t>)</a:t>
            </a:r>
            <a:endParaRPr lang="zh-CN" altLang="en-US" sz="1200" dirty="0"/>
          </a:p>
        </p:txBody>
      </p:sp>
      <p:sp>
        <p:nvSpPr>
          <p:cNvPr id="48" name="矩形: 圆角 47">
            <a:extLst>
              <a:ext uri="{FF2B5EF4-FFF2-40B4-BE49-F238E27FC236}">
                <a16:creationId xmlns:a16="http://schemas.microsoft.com/office/drawing/2014/main" id="{C8C5908D-DF30-4A0F-0952-D35368AED4FF}"/>
              </a:ext>
            </a:extLst>
          </p:cNvPr>
          <p:cNvSpPr/>
          <p:nvPr/>
        </p:nvSpPr>
        <p:spPr>
          <a:xfrm>
            <a:off x="5263388" y="5909635"/>
            <a:ext cx="1440000" cy="576000"/>
          </a:xfrm>
          <a:prstGeom prst="round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QNN</a:t>
            </a:r>
            <a:endParaRPr lang="zh-CN" altLang="en-US" sz="1400" dirty="0"/>
          </a:p>
        </p:txBody>
      </p:sp>
      <p:sp>
        <p:nvSpPr>
          <p:cNvPr id="49" name="矩形: 圆角 48">
            <a:extLst>
              <a:ext uri="{FF2B5EF4-FFF2-40B4-BE49-F238E27FC236}">
                <a16:creationId xmlns:a16="http://schemas.microsoft.com/office/drawing/2014/main" id="{541912D3-3459-A6FF-B2FD-43CC19D8B574}"/>
              </a:ext>
            </a:extLst>
          </p:cNvPr>
          <p:cNvSpPr/>
          <p:nvPr/>
        </p:nvSpPr>
        <p:spPr>
          <a:xfrm>
            <a:off x="6857886" y="5909635"/>
            <a:ext cx="648000" cy="576000"/>
          </a:xfrm>
          <a:prstGeom prst="round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a:t>
            </a:r>
            <a:endParaRPr lang="zh-CN" altLang="en-US" sz="1400" dirty="0"/>
          </a:p>
        </p:txBody>
      </p:sp>
      <p:cxnSp>
        <p:nvCxnSpPr>
          <p:cNvPr id="54" name="直接连接符 53">
            <a:extLst>
              <a:ext uri="{FF2B5EF4-FFF2-40B4-BE49-F238E27FC236}">
                <a16:creationId xmlns:a16="http://schemas.microsoft.com/office/drawing/2014/main" id="{C644DF56-554E-E7F1-234D-417408A90DF0}"/>
              </a:ext>
            </a:extLst>
          </p:cNvPr>
          <p:cNvCxnSpPr>
            <a:cxnSpLocks/>
          </p:cNvCxnSpPr>
          <p:nvPr/>
        </p:nvCxnSpPr>
        <p:spPr>
          <a:xfrm>
            <a:off x="7872738" y="2165635"/>
            <a:ext cx="0" cy="4320000"/>
          </a:xfrm>
          <a:prstGeom prst="line">
            <a:avLst/>
          </a:prstGeom>
          <a:ln>
            <a:solidFill>
              <a:schemeClr val="bg1">
                <a:lumMod val="65000"/>
                <a:lumOff val="35000"/>
              </a:schemeClr>
            </a:solidFill>
            <a:prstDash val="lgDash"/>
          </a:ln>
        </p:spPr>
        <p:style>
          <a:lnRef idx="2">
            <a:schemeClr val="accent1"/>
          </a:lnRef>
          <a:fillRef idx="0">
            <a:schemeClr val="accent1"/>
          </a:fillRef>
          <a:effectRef idx="1">
            <a:schemeClr val="accent1"/>
          </a:effectRef>
          <a:fontRef idx="minor">
            <a:schemeClr val="tx1"/>
          </a:fontRef>
        </p:style>
      </p:cxnSp>
      <p:sp>
        <p:nvSpPr>
          <p:cNvPr id="56" name="矩形: 圆角 55">
            <a:extLst>
              <a:ext uri="{FF2B5EF4-FFF2-40B4-BE49-F238E27FC236}">
                <a16:creationId xmlns:a16="http://schemas.microsoft.com/office/drawing/2014/main" id="{74651E66-1A26-BBE9-D726-AB742D3574B1}"/>
              </a:ext>
            </a:extLst>
          </p:cNvPr>
          <p:cNvSpPr/>
          <p:nvPr/>
        </p:nvSpPr>
        <p:spPr>
          <a:xfrm>
            <a:off x="8127368" y="2135517"/>
            <a:ext cx="3367955" cy="3513481"/>
          </a:xfrm>
          <a:prstGeom prst="roundRect">
            <a:avLst>
              <a:gd name="adj" fmla="val 6737"/>
            </a:avLst>
          </a:prstGeom>
          <a:no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1600" dirty="0"/>
              <a:t>Azure AI</a:t>
            </a:r>
            <a:endParaRPr lang="zh-CN" altLang="en-US" sz="1600" dirty="0"/>
          </a:p>
        </p:txBody>
      </p:sp>
      <p:sp>
        <p:nvSpPr>
          <p:cNvPr id="57" name="矩形: 圆角 56">
            <a:extLst>
              <a:ext uri="{FF2B5EF4-FFF2-40B4-BE49-F238E27FC236}">
                <a16:creationId xmlns:a16="http://schemas.microsoft.com/office/drawing/2014/main" id="{F5709031-2B24-B702-46E9-74DCC7FC7ADC}"/>
              </a:ext>
            </a:extLst>
          </p:cNvPr>
          <p:cNvSpPr/>
          <p:nvPr/>
        </p:nvSpPr>
        <p:spPr>
          <a:xfrm>
            <a:off x="8320783" y="2646457"/>
            <a:ext cx="1080000" cy="180000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1600" dirty="0"/>
              <a:t>Azure</a:t>
            </a:r>
            <a:br>
              <a:rPr lang="en-US" altLang="zh-CN" sz="1600" dirty="0"/>
            </a:br>
            <a:r>
              <a:rPr lang="en-US" altLang="zh-CN" sz="1600" dirty="0"/>
              <a:t>AI Foundry</a:t>
            </a:r>
            <a:endParaRPr lang="zh-CN" altLang="en-US" sz="1600" dirty="0"/>
          </a:p>
        </p:txBody>
      </p:sp>
      <p:sp>
        <p:nvSpPr>
          <p:cNvPr id="58" name="矩形: 圆角 57">
            <a:extLst>
              <a:ext uri="{FF2B5EF4-FFF2-40B4-BE49-F238E27FC236}">
                <a16:creationId xmlns:a16="http://schemas.microsoft.com/office/drawing/2014/main" id="{1640773E-287A-01A2-D065-70E2EC16FA62}"/>
              </a:ext>
            </a:extLst>
          </p:cNvPr>
          <p:cNvSpPr/>
          <p:nvPr/>
        </p:nvSpPr>
        <p:spPr>
          <a:xfrm>
            <a:off x="9588553" y="2646457"/>
            <a:ext cx="1080000" cy="180000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1600" dirty="0"/>
              <a:t>Azure</a:t>
            </a:r>
            <a:br>
              <a:rPr lang="en-US" altLang="zh-CN" sz="1600" dirty="0"/>
            </a:br>
            <a:r>
              <a:rPr lang="en-US" altLang="zh-CN" sz="1600" dirty="0"/>
              <a:t>OpenAI</a:t>
            </a:r>
            <a:endParaRPr lang="zh-CN" altLang="en-US" sz="1600" dirty="0"/>
          </a:p>
        </p:txBody>
      </p:sp>
      <p:sp>
        <p:nvSpPr>
          <p:cNvPr id="73" name="矩形: 圆角 72">
            <a:extLst>
              <a:ext uri="{FF2B5EF4-FFF2-40B4-BE49-F238E27FC236}">
                <a16:creationId xmlns:a16="http://schemas.microsoft.com/office/drawing/2014/main" id="{51D7D21D-AD63-C619-0F9F-2760B08822DC}"/>
              </a:ext>
            </a:extLst>
          </p:cNvPr>
          <p:cNvSpPr/>
          <p:nvPr/>
        </p:nvSpPr>
        <p:spPr>
          <a:xfrm>
            <a:off x="10856324" y="2646457"/>
            <a:ext cx="432000" cy="1800000"/>
          </a:xfrm>
          <a:prstGeom prst="roundRect">
            <a:avLst>
              <a:gd name="adj" fmla="val 31129"/>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1600" dirty="0"/>
              <a:t>…</a:t>
            </a:r>
            <a:endParaRPr lang="zh-CN" altLang="en-US" sz="1600" dirty="0"/>
          </a:p>
        </p:txBody>
      </p:sp>
      <p:sp>
        <p:nvSpPr>
          <p:cNvPr id="74" name="矩形 73">
            <a:extLst>
              <a:ext uri="{FF2B5EF4-FFF2-40B4-BE49-F238E27FC236}">
                <a16:creationId xmlns:a16="http://schemas.microsoft.com/office/drawing/2014/main" id="{B5FFABA6-5207-087B-E6D8-F2C96EFA9395}"/>
              </a:ext>
            </a:extLst>
          </p:cNvPr>
          <p:cNvSpPr/>
          <p:nvPr/>
        </p:nvSpPr>
        <p:spPr>
          <a:xfrm>
            <a:off x="9091345" y="5729635"/>
            <a:ext cx="1440000" cy="360000"/>
          </a:xfrm>
          <a:prstGeom prst="rect">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Cloud</a:t>
            </a:r>
            <a:endParaRPr lang="zh-CN" altLang="en-US" sz="1400" dirty="0"/>
          </a:p>
        </p:txBody>
      </p:sp>
      <p:sp>
        <p:nvSpPr>
          <p:cNvPr id="75" name="矩形 74">
            <a:extLst>
              <a:ext uri="{FF2B5EF4-FFF2-40B4-BE49-F238E27FC236}">
                <a16:creationId xmlns:a16="http://schemas.microsoft.com/office/drawing/2014/main" id="{D6BD0F78-5A41-A79D-0ABA-319DF64E111F}"/>
              </a:ext>
            </a:extLst>
          </p:cNvPr>
          <p:cNvSpPr>
            <a:spLocks noGrp="1" noRot="1" noMove="1" noResize="1" noEditPoints="1" noAdjustHandles="1" noChangeArrowheads="1" noChangeShapeType="1"/>
          </p:cNvSpPr>
          <p:nvPr/>
        </p:nvSpPr>
        <p:spPr>
          <a:xfrm>
            <a:off x="3552000" y="637074"/>
            <a:ext cx="8640000" cy="287358"/>
          </a:xfrm>
          <a:prstGeom prst="rect">
            <a:avLst/>
          </a:prstGeom>
          <a:pattFill prst="wdUpDiag">
            <a:fgClr>
              <a:schemeClr val="bg1">
                <a:lumMod val="95000"/>
                <a:lumOff val="5000"/>
              </a:schemeClr>
            </a:fgClr>
            <a:bgClr>
              <a:schemeClr val="bg1">
                <a:lumMod val="85000"/>
                <a:lumOff val="15000"/>
              </a:schemeClr>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2">
            <a:extLst>
              <a:ext uri="{FF2B5EF4-FFF2-40B4-BE49-F238E27FC236}">
                <a16:creationId xmlns:a16="http://schemas.microsoft.com/office/drawing/2014/main" id="{DCA2712D-C472-3162-D682-D9FBF30A1B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4012" y="2262238"/>
            <a:ext cx="216000" cy="216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46648B79-569A-495E-92D4-C74D6A903E7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044" t="1168" r="17615" b="35840"/>
          <a:stretch>
            <a:fillRect/>
          </a:stretch>
        </p:blipFill>
        <p:spPr bwMode="auto">
          <a:xfrm>
            <a:off x="3768849" y="4940047"/>
            <a:ext cx="220475" cy="216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4FCF85E-ABC7-4BB4-7DAC-1AD541B0529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86" t="36137" r="82736" b="37616"/>
          <a:stretch>
            <a:fillRect/>
          </a:stretch>
        </p:blipFill>
        <p:spPr bwMode="auto">
          <a:xfrm>
            <a:off x="9068626" y="2262238"/>
            <a:ext cx="233759" cy="21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719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E5B2CE-6318-4A65-F599-ED33418AC293}"/>
            </a:ext>
          </a:extLst>
        </p:cNvPr>
        <p:cNvGrpSpPr/>
        <p:nvPr/>
      </p:nvGrpSpPr>
      <p:grpSpPr>
        <a:xfrm>
          <a:off x="0" y="0"/>
          <a:ext cx="0" cy="0"/>
          <a:chOff x="0" y="0"/>
          <a:chExt cx="0" cy="0"/>
        </a:xfrm>
      </p:grpSpPr>
      <p:sp>
        <p:nvSpPr>
          <p:cNvPr id="55" name="矩形: 圆角 54">
            <a:extLst>
              <a:ext uri="{FF2B5EF4-FFF2-40B4-BE49-F238E27FC236}">
                <a16:creationId xmlns:a16="http://schemas.microsoft.com/office/drawing/2014/main" id="{FC781388-F7E0-FFBF-C15B-1672A1E7C003}"/>
              </a:ext>
            </a:extLst>
          </p:cNvPr>
          <p:cNvSpPr/>
          <p:nvPr/>
        </p:nvSpPr>
        <p:spPr>
          <a:xfrm>
            <a:off x="691784" y="5279525"/>
            <a:ext cx="5760000" cy="360000"/>
          </a:xfrm>
          <a:prstGeom prst="roundRect">
            <a:avLst>
              <a:gd name="adj" fmla="val 50000"/>
            </a:avLst>
          </a:prstGeom>
          <a:solidFill>
            <a:schemeClr val="bg1">
              <a:lumMod val="85000"/>
              <a:lumOff val="15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Native ML API</a:t>
            </a:r>
            <a:endParaRPr lang="zh-CN" altLang="en-US" sz="1400" dirty="0"/>
          </a:p>
        </p:txBody>
      </p:sp>
      <p:sp>
        <p:nvSpPr>
          <p:cNvPr id="3" name="标题 2">
            <a:extLst>
              <a:ext uri="{FF2B5EF4-FFF2-40B4-BE49-F238E27FC236}">
                <a16:creationId xmlns:a16="http://schemas.microsoft.com/office/drawing/2014/main" id="{55CB60D6-C57D-3276-3E14-8B6154D2BC7F}"/>
              </a:ext>
            </a:extLst>
          </p:cNvPr>
          <p:cNvSpPr>
            <a:spLocks noGrp="1" noRot="1" noMove="1" noResize="1" noEditPoints="1" noAdjustHandles="1" noChangeArrowheads="1" noChangeShapeType="1"/>
          </p:cNvSpPr>
          <p:nvPr>
            <p:ph type="title" idx="4294967295"/>
          </p:nvPr>
        </p:nvSpPr>
        <p:spPr>
          <a:xfrm>
            <a:off x="695325" y="406400"/>
            <a:ext cx="10801350" cy="720000"/>
          </a:xfrm>
        </p:spPr>
        <p:txBody>
          <a:bodyPr>
            <a:normAutofit/>
          </a:bodyPr>
          <a:lstStyle/>
          <a:p>
            <a:r>
              <a:rPr lang="en-US" altLang="zh-CN" sz="3200" dirty="0">
                <a:solidFill>
                  <a:schemeClr val="tx1">
                    <a:lumMod val="50000"/>
                  </a:schemeClr>
                </a:solidFill>
              </a:rPr>
              <a:t>Architecture</a:t>
            </a:r>
            <a:endParaRPr lang="zh-CN" altLang="en-US" sz="3200" dirty="0">
              <a:solidFill>
                <a:schemeClr val="tx1">
                  <a:lumMod val="50000"/>
                </a:schemeClr>
              </a:solidFill>
            </a:endParaRPr>
          </a:p>
        </p:txBody>
      </p:sp>
      <p:sp>
        <p:nvSpPr>
          <p:cNvPr id="4" name="矩形: 圆角 3">
            <a:extLst>
              <a:ext uri="{FF2B5EF4-FFF2-40B4-BE49-F238E27FC236}">
                <a16:creationId xmlns:a16="http://schemas.microsoft.com/office/drawing/2014/main" id="{D1F48A96-BBFC-8B1F-803B-D21E7130F348}"/>
              </a:ext>
            </a:extLst>
          </p:cNvPr>
          <p:cNvSpPr/>
          <p:nvPr/>
        </p:nvSpPr>
        <p:spPr>
          <a:xfrm>
            <a:off x="695325" y="2872236"/>
            <a:ext cx="8640000" cy="864000"/>
          </a:xfrm>
          <a:prstGeom prst="roundRect">
            <a:avLst>
              <a:gd name="adj" fmla="val 1515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Inference Service Agent</a:t>
            </a:r>
            <a:endParaRPr lang="zh-CN" altLang="en-US" sz="1600" dirty="0"/>
          </a:p>
        </p:txBody>
      </p:sp>
      <p:sp>
        <p:nvSpPr>
          <p:cNvPr id="6" name="矩形: 圆角 5">
            <a:extLst>
              <a:ext uri="{FF2B5EF4-FFF2-40B4-BE49-F238E27FC236}">
                <a16:creationId xmlns:a16="http://schemas.microsoft.com/office/drawing/2014/main" id="{0F966620-B694-BCA9-62AE-03B2E2F77B3B}"/>
              </a:ext>
            </a:extLst>
          </p:cNvPr>
          <p:cNvSpPr/>
          <p:nvPr/>
        </p:nvSpPr>
        <p:spPr>
          <a:xfrm>
            <a:off x="691784" y="5819525"/>
            <a:ext cx="1296000" cy="648000"/>
          </a:xfrm>
          <a:prstGeom prst="roundRect">
            <a:avLst/>
          </a:prstGeom>
          <a:solidFill>
            <a:schemeClr val="accent2">
              <a:lumMod val="75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NPU</a:t>
            </a:r>
            <a:endParaRPr lang="zh-CN" altLang="en-US" sz="1600" dirty="0"/>
          </a:p>
        </p:txBody>
      </p:sp>
      <p:sp>
        <p:nvSpPr>
          <p:cNvPr id="7" name="矩形: 圆角 6">
            <a:extLst>
              <a:ext uri="{FF2B5EF4-FFF2-40B4-BE49-F238E27FC236}">
                <a16:creationId xmlns:a16="http://schemas.microsoft.com/office/drawing/2014/main" id="{75EAFEF4-E230-8FFE-A318-2BDDAD17B071}"/>
              </a:ext>
            </a:extLst>
          </p:cNvPr>
          <p:cNvSpPr/>
          <p:nvPr/>
        </p:nvSpPr>
        <p:spPr>
          <a:xfrm>
            <a:off x="2179784" y="5819525"/>
            <a:ext cx="1296000" cy="648000"/>
          </a:xfrm>
          <a:prstGeom prst="roundRect">
            <a:avLst/>
          </a:prstGeom>
          <a:solidFill>
            <a:schemeClr val="accent2">
              <a:lumMod val="75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err="1"/>
              <a:t>WebGPU</a:t>
            </a:r>
            <a:endParaRPr lang="zh-CN" altLang="en-US" sz="1600" dirty="0"/>
          </a:p>
        </p:txBody>
      </p:sp>
      <p:sp>
        <p:nvSpPr>
          <p:cNvPr id="8" name="矩形: 圆角 7">
            <a:extLst>
              <a:ext uri="{FF2B5EF4-FFF2-40B4-BE49-F238E27FC236}">
                <a16:creationId xmlns:a16="http://schemas.microsoft.com/office/drawing/2014/main" id="{94933C68-CF24-AE43-8F0F-D3A8BEDB5EEB}"/>
              </a:ext>
            </a:extLst>
          </p:cNvPr>
          <p:cNvSpPr/>
          <p:nvPr/>
        </p:nvSpPr>
        <p:spPr>
          <a:xfrm>
            <a:off x="3667784" y="5819525"/>
            <a:ext cx="1296000" cy="648000"/>
          </a:xfrm>
          <a:prstGeom prst="roundRect">
            <a:avLst/>
          </a:prstGeom>
          <a:solidFill>
            <a:schemeClr val="accent2">
              <a:lumMod val="75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CUDA</a:t>
            </a:r>
            <a:endParaRPr lang="zh-CN" altLang="en-US" sz="1600" dirty="0"/>
          </a:p>
        </p:txBody>
      </p:sp>
      <p:sp>
        <p:nvSpPr>
          <p:cNvPr id="9" name="矩形: 圆角 8">
            <a:extLst>
              <a:ext uri="{FF2B5EF4-FFF2-40B4-BE49-F238E27FC236}">
                <a16:creationId xmlns:a16="http://schemas.microsoft.com/office/drawing/2014/main" id="{5346CFFC-E999-50F7-0B0E-33BD6D520766}"/>
              </a:ext>
            </a:extLst>
          </p:cNvPr>
          <p:cNvSpPr/>
          <p:nvPr/>
        </p:nvSpPr>
        <p:spPr>
          <a:xfrm>
            <a:off x="5155784" y="5819525"/>
            <a:ext cx="1296000" cy="648000"/>
          </a:xfrm>
          <a:prstGeom prst="roundRect">
            <a:avLst/>
          </a:prstGeom>
          <a:solidFill>
            <a:schemeClr val="accent2">
              <a:lumMod val="75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CPU</a:t>
            </a:r>
            <a:endParaRPr lang="zh-CN" altLang="en-US" sz="1600" dirty="0"/>
          </a:p>
        </p:txBody>
      </p:sp>
      <p:sp>
        <p:nvSpPr>
          <p:cNvPr id="10" name="矩形: 圆角 9">
            <a:extLst>
              <a:ext uri="{FF2B5EF4-FFF2-40B4-BE49-F238E27FC236}">
                <a16:creationId xmlns:a16="http://schemas.microsoft.com/office/drawing/2014/main" id="{34AB0F78-0F76-73D5-ED98-C374BDAF8EA6}"/>
              </a:ext>
            </a:extLst>
          </p:cNvPr>
          <p:cNvSpPr/>
          <p:nvPr/>
        </p:nvSpPr>
        <p:spPr>
          <a:xfrm>
            <a:off x="6815325" y="4091525"/>
            <a:ext cx="2520000" cy="1728000"/>
          </a:xfrm>
          <a:prstGeom prst="roundRect">
            <a:avLst>
              <a:gd name="adj" fmla="val 11627"/>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US" altLang="zh-CN" sz="1600" dirty="0"/>
              <a:t>Model Cache</a:t>
            </a:r>
            <a:endParaRPr lang="zh-CN" altLang="en-US" sz="1600" dirty="0"/>
          </a:p>
        </p:txBody>
      </p:sp>
      <p:sp>
        <p:nvSpPr>
          <p:cNvPr id="13" name="矩形: 圆角 12">
            <a:extLst>
              <a:ext uri="{FF2B5EF4-FFF2-40B4-BE49-F238E27FC236}">
                <a16:creationId xmlns:a16="http://schemas.microsoft.com/office/drawing/2014/main" id="{F64DB42D-C042-B422-B6A9-4092EE47F1BE}"/>
              </a:ext>
            </a:extLst>
          </p:cNvPr>
          <p:cNvSpPr/>
          <p:nvPr/>
        </p:nvSpPr>
        <p:spPr>
          <a:xfrm>
            <a:off x="1990398" y="1270400"/>
            <a:ext cx="7344927" cy="720000"/>
          </a:xfrm>
          <a:prstGeom prst="roundRect">
            <a:avLst>
              <a:gd name="adj" fmla="val 15155"/>
            </a:avLst>
          </a:prstGeom>
          <a:solidFill>
            <a:schemeClr val="accent5">
              <a:lumMod val="75000"/>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App</a:t>
            </a:r>
            <a:endParaRPr lang="zh-CN" altLang="en-US" sz="1600" dirty="0"/>
          </a:p>
        </p:txBody>
      </p:sp>
      <p:cxnSp>
        <p:nvCxnSpPr>
          <p:cNvPr id="15" name="直接连接符 14">
            <a:extLst>
              <a:ext uri="{FF2B5EF4-FFF2-40B4-BE49-F238E27FC236}">
                <a16:creationId xmlns:a16="http://schemas.microsoft.com/office/drawing/2014/main" id="{3F1A3BC2-884C-14DA-F765-0435DFAAF3D1}"/>
              </a:ext>
            </a:extLst>
          </p:cNvPr>
          <p:cNvCxnSpPr>
            <a:cxnSpLocks/>
          </p:cNvCxnSpPr>
          <p:nvPr/>
        </p:nvCxnSpPr>
        <p:spPr>
          <a:xfrm>
            <a:off x="9775372" y="1270399"/>
            <a:ext cx="0" cy="5184000"/>
          </a:xfrm>
          <a:prstGeom prst="line">
            <a:avLst/>
          </a:prstGeom>
          <a:ln>
            <a:prstDash val="lgDash"/>
          </a:ln>
        </p:spPr>
        <p:style>
          <a:lnRef idx="2">
            <a:schemeClr val="accent1"/>
          </a:lnRef>
          <a:fillRef idx="0">
            <a:schemeClr val="accent1"/>
          </a:fillRef>
          <a:effectRef idx="1">
            <a:schemeClr val="accent1"/>
          </a:effectRef>
          <a:fontRef idx="minor">
            <a:schemeClr val="tx1"/>
          </a:fontRef>
        </p:style>
      </p:cxnSp>
      <p:sp>
        <p:nvSpPr>
          <p:cNvPr id="16" name="矩形: 圆角 15">
            <a:extLst>
              <a:ext uri="{FF2B5EF4-FFF2-40B4-BE49-F238E27FC236}">
                <a16:creationId xmlns:a16="http://schemas.microsoft.com/office/drawing/2014/main" id="{506C21EB-A35A-0BDB-63A3-2CBEE1A610FF}"/>
              </a:ext>
            </a:extLst>
          </p:cNvPr>
          <p:cNvSpPr/>
          <p:nvPr/>
        </p:nvSpPr>
        <p:spPr>
          <a:xfrm>
            <a:off x="695324" y="1863141"/>
            <a:ext cx="1152000" cy="648000"/>
          </a:xfrm>
          <a:prstGeom prst="roundRect">
            <a:avLst>
              <a:gd name="adj" fmla="val 15483"/>
            </a:avLst>
          </a:prstGeom>
          <a:solidFill>
            <a:schemeClr val="accent5">
              <a:lumMod val="50000"/>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Foundry</a:t>
            </a:r>
            <a:br>
              <a:rPr lang="en-US" altLang="zh-CN" sz="1600" dirty="0"/>
            </a:br>
            <a:r>
              <a:rPr lang="en-US" altLang="zh-CN" sz="1600" dirty="0"/>
              <a:t>CLI</a:t>
            </a:r>
            <a:endParaRPr lang="zh-CN" altLang="en-US" sz="1600" dirty="0"/>
          </a:p>
        </p:txBody>
      </p:sp>
      <p:cxnSp>
        <p:nvCxnSpPr>
          <p:cNvPr id="18" name="直接箭头连接符 17">
            <a:extLst>
              <a:ext uri="{FF2B5EF4-FFF2-40B4-BE49-F238E27FC236}">
                <a16:creationId xmlns:a16="http://schemas.microsoft.com/office/drawing/2014/main" id="{EE633E83-73AC-BAA4-5532-F6CA02DA78A0}"/>
              </a:ext>
            </a:extLst>
          </p:cNvPr>
          <p:cNvCxnSpPr>
            <a:cxnSpLocks/>
            <a:stCxn id="11" idx="2"/>
          </p:cNvCxnSpPr>
          <p:nvPr/>
        </p:nvCxnSpPr>
        <p:spPr>
          <a:xfrm>
            <a:off x="3619784" y="2511141"/>
            <a:ext cx="0" cy="360000"/>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1" name="直接箭头连接符 20">
            <a:extLst>
              <a:ext uri="{FF2B5EF4-FFF2-40B4-BE49-F238E27FC236}">
                <a16:creationId xmlns:a16="http://schemas.microsoft.com/office/drawing/2014/main" id="{20C4B30A-0C8F-EFC2-3A35-98998130D600}"/>
              </a:ext>
            </a:extLst>
          </p:cNvPr>
          <p:cNvCxnSpPr>
            <a:cxnSpLocks/>
            <a:stCxn id="12" idx="2"/>
          </p:cNvCxnSpPr>
          <p:nvPr/>
        </p:nvCxnSpPr>
        <p:spPr>
          <a:xfrm>
            <a:off x="6634811" y="2511141"/>
            <a:ext cx="0" cy="360000"/>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4" name="直接箭头连接符 23">
            <a:extLst>
              <a:ext uri="{FF2B5EF4-FFF2-40B4-BE49-F238E27FC236}">
                <a16:creationId xmlns:a16="http://schemas.microsoft.com/office/drawing/2014/main" id="{AF9E3E8A-BF38-61DC-96BF-B9C300E993CC}"/>
              </a:ext>
            </a:extLst>
          </p:cNvPr>
          <p:cNvCxnSpPr>
            <a:cxnSpLocks/>
          </p:cNvCxnSpPr>
          <p:nvPr/>
        </p:nvCxnSpPr>
        <p:spPr>
          <a:xfrm>
            <a:off x="8556171" y="1990400"/>
            <a:ext cx="0" cy="881836"/>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5" name="矩形: 圆角 24">
            <a:extLst>
              <a:ext uri="{FF2B5EF4-FFF2-40B4-BE49-F238E27FC236}">
                <a16:creationId xmlns:a16="http://schemas.microsoft.com/office/drawing/2014/main" id="{74B87357-CF22-9E46-D0FE-B1B1F9FF200C}"/>
              </a:ext>
            </a:extLst>
          </p:cNvPr>
          <p:cNvSpPr/>
          <p:nvPr/>
        </p:nvSpPr>
        <p:spPr>
          <a:xfrm>
            <a:off x="10194838" y="2511141"/>
            <a:ext cx="1296000" cy="1584000"/>
          </a:xfrm>
          <a:prstGeom prst="roundRect">
            <a:avLst>
              <a:gd name="adj" fmla="val 7595"/>
            </a:avLst>
          </a:prstGeom>
          <a:solidFill>
            <a:schemeClr val="accent4">
              <a:lumMod val="75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Azure AI</a:t>
            </a:r>
            <a:br>
              <a:rPr lang="en-US" altLang="zh-CN" sz="1600" dirty="0"/>
            </a:br>
            <a:r>
              <a:rPr lang="en-US" altLang="zh-CN" sz="1600" dirty="0"/>
              <a:t>Foundry</a:t>
            </a:r>
            <a:br>
              <a:rPr lang="en-US" altLang="zh-CN" sz="1600" dirty="0"/>
            </a:br>
            <a:r>
              <a:rPr lang="en-US" altLang="zh-CN" sz="1600" dirty="0"/>
              <a:t>Catalog</a:t>
            </a:r>
            <a:endParaRPr lang="zh-CN" altLang="en-US" sz="1600" dirty="0"/>
          </a:p>
        </p:txBody>
      </p:sp>
      <p:cxnSp>
        <p:nvCxnSpPr>
          <p:cNvPr id="31" name="直接箭头连接符 30">
            <a:extLst>
              <a:ext uri="{FF2B5EF4-FFF2-40B4-BE49-F238E27FC236}">
                <a16:creationId xmlns:a16="http://schemas.microsoft.com/office/drawing/2014/main" id="{149F20B4-2E63-924D-632C-0AF1FC08E12C}"/>
              </a:ext>
            </a:extLst>
          </p:cNvPr>
          <p:cNvCxnSpPr>
            <a:cxnSpLocks/>
            <a:stCxn id="42" idx="2"/>
            <a:endCxn id="10" idx="0"/>
          </p:cNvCxnSpPr>
          <p:nvPr/>
        </p:nvCxnSpPr>
        <p:spPr>
          <a:xfrm>
            <a:off x="8075325" y="3629899"/>
            <a:ext cx="0" cy="461626"/>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4" name="直接箭头连接符 33">
            <a:extLst>
              <a:ext uri="{FF2B5EF4-FFF2-40B4-BE49-F238E27FC236}">
                <a16:creationId xmlns:a16="http://schemas.microsoft.com/office/drawing/2014/main" id="{0D5D4353-9671-1C14-4434-1885AFC681C2}"/>
              </a:ext>
            </a:extLst>
          </p:cNvPr>
          <p:cNvCxnSpPr>
            <a:cxnSpLocks/>
          </p:cNvCxnSpPr>
          <p:nvPr/>
        </p:nvCxnSpPr>
        <p:spPr>
          <a:xfrm>
            <a:off x="3613425" y="3731525"/>
            <a:ext cx="0" cy="360000"/>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6" name="直接箭头连接符 35">
            <a:extLst>
              <a:ext uri="{FF2B5EF4-FFF2-40B4-BE49-F238E27FC236}">
                <a16:creationId xmlns:a16="http://schemas.microsoft.com/office/drawing/2014/main" id="{8FB6FD8F-44A5-9ABF-9399-935DC71BD770}"/>
              </a:ext>
            </a:extLst>
          </p:cNvPr>
          <p:cNvCxnSpPr>
            <a:cxnSpLocks/>
            <a:endCxn id="6" idx="0"/>
          </p:cNvCxnSpPr>
          <p:nvPr/>
        </p:nvCxnSpPr>
        <p:spPr>
          <a:xfrm>
            <a:off x="1339784" y="5099525"/>
            <a:ext cx="0" cy="720000"/>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8" name="直接箭头连接符 37">
            <a:extLst>
              <a:ext uri="{FF2B5EF4-FFF2-40B4-BE49-F238E27FC236}">
                <a16:creationId xmlns:a16="http://schemas.microsoft.com/office/drawing/2014/main" id="{93C7B434-7682-5301-AEE7-F385B771F878}"/>
              </a:ext>
            </a:extLst>
          </p:cNvPr>
          <p:cNvCxnSpPr>
            <a:cxnSpLocks/>
            <a:endCxn id="7" idx="0"/>
          </p:cNvCxnSpPr>
          <p:nvPr/>
        </p:nvCxnSpPr>
        <p:spPr>
          <a:xfrm flipH="1">
            <a:off x="2827784" y="5099525"/>
            <a:ext cx="2697" cy="720000"/>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1" name="直接箭头连接符 40">
            <a:extLst>
              <a:ext uri="{FF2B5EF4-FFF2-40B4-BE49-F238E27FC236}">
                <a16:creationId xmlns:a16="http://schemas.microsoft.com/office/drawing/2014/main" id="{DE76250D-BB43-59DF-B359-3FFB1B29EEBE}"/>
              </a:ext>
            </a:extLst>
          </p:cNvPr>
          <p:cNvCxnSpPr>
            <a:cxnSpLocks/>
            <a:endCxn id="8" idx="0"/>
          </p:cNvCxnSpPr>
          <p:nvPr/>
        </p:nvCxnSpPr>
        <p:spPr>
          <a:xfrm>
            <a:off x="4315784" y="5099525"/>
            <a:ext cx="0" cy="720000"/>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4" name="直接箭头连接符 43">
            <a:extLst>
              <a:ext uri="{FF2B5EF4-FFF2-40B4-BE49-F238E27FC236}">
                <a16:creationId xmlns:a16="http://schemas.microsoft.com/office/drawing/2014/main" id="{B920A5C7-08A7-7A62-64BC-472C17062999}"/>
              </a:ext>
            </a:extLst>
          </p:cNvPr>
          <p:cNvCxnSpPr>
            <a:cxnSpLocks/>
            <a:endCxn id="9" idx="0"/>
          </p:cNvCxnSpPr>
          <p:nvPr/>
        </p:nvCxnSpPr>
        <p:spPr>
          <a:xfrm flipH="1">
            <a:off x="5803784" y="5099525"/>
            <a:ext cx="4945" cy="720000"/>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6" name="直接箭头连接符 45">
            <a:extLst>
              <a:ext uri="{FF2B5EF4-FFF2-40B4-BE49-F238E27FC236}">
                <a16:creationId xmlns:a16="http://schemas.microsoft.com/office/drawing/2014/main" id="{507EE564-6FE2-ACD8-2F96-E572AF14AEB2}"/>
              </a:ext>
            </a:extLst>
          </p:cNvPr>
          <p:cNvCxnSpPr>
            <a:cxnSpLocks/>
            <a:stCxn id="16" idx="2"/>
          </p:cNvCxnSpPr>
          <p:nvPr/>
        </p:nvCxnSpPr>
        <p:spPr>
          <a:xfrm>
            <a:off x="1271324" y="2511141"/>
            <a:ext cx="0" cy="377837"/>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0" name="矩形: 圆角 49">
            <a:extLst>
              <a:ext uri="{FF2B5EF4-FFF2-40B4-BE49-F238E27FC236}">
                <a16:creationId xmlns:a16="http://schemas.microsoft.com/office/drawing/2014/main" id="{8694984B-140F-1D6B-D547-737B5D98C6B9}"/>
              </a:ext>
            </a:extLst>
          </p:cNvPr>
          <p:cNvSpPr/>
          <p:nvPr/>
        </p:nvSpPr>
        <p:spPr>
          <a:xfrm>
            <a:off x="6991373" y="4523525"/>
            <a:ext cx="648000" cy="720000"/>
          </a:xfrm>
          <a:prstGeom prst="round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51" name="矩形: 圆角 50">
            <a:extLst>
              <a:ext uri="{FF2B5EF4-FFF2-40B4-BE49-F238E27FC236}">
                <a16:creationId xmlns:a16="http://schemas.microsoft.com/office/drawing/2014/main" id="{F731C0F8-EB7A-FCE0-F1CE-B9BB458C0D31}"/>
              </a:ext>
            </a:extLst>
          </p:cNvPr>
          <p:cNvSpPr/>
          <p:nvPr/>
        </p:nvSpPr>
        <p:spPr>
          <a:xfrm>
            <a:off x="7747221" y="4523525"/>
            <a:ext cx="648000" cy="720000"/>
          </a:xfrm>
          <a:prstGeom prst="round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52" name="矩形: 圆角 51">
            <a:extLst>
              <a:ext uri="{FF2B5EF4-FFF2-40B4-BE49-F238E27FC236}">
                <a16:creationId xmlns:a16="http://schemas.microsoft.com/office/drawing/2014/main" id="{D1BB491F-6476-E060-84F4-1938BF89DFB3}"/>
              </a:ext>
            </a:extLst>
          </p:cNvPr>
          <p:cNvSpPr/>
          <p:nvPr/>
        </p:nvSpPr>
        <p:spPr>
          <a:xfrm>
            <a:off x="8503069" y="4523525"/>
            <a:ext cx="648000" cy="720000"/>
          </a:xfrm>
          <a:prstGeom prst="round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53" name="文本框 52">
            <a:extLst>
              <a:ext uri="{FF2B5EF4-FFF2-40B4-BE49-F238E27FC236}">
                <a16:creationId xmlns:a16="http://schemas.microsoft.com/office/drawing/2014/main" id="{1F0D421A-0FA2-EEF8-2C89-7CF4EB11B585}"/>
              </a:ext>
            </a:extLst>
          </p:cNvPr>
          <p:cNvSpPr txBox="1"/>
          <p:nvPr/>
        </p:nvSpPr>
        <p:spPr>
          <a:xfrm>
            <a:off x="8556171" y="2160790"/>
            <a:ext cx="896399" cy="523220"/>
          </a:xfrm>
          <a:prstGeom prst="rect">
            <a:avLst/>
          </a:prstGeom>
          <a:noFill/>
        </p:spPr>
        <p:txBody>
          <a:bodyPr wrap="none" rtlCol="0">
            <a:spAutoFit/>
          </a:bodyPr>
          <a:lstStyle/>
          <a:p>
            <a:r>
              <a:rPr lang="en-US" altLang="zh-CN" sz="1400" dirty="0">
                <a:solidFill>
                  <a:schemeClr val="tx1">
                    <a:lumMod val="85000"/>
                  </a:schemeClr>
                </a:solidFill>
              </a:rPr>
              <a:t>HTTP</a:t>
            </a:r>
            <a:br>
              <a:rPr lang="en-US" altLang="zh-CN" sz="1400" dirty="0">
                <a:solidFill>
                  <a:schemeClr val="tx1">
                    <a:lumMod val="85000"/>
                  </a:schemeClr>
                </a:solidFill>
              </a:rPr>
            </a:br>
            <a:r>
              <a:rPr lang="en-US" altLang="zh-CN" sz="1400" dirty="0">
                <a:solidFill>
                  <a:schemeClr val="tx1">
                    <a:lumMod val="85000"/>
                  </a:schemeClr>
                </a:solidFill>
              </a:rPr>
              <a:t>localhost</a:t>
            </a:r>
            <a:endParaRPr lang="zh-CN" altLang="en-US" sz="1400" dirty="0">
              <a:solidFill>
                <a:schemeClr val="tx1">
                  <a:lumMod val="85000"/>
                </a:schemeClr>
              </a:solidFill>
            </a:endParaRPr>
          </a:p>
        </p:txBody>
      </p:sp>
      <p:cxnSp>
        <p:nvCxnSpPr>
          <p:cNvPr id="33" name="直接箭头连接符 32">
            <a:extLst>
              <a:ext uri="{FF2B5EF4-FFF2-40B4-BE49-F238E27FC236}">
                <a16:creationId xmlns:a16="http://schemas.microsoft.com/office/drawing/2014/main" id="{A26207B8-2AFC-D6B9-CABD-0C741D50560E}"/>
              </a:ext>
            </a:extLst>
          </p:cNvPr>
          <p:cNvCxnSpPr>
            <a:cxnSpLocks/>
            <a:stCxn id="42" idx="3"/>
          </p:cNvCxnSpPr>
          <p:nvPr/>
        </p:nvCxnSpPr>
        <p:spPr>
          <a:xfrm>
            <a:off x="9227325" y="3449899"/>
            <a:ext cx="967513" cy="0"/>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9" name="矩形: 圆角 38">
            <a:extLst>
              <a:ext uri="{FF2B5EF4-FFF2-40B4-BE49-F238E27FC236}">
                <a16:creationId xmlns:a16="http://schemas.microsoft.com/office/drawing/2014/main" id="{E74A41D3-BAE7-994E-4ED3-0A39A7C142E1}"/>
              </a:ext>
            </a:extLst>
          </p:cNvPr>
          <p:cNvSpPr/>
          <p:nvPr/>
        </p:nvSpPr>
        <p:spPr>
          <a:xfrm>
            <a:off x="695324" y="4091525"/>
            <a:ext cx="5760000" cy="720000"/>
          </a:xfrm>
          <a:prstGeom prst="round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ONNX Runtime</a:t>
            </a:r>
            <a:endParaRPr lang="zh-CN" altLang="en-US" sz="1600" dirty="0"/>
          </a:p>
        </p:txBody>
      </p:sp>
      <p:sp>
        <p:nvSpPr>
          <p:cNvPr id="40" name="矩形: 圆顶角 39">
            <a:extLst>
              <a:ext uri="{FF2B5EF4-FFF2-40B4-BE49-F238E27FC236}">
                <a16:creationId xmlns:a16="http://schemas.microsoft.com/office/drawing/2014/main" id="{5B20A0F2-7112-2B2A-4350-0D0E012E7B60}"/>
              </a:ext>
            </a:extLst>
          </p:cNvPr>
          <p:cNvSpPr/>
          <p:nvPr/>
        </p:nvSpPr>
        <p:spPr>
          <a:xfrm>
            <a:off x="695324" y="4667525"/>
            <a:ext cx="5760000" cy="432000"/>
          </a:xfrm>
          <a:prstGeom prst="round2SameRect">
            <a:avLst>
              <a:gd name="adj1" fmla="val 0"/>
              <a:gd name="adj2" fmla="val 30238"/>
            </a:avLst>
          </a:prstGeom>
          <a:solidFill>
            <a:schemeClr val="accent2">
              <a:lumMod val="75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EP</a:t>
            </a:r>
            <a:r>
              <a:rPr lang="en-US" altLang="zh-CN" sz="1200" dirty="0"/>
              <a:t>s (CPU / CUDA / </a:t>
            </a:r>
            <a:r>
              <a:rPr lang="en-US" altLang="zh-CN" sz="1200" dirty="0" err="1"/>
              <a:t>WebGPU</a:t>
            </a:r>
            <a:r>
              <a:rPr lang="en-US" altLang="zh-CN" sz="1200" dirty="0"/>
              <a:t> / QNN / </a:t>
            </a:r>
            <a:r>
              <a:rPr lang="en-US" altLang="zh-CN" sz="1200" dirty="0" err="1"/>
              <a:t>OpenVINO</a:t>
            </a:r>
            <a:r>
              <a:rPr lang="en-US" altLang="zh-CN" sz="1200" dirty="0"/>
              <a:t> / </a:t>
            </a:r>
            <a:r>
              <a:rPr lang="en-US" altLang="zh-CN" sz="1200" dirty="0" err="1"/>
              <a:t>NvTensorRTRTX</a:t>
            </a:r>
            <a:r>
              <a:rPr lang="en-US" altLang="zh-CN" sz="1200" dirty="0"/>
              <a:t> / </a:t>
            </a:r>
            <a:r>
              <a:rPr lang="en-US" altLang="zh-CN" sz="1200" dirty="0" err="1"/>
              <a:t>VitisAI</a:t>
            </a:r>
            <a:r>
              <a:rPr lang="en-US" altLang="zh-CN" sz="1200" dirty="0"/>
              <a:t>)</a:t>
            </a:r>
            <a:endParaRPr lang="zh-CN" altLang="en-US" sz="1200" dirty="0"/>
          </a:p>
        </p:txBody>
      </p:sp>
      <p:sp>
        <p:nvSpPr>
          <p:cNvPr id="42" name="矩形: 圆角 41">
            <a:extLst>
              <a:ext uri="{FF2B5EF4-FFF2-40B4-BE49-F238E27FC236}">
                <a16:creationId xmlns:a16="http://schemas.microsoft.com/office/drawing/2014/main" id="{F25CD075-9A6B-1081-4268-B97088FA94EF}"/>
              </a:ext>
            </a:extLst>
          </p:cNvPr>
          <p:cNvSpPr/>
          <p:nvPr/>
        </p:nvSpPr>
        <p:spPr>
          <a:xfrm>
            <a:off x="6923325" y="3269899"/>
            <a:ext cx="2304000" cy="360000"/>
          </a:xfrm>
          <a:prstGeom prst="round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Model Management</a:t>
            </a:r>
            <a:endParaRPr lang="zh-CN" altLang="en-US" sz="1400" dirty="0"/>
          </a:p>
        </p:txBody>
      </p:sp>
      <p:sp>
        <p:nvSpPr>
          <p:cNvPr id="11" name="矩形: 圆角 10">
            <a:extLst>
              <a:ext uri="{FF2B5EF4-FFF2-40B4-BE49-F238E27FC236}">
                <a16:creationId xmlns:a16="http://schemas.microsoft.com/office/drawing/2014/main" id="{75A767FF-BB3A-990D-066E-E063F2FED8FE}"/>
              </a:ext>
            </a:extLst>
          </p:cNvPr>
          <p:cNvSpPr/>
          <p:nvPr/>
        </p:nvSpPr>
        <p:spPr>
          <a:xfrm>
            <a:off x="2179784" y="1863141"/>
            <a:ext cx="2880000" cy="648000"/>
          </a:xfrm>
          <a:prstGeom prst="roundRect">
            <a:avLst>
              <a:gd name="adj" fmla="val 15155"/>
            </a:avLst>
          </a:prstGeom>
          <a:solidFill>
            <a:schemeClr val="accent5">
              <a:lumMod val="50000"/>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Foundry Local Manager</a:t>
            </a:r>
            <a:br>
              <a:rPr lang="en-US" altLang="zh-CN" sz="1400" dirty="0"/>
            </a:br>
            <a:r>
              <a:rPr lang="en-US" altLang="zh-CN" sz="1400" dirty="0"/>
              <a:t>(SDK)</a:t>
            </a:r>
            <a:endParaRPr lang="en-US" altLang="zh-CN" sz="1600" dirty="0"/>
          </a:p>
        </p:txBody>
      </p:sp>
      <p:sp>
        <p:nvSpPr>
          <p:cNvPr id="12" name="矩形: 圆角 11">
            <a:extLst>
              <a:ext uri="{FF2B5EF4-FFF2-40B4-BE49-F238E27FC236}">
                <a16:creationId xmlns:a16="http://schemas.microsoft.com/office/drawing/2014/main" id="{DA91FDC3-AC2F-4A7E-692F-89CD7DCEF2F8}"/>
              </a:ext>
            </a:extLst>
          </p:cNvPr>
          <p:cNvSpPr/>
          <p:nvPr/>
        </p:nvSpPr>
        <p:spPr>
          <a:xfrm>
            <a:off x="5194811" y="1863141"/>
            <a:ext cx="2880000" cy="648000"/>
          </a:xfrm>
          <a:prstGeom prst="roundRect">
            <a:avLst>
              <a:gd name="adj" fmla="val 15155"/>
            </a:avLst>
          </a:prstGeom>
          <a:solidFill>
            <a:schemeClr val="accent5">
              <a:lumMod val="50000"/>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by</a:t>
            </a:r>
            <a:br>
              <a:rPr lang="en-US" altLang="zh-CN" sz="1600" dirty="0"/>
            </a:br>
            <a:r>
              <a:rPr lang="en-US" altLang="zh-CN" sz="1600" dirty="0"/>
              <a:t>Windows App SDK</a:t>
            </a:r>
          </a:p>
        </p:txBody>
      </p:sp>
      <p:sp>
        <p:nvSpPr>
          <p:cNvPr id="67" name="文本框 66">
            <a:extLst>
              <a:ext uri="{FF2B5EF4-FFF2-40B4-BE49-F238E27FC236}">
                <a16:creationId xmlns:a16="http://schemas.microsoft.com/office/drawing/2014/main" id="{627A90A4-498C-7682-8739-AFB3100B35BD}"/>
              </a:ext>
            </a:extLst>
          </p:cNvPr>
          <p:cNvSpPr txBox="1"/>
          <p:nvPr/>
        </p:nvSpPr>
        <p:spPr>
          <a:xfrm>
            <a:off x="10517268" y="2033252"/>
            <a:ext cx="651140" cy="307777"/>
          </a:xfrm>
          <a:prstGeom prst="rect">
            <a:avLst/>
          </a:prstGeom>
          <a:noFill/>
        </p:spPr>
        <p:txBody>
          <a:bodyPr wrap="none" rtlCol="0">
            <a:spAutoFit/>
          </a:bodyPr>
          <a:lstStyle/>
          <a:p>
            <a:r>
              <a:rPr lang="en-US" altLang="zh-CN" sz="1400" dirty="0">
                <a:solidFill>
                  <a:schemeClr val="tx1">
                    <a:lumMod val="85000"/>
                  </a:schemeClr>
                </a:solidFill>
              </a:rPr>
              <a:t>Cloud</a:t>
            </a:r>
            <a:endParaRPr lang="zh-CN" altLang="en-US" sz="1400" dirty="0">
              <a:solidFill>
                <a:schemeClr val="tx1">
                  <a:lumMod val="85000"/>
                </a:schemeClr>
              </a:solidFill>
            </a:endParaRPr>
          </a:p>
        </p:txBody>
      </p:sp>
      <p:sp>
        <p:nvSpPr>
          <p:cNvPr id="72" name="矩形 71">
            <a:extLst>
              <a:ext uri="{FF2B5EF4-FFF2-40B4-BE49-F238E27FC236}">
                <a16:creationId xmlns:a16="http://schemas.microsoft.com/office/drawing/2014/main" id="{E0E30ABF-E540-48B7-970F-75F4C3BE8A52}"/>
              </a:ext>
            </a:extLst>
          </p:cNvPr>
          <p:cNvSpPr>
            <a:spLocks noGrp="1" noRot="1" noMove="1" noResize="1" noEditPoints="1" noAdjustHandles="1" noChangeArrowheads="1" noChangeShapeType="1"/>
          </p:cNvSpPr>
          <p:nvPr/>
        </p:nvSpPr>
        <p:spPr>
          <a:xfrm>
            <a:off x="3552000" y="637074"/>
            <a:ext cx="8640000" cy="287358"/>
          </a:xfrm>
          <a:prstGeom prst="rect">
            <a:avLst/>
          </a:prstGeom>
          <a:pattFill prst="wdUpDiag">
            <a:fgClr>
              <a:schemeClr val="bg1">
                <a:lumMod val="95000"/>
                <a:lumOff val="5000"/>
              </a:schemeClr>
            </a:fgClr>
            <a:bgClr>
              <a:schemeClr val="bg1">
                <a:lumMod val="85000"/>
                <a:lumOff val="15000"/>
              </a:schemeClr>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CB13385-9F88-FA02-AABD-ED9BA6D90171}"/>
              </a:ext>
            </a:extLst>
          </p:cNvPr>
          <p:cNvSpPr txBox="1"/>
          <p:nvPr/>
        </p:nvSpPr>
        <p:spPr>
          <a:xfrm>
            <a:off x="701162" y="3149252"/>
            <a:ext cx="1301125" cy="307777"/>
          </a:xfrm>
          <a:prstGeom prst="rect">
            <a:avLst/>
          </a:prstGeom>
          <a:noFill/>
        </p:spPr>
        <p:txBody>
          <a:bodyPr wrap="none" rtlCol="0">
            <a:spAutoFit/>
          </a:bodyPr>
          <a:lstStyle/>
          <a:p>
            <a:r>
              <a:rPr lang="en-US" altLang="zh-CN" sz="1400" dirty="0"/>
              <a:t>Foundry Local</a:t>
            </a:r>
            <a:endParaRPr lang="zh-CN" altLang="en-US" sz="1400" dirty="0"/>
          </a:p>
        </p:txBody>
      </p:sp>
      <p:cxnSp>
        <p:nvCxnSpPr>
          <p:cNvPr id="14" name="直接箭头连接符 13">
            <a:extLst>
              <a:ext uri="{FF2B5EF4-FFF2-40B4-BE49-F238E27FC236}">
                <a16:creationId xmlns:a16="http://schemas.microsoft.com/office/drawing/2014/main" id="{E7554461-028A-3C1C-3AD0-E58EA9A8D986}"/>
              </a:ext>
            </a:extLst>
          </p:cNvPr>
          <p:cNvCxnSpPr>
            <a:stCxn id="11" idx="1"/>
            <a:endCxn id="16" idx="3"/>
          </p:cNvCxnSpPr>
          <p:nvPr/>
        </p:nvCxnSpPr>
        <p:spPr>
          <a:xfrm flipH="1">
            <a:off x="1847324" y="2187141"/>
            <a:ext cx="332460" cy="0"/>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0068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E1834-7CBA-0A24-49BC-6D36F191EEFB}"/>
            </a:ext>
          </a:extLst>
        </p:cNvPr>
        <p:cNvGrpSpPr/>
        <p:nvPr/>
      </p:nvGrpSpPr>
      <p:grpSpPr>
        <a:xfrm>
          <a:off x="0" y="0"/>
          <a:ext cx="0" cy="0"/>
          <a:chOff x="0" y="0"/>
          <a:chExt cx="0" cy="0"/>
        </a:xfrm>
      </p:grpSpPr>
      <p:sp>
        <p:nvSpPr>
          <p:cNvPr id="29" name="矩形: 圆角 28">
            <a:extLst>
              <a:ext uri="{FF2B5EF4-FFF2-40B4-BE49-F238E27FC236}">
                <a16:creationId xmlns:a16="http://schemas.microsoft.com/office/drawing/2014/main" id="{0A48BB9C-DB74-A687-2B90-3289040A817E}"/>
              </a:ext>
            </a:extLst>
          </p:cNvPr>
          <p:cNvSpPr/>
          <p:nvPr/>
        </p:nvSpPr>
        <p:spPr>
          <a:xfrm>
            <a:off x="695325" y="3623761"/>
            <a:ext cx="10801350" cy="2520000"/>
          </a:xfrm>
          <a:prstGeom prst="roundRect">
            <a:avLst>
              <a:gd name="adj" fmla="val 4722"/>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600" dirty="0"/>
              <a:t>RAM</a:t>
            </a:r>
          </a:p>
        </p:txBody>
      </p:sp>
      <p:sp>
        <p:nvSpPr>
          <p:cNvPr id="27" name="矩形: 圆角 26">
            <a:extLst>
              <a:ext uri="{FF2B5EF4-FFF2-40B4-BE49-F238E27FC236}">
                <a16:creationId xmlns:a16="http://schemas.microsoft.com/office/drawing/2014/main" id="{03861BEA-906A-A367-A69F-8401D067F9D1}"/>
              </a:ext>
            </a:extLst>
          </p:cNvPr>
          <p:cNvSpPr/>
          <p:nvPr/>
        </p:nvSpPr>
        <p:spPr>
          <a:xfrm>
            <a:off x="693976" y="2420968"/>
            <a:ext cx="10801350" cy="1080000"/>
          </a:xfrm>
          <a:prstGeom prst="roundRect">
            <a:avLst>
              <a:gd name="adj" fmla="val 9305"/>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600" dirty="0"/>
              <a:t>Storage</a:t>
            </a:r>
            <a:br>
              <a:rPr lang="en-US" altLang="zh-CN" sz="1600" dirty="0"/>
            </a:br>
            <a:r>
              <a:rPr lang="en-US" altLang="zh-CN" sz="1600" dirty="0"/>
              <a:t>(Local)</a:t>
            </a:r>
            <a:endParaRPr lang="zh-CN" altLang="en-US" sz="1600" dirty="0"/>
          </a:p>
        </p:txBody>
      </p:sp>
      <p:sp>
        <p:nvSpPr>
          <p:cNvPr id="3" name="标题 2">
            <a:extLst>
              <a:ext uri="{FF2B5EF4-FFF2-40B4-BE49-F238E27FC236}">
                <a16:creationId xmlns:a16="http://schemas.microsoft.com/office/drawing/2014/main" id="{3E71B06E-70B3-886B-0EFC-4E4A5528147E}"/>
              </a:ext>
            </a:extLst>
          </p:cNvPr>
          <p:cNvSpPr>
            <a:spLocks noGrp="1" noRot="1" noMove="1" noResize="1" noEditPoints="1" noAdjustHandles="1" noChangeArrowheads="1" noChangeShapeType="1"/>
          </p:cNvSpPr>
          <p:nvPr>
            <p:ph type="title" idx="4294967295"/>
          </p:nvPr>
        </p:nvSpPr>
        <p:spPr>
          <a:xfrm>
            <a:off x="695325" y="406400"/>
            <a:ext cx="10801350" cy="720000"/>
          </a:xfrm>
        </p:spPr>
        <p:txBody>
          <a:bodyPr>
            <a:normAutofit/>
          </a:bodyPr>
          <a:lstStyle/>
          <a:p>
            <a:r>
              <a:rPr lang="en-US" altLang="zh-CN" sz="3200" dirty="0">
                <a:solidFill>
                  <a:schemeClr val="tx1">
                    <a:lumMod val="50000"/>
                  </a:schemeClr>
                </a:solidFill>
              </a:rPr>
              <a:t>Model Lifecycle</a:t>
            </a:r>
            <a:endParaRPr lang="zh-CN" altLang="en-US" sz="3200" dirty="0">
              <a:solidFill>
                <a:schemeClr val="tx1">
                  <a:lumMod val="50000"/>
                </a:schemeClr>
              </a:solidFill>
            </a:endParaRPr>
          </a:p>
        </p:txBody>
      </p:sp>
      <p:sp>
        <p:nvSpPr>
          <p:cNvPr id="13" name="矩形: 圆角 12">
            <a:extLst>
              <a:ext uri="{FF2B5EF4-FFF2-40B4-BE49-F238E27FC236}">
                <a16:creationId xmlns:a16="http://schemas.microsoft.com/office/drawing/2014/main" id="{4B988E26-103D-4FB4-B79A-0BEA92DF992C}"/>
              </a:ext>
            </a:extLst>
          </p:cNvPr>
          <p:cNvSpPr/>
          <p:nvPr/>
        </p:nvSpPr>
        <p:spPr>
          <a:xfrm>
            <a:off x="695326" y="1270400"/>
            <a:ext cx="10800000" cy="432000"/>
          </a:xfrm>
          <a:prstGeom prst="roundRect">
            <a:avLst>
              <a:gd name="adj" fmla="val 15155"/>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600" dirty="0"/>
              <a:t>Models in the cloud</a:t>
            </a:r>
            <a:endParaRPr lang="zh-CN" altLang="en-US" sz="1600" dirty="0"/>
          </a:p>
        </p:txBody>
      </p:sp>
      <p:sp>
        <p:nvSpPr>
          <p:cNvPr id="2" name="椭圆 1">
            <a:extLst>
              <a:ext uri="{FF2B5EF4-FFF2-40B4-BE49-F238E27FC236}">
                <a16:creationId xmlns:a16="http://schemas.microsoft.com/office/drawing/2014/main" id="{4F4981D3-4EC8-D278-BFA1-FE4BBE4BB243}"/>
              </a:ext>
            </a:extLst>
          </p:cNvPr>
          <p:cNvSpPr/>
          <p:nvPr/>
        </p:nvSpPr>
        <p:spPr>
          <a:xfrm>
            <a:off x="1777684" y="1702400"/>
            <a:ext cx="288000" cy="288000"/>
          </a:xfrm>
          <a:prstGeom prst="ellipse">
            <a:avLst/>
          </a:prstGeom>
          <a:solidFill>
            <a:schemeClr val="accent2"/>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连接符: 肘形 19">
            <a:extLst>
              <a:ext uri="{FF2B5EF4-FFF2-40B4-BE49-F238E27FC236}">
                <a16:creationId xmlns:a16="http://schemas.microsoft.com/office/drawing/2014/main" id="{570DC184-7D8F-B3B8-333C-88BD40346DEC}"/>
              </a:ext>
            </a:extLst>
          </p:cNvPr>
          <p:cNvCxnSpPr>
            <a:cxnSpLocks/>
            <a:stCxn id="2" idx="4"/>
            <a:endCxn id="45" idx="1"/>
          </p:cNvCxnSpPr>
          <p:nvPr/>
        </p:nvCxnSpPr>
        <p:spPr>
          <a:xfrm rot="16200000" flipH="1">
            <a:off x="1630264" y="2281819"/>
            <a:ext cx="1139845" cy="557005"/>
          </a:xfrm>
          <a:prstGeom prst="bentConnector2">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 name="矩形: 圆角 3">
            <a:extLst>
              <a:ext uri="{FF2B5EF4-FFF2-40B4-BE49-F238E27FC236}">
                <a16:creationId xmlns:a16="http://schemas.microsoft.com/office/drawing/2014/main" id="{684EAADC-3148-2E3D-0FBC-03CE17EF7FEC}"/>
              </a:ext>
            </a:extLst>
          </p:cNvPr>
          <p:cNvSpPr/>
          <p:nvPr/>
        </p:nvSpPr>
        <p:spPr>
          <a:xfrm>
            <a:off x="2478689" y="2872236"/>
            <a:ext cx="7200000" cy="1095866"/>
          </a:xfrm>
          <a:prstGeom prst="roundRect">
            <a:avLst>
              <a:gd name="adj" fmla="val 5699"/>
            </a:avLst>
          </a:prstGeom>
          <a:noFill/>
          <a:ln>
            <a:solidFill>
              <a:schemeClr val="bg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zh-CN" altLang="en-US" sz="1600" dirty="0"/>
          </a:p>
        </p:txBody>
      </p:sp>
      <p:sp>
        <p:nvSpPr>
          <p:cNvPr id="45" name="文本框 44">
            <a:extLst>
              <a:ext uri="{FF2B5EF4-FFF2-40B4-BE49-F238E27FC236}">
                <a16:creationId xmlns:a16="http://schemas.microsoft.com/office/drawing/2014/main" id="{63CFBFAA-6CBB-F931-617B-641620D33A15}"/>
              </a:ext>
            </a:extLst>
          </p:cNvPr>
          <p:cNvSpPr txBox="1"/>
          <p:nvPr/>
        </p:nvSpPr>
        <p:spPr>
          <a:xfrm>
            <a:off x="2478689" y="2960968"/>
            <a:ext cx="1279517" cy="338554"/>
          </a:xfrm>
          <a:prstGeom prst="rect">
            <a:avLst/>
          </a:prstGeom>
          <a:noFill/>
        </p:spPr>
        <p:txBody>
          <a:bodyPr wrap="none" rtlCol="0">
            <a:spAutoFit/>
          </a:bodyPr>
          <a:lstStyle/>
          <a:p>
            <a:r>
              <a:rPr lang="en-US" altLang="zh-CN" sz="1600" dirty="0"/>
              <a:t>Local model</a:t>
            </a:r>
            <a:endParaRPr lang="zh-CN" altLang="en-US" sz="1600" dirty="0"/>
          </a:p>
        </p:txBody>
      </p:sp>
      <p:sp>
        <p:nvSpPr>
          <p:cNvPr id="59" name="文本框 58">
            <a:extLst>
              <a:ext uri="{FF2B5EF4-FFF2-40B4-BE49-F238E27FC236}">
                <a16:creationId xmlns:a16="http://schemas.microsoft.com/office/drawing/2014/main" id="{0D0E3A17-1C0F-0C0B-6A33-624DA6B02751}"/>
              </a:ext>
            </a:extLst>
          </p:cNvPr>
          <p:cNvSpPr txBox="1"/>
          <p:nvPr/>
        </p:nvSpPr>
        <p:spPr>
          <a:xfrm>
            <a:off x="1921684" y="2113193"/>
            <a:ext cx="991810" cy="307777"/>
          </a:xfrm>
          <a:prstGeom prst="rect">
            <a:avLst/>
          </a:prstGeom>
          <a:noFill/>
        </p:spPr>
        <p:txBody>
          <a:bodyPr wrap="none" rtlCol="0">
            <a:spAutoFit/>
          </a:bodyPr>
          <a:lstStyle/>
          <a:p>
            <a:r>
              <a:rPr lang="en-US" altLang="zh-CN" sz="1400" dirty="0"/>
              <a:t>Download</a:t>
            </a:r>
            <a:endParaRPr lang="zh-CN" altLang="en-US" sz="1400" dirty="0"/>
          </a:p>
        </p:txBody>
      </p:sp>
      <p:sp>
        <p:nvSpPr>
          <p:cNvPr id="83" name="椭圆 82">
            <a:extLst>
              <a:ext uri="{FF2B5EF4-FFF2-40B4-BE49-F238E27FC236}">
                <a16:creationId xmlns:a16="http://schemas.microsoft.com/office/drawing/2014/main" id="{50939760-1618-4E65-E580-A1B4A5DA7532}"/>
              </a:ext>
            </a:extLst>
          </p:cNvPr>
          <p:cNvSpPr/>
          <p:nvPr/>
        </p:nvSpPr>
        <p:spPr>
          <a:xfrm>
            <a:off x="9534689" y="2986244"/>
            <a:ext cx="288000" cy="288000"/>
          </a:xfrm>
          <a:prstGeom prst="ellipse">
            <a:avLst/>
          </a:prstGeom>
          <a:solidFill>
            <a:schemeClr val="accent2"/>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83">
            <a:extLst>
              <a:ext uri="{FF2B5EF4-FFF2-40B4-BE49-F238E27FC236}">
                <a16:creationId xmlns:a16="http://schemas.microsoft.com/office/drawing/2014/main" id="{04AAD32E-1A14-2BDD-82EF-90D5174AE52E}"/>
              </a:ext>
            </a:extLst>
          </p:cNvPr>
          <p:cNvSpPr txBox="1"/>
          <p:nvPr/>
        </p:nvSpPr>
        <p:spPr>
          <a:xfrm>
            <a:off x="9678689" y="3269580"/>
            <a:ext cx="697820" cy="307777"/>
          </a:xfrm>
          <a:prstGeom prst="rect">
            <a:avLst/>
          </a:prstGeom>
          <a:noFill/>
        </p:spPr>
        <p:txBody>
          <a:bodyPr wrap="none" rtlCol="0">
            <a:spAutoFit/>
          </a:bodyPr>
          <a:lstStyle/>
          <a:p>
            <a:r>
              <a:rPr lang="en-US" altLang="zh-CN" sz="1400" dirty="0"/>
              <a:t>Delete</a:t>
            </a:r>
            <a:endParaRPr lang="zh-CN" altLang="en-US" sz="1400" dirty="0"/>
          </a:p>
        </p:txBody>
      </p:sp>
      <p:sp>
        <p:nvSpPr>
          <p:cNvPr id="5" name="文本框 4">
            <a:extLst>
              <a:ext uri="{FF2B5EF4-FFF2-40B4-BE49-F238E27FC236}">
                <a16:creationId xmlns:a16="http://schemas.microsoft.com/office/drawing/2014/main" id="{0FACD63E-5EC7-09E4-8B68-CDFC2A9FF01C}"/>
              </a:ext>
            </a:extLst>
          </p:cNvPr>
          <p:cNvSpPr txBox="1"/>
          <p:nvPr/>
        </p:nvSpPr>
        <p:spPr>
          <a:xfrm>
            <a:off x="8268982" y="4425627"/>
            <a:ext cx="752963" cy="307777"/>
          </a:xfrm>
          <a:prstGeom prst="rect">
            <a:avLst/>
          </a:prstGeom>
          <a:noFill/>
        </p:spPr>
        <p:txBody>
          <a:bodyPr wrap="none" rtlCol="0">
            <a:spAutoFit/>
          </a:bodyPr>
          <a:lstStyle/>
          <a:p>
            <a:r>
              <a:rPr lang="en-US" altLang="zh-CN" sz="1400" dirty="0"/>
              <a:t>Unload</a:t>
            </a:r>
            <a:endParaRPr lang="zh-CN" altLang="en-US" sz="1400" dirty="0"/>
          </a:p>
        </p:txBody>
      </p:sp>
      <p:sp>
        <p:nvSpPr>
          <p:cNvPr id="22" name="矩形: 圆角 21">
            <a:extLst>
              <a:ext uri="{FF2B5EF4-FFF2-40B4-BE49-F238E27FC236}">
                <a16:creationId xmlns:a16="http://schemas.microsoft.com/office/drawing/2014/main" id="{61F4B153-850C-9EFD-EFA0-A506E9E254CA}"/>
              </a:ext>
            </a:extLst>
          </p:cNvPr>
          <p:cNvSpPr/>
          <p:nvPr/>
        </p:nvSpPr>
        <p:spPr>
          <a:xfrm>
            <a:off x="2535484" y="3747594"/>
            <a:ext cx="5760000" cy="720000"/>
          </a:xfrm>
          <a:prstGeom prst="round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altLang="zh-CN" sz="1600" dirty="0"/>
              <a:t>Load</a:t>
            </a:r>
            <a:endParaRPr lang="zh-CN" altLang="en-US" sz="1600" dirty="0"/>
          </a:p>
        </p:txBody>
      </p:sp>
      <p:sp>
        <p:nvSpPr>
          <p:cNvPr id="23" name="矩形: 圆角 22">
            <a:extLst>
              <a:ext uri="{FF2B5EF4-FFF2-40B4-BE49-F238E27FC236}">
                <a16:creationId xmlns:a16="http://schemas.microsoft.com/office/drawing/2014/main" id="{5963C08C-0474-ECEF-7664-11EA10A9EF66}"/>
              </a:ext>
            </a:extLst>
          </p:cNvPr>
          <p:cNvSpPr/>
          <p:nvPr/>
        </p:nvSpPr>
        <p:spPr>
          <a:xfrm>
            <a:off x="2620019" y="4179594"/>
            <a:ext cx="1944000" cy="432000"/>
          </a:xfrm>
          <a:prstGeom prst="round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600" dirty="0"/>
              <a:t>Execute inference</a:t>
            </a:r>
            <a:endParaRPr lang="zh-CN" altLang="en-US" dirty="0"/>
          </a:p>
        </p:txBody>
      </p:sp>
      <p:sp>
        <p:nvSpPr>
          <p:cNvPr id="26" name="矩形: 圆角 25">
            <a:extLst>
              <a:ext uri="{FF2B5EF4-FFF2-40B4-BE49-F238E27FC236}">
                <a16:creationId xmlns:a16="http://schemas.microsoft.com/office/drawing/2014/main" id="{57483DB9-2A1E-FA76-251D-87D2BD146616}"/>
              </a:ext>
            </a:extLst>
          </p:cNvPr>
          <p:cNvSpPr/>
          <p:nvPr/>
        </p:nvSpPr>
        <p:spPr>
          <a:xfrm>
            <a:off x="5030709" y="4179594"/>
            <a:ext cx="1944000" cy="432000"/>
          </a:xfrm>
          <a:prstGeom prst="round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600" dirty="0"/>
              <a:t>Execute inference</a:t>
            </a:r>
          </a:p>
        </p:txBody>
      </p:sp>
      <p:sp>
        <p:nvSpPr>
          <p:cNvPr id="30" name="矩形: 圆角 29">
            <a:extLst>
              <a:ext uri="{FF2B5EF4-FFF2-40B4-BE49-F238E27FC236}">
                <a16:creationId xmlns:a16="http://schemas.microsoft.com/office/drawing/2014/main" id="{650562D9-5FBF-599A-2D5A-382563CDA8B0}"/>
              </a:ext>
            </a:extLst>
          </p:cNvPr>
          <p:cNvSpPr/>
          <p:nvPr/>
        </p:nvSpPr>
        <p:spPr>
          <a:xfrm>
            <a:off x="2065684" y="5257564"/>
            <a:ext cx="6480000" cy="720000"/>
          </a:xfrm>
          <a:prstGeom prst="roundRect">
            <a:avLst>
              <a:gd name="adj" fmla="val 15155"/>
            </a:avLst>
          </a:prstGeom>
          <a:solidFill>
            <a:schemeClr val="accent5">
              <a:lumMod val="75000"/>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App</a:t>
            </a:r>
            <a:endParaRPr lang="zh-CN" altLang="en-US" sz="1600" dirty="0"/>
          </a:p>
        </p:txBody>
      </p:sp>
      <p:cxnSp>
        <p:nvCxnSpPr>
          <p:cNvPr id="49" name="直接箭头连接符 48">
            <a:extLst>
              <a:ext uri="{FF2B5EF4-FFF2-40B4-BE49-F238E27FC236}">
                <a16:creationId xmlns:a16="http://schemas.microsoft.com/office/drawing/2014/main" id="{C7584A49-0543-D2FF-BFA2-81164102D1FA}"/>
              </a:ext>
            </a:extLst>
          </p:cNvPr>
          <p:cNvCxnSpPr/>
          <p:nvPr/>
        </p:nvCxnSpPr>
        <p:spPr>
          <a:xfrm flipV="1">
            <a:off x="2698052" y="4611594"/>
            <a:ext cx="0" cy="645970"/>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4" name="文本框 53">
            <a:extLst>
              <a:ext uri="{FF2B5EF4-FFF2-40B4-BE49-F238E27FC236}">
                <a16:creationId xmlns:a16="http://schemas.microsoft.com/office/drawing/2014/main" id="{7E323F63-F0BA-689A-BD95-50A38BC43373}"/>
              </a:ext>
            </a:extLst>
          </p:cNvPr>
          <p:cNvSpPr txBox="1"/>
          <p:nvPr/>
        </p:nvSpPr>
        <p:spPr>
          <a:xfrm>
            <a:off x="2698052" y="4816236"/>
            <a:ext cx="785984" cy="307777"/>
          </a:xfrm>
          <a:prstGeom prst="rect">
            <a:avLst/>
          </a:prstGeom>
          <a:noFill/>
        </p:spPr>
        <p:txBody>
          <a:bodyPr wrap="none" rtlCol="0">
            <a:spAutoFit/>
          </a:bodyPr>
          <a:lstStyle/>
          <a:p>
            <a:r>
              <a:rPr lang="en-US" altLang="zh-CN" sz="1400" dirty="0"/>
              <a:t>Interact</a:t>
            </a:r>
            <a:endParaRPr lang="zh-CN" altLang="en-US" sz="1400" dirty="0"/>
          </a:p>
        </p:txBody>
      </p:sp>
      <p:cxnSp>
        <p:nvCxnSpPr>
          <p:cNvPr id="56" name="直接箭头连接符 55">
            <a:extLst>
              <a:ext uri="{FF2B5EF4-FFF2-40B4-BE49-F238E27FC236}">
                <a16:creationId xmlns:a16="http://schemas.microsoft.com/office/drawing/2014/main" id="{6B15BE27-9D00-5B79-0199-DFF2DD22A137}"/>
              </a:ext>
            </a:extLst>
          </p:cNvPr>
          <p:cNvCxnSpPr/>
          <p:nvPr/>
        </p:nvCxnSpPr>
        <p:spPr>
          <a:xfrm flipV="1">
            <a:off x="5117038" y="4602266"/>
            <a:ext cx="0" cy="645970"/>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7" name="文本框 56">
            <a:extLst>
              <a:ext uri="{FF2B5EF4-FFF2-40B4-BE49-F238E27FC236}">
                <a16:creationId xmlns:a16="http://schemas.microsoft.com/office/drawing/2014/main" id="{BCE0CC3F-6E3C-733C-BB53-ADBCC0300DBA}"/>
              </a:ext>
            </a:extLst>
          </p:cNvPr>
          <p:cNvSpPr txBox="1"/>
          <p:nvPr/>
        </p:nvSpPr>
        <p:spPr>
          <a:xfrm>
            <a:off x="5117038" y="4806908"/>
            <a:ext cx="785984" cy="307777"/>
          </a:xfrm>
          <a:prstGeom prst="rect">
            <a:avLst/>
          </a:prstGeom>
          <a:noFill/>
        </p:spPr>
        <p:txBody>
          <a:bodyPr wrap="none" rtlCol="0">
            <a:spAutoFit/>
          </a:bodyPr>
          <a:lstStyle/>
          <a:p>
            <a:r>
              <a:rPr lang="en-US" altLang="zh-CN" sz="1400" dirty="0"/>
              <a:t>Interact</a:t>
            </a:r>
            <a:endParaRPr lang="zh-CN" altLang="en-US" sz="1400" dirty="0"/>
          </a:p>
        </p:txBody>
      </p:sp>
      <p:sp>
        <p:nvSpPr>
          <p:cNvPr id="58" name="椭圆 57">
            <a:extLst>
              <a:ext uri="{FF2B5EF4-FFF2-40B4-BE49-F238E27FC236}">
                <a16:creationId xmlns:a16="http://schemas.microsoft.com/office/drawing/2014/main" id="{8A634DF5-1079-5AB0-E69A-B6F3D9735E65}"/>
              </a:ext>
            </a:extLst>
          </p:cNvPr>
          <p:cNvSpPr/>
          <p:nvPr/>
        </p:nvSpPr>
        <p:spPr>
          <a:xfrm>
            <a:off x="8151484" y="4172744"/>
            <a:ext cx="288000" cy="288000"/>
          </a:xfrm>
          <a:prstGeom prst="ellipse">
            <a:avLst/>
          </a:prstGeom>
          <a:solidFill>
            <a:schemeClr val="accent2"/>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a:extLst>
              <a:ext uri="{FF2B5EF4-FFF2-40B4-BE49-F238E27FC236}">
                <a16:creationId xmlns:a16="http://schemas.microsoft.com/office/drawing/2014/main" id="{9499E638-76ED-98AC-EB04-C98CE67E69FA}"/>
              </a:ext>
            </a:extLst>
          </p:cNvPr>
          <p:cNvSpPr txBox="1"/>
          <p:nvPr/>
        </p:nvSpPr>
        <p:spPr>
          <a:xfrm>
            <a:off x="6847346" y="4554300"/>
            <a:ext cx="1628972" cy="523220"/>
          </a:xfrm>
          <a:prstGeom prst="rect">
            <a:avLst/>
          </a:prstGeom>
          <a:noFill/>
        </p:spPr>
        <p:txBody>
          <a:bodyPr wrap="none" rtlCol="0">
            <a:spAutoFit/>
          </a:bodyPr>
          <a:lstStyle/>
          <a:p>
            <a:pPr algn="ctr"/>
            <a:r>
              <a:rPr lang="en-US" altLang="zh-CN" sz="1400" dirty="0"/>
              <a:t>Time-to-Live</a:t>
            </a:r>
            <a:br>
              <a:rPr lang="en-US" altLang="zh-CN" sz="1400" dirty="0"/>
            </a:br>
            <a:r>
              <a:rPr lang="en-US" altLang="zh-CN" sz="1400" dirty="0"/>
              <a:t>(10min by default)</a:t>
            </a:r>
            <a:endParaRPr lang="zh-CN" altLang="en-US" sz="1400" dirty="0"/>
          </a:p>
        </p:txBody>
      </p:sp>
      <p:sp>
        <p:nvSpPr>
          <p:cNvPr id="77" name="任意多边形: 形状 76">
            <a:extLst>
              <a:ext uri="{FF2B5EF4-FFF2-40B4-BE49-F238E27FC236}">
                <a16:creationId xmlns:a16="http://schemas.microsoft.com/office/drawing/2014/main" id="{08A18A36-FB54-3995-782C-6019990873C8}"/>
              </a:ext>
            </a:extLst>
          </p:cNvPr>
          <p:cNvSpPr/>
          <p:nvPr/>
        </p:nvSpPr>
        <p:spPr>
          <a:xfrm>
            <a:off x="6972982" y="4471516"/>
            <a:ext cx="1296000" cy="108000"/>
          </a:xfrm>
          <a:custGeom>
            <a:avLst/>
            <a:gdLst>
              <a:gd name="connsiteX0" fmla="*/ 0 w 1354016"/>
              <a:gd name="connsiteY0" fmla="*/ 2513 h 100484"/>
              <a:gd name="connsiteX1" fmla="*/ 80387 w 1354016"/>
              <a:gd name="connsiteY1" fmla="*/ 65315 h 100484"/>
              <a:gd name="connsiteX2" fmla="*/ 622998 w 1354016"/>
              <a:gd name="connsiteY2" fmla="*/ 65315 h 100484"/>
              <a:gd name="connsiteX3" fmla="*/ 658167 w 1354016"/>
              <a:gd name="connsiteY3" fmla="*/ 100484 h 100484"/>
              <a:gd name="connsiteX4" fmla="*/ 693336 w 1354016"/>
              <a:gd name="connsiteY4" fmla="*/ 65315 h 100484"/>
              <a:gd name="connsiteX5" fmla="*/ 1276141 w 1354016"/>
              <a:gd name="connsiteY5" fmla="*/ 65315 h 100484"/>
              <a:gd name="connsiteX6" fmla="*/ 1354016 w 1354016"/>
              <a:gd name="connsiteY6" fmla="*/ 0 h 10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4016" h="100484">
                <a:moveTo>
                  <a:pt x="0" y="2513"/>
                </a:moveTo>
                <a:lnTo>
                  <a:pt x="80387" y="65315"/>
                </a:lnTo>
                <a:lnTo>
                  <a:pt x="622998" y="65315"/>
                </a:lnTo>
                <a:lnTo>
                  <a:pt x="658167" y="100484"/>
                </a:lnTo>
                <a:lnTo>
                  <a:pt x="693336" y="65315"/>
                </a:lnTo>
                <a:lnTo>
                  <a:pt x="1276141" y="65315"/>
                </a:lnTo>
                <a:lnTo>
                  <a:pt x="1354016" y="0"/>
                </a:lnTo>
              </a:path>
            </a:pathLst>
          </a:custGeom>
          <a:no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9" name="直接箭头连接符 78">
            <a:extLst>
              <a:ext uri="{FF2B5EF4-FFF2-40B4-BE49-F238E27FC236}">
                <a16:creationId xmlns:a16="http://schemas.microsoft.com/office/drawing/2014/main" id="{6CC800FA-BE68-D0CE-C38C-570BF0AE63DF}"/>
              </a:ext>
            </a:extLst>
          </p:cNvPr>
          <p:cNvCxnSpPr>
            <a:stCxn id="23" idx="2"/>
          </p:cNvCxnSpPr>
          <p:nvPr/>
        </p:nvCxnSpPr>
        <p:spPr>
          <a:xfrm>
            <a:off x="3592019" y="4611594"/>
            <a:ext cx="344165" cy="636642"/>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80" name="直接箭头连接符 79">
            <a:extLst>
              <a:ext uri="{FF2B5EF4-FFF2-40B4-BE49-F238E27FC236}">
                <a16:creationId xmlns:a16="http://schemas.microsoft.com/office/drawing/2014/main" id="{AEFADEBD-A98E-F674-5931-DC2DE3E269DD}"/>
              </a:ext>
            </a:extLst>
          </p:cNvPr>
          <p:cNvCxnSpPr>
            <a:cxnSpLocks/>
            <a:stCxn id="26" idx="2"/>
          </p:cNvCxnSpPr>
          <p:nvPr/>
        </p:nvCxnSpPr>
        <p:spPr>
          <a:xfrm>
            <a:off x="6002709" y="4611594"/>
            <a:ext cx="344165" cy="635521"/>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86" name="矩形 85">
            <a:extLst>
              <a:ext uri="{FF2B5EF4-FFF2-40B4-BE49-F238E27FC236}">
                <a16:creationId xmlns:a16="http://schemas.microsoft.com/office/drawing/2014/main" id="{33783E74-C596-8A3D-36B8-5DF2FD770B47}"/>
              </a:ext>
            </a:extLst>
          </p:cNvPr>
          <p:cNvSpPr>
            <a:spLocks noGrp="1" noRot="1" noMove="1" noResize="1" noEditPoints="1" noAdjustHandles="1" noChangeArrowheads="1" noChangeShapeType="1"/>
          </p:cNvSpPr>
          <p:nvPr/>
        </p:nvSpPr>
        <p:spPr>
          <a:xfrm>
            <a:off x="4272000" y="637074"/>
            <a:ext cx="7920000" cy="287358"/>
          </a:xfrm>
          <a:prstGeom prst="rect">
            <a:avLst/>
          </a:prstGeom>
          <a:pattFill prst="wdUpDiag">
            <a:fgClr>
              <a:schemeClr val="bg1">
                <a:lumMod val="95000"/>
                <a:lumOff val="5000"/>
              </a:schemeClr>
            </a:fgClr>
            <a:bgClr>
              <a:schemeClr val="bg1">
                <a:lumMod val="85000"/>
                <a:lumOff val="15000"/>
              </a:schemeClr>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35B830EA-D00D-CA81-BBB4-A1C2CD2A38E5}"/>
              </a:ext>
            </a:extLst>
          </p:cNvPr>
          <p:cNvSpPr txBox="1"/>
          <p:nvPr/>
        </p:nvSpPr>
        <p:spPr>
          <a:xfrm>
            <a:off x="9638883" y="4290873"/>
            <a:ext cx="774571" cy="307777"/>
          </a:xfrm>
          <a:prstGeom prst="rect">
            <a:avLst/>
          </a:prstGeom>
          <a:noFill/>
        </p:spPr>
        <p:txBody>
          <a:bodyPr wrap="none" rtlCol="0">
            <a:spAutoFit/>
          </a:bodyPr>
          <a:lstStyle/>
          <a:p>
            <a:r>
              <a:rPr lang="en-US" altLang="zh-CN" sz="1400" dirty="0">
                <a:solidFill>
                  <a:schemeClr val="tx1">
                    <a:lumMod val="65000"/>
                  </a:schemeClr>
                </a:solidFill>
              </a:rPr>
              <a:t>Manual</a:t>
            </a:r>
            <a:endParaRPr lang="zh-CN" altLang="en-US" sz="1400" dirty="0">
              <a:solidFill>
                <a:schemeClr val="tx1">
                  <a:lumMod val="65000"/>
                </a:schemeClr>
              </a:solidFill>
            </a:endParaRPr>
          </a:p>
        </p:txBody>
      </p:sp>
      <p:sp>
        <p:nvSpPr>
          <p:cNvPr id="7" name="文本框 6">
            <a:extLst>
              <a:ext uri="{FF2B5EF4-FFF2-40B4-BE49-F238E27FC236}">
                <a16:creationId xmlns:a16="http://schemas.microsoft.com/office/drawing/2014/main" id="{84145B92-2772-1A38-2533-F4723690C0C5}"/>
              </a:ext>
            </a:extLst>
          </p:cNvPr>
          <p:cNvSpPr txBox="1"/>
          <p:nvPr/>
        </p:nvSpPr>
        <p:spPr>
          <a:xfrm>
            <a:off x="9640060" y="4574887"/>
            <a:ext cx="1419619" cy="307777"/>
          </a:xfrm>
          <a:prstGeom prst="rect">
            <a:avLst/>
          </a:prstGeom>
          <a:noFill/>
        </p:spPr>
        <p:txBody>
          <a:bodyPr wrap="none" rtlCol="0">
            <a:spAutoFit/>
          </a:bodyPr>
          <a:lstStyle/>
          <a:p>
            <a:r>
              <a:rPr lang="en-US" altLang="zh-CN" sz="1400" dirty="0">
                <a:solidFill>
                  <a:schemeClr val="tx1">
                    <a:lumMod val="65000"/>
                  </a:schemeClr>
                </a:solidFill>
              </a:rPr>
              <a:t>Auto (after TTL)</a:t>
            </a:r>
            <a:endParaRPr lang="zh-CN" altLang="en-US" sz="1400" dirty="0">
              <a:solidFill>
                <a:schemeClr val="tx1">
                  <a:lumMod val="65000"/>
                </a:schemeClr>
              </a:solidFill>
            </a:endParaRPr>
          </a:p>
        </p:txBody>
      </p:sp>
      <p:cxnSp>
        <p:nvCxnSpPr>
          <p:cNvPr id="9" name="直接箭头连接符 8">
            <a:extLst>
              <a:ext uri="{FF2B5EF4-FFF2-40B4-BE49-F238E27FC236}">
                <a16:creationId xmlns:a16="http://schemas.microsoft.com/office/drawing/2014/main" id="{0C07375A-F593-CAD4-56D3-995F79CD13AD}"/>
              </a:ext>
            </a:extLst>
          </p:cNvPr>
          <p:cNvCxnSpPr>
            <a:stCxn id="5" idx="3"/>
            <a:endCxn id="6" idx="1"/>
          </p:cNvCxnSpPr>
          <p:nvPr/>
        </p:nvCxnSpPr>
        <p:spPr>
          <a:xfrm flipV="1">
            <a:off x="9021945" y="4444762"/>
            <a:ext cx="616938" cy="134754"/>
          </a:xfrm>
          <a:prstGeom prst="straightConnector1">
            <a:avLst/>
          </a:prstGeom>
          <a:ln>
            <a:solidFill>
              <a:schemeClr val="bg1">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11" name="直接箭头连接符 10">
            <a:extLst>
              <a:ext uri="{FF2B5EF4-FFF2-40B4-BE49-F238E27FC236}">
                <a16:creationId xmlns:a16="http://schemas.microsoft.com/office/drawing/2014/main" id="{F4F9F679-863A-757B-0A57-9BCC66347AD2}"/>
              </a:ext>
            </a:extLst>
          </p:cNvPr>
          <p:cNvCxnSpPr>
            <a:cxnSpLocks/>
            <a:stCxn id="5" idx="3"/>
            <a:endCxn id="7" idx="1"/>
          </p:cNvCxnSpPr>
          <p:nvPr/>
        </p:nvCxnSpPr>
        <p:spPr>
          <a:xfrm>
            <a:off x="9021945" y="4579516"/>
            <a:ext cx="618115" cy="149260"/>
          </a:xfrm>
          <a:prstGeom prst="straightConnector1">
            <a:avLst/>
          </a:prstGeom>
          <a:ln>
            <a:solidFill>
              <a:schemeClr val="bg1">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5" name="直接箭头连接符 24">
            <a:extLst>
              <a:ext uri="{FF2B5EF4-FFF2-40B4-BE49-F238E27FC236}">
                <a16:creationId xmlns:a16="http://schemas.microsoft.com/office/drawing/2014/main" id="{08557584-B1F7-B371-BC07-B1C21151A922}"/>
              </a:ext>
            </a:extLst>
          </p:cNvPr>
          <p:cNvCxnSpPr>
            <a:stCxn id="84" idx="2"/>
            <a:endCxn id="6" idx="0"/>
          </p:cNvCxnSpPr>
          <p:nvPr/>
        </p:nvCxnSpPr>
        <p:spPr>
          <a:xfrm flipH="1">
            <a:off x="10026169" y="3577357"/>
            <a:ext cx="1430" cy="713516"/>
          </a:xfrm>
          <a:prstGeom prst="straightConnector1">
            <a:avLst/>
          </a:prstGeom>
          <a:ln>
            <a:solidFill>
              <a:schemeClr val="bg1">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6" name="文本框 35">
            <a:extLst>
              <a:ext uri="{FF2B5EF4-FFF2-40B4-BE49-F238E27FC236}">
                <a16:creationId xmlns:a16="http://schemas.microsoft.com/office/drawing/2014/main" id="{9EED0202-4FC0-EF9A-DEE7-1F62CE6BF969}"/>
              </a:ext>
            </a:extLst>
          </p:cNvPr>
          <p:cNvSpPr txBox="1"/>
          <p:nvPr/>
        </p:nvSpPr>
        <p:spPr>
          <a:xfrm>
            <a:off x="9278052" y="1331795"/>
            <a:ext cx="2217274" cy="307777"/>
          </a:xfrm>
          <a:prstGeom prst="rect">
            <a:avLst/>
          </a:prstGeom>
          <a:noFill/>
        </p:spPr>
        <p:txBody>
          <a:bodyPr wrap="none" rtlCol="0">
            <a:spAutoFit/>
          </a:bodyPr>
          <a:lstStyle/>
          <a:p>
            <a:r>
              <a:rPr lang="en-US" altLang="zh-CN" sz="1400" dirty="0"/>
              <a:t>Azure AI Foundry Catalog</a:t>
            </a:r>
            <a:endParaRPr lang="zh-CN" altLang="en-US" sz="1400" dirty="0"/>
          </a:p>
        </p:txBody>
      </p:sp>
      <p:cxnSp>
        <p:nvCxnSpPr>
          <p:cNvPr id="10" name="连接符: 曲线 9">
            <a:extLst>
              <a:ext uri="{FF2B5EF4-FFF2-40B4-BE49-F238E27FC236}">
                <a16:creationId xmlns:a16="http://schemas.microsoft.com/office/drawing/2014/main" id="{CC18CFF1-1D71-B36B-8A35-4C7A0B57F5B1}"/>
              </a:ext>
            </a:extLst>
          </p:cNvPr>
          <p:cNvCxnSpPr>
            <a:cxnSpLocks/>
            <a:stCxn id="7" idx="2"/>
            <a:endCxn id="63" idx="3"/>
          </p:cNvCxnSpPr>
          <p:nvPr/>
        </p:nvCxnSpPr>
        <p:spPr>
          <a:xfrm rot="5400000" flipH="1">
            <a:off x="9379717" y="3912511"/>
            <a:ext cx="66754" cy="1873552"/>
          </a:xfrm>
          <a:prstGeom prst="curvedConnector4">
            <a:avLst>
              <a:gd name="adj1" fmla="val -440294"/>
              <a:gd name="adj2" fmla="val 63714"/>
            </a:avLst>
          </a:prstGeom>
          <a:ln>
            <a:solidFill>
              <a:schemeClr val="bg1">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1211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DE4C05-FFD6-629C-CD67-F798208EE256}"/>
            </a:ext>
          </a:extLst>
        </p:cNvPr>
        <p:cNvGrpSpPr/>
        <p:nvPr/>
      </p:nvGrpSpPr>
      <p:grpSpPr>
        <a:xfrm>
          <a:off x="0" y="0"/>
          <a:ext cx="0" cy="0"/>
          <a:chOff x="0" y="0"/>
          <a:chExt cx="0" cy="0"/>
        </a:xfrm>
      </p:grpSpPr>
      <p:sp>
        <p:nvSpPr>
          <p:cNvPr id="44" name="矩形: 圆角 43">
            <a:extLst>
              <a:ext uri="{FF2B5EF4-FFF2-40B4-BE49-F238E27FC236}">
                <a16:creationId xmlns:a16="http://schemas.microsoft.com/office/drawing/2014/main" id="{23607B07-3412-42FE-9343-7225069564E1}"/>
              </a:ext>
            </a:extLst>
          </p:cNvPr>
          <p:cNvSpPr/>
          <p:nvPr/>
        </p:nvSpPr>
        <p:spPr>
          <a:xfrm>
            <a:off x="9555949" y="2216288"/>
            <a:ext cx="1944000" cy="720000"/>
          </a:xfrm>
          <a:prstGeom prst="roundRect">
            <a:avLst>
              <a:gd name="adj" fmla="val 12066"/>
            </a:avLst>
          </a:prstGeom>
          <a:solidFill>
            <a:schemeClr val="accent4">
              <a:lumMod val="5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lIns="576000" rIns="72000" rtlCol="0" anchor="ctr"/>
          <a:lstStyle/>
          <a:p>
            <a:r>
              <a:rPr lang="en-US" altLang="zh-CN" sz="1600" dirty="0"/>
              <a:t>Model info</a:t>
            </a:r>
            <a:br>
              <a:rPr lang="en-US" altLang="zh-CN" sz="1400" dirty="0"/>
            </a:br>
            <a:r>
              <a:rPr lang="en-US" altLang="zh-CN" sz="1400" dirty="0"/>
              <a:t>(manifest)</a:t>
            </a:r>
            <a:endParaRPr lang="zh-CN" altLang="en-US" sz="1400" dirty="0"/>
          </a:p>
        </p:txBody>
      </p:sp>
      <p:sp>
        <p:nvSpPr>
          <p:cNvPr id="3" name="标题 2">
            <a:extLst>
              <a:ext uri="{FF2B5EF4-FFF2-40B4-BE49-F238E27FC236}">
                <a16:creationId xmlns:a16="http://schemas.microsoft.com/office/drawing/2014/main" id="{DD0D284E-9CF1-6C73-D7A3-195B8B4F3245}"/>
              </a:ext>
            </a:extLst>
          </p:cNvPr>
          <p:cNvSpPr>
            <a:spLocks noGrp="1" noRot="1" noMove="1" noResize="1" noEditPoints="1" noAdjustHandles="1" noChangeArrowheads="1" noChangeShapeType="1"/>
          </p:cNvSpPr>
          <p:nvPr>
            <p:ph type="title" idx="4294967295"/>
          </p:nvPr>
        </p:nvSpPr>
        <p:spPr>
          <a:xfrm>
            <a:off x="695325" y="406400"/>
            <a:ext cx="10801350" cy="720000"/>
          </a:xfrm>
        </p:spPr>
        <p:txBody>
          <a:bodyPr>
            <a:normAutofit/>
          </a:bodyPr>
          <a:lstStyle/>
          <a:p>
            <a:r>
              <a:rPr lang="en-US" altLang="zh-CN" sz="3200" dirty="0">
                <a:solidFill>
                  <a:schemeClr val="tx1">
                    <a:lumMod val="50000"/>
                  </a:schemeClr>
                </a:solidFill>
              </a:rPr>
              <a:t>Download &amp; Run</a:t>
            </a:r>
            <a:endParaRPr lang="zh-CN" altLang="en-US" sz="3200" dirty="0">
              <a:solidFill>
                <a:schemeClr val="tx1">
                  <a:lumMod val="50000"/>
                </a:schemeClr>
              </a:solidFill>
            </a:endParaRPr>
          </a:p>
        </p:txBody>
      </p:sp>
      <p:sp>
        <p:nvSpPr>
          <p:cNvPr id="2" name="矩形 1">
            <a:extLst>
              <a:ext uri="{FF2B5EF4-FFF2-40B4-BE49-F238E27FC236}">
                <a16:creationId xmlns:a16="http://schemas.microsoft.com/office/drawing/2014/main" id="{5BA5512A-8744-B5CE-E86F-ADA06A5A85E1}"/>
              </a:ext>
            </a:extLst>
          </p:cNvPr>
          <p:cNvSpPr/>
          <p:nvPr/>
        </p:nvSpPr>
        <p:spPr>
          <a:xfrm>
            <a:off x="4272000" y="637074"/>
            <a:ext cx="7920000" cy="287358"/>
          </a:xfrm>
          <a:prstGeom prst="rect">
            <a:avLst/>
          </a:prstGeom>
          <a:pattFill prst="wdUpDiag">
            <a:fgClr>
              <a:schemeClr val="bg1">
                <a:lumMod val="95000"/>
                <a:lumOff val="5000"/>
              </a:schemeClr>
            </a:fgClr>
            <a:bgClr>
              <a:schemeClr val="bg1">
                <a:lumMod val="85000"/>
                <a:lumOff val="15000"/>
              </a:schemeClr>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a:extLst>
              <a:ext uri="{FF2B5EF4-FFF2-40B4-BE49-F238E27FC236}">
                <a16:creationId xmlns:a16="http://schemas.microsoft.com/office/drawing/2014/main" id="{10A4FD89-1825-85CC-8A18-BE0B48D218F3}"/>
              </a:ext>
            </a:extLst>
          </p:cNvPr>
          <p:cNvSpPr/>
          <p:nvPr/>
        </p:nvSpPr>
        <p:spPr>
          <a:xfrm>
            <a:off x="695325" y="1270400"/>
            <a:ext cx="2160000" cy="576000"/>
          </a:xfrm>
          <a:prstGeom prst="round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App</a:t>
            </a:r>
            <a:endParaRPr lang="zh-CN" altLang="en-US" sz="1600" dirty="0"/>
          </a:p>
        </p:txBody>
      </p:sp>
      <p:sp>
        <p:nvSpPr>
          <p:cNvPr id="5" name="矩形: 圆角 4">
            <a:extLst>
              <a:ext uri="{FF2B5EF4-FFF2-40B4-BE49-F238E27FC236}">
                <a16:creationId xmlns:a16="http://schemas.microsoft.com/office/drawing/2014/main" id="{B948CA8D-0B0B-DC25-1915-F9ABDC504008}"/>
              </a:ext>
            </a:extLst>
          </p:cNvPr>
          <p:cNvSpPr/>
          <p:nvPr/>
        </p:nvSpPr>
        <p:spPr>
          <a:xfrm>
            <a:off x="3206308" y="1270400"/>
            <a:ext cx="2160000" cy="576000"/>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Foundry Local</a:t>
            </a:r>
            <a:br>
              <a:rPr lang="en-US" altLang="zh-CN" sz="1600" dirty="0"/>
            </a:br>
            <a:r>
              <a:rPr lang="en-US" altLang="zh-CN" sz="1400" dirty="0"/>
              <a:t>Inference Service Agent</a:t>
            </a:r>
          </a:p>
        </p:txBody>
      </p:sp>
      <p:sp>
        <p:nvSpPr>
          <p:cNvPr id="7" name="矩形: 圆角 6">
            <a:extLst>
              <a:ext uri="{FF2B5EF4-FFF2-40B4-BE49-F238E27FC236}">
                <a16:creationId xmlns:a16="http://schemas.microsoft.com/office/drawing/2014/main" id="{4A071E10-5796-362A-D7CF-DCB7E0F2248B}"/>
              </a:ext>
            </a:extLst>
          </p:cNvPr>
          <p:cNvSpPr/>
          <p:nvPr/>
        </p:nvSpPr>
        <p:spPr>
          <a:xfrm>
            <a:off x="8435325" y="1270400"/>
            <a:ext cx="2160000" cy="576000"/>
          </a:xfrm>
          <a:prstGeom prst="round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Azure AI</a:t>
            </a:r>
            <a:br>
              <a:rPr lang="en-US" altLang="zh-CN" sz="1600" dirty="0"/>
            </a:br>
            <a:r>
              <a:rPr lang="en-US" altLang="zh-CN" sz="1600" dirty="0"/>
              <a:t>Foundry Catalog</a:t>
            </a:r>
            <a:endParaRPr lang="zh-CN" altLang="en-US" sz="1600" dirty="0"/>
          </a:p>
        </p:txBody>
      </p:sp>
      <p:cxnSp>
        <p:nvCxnSpPr>
          <p:cNvPr id="12" name="直接连接符 11">
            <a:extLst>
              <a:ext uri="{FF2B5EF4-FFF2-40B4-BE49-F238E27FC236}">
                <a16:creationId xmlns:a16="http://schemas.microsoft.com/office/drawing/2014/main" id="{AA68FBBA-393F-EF16-C498-B5F8DC165A08}"/>
              </a:ext>
            </a:extLst>
          </p:cNvPr>
          <p:cNvCxnSpPr>
            <a:stCxn id="4" idx="2"/>
          </p:cNvCxnSpPr>
          <p:nvPr/>
        </p:nvCxnSpPr>
        <p:spPr>
          <a:xfrm>
            <a:off x="1775325" y="1846400"/>
            <a:ext cx="0" cy="4464000"/>
          </a:xfrm>
          <a:prstGeom prst="line">
            <a:avLst/>
          </a:prstGeom>
          <a:ln w="38100">
            <a:solidFill>
              <a:schemeClr val="accent5"/>
            </a:solidFill>
          </a:ln>
        </p:spPr>
        <p:style>
          <a:lnRef idx="2">
            <a:schemeClr val="accent1"/>
          </a:lnRef>
          <a:fillRef idx="0">
            <a:schemeClr val="accent1"/>
          </a:fillRef>
          <a:effectRef idx="1">
            <a:schemeClr val="accent1"/>
          </a:effectRef>
          <a:fontRef idx="minor">
            <a:schemeClr val="tx1"/>
          </a:fontRef>
        </p:style>
      </p:cxnSp>
      <p:cxnSp>
        <p:nvCxnSpPr>
          <p:cNvPr id="13" name="直接连接符 12">
            <a:extLst>
              <a:ext uri="{FF2B5EF4-FFF2-40B4-BE49-F238E27FC236}">
                <a16:creationId xmlns:a16="http://schemas.microsoft.com/office/drawing/2014/main" id="{D193F416-3F99-E9BC-46D6-4D87B3E82127}"/>
              </a:ext>
            </a:extLst>
          </p:cNvPr>
          <p:cNvCxnSpPr>
            <a:cxnSpLocks/>
            <a:stCxn id="5" idx="2"/>
          </p:cNvCxnSpPr>
          <p:nvPr/>
        </p:nvCxnSpPr>
        <p:spPr>
          <a:xfrm>
            <a:off x="4286308" y="1846400"/>
            <a:ext cx="0" cy="4464000"/>
          </a:xfrm>
          <a:prstGeom prst="line">
            <a:avLst/>
          </a:prstGeom>
          <a:ln w="381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0" name="直接连接符 19">
            <a:extLst>
              <a:ext uri="{FF2B5EF4-FFF2-40B4-BE49-F238E27FC236}">
                <a16:creationId xmlns:a16="http://schemas.microsoft.com/office/drawing/2014/main" id="{A3FA7F5B-281E-8D57-FF6F-0294E39A31BF}"/>
              </a:ext>
            </a:extLst>
          </p:cNvPr>
          <p:cNvCxnSpPr>
            <a:cxnSpLocks/>
            <a:stCxn id="7" idx="2"/>
          </p:cNvCxnSpPr>
          <p:nvPr/>
        </p:nvCxnSpPr>
        <p:spPr>
          <a:xfrm>
            <a:off x="9515325" y="1846400"/>
            <a:ext cx="0" cy="4464000"/>
          </a:xfrm>
          <a:prstGeom prst="line">
            <a:avLst/>
          </a:prstGeom>
          <a:ln w="38100">
            <a:solidFill>
              <a:schemeClr val="accent4"/>
            </a:solidFill>
          </a:ln>
        </p:spPr>
        <p:style>
          <a:lnRef idx="2">
            <a:schemeClr val="accent1"/>
          </a:lnRef>
          <a:fillRef idx="0">
            <a:schemeClr val="accent1"/>
          </a:fillRef>
          <a:effectRef idx="1">
            <a:schemeClr val="accent1"/>
          </a:effectRef>
          <a:fontRef idx="minor">
            <a:schemeClr val="tx1"/>
          </a:fontRef>
        </p:style>
      </p:cxnSp>
      <p:sp>
        <p:nvSpPr>
          <p:cNvPr id="24" name="椭圆 23">
            <a:extLst>
              <a:ext uri="{FF2B5EF4-FFF2-40B4-BE49-F238E27FC236}">
                <a16:creationId xmlns:a16="http://schemas.microsoft.com/office/drawing/2014/main" id="{6E877283-47CA-CEFF-9F8E-FFC45133C6C3}"/>
              </a:ext>
            </a:extLst>
          </p:cNvPr>
          <p:cNvSpPr/>
          <p:nvPr/>
        </p:nvSpPr>
        <p:spPr>
          <a:xfrm>
            <a:off x="4214308" y="2134400"/>
            <a:ext cx="144000" cy="144000"/>
          </a:xfrm>
          <a:prstGeom prst="ellipse">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4672F661-58B2-DBFE-1C3B-862D954921D4}"/>
              </a:ext>
            </a:extLst>
          </p:cNvPr>
          <p:cNvSpPr/>
          <p:nvPr/>
        </p:nvSpPr>
        <p:spPr>
          <a:xfrm>
            <a:off x="9441975" y="2494400"/>
            <a:ext cx="144000" cy="144000"/>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箭头连接符 32">
            <a:extLst>
              <a:ext uri="{FF2B5EF4-FFF2-40B4-BE49-F238E27FC236}">
                <a16:creationId xmlns:a16="http://schemas.microsoft.com/office/drawing/2014/main" id="{8F1B9F8A-59BC-94BA-DAF2-55F9CF54AEF8}"/>
              </a:ext>
            </a:extLst>
          </p:cNvPr>
          <p:cNvCxnSpPr>
            <a:cxnSpLocks/>
            <a:stCxn id="24" idx="5"/>
            <a:endCxn id="27" idx="1"/>
          </p:cNvCxnSpPr>
          <p:nvPr/>
        </p:nvCxnSpPr>
        <p:spPr>
          <a:xfrm>
            <a:off x="4337220" y="2257312"/>
            <a:ext cx="5125843" cy="258176"/>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9" name="椭圆 38">
            <a:extLst>
              <a:ext uri="{FF2B5EF4-FFF2-40B4-BE49-F238E27FC236}">
                <a16:creationId xmlns:a16="http://schemas.microsoft.com/office/drawing/2014/main" id="{B452A8BE-6391-02DA-FAF1-C692D85C24FC}"/>
              </a:ext>
            </a:extLst>
          </p:cNvPr>
          <p:cNvSpPr/>
          <p:nvPr/>
        </p:nvSpPr>
        <p:spPr>
          <a:xfrm>
            <a:off x="4214308" y="2854400"/>
            <a:ext cx="144000" cy="144000"/>
          </a:xfrm>
          <a:prstGeom prst="ellipse">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箭头连接符 41">
            <a:extLst>
              <a:ext uri="{FF2B5EF4-FFF2-40B4-BE49-F238E27FC236}">
                <a16:creationId xmlns:a16="http://schemas.microsoft.com/office/drawing/2014/main" id="{3AC411A0-EFE0-9C75-994F-613D34AB14AA}"/>
              </a:ext>
            </a:extLst>
          </p:cNvPr>
          <p:cNvCxnSpPr>
            <a:cxnSpLocks/>
            <a:stCxn id="27" idx="3"/>
            <a:endCxn id="39" idx="7"/>
          </p:cNvCxnSpPr>
          <p:nvPr/>
        </p:nvCxnSpPr>
        <p:spPr>
          <a:xfrm flipH="1">
            <a:off x="4337220" y="2617312"/>
            <a:ext cx="5125843" cy="258176"/>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3" name="文本框 42">
            <a:extLst>
              <a:ext uri="{FF2B5EF4-FFF2-40B4-BE49-F238E27FC236}">
                <a16:creationId xmlns:a16="http://schemas.microsoft.com/office/drawing/2014/main" id="{BB9EC6C4-2EE8-A1C3-983E-4F1C1E55104B}"/>
              </a:ext>
            </a:extLst>
          </p:cNvPr>
          <p:cNvSpPr txBox="1"/>
          <p:nvPr/>
        </p:nvSpPr>
        <p:spPr>
          <a:xfrm>
            <a:off x="6379675" y="2412511"/>
            <a:ext cx="1372492" cy="307777"/>
          </a:xfrm>
          <a:prstGeom prst="rect">
            <a:avLst/>
          </a:prstGeom>
          <a:noFill/>
        </p:spPr>
        <p:txBody>
          <a:bodyPr wrap="none" rtlCol="0">
            <a:spAutoFit/>
          </a:bodyPr>
          <a:lstStyle/>
          <a:p>
            <a:r>
              <a:rPr lang="en-US" altLang="zh-CN" sz="1400" dirty="0"/>
              <a:t>Get model info</a:t>
            </a:r>
            <a:endParaRPr lang="zh-CN" altLang="en-US" sz="1400" dirty="0"/>
          </a:p>
        </p:txBody>
      </p:sp>
      <p:pic>
        <p:nvPicPr>
          <p:cNvPr id="45" name="图形 44" descr="列表 轮廓">
            <a:extLst>
              <a:ext uri="{FF2B5EF4-FFF2-40B4-BE49-F238E27FC236}">
                <a16:creationId xmlns:a16="http://schemas.microsoft.com/office/drawing/2014/main" id="{77F92872-88D0-0097-529C-E7FB0BAF9F4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61530" y="2350399"/>
            <a:ext cx="432000" cy="432000"/>
          </a:xfrm>
          <a:prstGeom prst="rect">
            <a:avLst/>
          </a:prstGeom>
        </p:spPr>
      </p:pic>
      <p:sp>
        <p:nvSpPr>
          <p:cNvPr id="59" name="矩形: 圆角 58">
            <a:extLst>
              <a:ext uri="{FF2B5EF4-FFF2-40B4-BE49-F238E27FC236}">
                <a16:creationId xmlns:a16="http://schemas.microsoft.com/office/drawing/2014/main" id="{2CFB94F8-7F63-8693-E19C-911643255E2A}"/>
              </a:ext>
            </a:extLst>
          </p:cNvPr>
          <p:cNvSpPr/>
          <p:nvPr/>
        </p:nvSpPr>
        <p:spPr>
          <a:xfrm>
            <a:off x="9774570" y="3142400"/>
            <a:ext cx="1728000" cy="1440000"/>
          </a:xfrm>
          <a:prstGeom prst="roundRect">
            <a:avLst>
              <a:gd name="adj" fmla="val 7595"/>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US" altLang="zh-CN" sz="1600" dirty="0"/>
              <a:t>CDN</a:t>
            </a:r>
            <a:endParaRPr lang="zh-CN" altLang="en-US" sz="1600" dirty="0"/>
          </a:p>
        </p:txBody>
      </p:sp>
      <p:sp>
        <p:nvSpPr>
          <p:cNvPr id="60" name="流程图: 磁盘 59">
            <a:extLst>
              <a:ext uri="{FF2B5EF4-FFF2-40B4-BE49-F238E27FC236}">
                <a16:creationId xmlns:a16="http://schemas.microsoft.com/office/drawing/2014/main" id="{1C3D3C72-D6A8-0460-487F-4A9FD1B67E00}"/>
              </a:ext>
            </a:extLst>
          </p:cNvPr>
          <p:cNvSpPr/>
          <p:nvPr/>
        </p:nvSpPr>
        <p:spPr>
          <a:xfrm>
            <a:off x="10041504" y="3286400"/>
            <a:ext cx="1296000" cy="864000"/>
          </a:xfrm>
          <a:prstGeom prst="flowChartMagneticDisk">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1600" dirty="0"/>
              <a:t>Model</a:t>
            </a:r>
            <a:endParaRPr lang="zh-CN" altLang="en-US" sz="1600" dirty="0"/>
          </a:p>
        </p:txBody>
      </p:sp>
      <p:cxnSp>
        <p:nvCxnSpPr>
          <p:cNvPr id="72" name="直接箭头连接符 71">
            <a:extLst>
              <a:ext uri="{FF2B5EF4-FFF2-40B4-BE49-F238E27FC236}">
                <a16:creationId xmlns:a16="http://schemas.microsoft.com/office/drawing/2014/main" id="{764294A7-2B56-20C3-AD3B-1238BBC4A924}"/>
              </a:ext>
            </a:extLst>
          </p:cNvPr>
          <p:cNvCxnSpPr>
            <a:cxnSpLocks/>
            <a:stCxn id="39" idx="5"/>
            <a:endCxn id="80" idx="2"/>
          </p:cNvCxnSpPr>
          <p:nvPr/>
        </p:nvCxnSpPr>
        <p:spPr>
          <a:xfrm>
            <a:off x="4337220" y="2977312"/>
            <a:ext cx="5373040" cy="447255"/>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74" name="直接箭头连接符 73">
            <a:extLst>
              <a:ext uri="{FF2B5EF4-FFF2-40B4-BE49-F238E27FC236}">
                <a16:creationId xmlns:a16="http://schemas.microsoft.com/office/drawing/2014/main" id="{A1EE77AA-DDD5-2F1B-9C2F-169C8A83CFA1}"/>
              </a:ext>
            </a:extLst>
          </p:cNvPr>
          <p:cNvCxnSpPr>
            <a:cxnSpLocks/>
            <a:endCxn id="60" idx="1"/>
          </p:cNvCxnSpPr>
          <p:nvPr/>
        </p:nvCxnSpPr>
        <p:spPr>
          <a:xfrm>
            <a:off x="10689504" y="2936288"/>
            <a:ext cx="0" cy="350112"/>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75" name="椭圆 74">
            <a:extLst>
              <a:ext uri="{FF2B5EF4-FFF2-40B4-BE49-F238E27FC236}">
                <a16:creationId xmlns:a16="http://schemas.microsoft.com/office/drawing/2014/main" id="{E87714F3-0D3F-0BDC-47AD-67A1888FF043}"/>
              </a:ext>
            </a:extLst>
          </p:cNvPr>
          <p:cNvSpPr/>
          <p:nvPr/>
        </p:nvSpPr>
        <p:spPr>
          <a:xfrm>
            <a:off x="4214308" y="3944754"/>
            <a:ext cx="144000" cy="144000"/>
          </a:xfrm>
          <a:prstGeom prst="ellipse">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箭头连接符 76">
            <a:extLst>
              <a:ext uri="{FF2B5EF4-FFF2-40B4-BE49-F238E27FC236}">
                <a16:creationId xmlns:a16="http://schemas.microsoft.com/office/drawing/2014/main" id="{C24BCD3D-A623-4AA8-6021-265EE8791EEC}"/>
              </a:ext>
            </a:extLst>
          </p:cNvPr>
          <p:cNvCxnSpPr>
            <a:cxnSpLocks/>
            <a:stCxn id="60" idx="2"/>
            <a:endCxn id="75" idx="7"/>
          </p:cNvCxnSpPr>
          <p:nvPr/>
        </p:nvCxnSpPr>
        <p:spPr>
          <a:xfrm flipH="1">
            <a:off x="4337220" y="3718400"/>
            <a:ext cx="5704284" cy="247442"/>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80" name="椭圆 79">
            <a:extLst>
              <a:ext uri="{FF2B5EF4-FFF2-40B4-BE49-F238E27FC236}">
                <a16:creationId xmlns:a16="http://schemas.microsoft.com/office/drawing/2014/main" id="{883326E4-1300-A46F-8D0A-B464A6BDADA7}"/>
              </a:ext>
            </a:extLst>
          </p:cNvPr>
          <p:cNvSpPr/>
          <p:nvPr/>
        </p:nvSpPr>
        <p:spPr>
          <a:xfrm>
            <a:off x="9710260" y="3352567"/>
            <a:ext cx="144000" cy="144000"/>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3" name="直接箭头连接符 82">
            <a:extLst>
              <a:ext uri="{FF2B5EF4-FFF2-40B4-BE49-F238E27FC236}">
                <a16:creationId xmlns:a16="http://schemas.microsoft.com/office/drawing/2014/main" id="{77581F4D-59B6-F71C-D055-59D37616F785}"/>
              </a:ext>
            </a:extLst>
          </p:cNvPr>
          <p:cNvCxnSpPr>
            <a:cxnSpLocks/>
            <a:stCxn id="80" idx="6"/>
          </p:cNvCxnSpPr>
          <p:nvPr/>
        </p:nvCxnSpPr>
        <p:spPr>
          <a:xfrm>
            <a:off x="9854260" y="3424567"/>
            <a:ext cx="187244" cy="0"/>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84" name="文本框 83">
            <a:extLst>
              <a:ext uri="{FF2B5EF4-FFF2-40B4-BE49-F238E27FC236}">
                <a16:creationId xmlns:a16="http://schemas.microsoft.com/office/drawing/2014/main" id="{01259B3A-22B6-41A5-12D3-3AD6143A78A3}"/>
              </a:ext>
            </a:extLst>
          </p:cNvPr>
          <p:cNvSpPr txBox="1"/>
          <p:nvPr/>
        </p:nvSpPr>
        <p:spPr>
          <a:xfrm rot="276243">
            <a:off x="6293498" y="3208515"/>
            <a:ext cx="1544846" cy="307777"/>
          </a:xfrm>
          <a:prstGeom prst="rect">
            <a:avLst/>
          </a:prstGeom>
          <a:noFill/>
        </p:spPr>
        <p:txBody>
          <a:bodyPr wrap="none" rtlCol="0">
            <a:spAutoFit/>
          </a:bodyPr>
          <a:lstStyle/>
          <a:p>
            <a:r>
              <a:rPr lang="en-US" altLang="zh-CN" sz="1400" dirty="0"/>
              <a:t>Download model</a:t>
            </a:r>
            <a:endParaRPr lang="zh-CN" altLang="en-US" sz="1400" dirty="0"/>
          </a:p>
        </p:txBody>
      </p:sp>
      <p:sp>
        <p:nvSpPr>
          <p:cNvPr id="88" name="矩形: 圆角 87">
            <a:extLst>
              <a:ext uri="{FF2B5EF4-FFF2-40B4-BE49-F238E27FC236}">
                <a16:creationId xmlns:a16="http://schemas.microsoft.com/office/drawing/2014/main" id="{BE8D1073-4914-FFAF-A16B-D0A8A85E349F}"/>
              </a:ext>
            </a:extLst>
          </p:cNvPr>
          <p:cNvSpPr/>
          <p:nvPr/>
        </p:nvSpPr>
        <p:spPr>
          <a:xfrm>
            <a:off x="6090031" y="4021520"/>
            <a:ext cx="2160000" cy="684000"/>
          </a:xfrm>
          <a:prstGeom prst="roundRect">
            <a:avLst>
              <a:gd name="adj" fmla="val 13493"/>
            </a:avLst>
          </a:pr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lIns="432000" rIns="144000" rtlCol="0" anchor="ctr"/>
          <a:lstStyle/>
          <a:p>
            <a:pPr algn="r"/>
            <a:r>
              <a:rPr lang="en-US" altLang="zh-CN" sz="1600" dirty="0"/>
              <a:t>Model Cache</a:t>
            </a:r>
            <a:endParaRPr lang="zh-CN" altLang="en-US" sz="1600" dirty="0"/>
          </a:p>
        </p:txBody>
      </p:sp>
      <p:sp>
        <p:nvSpPr>
          <p:cNvPr id="89" name="流程图: 磁盘 88">
            <a:extLst>
              <a:ext uri="{FF2B5EF4-FFF2-40B4-BE49-F238E27FC236}">
                <a16:creationId xmlns:a16="http://schemas.microsoft.com/office/drawing/2014/main" id="{D61CF116-0456-F8EF-FD5C-57FE5DA13E12}"/>
              </a:ext>
            </a:extLst>
          </p:cNvPr>
          <p:cNvSpPr/>
          <p:nvPr/>
        </p:nvSpPr>
        <p:spPr>
          <a:xfrm>
            <a:off x="6343683" y="4188850"/>
            <a:ext cx="432000" cy="360000"/>
          </a:xfrm>
          <a:prstGeom prst="flowChartMagneticDisk">
            <a:avLst/>
          </a:prstGeom>
          <a:solidFill>
            <a:schemeClr val="accent3"/>
          </a:solidFill>
          <a:ln>
            <a:solidFill>
              <a:schemeClr val="bg1">
                <a:lumMod val="95000"/>
                <a:lumOff val="5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sz="1600" dirty="0"/>
          </a:p>
        </p:txBody>
      </p:sp>
      <p:cxnSp>
        <p:nvCxnSpPr>
          <p:cNvPr id="91" name="直接箭头连接符 90">
            <a:extLst>
              <a:ext uri="{FF2B5EF4-FFF2-40B4-BE49-F238E27FC236}">
                <a16:creationId xmlns:a16="http://schemas.microsoft.com/office/drawing/2014/main" id="{2B89BAB3-13C5-1E25-DC4D-10E1AA778467}"/>
              </a:ext>
            </a:extLst>
          </p:cNvPr>
          <p:cNvCxnSpPr>
            <a:cxnSpLocks/>
            <a:stCxn id="75" idx="4"/>
            <a:endCxn id="89" idx="2"/>
          </p:cNvCxnSpPr>
          <p:nvPr/>
        </p:nvCxnSpPr>
        <p:spPr>
          <a:xfrm>
            <a:off x="4286308" y="4088754"/>
            <a:ext cx="2057375" cy="280096"/>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93" name="椭圆 92">
            <a:extLst>
              <a:ext uri="{FF2B5EF4-FFF2-40B4-BE49-F238E27FC236}">
                <a16:creationId xmlns:a16="http://schemas.microsoft.com/office/drawing/2014/main" id="{01F840BA-724A-FC11-CE2C-BFE723481F47}"/>
              </a:ext>
            </a:extLst>
          </p:cNvPr>
          <p:cNvSpPr/>
          <p:nvPr/>
        </p:nvSpPr>
        <p:spPr>
          <a:xfrm>
            <a:off x="1703324" y="4745142"/>
            <a:ext cx="144000" cy="144000"/>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a:extLst>
              <a:ext uri="{FF2B5EF4-FFF2-40B4-BE49-F238E27FC236}">
                <a16:creationId xmlns:a16="http://schemas.microsoft.com/office/drawing/2014/main" id="{7D20602D-F168-501D-0AA2-F94D7F23ADEB}"/>
              </a:ext>
            </a:extLst>
          </p:cNvPr>
          <p:cNvSpPr/>
          <p:nvPr/>
        </p:nvSpPr>
        <p:spPr>
          <a:xfrm>
            <a:off x="1703636" y="6051496"/>
            <a:ext cx="144000" cy="144000"/>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a:extLst>
              <a:ext uri="{FF2B5EF4-FFF2-40B4-BE49-F238E27FC236}">
                <a16:creationId xmlns:a16="http://schemas.microsoft.com/office/drawing/2014/main" id="{69D52809-CF4D-0071-3E1C-C46F2BC76EA4}"/>
              </a:ext>
            </a:extLst>
          </p:cNvPr>
          <p:cNvSpPr/>
          <p:nvPr/>
        </p:nvSpPr>
        <p:spPr>
          <a:xfrm>
            <a:off x="4214308" y="5116926"/>
            <a:ext cx="144000" cy="144000"/>
          </a:xfrm>
          <a:prstGeom prst="ellipse">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4" name="直接箭头连接符 103">
            <a:extLst>
              <a:ext uri="{FF2B5EF4-FFF2-40B4-BE49-F238E27FC236}">
                <a16:creationId xmlns:a16="http://schemas.microsoft.com/office/drawing/2014/main" id="{E2753AE5-0981-B420-E1F0-AE76792B9460}"/>
              </a:ext>
            </a:extLst>
          </p:cNvPr>
          <p:cNvCxnSpPr>
            <a:cxnSpLocks/>
            <a:stCxn id="93" idx="5"/>
            <a:endCxn id="95" idx="1"/>
          </p:cNvCxnSpPr>
          <p:nvPr/>
        </p:nvCxnSpPr>
        <p:spPr>
          <a:xfrm>
            <a:off x="1826236" y="4868054"/>
            <a:ext cx="2409160" cy="269960"/>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05" name="文本框 104">
            <a:extLst>
              <a:ext uri="{FF2B5EF4-FFF2-40B4-BE49-F238E27FC236}">
                <a16:creationId xmlns:a16="http://schemas.microsoft.com/office/drawing/2014/main" id="{BE6A9E24-C035-7EAC-D755-5A8FADD00553}"/>
              </a:ext>
            </a:extLst>
          </p:cNvPr>
          <p:cNvSpPr txBox="1"/>
          <p:nvPr/>
        </p:nvSpPr>
        <p:spPr>
          <a:xfrm rot="406142">
            <a:off x="2373794" y="4693166"/>
            <a:ext cx="1326004" cy="307777"/>
          </a:xfrm>
          <a:prstGeom prst="rect">
            <a:avLst/>
          </a:prstGeom>
          <a:noFill/>
        </p:spPr>
        <p:txBody>
          <a:bodyPr wrap="none" rtlCol="0">
            <a:spAutoFit/>
          </a:bodyPr>
          <a:lstStyle/>
          <a:p>
            <a:r>
              <a:rPr lang="en-US" altLang="zh-CN" sz="1400" dirty="0"/>
              <a:t>Send message</a:t>
            </a:r>
            <a:endParaRPr lang="zh-CN" altLang="en-US" sz="1400" dirty="0"/>
          </a:p>
        </p:txBody>
      </p:sp>
      <p:sp>
        <p:nvSpPr>
          <p:cNvPr id="106" name="矩形: 圆角 105">
            <a:extLst>
              <a:ext uri="{FF2B5EF4-FFF2-40B4-BE49-F238E27FC236}">
                <a16:creationId xmlns:a16="http://schemas.microsoft.com/office/drawing/2014/main" id="{4998A764-9286-FD2F-0C60-A049399C3CFC}"/>
              </a:ext>
            </a:extLst>
          </p:cNvPr>
          <p:cNvSpPr/>
          <p:nvPr/>
        </p:nvSpPr>
        <p:spPr>
          <a:xfrm>
            <a:off x="6090031" y="5116926"/>
            <a:ext cx="2160000" cy="720000"/>
          </a:xfrm>
          <a:prstGeom prst="round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ONNX Runtime</a:t>
            </a:r>
            <a:endParaRPr lang="en-US" altLang="zh-CN" sz="1400" dirty="0"/>
          </a:p>
        </p:txBody>
      </p:sp>
      <p:cxnSp>
        <p:nvCxnSpPr>
          <p:cNvPr id="29" name="直接箭头连接符 28">
            <a:extLst>
              <a:ext uri="{FF2B5EF4-FFF2-40B4-BE49-F238E27FC236}">
                <a16:creationId xmlns:a16="http://schemas.microsoft.com/office/drawing/2014/main" id="{A1BFBB53-D44F-C229-EAF2-DFB70CD30148}"/>
              </a:ext>
            </a:extLst>
          </p:cNvPr>
          <p:cNvCxnSpPr>
            <a:stCxn id="89" idx="3"/>
          </p:cNvCxnSpPr>
          <p:nvPr/>
        </p:nvCxnSpPr>
        <p:spPr>
          <a:xfrm>
            <a:off x="6559683" y="4548850"/>
            <a:ext cx="0" cy="568076"/>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0" name="文本框 29">
            <a:extLst>
              <a:ext uri="{FF2B5EF4-FFF2-40B4-BE49-F238E27FC236}">
                <a16:creationId xmlns:a16="http://schemas.microsoft.com/office/drawing/2014/main" id="{391767D1-E286-6603-F9C8-188252981BC9}"/>
              </a:ext>
            </a:extLst>
          </p:cNvPr>
          <p:cNvSpPr txBox="1"/>
          <p:nvPr/>
        </p:nvSpPr>
        <p:spPr>
          <a:xfrm rot="481688">
            <a:off x="4922427" y="4227480"/>
            <a:ext cx="552331" cy="307777"/>
          </a:xfrm>
          <a:prstGeom prst="rect">
            <a:avLst/>
          </a:prstGeom>
          <a:noFill/>
        </p:spPr>
        <p:txBody>
          <a:bodyPr wrap="none" rtlCol="0">
            <a:spAutoFit/>
          </a:bodyPr>
          <a:lstStyle/>
          <a:p>
            <a:r>
              <a:rPr lang="en-US" altLang="zh-CN" sz="1400" dirty="0"/>
              <a:t>Save</a:t>
            </a:r>
            <a:endParaRPr lang="zh-CN" altLang="en-US" sz="1400" dirty="0"/>
          </a:p>
        </p:txBody>
      </p:sp>
      <p:sp>
        <p:nvSpPr>
          <p:cNvPr id="31" name="文本框 30">
            <a:extLst>
              <a:ext uri="{FF2B5EF4-FFF2-40B4-BE49-F238E27FC236}">
                <a16:creationId xmlns:a16="http://schemas.microsoft.com/office/drawing/2014/main" id="{F130054C-15F6-4F45-B418-755193538D2F}"/>
              </a:ext>
            </a:extLst>
          </p:cNvPr>
          <p:cNvSpPr txBox="1"/>
          <p:nvPr/>
        </p:nvSpPr>
        <p:spPr>
          <a:xfrm>
            <a:off x="6559683" y="4757743"/>
            <a:ext cx="1123256" cy="307777"/>
          </a:xfrm>
          <a:prstGeom prst="rect">
            <a:avLst/>
          </a:prstGeom>
          <a:noFill/>
        </p:spPr>
        <p:txBody>
          <a:bodyPr wrap="none" rtlCol="0">
            <a:spAutoFit/>
          </a:bodyPr>
          <a:lstStyle/>
          <a:p>
            <a:r>
              <a:rPr lang="en-US" altLang="zh-CN" sz="1400" dirty="0"/>
              <a:t>Load model</a:t>
            </a:r>
            <a:endParaRPr lang="zh-CN" altLang="en-US" sz="1400" dirty="0"/>
          </a:p>
        </p:txBody>
      </p:sp>
      <p:sp>
        <p:nvSpPr>
          <p:cNvPr id="35" name="文本框 34">
            <a:extLst>
              <a:ext uri="{FF2B5EF4-FFF2-40B4-BE49-F238E27FC236}">
                <a16:creationId xmlns:a16="http://schemas.microsoft.com/office/drawing/2014/main" id="{3A9CC16E-DAFD-2DAE-E4E4-A41C07E45B9E}"/>
              </a:ext>
            </a:extLst>
          </p:cNvPr>
          <p:cNvSpPr txBox="1"/>
          <p:nvPr/>
        </p:nvSpPr>
        <p:spPr>
          <a:xfrm>
            <a:off x="4403495" y="5322323"/>
            <a:ext cx="1567673" cy="307777"/>
          </a:xfrm>
          <a:prstGeom prst="rect">
            <a:avLst/>
          </a:prstGeom>
          <a:noFill/>
        </p:spPr>
        <p:txBody>
          <a:bodyPr wrap="none" rtlCol="0">
            <a:spAutoFit/>
          </a:bodyPr>
          <a:lstStyle/>
          <a:p>
            <a:r>
              <a:rPr lang="en-US" altLang="zh-CN" sz="1400" dirty="0"/>
              <a:t>Execute inference</a:t>
            </a:r>
          </a:p>
        </p:txBody>
      </p:sp>
      <p:sp>
        <p:nvSpPr>
          <p:cNvPr id="62" name="椭圆 61">
            <a:extLst>
              <a:ext uri="{FF2B5EF4-FFF2-40B4-BE49-F238E27FC236}">
                <a16:creationId xmlns:a16="http://schemas.microsoft.com/office/drawing/2014/main" id="{A1024587-0FF4-4E8D-82CE-9A3E7991F8E2}"/>
              </a:ext>
            </a:extLst>
          </p:cNvPr>
          <p:cNvSpPr/>
          <p:nvPr/>
        </p:nvSpPr>
        <p:spPr>
          <a:xfrm>
            <a:off x="4214308" y="5691496"/>
            <a:ext cx="144000" cy="144000"/>
          </a:xfrm>
          <a:prstGeom prst="ellipse">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4" name="直接箭头连接符 63">
            <a:extLst>
              <a:ext uri="{FF2B5EF4-FFF2-40B4-BE49-F238E27FC236}">
                <a16:creationId xmlns:a16="http://schemas.microsoft.com/office/drawing/2014/main" id="{B89985A1-2186-FAD6-3841-34328036300D}"/>
              </a:ext>
            </a:extLst>
          </p:cNvPr>
          <p:cNvCxnSpPr>
            <a:cxnSpLocks/>
            <a:endCxn id="62" idx="6"/>
          </p:cNvCxnSpPr>
          <p:nvPr/>
        </p:nvCxnSpPr>
        <p:spPr>
          <a:xfrm flipH="1">
            <a:off x="4358308" y="5630100"/>
            <a:ext cx="1731723" cy="133396"/>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73" name="直接箭头连接符 72">
            <a:extLst>
              <a:ext uri="{FF2B5EF4-FFF2-40B4-BE49-F238E27FC236}">
                <a16:creationId xmlns:a16="http://schemas.microsoft.com/office/drawing/2014/main" id="{A787A773-F8BC-592A-599B-760C20C1B743}"/>
              </a:ext>
            </a:extLst>
          </p:cNvPr>
          <p:cNvCxnSpPr>
            <a:cxnSpLocks/>
            <a:stCxn id="95" idx="6"/>
          </p:cNvCxnSpPr>
          <p:nvPr/>
        </p:nvCxnSpPr>
        <p:spPr>
          <a:xfrm>
            <a:off x="4358308" y="5188926"/>
            <a:ext cx="1731723" cy="133397"/>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78" name="直接箭头连接符 77">
            <a:extLst>
              <a:ext uri="{FF2B5EF4-FFF2-40B4-BE49-F238E27FC236}">
                <a16:creationId xmlns:a16="http://schemas.microsoft.com/office/drawing/2014/main" id="{3C781542-9FE1-8648-4466-9589454DB638}"/>
              </a:ext>
            </a:extLst>
          </p:cNvPr>
          <p:cNvCxnSpPr>
            <a:stCxn id="62" idx="3"/>
            <a:endCxn id="94" idx="7"/>
          </p:cNvCxnSpPr>
          <p:nvPr/>
        </p:nvCxnSpPr>
        <p:spPr>
          <a:xfrm flipH="1">
            <a:off x="1826548" y="5814408"/>
            <a:ext cx="2408848" cy="258176"/>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79" name="文本框 78">
            <a:extLst>
              <a:ext uri="{FF2B5EF4-FFF2-40B4-BE49-F238E27FC236}">
                <a16:creationId xmlns:a16="http://schemas.microsoft.com/office/drawing/2014/main" id="{F5466CF9-AC78-CDBC-4F7D-898B1B052FBA}"/>
              </a:ext>
            </a:extLst>
          </p:cNvPr>
          <p:cNvSpPr txBox="1"/>
          <p:nvPr/>
        </p:nvSpPr>
        <p:spPr>
          <a:xfrm rot="21234905">
            <a:off x="2416289" y="5636706"/>
            <a:ext cx="1229054" cy="307777"/>
          </a:xfrm>
          <a:prstGeom prst="rect">
            <a:avLst/>
          </a:prstGeom>
          <a:noFill/>
        </p:spPr>
        <p:txBody>
          <a:bodyPr wrap="none" rtlCol="0">
            <a:spAutoFit/>
          </a:bodyPr>
          <a:lstStyle/>
          <a:p>
            <a:r>
              <a:rPr lang="en-US" altLang="zh-CN" sz="1400" dirty="0"/>
              <a:t>Get response</a:t>
            </a:r>
            <a:endParaRPr lang="zh-CN" altLang="en-US" sz="1400" dirty="0"/>
          </a:p>
        </p:txBody>
      </p:sp>
      <p:cxnSp>
        <p:nvCxnSpPr>
          <p:cNvPr id="86" name="直接连接符 85">
            <a:extLst>
              <a:ext uri="{FF2B5EF4-FFF2-40B4-BE49-F238E27FC236}">
                <a16:creationId xmlns:a16="http://schemas.microsoft.com/office/drawing/2014/main" id="{D8E01825-4BB7-455E-19CD-91B9F7AF7767}"/>
              </a:ext>
            </a:extLst>
          </p:cNvPr>
          <p:cNvCxnSpPr>
            <a:cxnSpLocks/>
          </p:cNvCxnSpPr>
          <p:nvPr/>
        </p:nvCxnSpPr>
        <p:spPr>
          <a:xfrm>
            <a:off x="8250031" y="1270400"/>
            <a:ext cx="0" cy="1008000"/>
          </a:xfrm>
          <a:prstGeom prst="line">
            <a:avLst/>
          </a:prstGeom>
          <a:ln>
            <a:solidFill>
              <a:schemeClr val="bg1">
                <a:lumMod val="75000"/>
                <a:lumOff val="25000"/>
              </a:schemeClr>
            </a:solidFill>
            <a:prstDash val="lgDash"/>
          </a:ln>
        </p:spPr>
        <p:style>
          <a:lnRef idx="2">
            <a:schemeClr val="accent1"/>
          </a:lnRef>
          <a:fillRef idx="0">
            <a:schemeClr val="accent1"/>
          </a:fillRef>
          <a:effectRef idx="1">
            <a:schemeClr val="accent1"/>
          </a:effectRef>
          <a:fontRef idx="minor">
            <a:schemeClr val="tx1"/>
          </a:fontRef>
        </p:style>
      </p:cxnSp>
      <p:sp>
        <p:nvSpPr>
          <p:cNvPr id="90" name="文本框 89">
            <a:extLst>
              <a:ext uri="{FF2B5EF4-FFF2-40B4-BE49-F238E27FC236}">
                <a16:creationId xmlns:a16="http://schemas.microsoft.com/office/drawing/2014/main" id="{C8FA2A4D-2368-F55E-E8D8-1F4D9D3A0E5B}"/>
              </a:ext>
            </a:extLst>
          </p:cNvPr>
          <p:cNvSpPr txBox="1"/>
          <p:nvPr/>
        </p:nvSpPr>
        <p:spPr>
          <a:xfrm>
            <a:off x="7669666" y="1879527"/>
            <a:ext cx="593432" cy="307777"/>
          </a:xfrm>
          <a:prstGeom prst="rect">
            <a:avLst/>
          </a:prstGeom>
          <a:noFill/>
        </p:spPr>
        <p:txBody>
          <a:bodyPr wrap="none" rtlCol="0">
            <a:spAutoFit/>
          </a:bodyPr>
          <a:lstStyle/>
          <a:p>
            <a:r>
              <a:rPr lang="en-US" altLang="zh-CN" sz="1400" dirty="0">
                <a:solidFill>
                  <a:schemeClr val="tx1">
                    <a:lumMod val="65000"/>
                  </a:schemeClr>
                </a:solidFill>
              </a:rPr>
              <a:t>Local</a:t>
            </a:r>
            <a:endParaRPr lang="zh-CN" altLang="en-US" sz="1400" dirty="0">
              <a:solidFill>
                <a:schemeClr val="tx1">
                  <a:lumMod val="65000"/>
                </a:schemeClr>
              </a:solidFill>
            </a:endParaRPr>
          </a:p>
        </p:txBody>
      </p:sp>
      <p:sp>
        <p:nvSpPr>
          <p:cNvPr id="92" name="文本框 91">
            <a:extLst>
              <a:ext uri="{FF2B5EF4-FFF2-40B4-BE49-F238E27FC236}">
                <a16:creationId xmlns:a16="http://schemas.microsoft.com/office/drawing/2014/main" id="{660BCA7B-0E86-9948-FB58-12EEA10C8BBC}"/>
              </a:ext>
            </a:extLst>
          </p:cNvPr>
          <p:cNvSpPr txBox="1"/>
          <p:nvPr/>
        </p:nvSpPr>
        <p:spPr>
          <a:xfrm>
            <a:off x="8261112" y="1877455"/>
            <a:ext cx="651140" cy="307777"/>
          </a:xfrm>
          <a:prstGeom prst="rect">
            <a:avLst/>
          </a:prstGeom>
          <a:noFill/>
        </p:spPr>
        <p:txBody>
          <a:bodyPr wrap="none" rtlCol="0">
            <a:spAutoFit/>
          </a:bodyPr>
          <a:lstStyle/>
          <a:p>
            <a:r>
              <a:rPr lang="en-US" altLang="zh-CN" sz="1400" dirty="0">
                <a:solidFill>
                  <a:schemeClr val="tx1">
                    <a:lumMod val="65000"/>
                  </a:schemeClr>
                </a:solidFill>
              </a:rPr>
              <a:t>Cloud</a:t>
            </a:r>
            <a:endParaRPr lang="zh-CN" altLang="en-US" sz="1400" dirty="0">
              <a:solidFill>
                <a:schemeClr val="tx1">
                  <a:lumMod val="65000"/>
                </a:schemeClr>
              </a:solidFill>
            </a:endParaRPr>
          </a:p>
        </p:txBody>
      </p:sp>
      <p:sp>
        <p:nvSpPr>
          <p:cNvPr id="97" name="箭头: 五边形 96">
            <a:extLst>
              <a:ext uri="{FF2B5EF4-FFF2-40B4-BE49-F238E27FC236}">
                <a16:creationId xmlns:a16="http://schemas.microsoft.com/office/drawing/2014/main" id="{D24AE5CF-733F-BACF-0640-5EC1D4B66CEA}"/>
              </a:ext>
            </a:extLst>
          </p:cNvPr>
          <p:cNvSpPr/>
          <p:nvPr/>
        </p:nvSpPr>
        <p:spPr>
          <a:xfrm>
            <a:off x="2881633" y="2036288"/>
            <a:ext cx="1296000" cy="360000"/>
          </a:xfrm>
          <a:prstGeom prst="homePlate">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Download</a:t>
            </a:r>
            <a:endParaRPr lang="zh-CN" altLang="en-US" sz="1400" dirty="0"/>
          </a:p>
        </p:txBody>
      </p:sp>
      <p:sp>
        <p:nvSpPr>
          <p:cNvPr id="98" name="箭头: 五边形 97">
            <a:extLst>
              <a:ext uri="{FF2B5EF4-FFF2-40B4-BE49-F238E27FC236}">
                <a16:creationId xmlns:a16="http://schemas.microsoft.com/office/drawing/2014/main" id="{6E31FE05-C3F9-7DCB-8D7E-D60FF990C42F}"/>
              </a:ext>
            </a:extLst>
          </p:cNvPr>
          <p:cNvSpPr/>
          <p:nvPr/>
        </p:nvSpPr>
        <p:spPr>
          <a:xfrm>
            <a:off x="669018" y="4635074"/>
            <a:ext cx="1006584" cy="360000"/>
          </a:xfrm>
          <a:prstGeom prst="homePlate">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Chat</a:t>
            </a:r>
            <a:endParaRPr lang="zh-CN" altLang="en-US" sz="1400" dirty="0"/>
          </a:p>
        </p:txBody>
      </p:sp>
    </p:spTree>
    <p:extLst>
      <p:ext uri="{BB962C8B-B14F-4D97-AF65-F5344CB8AC3E}">
        <p14:creationId xmlns:p14="http://schemas.microsoft.com/office/powerpoint/2010/main" val="907304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2F4B74-2D2A-2851-421D-9B4F799380CA}"/>
            </a:ext>
          </a:extLst>
        </p:cNvPr>
        <p:cNvGrpSpPr/>
        <p:nvPr/>
      </p:nvGrpSpPr>
      <p:grpSpPr>
        <a:xfrm>
          <a:off x="0" y="0"/>
          <a:ext cx="0" cy="0"/>
          <a:chOff x="0" y="0"/>
          <a:chExt cx="0" cy="0"/>
        </a:xfrm>
      </p:grpSpPr>
      <p:sp>
        <p:nvSpPr>
          <p:cNvPr id="18" name="矩形: 圆顶角 17">
            <a:extLst>
              <a:ext uri="{FF2B5EF4-FFF2-40B4-BE49-F238E27FC236}">
                <a16:creationId xmlns:a16="http://schemas.microsoft.com/office/drawing/2014/main" id="{A00B3094-771C-E35C-A150-1A11FF756C2A}"/>
              </a:ext>
            </a:extLst>
          </p:cNvPr>
          <p:cNvSpPr/>
          <p:nvPr/>
        </p:nvSpPr>
        <p:spPr>
          <a:xfrm>
            <a:off x="691784" y="3816816"/>
            <a:ext cx="2160000" cy="360000"/>
          </a:xfrm>
          <a:prstGeom prst="round2Same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r>
              <a:rPr lang="en-US" altLang="zh-CN" sz="1400" b="1" dirty="0"/>
              <a:t>Functions</a:t>
            </a:r>
            <a:endParaRPr lang="zh-CN" altLang="en-US" sz="1400" b="1" dirty="0"/>
          </a:p>
        </p:txBody>
      </p:sp>
      <p:sp>
        <p:nvSpPr>
          <p:cNvPr id="3" name="标题 2">
            <a:extLst>
              <a:ext uri="{FF2B5EF4-FFF2-40B4-BE49-F238E27FC236}">
                <a16:creationId xmlns:a16="http://schemas.microsoft.com/office/drawing/2014/main" id="{9A6BB737-46B8-1C8C-3D39-BA043F251AB2}"/>
              </a:ext>
            </a:extLst>
          </p:cNvPr>
          <p:cNvSpPr>
            <a:spLocks noGrp="1" noRot="1" noMove="1" noResize="1" noEditPoints="1" noAdjustHandles="1" noChangeArrowheads="1" noChangeShapeType="1"/>
          </p:cNvSpPr>
          <p:nvPr>
            <p:ph type="title" idx="4294967295"/>
          </p:nvPr>
        </p:nvSpPr>
        <p:spPr>
          <a:xfrm>
            <a:off x="695325" y="406400"/>
            <a:ext cx="10801350" cy="720000"/>
          </a:xfrm>
        </p:spPr>
        <p:txBody>
          <a:bodyPr>
            <a:normAutofit/>
          </a:bodyPr>
          <a:lstStyle/>
          <a:p>
            <a:r>
              <a:rPr lang="en-US" altLang="zh-CN" sz="3200" dirty="0">
                <a:solidFill>
                  <a:schemeClr val="tx1">
                    <a:lumMod val="50000"/>
                  </a:schemeClr>
                </a:solidFill>
              </a:rPr>
              <a:t>API</a:t>
            </a:r>
            <a:endParaRPr lang="zh-CN" altLang="en-US" sz="3200" dirty="0">
              <a:solidFill>
                <a:schemeClr val="tx1">
                  <a:lumMod val="50000"/>
                </a:schemeClr>
              </a:solidFill>
            </a:endParaRPr>
          </a:p>
        </p:txBody>
      </p:sp>
      <p:sp>
        <p:nvSpPr>
          <p:cNvPr id="72" name="矩形 71">
            <a:extLst>
              <a:ext uri="{FF2B5EF4-FFF2-40B4-BE49-F238E27FC236}">
                <a16:creationId xmlns:a16="http://schemas.microsoft.com/office/drawing/2014/main" id="{12B01156-6687-C1BD-9A8D-813A919A0493}"/>
              </a:ext>
            </a:extLst>
          </p:cNvPr>
          <p:cNvSpPr>
            <a:spLocks noGrp="1" noRot="1" noMove="1" noResize="1" noEditPoints="1" noAdjustHandles="1" noChangeArrowheads="1" noChangeShapeType="1"/>
          </p:cNvSpPr>
          <p:nvPr/>
        </p:nvSpPr>
        <p:spPr>
          <a:xfrm>
            <a:off x="2112000" y="637074"/>
            <a:ext cx="10080000" cy="287358"/>
          </a:xfrm>
          <a:prstGeom prst="rect">
            <a:avLst/>
          </a:prstGeom>
          <a:pattFill prst="wdUpDiag">
            <a:fgClr>
              <a:schemeClr val="bg1">
                <a:lumMod val="95000"/>
                <a:lumOff val="5000"/>
              </a:schemeClr>
            </a:fgClr>
            <a:bgClr>
              <a:schemeClr val="bg1">
                <a:lumMod val="85000"/>
                <a:lumOff val="15000"/>
              </a:schemeClr>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9" name="图片 18" descr="文本&#10;&#10;AI 生成的内容可能不正确。">
            <a:extLst>
              <a:ext uri="{FF2B5EF4-FFF2-40B4-BE49-F238E27FC236}">
                <a16:creationId xmlns:a16="http://schemas.microsoft.com/office/drawing/2014/main" id="{D3AAEC95-0C62-B389-35CD-5DBE1F70E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2683" y="2124816"/>
            <a:ext cx="5210179" cy="1692000"/>
          </a:xfrm>
          <a:prstGeom prst="rect">
            <a:avLst/>
          </a:prstGeom>
        </p:spPr>
      </p:pic>
      <p:sp>
        <p:nvSpPr>
          <p:cNvPr id="4" name="文本框 3">
            <a:extLst>
              <a:ext uri="{FF2B5EF4-FFF2-40B4-BE49-F238E27FC236}">
                <a16:creationId xmlns:a16="http://schemas.microsoft.com/office/drawing/2014/main" id="{BEB95713-BCEB-72E6-9587-B78524B00FF9}"/>
              </a:ext>
            </a:extLst>
          </p:cNvPr>
          <p:cNvSpPr txBox="1"/>
          <p:nvPr/>
        </p:nvSpPr>
        <p:spPr>
          <a:xfrm>
            <a:off x="3567054" y="1696169"/>
            <a:ext cx="1239763" cy="338554"/>
          </a:xfrm>
          <a:prstGeom prst="rect">
            <a:avLst/>
          </a:prstGeom>
          <a:noFill/>
        </p:spPr>
        <p:txBody>
          <a:bodyPr wrap="none" rtlCol="0">
            <a:spAutoFit/>
          </a:bodyPr>
          <a:lstStyle/>
          <a:p>
            <a:r>
              <a:rPr lang="en-US" altLang="zh-CN" sz="1600" dirty="0"/>
              <a:t>foundry.exe</a:t>
            </a:r>
            <a:endParaRPr lang="zh-CN" altLang="en-US" sz="1600" dirty="0"/>
          </a:p>
        </p:txBody>
      </p:sp>
      <p:sp>
        <p:nvSpPr>
          <p:cNvPr id="6" name="矩形 5">
            <a:extLst>
              <a:ext uri="{FF2B5EF4-FFF2-40B4-BE49-F238E27FC236}">
                <a16:creationId xmlns:a16="http://schemas.microsoft.com/office/drawing/2014/main" id="{F629C55D-A1C0-47E5-A77D-8AF686A1100E}"/>
              </a:ext>
            </a:extLst>
          </p:cNvPr>
          <p:cNvSpPr/>
          <p:nvPr/>
        </p:nvSpPr>
        <p:spPr>
          <a:xfrm>
            <a:off x="5396923" y="2498886"/>
            <a:ext cx="1008000" cy="108000"/>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7723CB8E-CB51-D33E-38E3-88A9B9DAEA52}"/>
              </a:ext>
            </a:extLst>
          </p:cNvPr>
          <p:cNvSpPr txBox="1"/>
          <p:nvPr/>
        </p:nvSpPr>
        <p:spPr>
          <a:xfrm>
            <a:off x="7532233" y="1704650"/>
            <a:ext cx="1055097" cy="338554"/>
          </a:xfrm>
          <a:prstGeom prst="rect">
            <a:avLst/>
          </a:prstGeom>
          <a:noFill/>
        </p:spPr>
        <p:txBody>
          <a:bodyPr wrap="none" rtlCol="0">
            <a:spAutoFit/>
          </a:bodyPr>
          <a:lstStyle/>
          <a:p>
            <a:r>
              <a:rPr lang="en-US" altLang="zh-CN" sz="1600" dirty="0"/>
              <a:t>Endpoint </a:t>
            </a:r>
            <a:endParaRPr lang="zh-CN" altLang="en-US" sz="1600" dirty="0"/>
          </a:p>
        </p:txBody>
      </p:sp>
      <p:cxnSp>
        <p:nvCxnSpPr>
          <p:cNvPr id="9" name="连接符: 肘形 8">
            <a:extLst>
              <a:ext uri="{FF2B5EF4-FFF2-40B4-BE49-F238E27FC236}">
                <a16:creationId xmlns:a16="http://schemas.microsoft.com/office/drawing/2014/main" id="{EDED023D-82F0-440A-AE6D-57463C01BCAA}"/>
              </a:ext>
            </a:extLst>
          </p:cNvPr>
          <p:cNvCxnSpPr>
            <a:stCxn id="6" idx="0"/>
            <a:endCxn id="7" idx="1"/>
          </p:cNvCxnSpPr>
          <p:nvPr/>
        </p:nvCxnSpPr>
        <p:spPr>
          <a:xfrm rot="5400000" flipH="1" flipV="1">
            <a:off x="6404099" y="1370752"/>
            <a:ext cx="624959" cy="1631310"/>
          </a:xfrm>
          <a:prstGeom prst="bentConnector2">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12" name="表格 11">
            <a:extLst>
              <a:ext uri="{FF2B5EF4-FFF2-40B4-BE49-F238E27FC236}">
                <a16:creationId xmlns:a16="http://schemas.microsoft.com/office/drawing/2014/main" id="{16B9463A-C26E-5625-07CA-77C5120761CA}"/>
              </a:ext>
            </a:extLst>
          </p:cNvPr>
          <p:cNvGraphicFramePr>
            <a:graphicFrameLocks noGrp="1"/>
          </p:cNvGraphicFramePr>
          <p:nvPr>
            <p:extLst>
              <p:ext uri="{D42A27DB-BD31-4B8C-83A1-F6EECF244321}">
                <p14:modId xmlns:p14="http://schemas.microsoft.com/office/powerpoint/2010/main" val="1594481130"/>
              </p:ext>
            </p:extLst>
          </p:nvPr>
        </p:nvGraphicFramePr>
        <p:xfrm>
          <a:off x="691784" y="4176816"/>
          <a:ext cx="10800000" cy="1800000"/>
        </p:xfrm>
        <a:graphic>
          <a:graphicData uri="http://schemas.openxmlformats.org/drawingml/2006/table">
            <a:tbl>
              <a:tblPr bandRow="1">
                <a:tableStyleId>{125E5076-3810-47DD-B79F-674D7AD40C01}</a:tableStyleId>
              </a:tblPr>
              <a:tblGrid>
                <a:gridCol w="2880000">
                  <a:extLst>
                    <a:ext uri="{9D8B030D-6E8A-4147-A177-3AD203B41FA5}">
                      <a16:colId xmlns:a16="http://schemas.microsoft.com/office/drawing/2014/main" val="3017555253"/>
                    </a:ext>
                  </a:extLst>
                </a:gridCol>
                <a:gridCol w="3960000">
                  <a:extLst>
                    <a:ext uri="{9D8B030D-6E8A-4147-A177-3AD203B41FA5}">
                      <a16:colId xmlns:a16="http://schemas.microsoft.com/office/drawing/2014/main" val="2404654909"/>
                    </a:ext>
                  </a:extLst>
                </a:gridCol>
                <a:gridCol w="3960000">
                  <a:extLst>
                    <a:ext uri="{9D8B030D-6E8A-4147-A177-3AD203B41FA5}">
                      <a16:colId xmlns:a16="http://schemas.microsoft.com/office/drawing/2014/main" val="2399057694"/>
                    </a:ext>
                  </a:extLst>
                </a:gridCol>
              </a:tblGrid>
              <a:tr h="360000">
                <a:tc>
                  <a:txBody>
                    <a:bodyPr/>
                    <a:lstStyle/>
                    <a:p>
                      <a:r>
                        <a:rPr lang="en-US" altLang="zh-CN" sz="1400" dirty="0"/>
                        <a:t>Get service status</a:t>
                      </a:r>
                      <a:endParaRPr lang="zh-CN" altLang="en-US" sz="1400" dirty="0"/>
                    </a:p>
                  </a:txBody>
                  <a:tcPr anchor="ctr"/>
                </a:tc>
                <a:tc>
                  <a:txBody>
                    <a:bodyPr/>
                    <a:lstStyle/>
                    <a:p>
                      <a:r>
                        <a:rPr lang="en-US" altLang="zh-CN" sz="1400" dirty="0"/>
                        <a:t>foundry service status</a:t>
                      </a:r>
                      <a:endParaRPr lang="zh-CN" altLang="en-US" sz="1400" dirty="0">
                        <a:latin typeface="Consolas" panose="020B0609020204030204" pitchFamily="49" charset="0"/>
                      </a:endParaRPr>
                    </a:p>
                  </a:txBody>
                  <a:tcPr anchor="ctr"/>
                </a:tc>
                <a:tc>
                  <a:txBody>
                    <a:bodyPr/>
                    <a:lstStyle/>
                    <a:p>
                      <a:r>
                        <a:rPr lang="en-US" altLang="zh-CN" sz="1400" dirty="0"/>
                        <a:t>GET /</a:t>
                      </a:r>
                      <a:r>
                        <a:rPr lang="en-US" altLang="zh-CN" sz="1400" dirty="0" err="1"/>
                        <a:t>openai</a:t>
                      </a:r>
                      <a:r>
                        <a:rPr lang="en-US" altLang="zh-CN" sz="1400" dirty="0"/>
                        <a:t>/status</a:t>
                      </a:r>
                      <a:endParaRPr lang="zh-CN" altLang="en-US" sz="1400" dirty="0">
                        <a:latin typeface="Consolas" panose="020B0609020204030204" pitchFamily="49" charset="0"/>
                      </a:endParaRPr>
                    </a:p>
                  </a:txBody>
                  <a:tcPr anchor="ctr"/>
                </a:tc>
                <a:extLst>
                  <a:ext uri="{0D108BD9-81ED-4DB2-BD59-A6C34878D82A}">
                    <a16:rowId xmlns:a16="http://schemas.microsoft.com/office/drawing/2014/main" val="1772037088"/>
                  </a:ext>
                </a:extLst>
              </a:tr>
              <a:tr h="360000">
                <a:tc>
                  <a:txBody>
                    <a:bodyPr/>
                    <a:lstStyle/>
                    <a:p>
                      <a:r>
                        <a:rPr lang="en-US" altLang="zh-CN" sz="1400" dirty="0"/>
                        <a:t>Local models</a:t>
                      </a:r>
                      <a:endParaRPr lang="zh-CN" altLang="en-US" sz="1400" dirty="0"/>
                    </a:p>
                  </a:txBody>
                  <a:tcPr anchor="ctr"/>
                </a:tc>
                <a:tc>
                  <a:txBody>
                    <a:bodyPr/>
                    <a:lstStyle/>
                    <a:p>
                      <a:r>
                        <a:rPr lang="en-US" altLang="zh-CN" sz="1400" dirty="0"/>
                        <a:t>foundry cache list</a:t>
                      </a:r>
                      <a:endParaRPr lang="zh-CN" altLang="en-US" sz="1400" dirty="0">
                        <a:latin typeface="Consolas" panose="020B0609020204030204" pitchFamily="49" charset="0"/>
                      </a:endParaRPr>
                    </a:p>
                  </a:txBody>
                  <a:tcPr anchor="ctr"/>
                </a:tc>
                <a:tc>
                  <a:txBody>
                    <a:bodyPr/>
                    <a:lstStyle/>
                    <a:p>
                      <a:r>
                        <a:rPr lang="en-US" altLang="zh-CN" sz="1400" dirty="0"/>
                        <a:t>GET /</a:t>
                      </a:r>
                      <a:r>
                        <a:rPr lang="en-US" altLang="zh-CN" sz="1400" dirty="0" err="1"/>
                        <a:t>openai</a:t>
                      </a:r>
                      <a:r>
                        <a:rPr lang="en-US" altLang="zh-CN" sz="1400" dirty="0"/>
                        <a:t>/models</a:t>
                      </a:r>
                      <a:endParaRPr lang="zh-CN" altLang="en-US" sz="1400" dirty="0">
                        <a:latin typeface="Consolas" panose="020B0609020204030204" pitchFamily="49" charset="0"/>
                      </a:endParaRPr>
                    </a:p>
                  </a:txBody>
                  <a:tcPr anchor="ctr"/>
                </a:tc>
                <a:extLst>
                  <a:ext uri="{0D108BD9-81ED-4DB2-BD59-A6C34878D82A}">
                    <a16:rowId xmlns:a16="http://schemas.microsoft.com/office/drawing/2014/main" val="2363708905"/>
                  </a:ext>
                </a:extLst>
              </a:tr>
              <a:tr h="360000">
                <a:tc>
                  <a:txBody>
                    <a:bodyPr/>
                    <a:lstStyle/>
                    <a:p>
                      <a:r>
                        <a:rPr lang="en-US" altLang="zh-CN" sz="1400" dirty="0"/>
                        <a:t>Available models in cloud</a:t>
                      </a:r>
                      <a:endParaRPr lang="zh-CN" altLang="en-US" sz="1400" dirty="0"/>
                    </a:p>
                  </a:txBody>
                  <a:tcPr anchor="ctr"/>
                </a:tc>
                <a:tc>
                  <a:txBody>
                    <a:bodyPr/>
                    <a:lstStyle/>
                    <a:p>
                      <a:r>
                        <a:rPr lang="en-US" altLang="zh-CN" sz="1400" dirty="0"/>
                        <a:t>foundry model list</a:t>
                      </a:r>
                      <a:endParaRPr lang="zh-CN" altLang="en-US" sz="1400" dirty="0">
                        <a:latin typeface="Consolas" panose="020B0609020204030204" pitchFamily="49" charset="0"/>
                      </a:endParaRPr>
                    </a:p>
                  </a:txBody>
                  <a:tcPr anchor="ctr"/>
                </a:tc>
                <a:tc>
                  <a:txBody>
                    <a:bodyPr/>
                    <a:lstStyle/>
                    <a:p>
                      <a:r>
                        <a:rPr lang="en-US" altLang="zh-CN" sz="1400" dirty="0"/>
                        <a:t>GET /foundry/list</a:t>
                      </a:r>
                      <a:endParaRPr lang="zh-CN" altLang="en-US" sz="1400" dirty="0">
                        <a:latin typeface="Consolas" panose="020B0609020204030204" pitchFamily="49" charset="0"/>
                      </a:endParaRPr>
                    </a:p>
                  </a:txBody>
                  <a:tcPr anchor="ctr"/>
                </a:tc>
                <a:extLst>
                  <a:ext uri="{0D108BD9-81ED-4DB2-BD59-A6C34878D82A}">
                    <a16:rowId xmlns:a16="http://schemas.microsoft.com/office/drawing/2014/main" val="1146450272"/>
                  </a:ext>
                </a:extLst>
              </a:tr>
              <a:tr h="360000">
                <a:tc>
                  <a:txBody>
                    <a:bodyPr/>
                    <a:lstStyle/>
                    <a:p>
                      <a:r>
                        <a:rPr lang="en-US" altLang="zh-CN" sz="1400" dirty="0"/>
                        <a:t>Download model</a:t>
                      </a:r>
                      <a:endParaRPr lang="zh-CN" altLang="en-US" sz="1400" dirty="0"/>
                    </a:p>
                  </a:txBody>
                  <a:tcPr anchor="ctr"/>
                </a:tc>
                <a:tc>
                  <a:txBody>
                    <a:bodyPr/>
                    <a:lstStyle/>
                    <a:p>
                      <a:r>
                        <a:rPr lang="en-US" altLang="zh-CN" sz="1400" dirty="0"/>
                        <a:t>foundry model download &lt;model&gt;</a:t>
                      </a:r>
                      <a:endParaRPr lang="zh-CN" altLang="en-US" sz="1400" dirty="0">
                        <a:latin typeface="Consolas" panose="020B0609020204030204" pitchFamily="49" charset="0"/>
                      </a:endParaRPr>
                    </a:p>
                  </a:txBody>
                  <a:tcPr anchor="ctr"/>
                </a:tc>
                <a:tc>
                  <a:txBody>
                    <a:bodyPr/>
                    <a:lstStyle/>
                    <a:p>
                      <a:r>
                        <a:rPr lang="en-US" altLang="zh-CN" sz="1400" dirty="0"/>
                        <a:t>POST /</a:t>
                      </a:r>
                      <a:r>
                        <a:rPr lang="en-US" altLang="zh-CN" sz="1400" dirty="0" err="1"/>
                        <a:t>openai</a:t>
                      </a:r>
                      <a:r>
                        <a:rPr lang="en-US" altLang="zh-CN" sz="1400" dirty="0"/>
                        <a:t>/download</a:t>
                      </a:r>
                      <a:endParaRPr lang="zh-CN" altLang="en-US" sz="1400" dirty="0">
                        <a:latin typeface="Consolas" panose="020B0609020204030204" pitchFamily="49" charset="0"/>
                      </a:endParaRPr>
                    </a:p>
                  </a:txBody>
                  <a:tcPr anchor="ctr"/>
                </a:tc>
                <a:extLst>
                  <a:ext uri="{0D108BD9-81ED-4DB2-BD59-A6C34878D82A}">
                    <a16:rowId xmlns:a16="http://schemas.microsoft.com/office/drawing/2014/main" val="4082312576"/>
                  </a:ext>
                </a:extLst>
              </a:tr>
              <a:tr h="360000">
                <a:tc>
                  <a:txBody>
                    <a:bodyPr/>
                    <a:lstStyle/>
                    <a:p>
                      <a:r>
                        <a:rPr lang="en-US" altLang="zh-CN" sz="1400" dirty="0"/>
                        <a:t>Chat</a:t>
                      </a:r>
                      <a:endParaRPr lang="zh-CN" altLang="en-US" sz="1400" dirty="0"/>
                    </a:p>
                  </a:txBody>
                  <a:tcPr anchor="ctr"/>
                </a:tc>
                <a:tc>
                  <a:txBody>
                    <a:bodyPr/>
                    <a:lstStyle/>
                    <a:p>
                      <a:r>
                        <a:rPr lang="en-US" altLang="zh-CN" sz="1400" dirty="0"/>
                        <a:t>foundry model use &lt;model&gt;</a:t>
                      </a:r>
                      <a:endParaRPr lang="zh-CN" altLang="en-US" sz="1400" dirty="0">
                        <a:latin typeface="Consolas" panose="020B0609020204030204" pitchFamily="49" charset="0"/>
                      </a:endParaRPr>
                    </a:p>
                  </a:txBody>
                  <a:tcPr anchor="ctr"/>
                </a:tc>
                <a:tc>
                  <a:txBody>
                    <a:bodyPr/>
                    <a:lstStyle/>
                    <a:p>
                      <a:r>
                        <a:rPr lang="en-US" altLang="zh-CN" sz="1400" dirty="0"/>
                        <a:t>POST /</a:t>
                      </a:r>
                      <a:r>
                        <a:rPr lang="en-US" altLang="zh-CN" sz="1400" dirty="0" err="1"/>
                        <a:t>openai</a:t>
                      </a:r>
                      <a:r>
                        <a:rPr lang="en-US" altLang="zh-CN" sz="1400" dirty="0"/>
                        <a:t>/download</a:t>
                      </a:r>
                      <a:endParaRPr lang="zh-CN" altLang="en-US" sz="1400" dirty="0">
                        <a:latin typeface="Consolas" panose="020B0609020204030204" pitchFamily="49" charset="0"/>
                      </a:endParaRPr>
                    </a:p>
                  </a:txBody>
                  <a:tcPr anchor="ctr"/>
                </a:tc>
                <a:extLst>
                  <a:ext uri="{0D108BD9-81ED-4DB2-BD59-A6C34878D82A}">
                    <a16:rowId xmlns:a16="http://schemas.microsoft.com/office/drawing/2014/main" val="1013550797"/>
                  </a:ext>
                </a:extLst>
              </a:tr>
            </a:tbl>
          </a:graphicData>
        </a:graphic>
      </p:graphicFrame>
      <p:sp>
        <p:nvSpPr>
          <p:cNvPr id="8" name="矩形: 圆角 7">
            <a:extLst>
              <a:ext uri="{FF2B5EF4-FFF2-40B4-BE49-F238E27FC236}">
                <a16:creationId xmlns:a16="http://schemas.microsoft.com/office/drawing/2014/main" id="{CE95B242-EFE5-8595-75F4-9499A19D76F1}"/>
              </a:ext>
            </a:extLst>
          </p:cNvPr>
          <p:cNvSpPr/>
          <p:nvPr/>
        </p:nvSpPr>
        <p:spPr>
          <a:xfrm>
            <a:off x="3572683" y="1268044"/>
            <a:ext cx="2880000" cy="432000"/>
          </a:xfrm>
          <a:prstGeom prst="round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b="1" dirty="0"/>
              <a:t>CLI</a:t>
            </a:r>
            <a:endParaRPr lang="zh-CN" altLang="en-US" b="1" dirty="0"/>
          </a:p>
        </p:txBody>
      </p:sp>
      <p:sp>
        <p:nvSpPr>
          <p:cNvPr id="13" name="矩形: 圆角 12">
            <a:extLst>
              <a:ext uri="{FF2B5EF4-FFF2-40B4-BE49-F238E27FC236}">
                <a16:creationId xmlns:a16="http://schemas.microsoft.com/office/drawing/2014/main" id="{B4B5C1F5-BB80-B1A7-6D1E-741A287196DB}"/>
              </a:ext>
            </a:extLst>
          </p:cNvPr>
          <p:cNvSpPr/>
          <p:nvPr/>
        </p:nvSpPr>
        <p:spPr>
          <a:xfrm>
            <a:off x="7532233" y="1268044"/>
            <a:ext cx="2880000" cy="432000"/>
          </a:xfrm>
          <a:prstGeom prst="round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b="1" dirty="0"/>
              <a:t>HTTP localhost</a:t>
            </a:r>
            <a:endParaRPr lang="zh-CN" altLang="en-US" b="1" dirty="0"/>
          </a:p>
        </p:txBody>
      </p:sp>
      <p:pic>
        <p:nvPicPr>
          <p:cNvPr id="21" name="图形 20" descr="处理器 轮廓">
            <a:extLst>
              <a:ext uri="{FF2B5EF4-FFF2-40B4-BE49-F238E27FC236}">
                <a16:creationId xmlns:a16="http://schemas.microsoft.com/office/drawing/2014/main" id="{A66489E8-E05F-7357-7805-A69E15880D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1784" y="1692816"/>
            <a:ext cx="864000" cy="864000"/>
          </a:xfrm>
          <a:prstGeom prst="rect">
            <a:avLst/>
          </a:prstGeom>
        </p:spPr>
      </p:pic>
      <p:cxnSp>
        <p:nvCxnSpPr>
          <p:cNvPr id="2" name="连接符: 肘形 1">
            <a:extLst>
              <a:ext uri="{FF2B5EF4-FFF2-40B4-BE49-F238E27FC236}">
                <a16:creationId xmlns:a16="http://schemas.microsoft.com/office/drawing/2014/main" id="{EAC4095C-3904-1BAE-E6F4-35D5781A8624}"/>
              </a:ext>
            </a:extLst>
          </p:cNvPr>
          <p:cNvCxnSpPr>
            <a:cxnSpLocks/>
            <a:stCxn id="4" idx="3"/>
          </p:cNvCxnSpPr>
          <p:nvPr/>
        </p:nvCxnSpPr>
        <p:spPr>
          <a:xfrm>
            <a:off x="4806817" y="1865446"/>
            <a:ext cx="309469" cy="453211"/>
          </a:xfrm>
          <a:prstGeom prst="bentConnector2">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5" name="文本框 4">
            <a:extLst>
              <a:ext uri="{FF2B5EF4-FFF2-40B4-BE49-F238E27FC236}">
                <a16:creationId xmlns:a16="http://schemas.microsoft.com/office/drawing/2014/main" id="{F7323F01-F32F-F6CA-A844-F3149018CD41}"/>
              </a:ext>
            </a:extLst>
          </p:cNvPr>
          <p:cNvSpPr txBox="1"/>
          <p:nvPr/>
        </p:nvSpPr>
        <p:spPr>
          <a:xfrm>
            <a:off x="691784" y="5976816"/>
            <a:ext cx="481002" cy="215444"/>
          </a:xfrm>
          <a:prstGeom prst="rect">
            <a:avLst/>
          </a:prstGeom>
          <a:noFill/>
        </p:spPr>
        <p:txBody>
          <a:bodyPr wrap="none" lIns="108000" tIns="0" rIns="108000" bIns="0" rtlCol="0">
            <a:spAutoFit/>
          </a:bodyPr>
          <a:lstStyle/>
          <a:p>
            <a:r>
              <a:rPr lang="en-US" altLang="zh-CN" sz="1400" dirty="0"/>
              <a:t>……</a:t>
            </a:r>
            <a:endParaRPr lang="zh-CN" altLang="en-US" sz="1400" dirty="0"/>
          </a:p>
        </p:txBody>
      </p:sp>
    </p:spTree>
    <p:extLst>
      <p:ext uri="{BB962C8B-B14F-4D97-AF65-F5344CB8AC3E}">
        <p14:creationId xmlns:p14="http://schemas.microsoft.com/office/powerpoint/2010/main" val="1264422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6D7D019E-95EB-E6AC-5698-6CFE797BE302}"/>
              </a:ext>
            </a:extLst>
          </p:cNvPr>
          <p:cNvSpPr>
            <a:spLocks noGrp="1"/>
          </p:cNvSpPr>
          <p:nvPr>
            <p:ph type="body" sz="quarter" idx="10"/>
          </p:nvPr>
        </p:nvSpPr>
        <p:spPr/>
        <p:txBody>
          <a:bodyPr/>
          <a:lstStyle/>
          <a:p>
            <a:r>
              <a:rPr lang="en-US" altLang="zh-CN" sz="6000" dirty="0">
                <a:solidFill>
                  <a:schemeClr val="tx1">
                    <a:lumMod val="50000"/>
                  </a:schemeClr>
                </a:solidFill>
              </a:rPr>
              <a:t>Thanks</a:t>
            </a:r>
            <a:endParaRPr lang="zh-CN" altLang="en-US" sz="6000" dirty="0">
              <a:solidFill>
                <a:schemeClr val="tx1">
                  <a:lumMod val="50000"/>
                </a:schemeClr>
              </a:solidFill>
            </a:endParaRPr>
          </a:p>
        </p:txBody>
      </p:sp>
    </p:spTree>
    <p:extLst>
      <p:ext uri="{BB962C8B-B14F-4D97-AF65-F5344CB8AC3E}">
        <p14:creationId xmlns:p14="http://schemas.microsoft.com/office/powerpoint/2010/main" val="324240874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微软雅黑 + Segoe UI">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演示文稿1" id="{6F1BC145-6475-4F81-B3D3-2ABD205DB9F5}" vid="{28F429FB-CF00-435B-813D-6D8DDAE30FF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RoyalDesign25A</Template>
  <TotalTime>630</TotalTime>
  <Words>482</Words>
  <Application>Microsoft Office PowerPoint</Application>
  <PresentationFormat>宽屏</PresentationFormat>
  <Paragraphs>117</Paragraphs>
  <Slides>8</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等线</vt:lpstr>
      <vt:lpstr>Arial</vt:lpstr>
      <vt:lpstr>Consolas</vt:lpstr>
      <vt:lpstr>Segoe UI</vt:lpstr>
      <vt:lpstr>Office 主题​​</vt:lpstr>
      <vt:lpstr>Foundry Local</vt:lpstr>
      <vt:lpstr>Intro</vt:lpstr>
      <vt:lpstr>Relationship</vt:lpstr>
      <vt:lpstr>Architecture</vt:lpstr>
      <vt:lpstr>Model Lifecycle</vt:lpstr>
      <vt:lpstr>Download &amp; Run</vt:lpstr>
      <vt:lpstr>API</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Kingcean Tuan</dc:creator>
  <cp:lastModifiedBy>Kingcean Tuan</cp:lastModifiedBy>
  <cp:revision>55</cp:revision>
  <dcterms:created xsi:type="dcterms:W3CDTF">2025-10-14T03:28:56Z</dcterms:created>
  <dcterms:modified xsi:type="dcterms:W3CDTF">2025-10-24T15:25:02Z</dcterms:modified>
</cp:coreProperties>
</file>