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9" r:id="rId3"/>
    <p:sldId id="257" r:id="rId4"/>
    <p:sldId id="310" r:id="rId5"/>
    <p:sldId id="295" r:id="rId6"/>
    <p:sldId id="311" r:id="rId7"/>
    <p:sldId id="299" r:id="rId8"/>
    <p:sldId id="300" r:id="rId9"/>
    <p:sldId id="313" r:id="rId10"/>
    <p:sldId id="312" r:id="rId11"/>
    <p:sldId id="314" r:id="rId12"/>
    <p:sldId id="315" r:id="rId13"/>
    <p:sldId id="296" r:id="rId14"/>
    <p:sldId id="301" r:id="rId15"/>
    <p:sldId id="302" r:id="rId16"/>
    <p:sldId id="297" r:id="rId17"/>
    <p:sldId id="303" r:id="rId18"/>
    <p:sldId id="304" r:id="rId19"/>
    <p:sldId id="305" r:id="rId20"/>
    <p:sldId id="306" r:id="rId21"/>
    <p:sldId id="307" r:id="rId22"/>
    <p:sldId id="308" r:id="rId23"/>
    <p:sldId id="316" r:id="rId24"/>
    <p:sldId id="298" r:id="rId25"/>
    <p:sldId id="317" r:id="rId26"/>
    <p:sldId id="318" r:id="rId27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29"/>
      <p:italic r:id="rId30"/>
    </p:embeddedFont>
    <p:embeddedFont>
      <p:font typeface="Oswald" panose="00000500000000000000" pitchFamily="2" charset="0"/>
      <p:regular r:id="rId31"/>
      <p:bold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19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19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115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99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86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8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99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3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8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6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5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26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70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47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940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00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9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3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9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6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1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7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96463" y="3080791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EEG EYE STATE </a:t>
            </a:r>
            <a:br>
              <a:rPr lang="en" dirty="0"/>
            </a:br>
            <a:r>
              <a:rPr lang="en" dirty="0"/>
              <a:t>CLASSIFICATION</a:t>
            </a:r>
            <a:endParaRPr dirty="0"/>
          </a:p>
        </p:txBody>
      </p:sp>
      <p:sp>
        <p:nvSpPr>
          <p:cNvPr id="3" name="Google Shape;464;p13">
            <a:extLst>
              <a:ext uri="{FF2B5EF4-FFF2-40B4-BE49-F238E27FC236}">
                <a16:creationId xmlns:a16="http://schemas.microsoft.com/office/drawing/2014/main" id="{FC69AE0B-BC9F-4F24-BD1E-418460902DE3}"/>
              </a:ext>
            </a:extLst>
          </p:cNvPr>
          <p:cNvSpPr txBox="1">
            <a:spLocks/>
          </p:cNvSpPr>
          <p:nvPr/>
        </p:nvSpPr>
        <p:spPr>
          <a:xfrm>
            <a:off x="3437237" y="3983700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it-IT" sz="1800" b="0" dirty="0"/>
              <a:t>MATHEMATICS IN MACHINE LEARNING</a:t>
            </a:r>
          </a:p>
          <a:p>
            <a:r>
              <a:rPr lang="it-IT" sz="1800" b="0" dirty="0"/>
              <a:t>GIANVITO LITURRI</a:t>
            </a:r>
          </a:p>
          <a:p>
            <a:r>
              <a:rPr lang="it-IT" sz="1800" b="0" dirty="0"/>
              <a:t>A.A. 2021/2022</a:t>
            </a:r>
          </a:p>
        </p:txBody>
      </p:sp>
      <p:pic>
        <p:nvPicPr>
          <p:cNvPr id="4" name="Google Shape;88;p12">
            <a:extLst>
              <a:ext uri="{FF2B5EF4-FFF2-40B4-BE49-F238E27FC236}">
                <a16:creationId xmlns:a16="http://schemas.microsoft.com/office/drawing/2014/main" id="{932169E5-8280-4FBA-8E13-7C7C0D50AA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763" y="0"/>
            <a:ext cx="1532774" cy="10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PRINCIPAL COMPONENT ANALYSIS (1)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8B1E0A-352E-4B71-8B9F-CDD02B3A1A48}"/>
              </a:ext>
            </a:extLst>
          </p:cNvPr>
          <p:cNvSpPr txBox="1"/>
          <p:nvPr/>
        </p:nvSpPr>
        <p:spPr>
          <a:xfrm>
            <a:off x="435241" y="83958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PCA ( principal component analysis), an orthogonal linear transformation that rearranges features such that their number is reduced. The new variables explain most of the variability in the original set.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672015-C82E-45E5-BCE0-0C3131D0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08" y="1548147"/>
            <a:ext cx="4662888" cy="272485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7E518F-DB23-4ACB-8B34-7D98E5307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88" y="1722946"/>
            <a:ext cx="1997611" cy="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PRINCIPAL COMPONENT ANALYSIS (2)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8B1E0A-352E-4B71-8B9F-CDD02B3A1A48}"/>
              </a:ext>
            </a:extLst>
          </p:cNvPr>
          <p:cNvSpPr txBox="1"/>
          <p:nvPr/>
        </p:nvSpPr>
        <p:spPr>
          <a:xfrm>
            <a:off x="435241" y="839586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OPTIMIZATION PROBLEM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08626C-4609-4CC0-966B-77FF983E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2" y="1301926"/>
            <a:ext cx="3259266" cy="1842194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2D8FDA7-C998-4973-892F-05EC3D3CA9BD}"/>
              </a:ext>
            </a:extLst>
          </p:cNvPr>
          <p:cNvCxnSpPr>
            <a:cxnSpLocks/>
          </p:cNvCxnSpPr>
          <p:nvPr/>
        </p:nvCxnSpPr>
        <p:spPr>
          <a:xfrm>
            <a:off x="5968673" y="2098305"/>
            <a:ext cx="12406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78605A-7E92-403B-ACE7-3EA337B9920E}"/>
              </a:ext>
            </a:extLst>
          </p:cNvPr>
          <p:cNvSpPr txBox="1"/>
          <p:nvPr/>
        </p:nvSpPr>
        <p:spPr>
          <a:xfrm>
            <a:off x="5751599" y="1652936"/>
            <a:ext cx="5115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0" dirty="0" err="1">
                <a:solidFill>
                  <a:srgbClr val="202122"/>
                </a:solidFill>
                <a:effectLst/>
                <a:latin typeface="Oswald" panose="00000500000000000000" pitchFamily="2" charset="0"/>
              </a:rPr>
              <a:t>Lagrangian</a:t>
            </a:r>
            <a:r>
              <a:rPr lang="it-IT" i="0" dirty="0">
                <a:solidFill>
                  <a:srgbClr val="202122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it-IT" i="0" dirty="0" err="1">
                <a:solidFill>
                  <a:srgbClr val="202122"/>
                </a:solidFill>
                <a:effectLst/>
                <a:latin typeface="Oswald" panose="00000500000000000000" pitchFamily="2" charset="0"/>
              </a:rPr>
              <a:t>formulation</a:t>
            </a:r>
            <a:endParaRPr lang="it-IT" dirty="0">
              <a:latin typeface="Oswald" panose="00000500000000000000" pitchFamily="2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08FE43-DD32-438A-93A3-2876AB3D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028" y="1835870"/>
            <a:ext cx="1366788" cy="47303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28692F6-7B54-4124-8E2F-D62DE52C2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823" y="1694331"/>
            <a:ext cx="749596" cy="403974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EE9B2E-33C0-40B4-8FC0-4AC7A42D5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19" y="2124166"/>
            <a:ext cx="870879" cy="40397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E9A1CE-8612-4D62-B7D2-4DDDCE07CD78}"/>
              </a:ext>
            </a:extLst>
          </p:cNvPr>
          <p:cNvSpPr txBox="1"/>
          <p:nvPr/>
        </p:nvSpPr>
        <p:spPr>
          <a:xfrm>
            <a:off x="3967040" y="1781252"/>
            <a:ext cx="560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44F0297-EEF6-48AC-B582-11924191E3E1}"/>
              </a:ext>
            </a:extLst>
          </p:cNvPr>
          <p:cNvSpPr txBox="1"/>
          <p:nvPr/>
        </p:nvSpPr>
        <p:spPr>
          <a:xfrm>
            <a:off x="4050341" y="2155012"/>
            <a:ext cx="560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s.t.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40B8713E-F588-4102-A4BC-324B9B082B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42535" r="69787" b="16072"/>
          <a:stretch/>
        </p:blipFill>
        <p:spPr>
          <a:xfrm>
            <a:off x="4158801" y="2018265"/>
            <a:ext cx="147177" cy="12238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A0DC38B-B7F5-460F-ABC0-3344C49B7691}"/>
              </a:ext>
            </a:extLst>
          </p:cNvPr>
          <p:cNvSpPr txBox="1"/>
          <p:nvPr/>
        </p:nvSpPr>
        <p:spPr>
          <a:xfrm>
            <a:off x="467190" y="3178401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OTHER PRINCIPAL COMPONENTS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A499BFD-CDC5-405D-AEE6-C4E0E587CB61}"/>
              </a:ext>
            </a:extLst>
          </p:cNvPr>
          <p:cNvSpPr txBox="1"/>
          <p:nvPr/>
        </p:nvSpPr>
        <p:spPr>
          <a:xfrm>
            <a:off x="468692" y="3523267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Same optimization problem, but we impose the uncorrelation respect to the previous components</a:t>
            </a:r>
          </a:p>
        </p:txBody>
      </p:sp>
    </p:spTree>
    <p:extLst>
      <p:ext uri="{BB962C8B-B14F-4D97-AF65-F5344CB8AC3E}">
        <p14:creationId xmlns:p14="http://schemas.microsoft.com/office/powerpoint/2010/main" val="308289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PRINCIPAL COMPONENT ANALYSIS (3)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8B1E0A-352E-4B71-8B9F-CDD02B3A1A48}"/>
              </a:ext>
            </a:extLst>
          </p:cNvPr>
          <p:cNvSpPr txBox="1"/>
          <p:nvPr/>
        </p:nvSpPr>
        <p:spPr>
          <a:xfrm>
            <a:off x="435242" y="839586"/>
            <a:ext cx="2158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VISUALIZATION IN 2 PCs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A1A38A-6751-4CFB-886A-46EAB6BA05A8}"/>
              </a:ext>
            </a:extLst>
          </p:cNvPr>
          <p:cNvSpPr txBox="1"/>
          <p:nvPr/>
        </p:nvSpPr>
        <p:spPr>
          <a:xfrm>
            <a:off x="5396709" y="866372"/>
            <a:ext cx="2158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VISUALIZATION IN 3 PCs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1954AF-E1D6-4194-AD14-50C8F612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62" y="1355498"/>
            <a:ext cx="4362263" cy="22704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2EF6862-3403-4349-ACDF-68C0902B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" y="1355498"/>
            <a:ext cx="4789109" cy="23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-974166" y="25717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METHODOLOGY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-389732" y="353136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i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i="1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6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K-FOLD CROSS VALIDATION 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B77A366-3AF1-42D5-8C70-0219B4F1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820" y="1189566"/>
            <a:ext cx="3121765" cy="27643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34DD4DC-2E68-4756-A5F3-BD4A7F23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309" y="1666779"/>
            <a:ext cx="1510691" cy="2564246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099AB368-B1EF-432C-81E8-F2DFEB0E6774}"/>
              </a:ext>
            </a:extLst>
          </p:cNvPr>
          <p:cNvSpPr/>
          <p:nvPr/>
        </p:nvSpPr>
        <p:spPr>
          <a:xfrm>
            <a:off x="6889585" y="1911350"/>
            <a:ext cx="336715" cy="13335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45DA93E-C87A-45FA-8B82-5D30D4B3A73B}"/>
              </a:ext>
            </a:extLst>
          </p:cNvPr>
          <p:cNvSpPr/>
          <p:nvPr/>
        </p:nvSpPr>
        <p:spPr>
          <a:xfrm>
            <a:off x="6889585" y="2336800"/>
            <a:ext cx="336715" cy="13335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CF7079-2624-4283-817E-EA210E838FD8}"/>
              </a:ext>
            </a:extLst>
          </p:cNvPr>
          <p:cNvSpPr/>
          <p:nvPr/>
        </p:nvSpPr>
        <p:spPr>
          <a:xfrm>
            <a:off x="6889584" y="2762250"/>
            <a:ext cx="336715" cy="13335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83682669-A76E-4141-9333-00E17418B908}"/>
              </a:ext>
            </a:extLst>
          </p:cNvPr>
          <p:cNvSpPr/>
          <p:nvPr/>
        </p:nvSpPr>
        <p:spPr>
          <a:xfrm>
            <a:off x="6889582" y="3187700"/>
            <a:ext cx="336715" cy="13335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BEC04C53-C90B-4490-AB0F-1856A1D81A7F}"/>
              </a:ext>
            </a:extLst>
          </p:cNvPr>
          <p:cNvSpPr/>
          <p:nvPr/>
        </p:nvSpPr>
        <p:spPr>
          <a:xfrm>
            <a:off x="6889583" y="3613150"/>
            <a:ext cx="336715" cy="13335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8DB81F-96E1-4672-B7BA-7165DF317D1D}"/>
              </a:ext>
            </a:extLst>
          </p:cNvPr>
          <p:cNvSpPr txBox="1"/>
          <p:nvPr/>
        </p:nvSpPr>
        <p:spPr>
          <a:xfrm>
            <a:off x="7226297" y="1797861"/>
            <a:ext cx="49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masis MT Pro Light" panose="020B0604020202020204" pitchFamily="18" charset="0"/>
              </a:rPr>
              <a:t>E</a:t>
            </a:r>
            <a:r>
              <a:rPr lang="it-IT" sz="800" b="1" i="1" dirty="0">
                <a:latin typeface="Amasis MT Pro Light" panose="020B0604020202020204" pitchFamily="18" charset="0"/>
              </a:rPr>
              <a:t>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9587E1-DBFB-4975-80FA-7C30B1AD96FE}"/>
              </a:ext>
            </a:extLst>
          </p:cNvPr>
          <p:cNvSpPr txBox="1"/>
          <p:nvPr/>
        </p:nvSpPr>
        <p:spPr>
          <a:xfrm>
            <a:off x="7226297" y="2251195"/>
            <a:ext cx="49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masis MT Pro Light" panose="020B0604020202020204" pitchFamily="18" charset="0"/>
              </a:rPr>
              <a:t>E</a:t>
            </a:r>
            <a:r>
              <a:rPr lang="it-IT" sz="800" b="1" i="1" dirty="0">
                <a:latin typeface="Amasis MT Pro Light" panose="020B0604020202020204" pitchFamily="18" charset="0"/>
              </a:rPr>
              <a:t>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C5C6414-8323-401C-B3B7-AEE9C65BE747}"/>
              </a:ext>
            </a:extLst>
          </p:cNvPr>
          <p:cNvSpPr txBox="1"/>
          <p:nvPr/>
        </p:nvSpPr>
        <p:spPr>
          <a:xfrm>
            <a:off x="7219947" y="2675037"/>
            <a:ext cx="49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masis MT Pro Light" panose="020B0604020202020204" pitchFamily="18" charset="0"/>
              </a:rPr>
              <a:t>E</a:t>
            </a:r>
            <a:r>
              <a:rPr lang="it-IT" sz="800" b="1" i="1" dirty="0">
                <a:latin typeface="Amasis MT Pro Light" panose="020B0604020202020204" pitchFamily="18" charset="0"/>
              </a:rPr>
              <a:t>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72ADD3-0555-4DE3-BB9E-13DD2AE534A3}"/>
              </a:ext>
            </a:extLst>
          </p:cNvPr>
          <p:cNvSpPr txBox="1"/>
          <p:nvPr/>
        </p:nvSpPr>
        <p:spPr>
          <a:xfrm>
            <a:off x="7226297" y="3102951"/>
            <a:ext cx="49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masis MT Pro Light" panose="020B0604020202020204" pitchFamily="18" charset="0"/>
              </a:rPr>
              <a:t>E</a:t>
            </a:r>
            <a:r>
              <a:rPr lang="it-IT" sz="800" b="1" i="1" dirty="0">
                <a:latin typeface="Amasis MT Pro Light" panose="020B0604020202020204" pitchFamily="18" charset="0"/>
              </a:rPr>
              <a:t>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C54BA1-42DC-403F-84DD-B732BD9A4F8E}"/>
              </a:ext>
            </a:extLst>
          </p:cNvPr>
          <p:cNvSpPr txBox="1"/>
          <p:nvPr/>
        </p:nvSpPr>
        <p:spPr>
          <a:xfrm>
            <a:off x="7226297" y="3519476"/>
            <a:ext cx="49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masis MT Pro Light" panose="020B0604020202020204" pitchFamily="18" charset="0"/>
              </a:rPr>
              <a:t>E</a:t>
            </a:r>
            <a:r>
              <a:rPr lang="it-IT" sz="800" b="1" i="1" dirty="0">
                <a:latin typeface="Amasis MT Pro Light" panose="020B0604020202020204" pitchFamily="18" charset="0"/>
              </a:rPr>
              <a:t>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D4BC0D9-2B25-4770-8953-06DDF2BC1D68}"/>
              </a:ext>
            </a:extLst>
          </p:cNvPr>
          <p:cNvSpPr txBox="1"/>
          <p:nvPr/>
        </p:nvSpPr>
        <p:spPr>
          <a:xfrm>
            <a:off x="435241" y="1007900"/>
            <a:ext cx="3332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KEY STEPS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Split the training set in 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Use one fold for validating and the </a:t>
            </a:r>
            <a:r>
              <a:rPr lang="en-US" sz="1600" dirty="0" err="1">
                <a:latin typeface="Oswald" panose="00000500000000000000" pitchFamily="2" charset="0"/>
              </a:rPr>
              <a:t>remaing</a:t>
            </a:r>
            <a:r>
              <a:rPr lang="en-US" sz="1600" dirty="0">
                <a:latin typeface="Oswald" panose="00000500000000000000" pitchFamily="2" charset="0"/>
              </a:rPr>
              <a:t> ones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Compute the error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Repeat for each 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Average the errors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52DFC4C-B21C-45DF-83F9-FBB496285834}"/>
              </a:ext>
            </a:extLst>
          </p:cNvPr>
          <p:cNvSpPr txBox="1"/>
          <p:nvPr/>
        </p:nvSpPr>
        <p:spPr>
          <a:xfrm>
            <a:off x="435240" y="2948902"/>
            <a:ext cx="3332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SETTING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</a:p>
          <a:p>
            <a:r>
              <a:rPr lang="en-US" sz="1600" dirty="0">
                <a:latin typeface="Oswald" panose="00000500000000000000" pitchFamily="2" charset="0"/>
              </a:rPr>
              <a:t>K=5 is used in hyperparameter tune stage </a:t>
            </a:r>
          </a:p>
        </p:txBody>
      </p:sp>
    </p:spTree>
    <p:extLst>
      <p:ext uri="{BB962C8B-B14F-4D97-AF65-F5344CB8AC3E}">
        <p14:creationId xmlns:p14="http://schemas.microsoft.com/office/powerpoint/2010/main" val="187933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METRICS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D545D5-EDA1-4C66-91A1-96C69AE08F84}"/>
              </a:ext>
            </a:extLst>
          </p:cNvPr>
          <p:cNvSpPr txBox="1"/>
          <p:nvPr/>
        </p:nvSpPr>
        <p:spPr>
          <a:xfrm>
            <a:off x="435241" y="83958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Performance metrics are functions that we use in order to measure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how well our machine learning methods work</a:t>
            </a:r>
            <a:r>
              <a:rPr lang="en-US" sz="1600" dirty="0">
                <a:latin typeface="Oswald" panose="00000500000000000000" pitchFamily="2" charset="0"/>
              </a:rPr>
              <a:t>. Possible metrics can be:</a:t>
            </a:r>
          </a:p>
        </p:txBody>
      </p:sp>
      <p:pic>
        <p:nvPicPr>
          <p:cNvPr id="4" name="Immagine 3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213356A3-6751-4E3C-94C9-9E9CA9FF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753064"/>
            <a:ext cx="3687414" cy="81868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012B55-D27B-40F0-9845-76DBED5A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008" y="1722946"/>
            <a:ext cx="3100614" cy="848804"/>
          </a:xfrm>
          <a:prstGeom prst="rect">
            <a:avLst/>
          </a:prstGeom>
        </p:spPr>
      </p:pic>
      <p:pic>
        <p:nvPicPr>
          <p:cNvPr id="10" name="Immagine 9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2B96BC7A-48BB-4A9A-999A-BC12827E2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41" y="2900453"/>
            <a:ext cx="2938839" cy="848804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9AD968-8D62-45DA-BFDA-9EB0757CD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008" y="2906372"/>
            <a:ext cx="3850218" cy="8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6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370668" y="3090257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CLASSIFICATION </a:t>
            </a:r>
            <a:br>
              <a:rPr lang="it-IT" i="1" dirty="0"/>
            </a:br>
            <a:r>
              <a:rPr lang="it-IT" i="1" dirty="0"/>
              <a:t>MODELS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-389732" y="353136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i="1" dirty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i="1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62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SUPPORT VECTOR MACHINES (1)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6EE6AD-C2FF-4866-BD10-3BA973A44F9A}"/>
              </a:ext>
            </a:extLst>
          </p:cNvPr>
          <p:cNvSpPr txBox="1"/>
          <p:nvPr/>
        </p:nvSpPr>
        <p:spPr>
          <a:xfrm>
            <a:off x="435241" y="839586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The purpose: find the hyperplane that best separates two classes by maximizing the “margin”.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851601-D3A7-46E6-9FEB-6D86E14A24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6"/>
          <a:stretch/>
        </p:blipFill>
        <p:spPr>
          <a:xfrm>
            <a:off x="587225" y="1178140"/>
            <a:ext cx="6405826" cy="7091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3CEFFA-A2EC-47F5-9334-9CBD3FE90710}"/>
              </a:ext>
            </a:extLst>
          </p:cNvPr>
          <p:cNvSpPr txBox="1"/>
          <p:nvPr/>
        </p:nvSpPr>
        <p:spPr>
          <a:xfrm>
            <a:off x="435241" y="1717969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HARD-SVM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86200E-D04B-44D6-ACF2-A0C45D791AB4}"/>
              </a:ext>
            </a:extLst>
          </p:cNvPr>
          <p:cNvSpPr txBox="1"/>
          <p:nvPr/>
        </p:nvSpPr>
        <p:spPr>
          <a:xfrm>
            <a:off x="435241" y="2055147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Suppose classes are linear separable.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D37060-C1DA-4DDD-A858-579EBA8A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1" y="2651632"/>
            <a:ext cx="2521053" cy="9583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FB0D24-B1C3-4668-8AF5-BC43275C1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399" y="2640720"/>
            <a:ext cx="2581918" cy="9734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E58686-F692-42EF-98CA-958B29CA1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017" y="2384659"/>
            <a:ext cx="1253108" cy="12388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Freccia circolare in su 20">
            <a:extLst>
              <a:ext uri="{FF2B5EF4-FFF2-40B4-BE49-F238E27FC236}">
                <a16:creationId xmlns:a16="http://schemas.microsoft.com/office/drawing/2014/main" id="{63FA583F-11CE-4464-AD9E-C859CC44CA91}"/>
              </a:ext>
            </a:extLst>
          </p:cNvPr>
          <p:cNvSpPr/>
          <p:nvPr/>
        </p:nvSpPr>
        <p:spPr>
          <a:xfrm>
            <a:off x="2658533" y="3708400"/>
            <a:ext cx="1811867" cy="3385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circolare in su 23">
            <a:extLst>
              <a:ext uri="{FF2B5EF4-FFF2-40B4-BE49-F238E27FC236}">
                <a16:creationId xmlns:a16="http://schemas.microsoft.com/office/drawing/2014/main" id="{B79A0717-646F-4912-9B9E-5E4637A39C29}"/>
              </a:ext>
            </a:extLst>
          </p:cNvPr>
          <p:cNvSpPr/>
          <p:nvPr/>
        </p:nvSpPr>
        <p:spPr>
          <a:xfrm>
            <a:off x="6232893" y="3708400"/>
            <a:ext cx="1811867" cy="3385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48C6A89-9AD2-4C06-B3BD-AF7787AA67AD}"/>
              </a:ext>
            </a:extLst>
          </p:cNvPr>
          <p:cNvSpPr txBox="1"/>
          <p:nvPr/>
        </p:nvSpPr>
        <p:spPr>
          <a:xfrm>
            <a:off x="2956294" y="3649004"/>
            <a:ext cx="145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Oswald" panose="00000500000000000000" pitchFamily="2" charset="0"/>
              </a:rPr>
              <a:t>Reformulation</a:t>
            </a:r>
            <a:endParaRPr lang="it-IT" b="1" dirty="0">
              <a:latin typeface="Oswald" panose="000005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490A0-934C-47BD-8D3E-CBAFAC36815A}"/>
              </a:ext>
            </a:extLst>
          </p:cNvPr>
          <p:cNvSpPr txBox="1"/>
          <p:nvPr/>
        </p:nvSpPr>
        <p:spPr>
          <a:xfrm>
            <a:off x="6410693" y="3657583"/>
            <a:ext cx="145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Oswald" panose="000005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4686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 SUPPORT VECTOR MACHINES (2)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9E499F-61AE-45F6-9FDA-3395585F02E3}"/>
              </a:ext>
            </a:extLst>
          </p:cNvPr>
          <p:cNvSpPr txBox="1"/>
          <p:nvPr/>
        </p:nvSpPr>
        <p:spPr>
          <a:xfrm>
            <a:off x="435241" y="93903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SOFT-SVM</a:t>
            </a:r>
          </a:p>
          <a:p>
            <a:r>
              <a:rPr lang="en-US" sz="1600" dirty="0">
                <a:latin typeface="Oswald" panose="00000500000000000000" pitchFamily="2" charset="0"/>
              </a:rPr>
              <a:t>Relax the constraint of linear separability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6CD540C-0757-46F9-9B56-5966894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1" y="1557999"/>
            <a:ext cx="3822837" cy="10780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5A50BF3-F6FE-4986-8D44-9F65BDD46207}"/>
              </a:ext>
            </a:extLst>
          </p:cNvPr>
          <p:cNvSpPr txBox="1"/>
          <p:nvPr/>
        </p:nvSpPr>
        <p:spPr>
          <a:xfrm>
            <a:off x="435241" y="2767836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LAGRANGIAN FORMULATION OF SVM</a:t>
            </a:r>
          </a:p>
        </p:txBody>
      </p:sp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6D2ABC6A-2752-48F6-AFF7-5ED93D700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1" y="3297859"/>
            <a:ext cx="2342947" cy="338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2B89B87-EEF9-4367-BA14-4170DA50F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536" y="3297859"/>
            <a:ext cx="2315158" cy="7786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6778D3-AAC7-47FC-BE10-AAEBE560D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042" y="3285681"/>
            <a:ext cx="2342948" cy="4404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Freccia angolare in su 11">
            <a:extLst>
              <a:ext uri="{FF2B5EF4-FFF2-40B4-BE49-F238E27FC236}">
                <a16:creationId xmlns:a16="http://schemas.microsoft.com/office/drawing/2014/main" id="{A6E0F7AC-7AAB-49F5-AE67-DBC709377E9C}"/>
              </a:ext>
            </a:extLst>
          </p:cNvPr>
          <p:cNvSpPr/>
          <p:nvPr/>
        </p:nvSpPr>
        <p:spPr>
          <a:xfrm rot="5400000">
            <a:off x="2915695" y="3518758"/>
            <a:ext cx="423333" cy="3944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D415F0-B588-406E-9064-66E8336CE191}"/>
              </a:ext>
            </a:extLst>
          </p:cNvPr>
          <p:cNvSpPr txBox="1"/>
          <p:nvPr/>
        </p:nvSpPr>
        <p:spPr>
          <a:xfrm>
            <a:off x="2596461" y="3880457"/>
            <a:ext cx="145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swald" panose="00000500000000000000" pitchFamily="2" charset="0"/>
              </a:rPr>
              <a:t>Solve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C0326EB-6D8B-43FA-8F6A-0E55F2C893D2}"/>
              </a:ext>
            </a:extLst>
          </p:cNvPr>
          <p:cNvSpPr/>
          <p:nvPr/>
        </p:nvSpPr>
        <p:spPr>
          <a:xfrm>
            <a:off x="5935133" y="3467136"/>
            <a:ext cx="440267" cy="25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9AB35C-8A1E-42BF-B4BF-47CA621A5746}"/>
              </a:ext>
            </a:extLst>
          </p:cNvPr>
          <p:cNvSpPr txBox="1"/>
          <p:nvPr/>
        </p:nvSpPr>
        <p:spPr>
          <a:xfrm>
            <a:off x="5943636" y="3817218"/>
            <a:ext cx="145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Oswald" panose="00000500000000000000" pitchFamily="2" charset="0"/>
              </a:rPr>
              <a:t>Replacing</a:t>
            </a:r>
            <a:endParaRPr lang="it-IT" b="1" dirty="0">
              <a:latin typeface="Oswald" panose="00000500000000000000" pitchFamily="2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35B31C-7C96-4713-8A5D-6C647236F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180" y="1018505"/>
            <a:ext cx="2195408" cy="180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39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 SUPPORT VECTOR MACHINES (3)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681D69-C64F-4710-BA3C-D015C842687E}"/>
              </a:ext>
            </a:extLst>
          </p:cNvPr>
          <p:cNvSpPr txBox="1"/>
          <p:nvPr/>
        </p:nvSpPr>
        <p:spPr>
          <a:xfrm>
            <a:off x="435241" y="93903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SVM WITH KERNEL</a:t>
            </a:r>
          </a:p>
          <a:p>
            <a:r>
              <a:rPr lang="en-US" sz="1600" dirty="0">
                <a:latin typeface="Oswald" panose="00000500000000000000" pitchFamily="2" charset="0"/>
              </a:rPr>
              <a:t>The linear support vector classifier can be represented as: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44C52D-6A07-479E-9D69-CB2BB0B5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1635744"/>
            <a:ext cx="3443941" cy="115702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FA7D46-71B7-4D43-B8AF-9143746E626B}"/>
              </a:ext>
            </a:extLst>
          </p:cNvPr>
          <p:cNvSpPr txBox="1"/>
          <p:nvPr/>
        </p:nvSpPr>
        <p:spPr>
          <a:xfrm>
            <a:off x="550333" y="2615020"/>
            <a:ext cx="81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Alpha is non-zero only for support vectors.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2A43565-0589-4591-94A3-65A310D459AC}"/>
              </a:ext>
            </a:extLst>
          </p:cNvPr>
          <p:cNvSpPr/>
          <p:nvPr/>
        </p:nvSpPr>
        <p:spPr>
          <a:xfrm>
            <a:off x="4131733" y="2071228"/>
            <a:ext cx="859367" cy="25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3B23022-6EA3-4CDD-960C-7331EE14F945}"/>
              </a:ext>
            </a:extLst>
          </p:cNvPr>
          <p:cNvSpPr/>
          <p:nvPr/>
        </p:nvSpPr>
        <p:spPr>
          <a:xfrm>
            <a:off x="2760132" y="1991657"/>
            <a:ext cx="68580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7F9EBD-1732-4E27-BEE1-2733D371AD53}"/>
              </a:ext>
            </a:extLst>
          </p:cNvPr>
          <p:cNvSpPr txBox="1"/>
          <p:nvPr/>
        </p:nvSpPr>
        <p:spPr>
          <a:xfrm>
            <a:off x="3915833" y="1786419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Oswald" panose="00000500000000000000" pitchFamily="2" charset="0"/>
              </a:rPr>
              <a:t>Generalization</a:t>
            </a:r>
            <a:endParaRPr lang="it-IT" b="1" dirty="0">
              <a:latin typeface="Oswald" panose="000005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D6C20FA-A299-4558-AFE9-BF13CBD8D72C}"/>
              </a:ext>
            </a:extLst>
          </p:cNvPr>
          <p:cNvSpPr txBox="1"/>
          <p:nvPr/>
        </p:nvSpPr>
        <p:spPr>
          <a:xfrm>
            <a:off x="5439832" y="2560721"/>
            <a:ext cx="2913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K is a kernel function that quantifies the similarity of two observations.</a:t>
            </a:r>
          </a:p>
          <a:p>
            <a:r>
              <a:rPr lang="en-US" dirty="0">
                <a:latin typeface="Oswald" panose="00000500000000000000" pitchFamily="2" charset="0"/>
              </a:rPr>
              <a:t>Linear kernel: simply inner product</a:t>
            </a:r>
            <a:endParaRPr lang="it-IT" dirty="0">
              <a:latin typeface="Oswald" panose="00000500000000000000" pitchFamily="2" charset="0"/>
            </a:endParaRPr>
          </a:p>
        </p:txBody>
      </p:sp>
      <p:sp>
        <p:nvSpPr>
          <p:cNvPr id="15" name="Google Shape;286;p32">
            <a:extLst>
              <a:ext uri="{FF2B5EF4-FFF2-40B4-BE49-F238E27FC236}">
                <a16:creationId xmlns:a16="http://schemas.microsoft.com/office/drawing/2014/main" id="{2FB111D3-D3F4-47CB-AB87-C64E5C6BC2A1}"/>
              </a:ext>
            </a:extLst>
          </p:cNvPr>
          <p:cNvSpPr txBox="1"/>
          <p:nvPr/>
        </p:nvSpPr>
        <p:spPr>
          <a:xfrm>
            <a:off x="5452382" y="1915281"/>
            <a:ext cx="2901043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𝐾(𝒙, 𝒙′) = 〈𝜓(𝒙), 𝜓(𝒙′)〉.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8208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-218651" y="25717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DATA EXPLORATION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-389732" y="353136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i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i="1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DECISION TREE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2DC392-1516-42D0-8435-29B76C68123A}"/>
              </a:ext>
            </a:extLst>
          </p:cNvPr>
          <p:cNvSpPr txBox="1"/>
          <p:nvPr/>
        </p:nvSpPr>
        <p:spPr>
          <a:xfrm>
            <a:off x="435241" y="839586"/>
            <a:ext cx="8121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The purpose: predict the class or value based on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a set of decision rules </a:t>
            </a:r>
            <a:r>
              <a:rPr lang="en-US" sz="1600" dirty="0">
                <a:latin typeface="Oswald" panose="00000500000000000000" pitchFamily="2" charset="0"/>
              </a:rPr>
              <a:t>inferred from training data.</a:t>
            </a:r>
          </a:p>
          <a:p>
            <a:r>
              <a:rPr lang="en-US" sz="1600" dirty="0">
                <a:latin typeface="Oswald" panose="00000500000000000000" pitchFamily="2" charset="0"/>
              </a:rPr>
              <a:t>Optimization problem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: identify for each node the variable and the cut value </a:t>
            </a:r>
            <a:r>
              <a:rPr lang="en-US" sz="1600" dirty="0">
                <a:latin typeface="Oswald" panose="00000500000000000000" pitchFamily="2" charset="0"/>
              </a:rPr>
              <a:t>to minimize the metric.</a:t>
            </a:r>
          </a:p>
          <a:p>
            <a:r>
              <a:rPr lang="en-US" sz="1600" dirty="0">
                <a:latin typeface="Oswald" panose="00000500000000000000" pitchFamily="2" charset="0"/>
              </a:rPr>
              <a:t>Metrics to measure the impurity:</a:t>
            </a:r>
          </a:p>
          <a:p>
            <a:endParaRPr lang="en-US" sz="1600" dirty="0">
              <a:latin typeface="Oswald" panose="00000500000000000000" pitchFamily="2" charset="0"/>
            </a:endParaRPr>
          </a:p>
          <a:p>
            <a:endParaRPr lang="en-US" sz="1600" dirty="0">
              <a:latin typeface="Oswald" panose="000005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8A2916-6990-44A6-8D3F-70693A133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5" y="1666878"/>
            <a:ext cx="3242903" cy="3805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DCF464-FEE1-4CF4-8446-424BD583E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5" y="2047387"/>
            <a:ext cx="3165079" cy="4459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3DF26FA-8B29-475A-91DF-AF8782D7D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63" y="2163025"/>
            <a:ext cx="4994761" cy="21565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473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RANDOM FOREST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252EC4-80A4-44DF-A2B6-62FED5EFE541}"/>
              </a:ext>
            </a:extLst>
          </p:cNvPr>
          <p:cNvSpPr txBox="1"/>
          <p:nvPr/>
        </p:nvSpPr>
        <p:spPr>
          <a:xfrm>
            <a:off x="435241" y="904530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PROBLEM</a:t>
            </a:r>
          </a:p>
          <a:p>
            <a:r>
              <a:rPr lang="en-US" sz="1600" dirty="0">
                <a:latin typeface="Oswald" panose="00000500000000000000" pitchFamily="2" charset="0"/>
              </a:rPr>
              <a:t>Decision tree suffers of high variance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8C7A2-308F-4C72-8073-243E9F3A73D2}"/>
              </a:ext>
            </a:extLst>
          </p:cNvPr>
          <p:cNvSpPr txBox="1"/>
          <p:nvPr/>
        </p:nvSpPr>
        <p:spPr>
          <a:xfrm>
            <a:off x="435241" y="1678035"/>
            <a:ext cx="812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IDEA</a:t>
            </a:r>
          </a:p>
          <a:p>
            <a:r>
              <a:rPr lang="en-US" sz="1600" dirty="0">
                <a:latin typeface="Oswald" panose="00000500000000000000" pitchFamily="2" charset="0"/>
              </a:rPr>
              <a:t>Given a set of n independent observations Z1, . . . , Zn, each with variance σ^2, the variance of the mean Z of the observations is given by (σ^2)/n.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D5B3D6-1295-4816-A182-B784534B4D37}"/>
              </a:ext>
            </a:extLst>
          </p:cNvPr>
          <p:cNvSpPr txBox="1"/>
          <p:nvPr/>
        </p:nvSpPr>
        <p:spPr>
          <a:xfrm>
            <a:off x="435241" y="2697762"/>
            <a:ext cx="812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SOLUTION </a:t>
            </a:r>
          </a:p>
          <a:p>
            <a:r>
              <a:rPr lang="en-US" sz="1600" dirty="0">
                <a:latin typeface="Oswald" panose="00000500000000000000" pitchFamily="2" charset="0"/>
              </a:rPr>
              <a:t>Training a large number of trees and average the results.</a:t>
            </a:r>
          </a:p>
          <a:p>
            <a:r>
              <a:rPr lang="en-US" sz="1600" dirty="0">
                <a:latin typeface="Oswald" panose="00000500000000000000" pitchFamily="2" charset="0"/>
              </a:rPr>
              <a:t>For each split, it is considered only a subset of predictors.</a:t>
            </a:r>
          </a:p>
          <a:p>
            <a:r>
              <a:rPr lang="en-US" sz="1600" dirty="0">
                <a:latin typeface="Oswald" panose="00000500000000000000" pitchFamily="2" charset="0"/>
              </a:rPr>
              <a:t>This implies the decorrelation.</a:t>
            </a:r>
          </a:p>
        </p:txBody>
      </p:sp>
    </p:spTree>
    <p:extLst>
      <p:ext uri="{BB962C8B-B14F-4D97-AF65-F5344CB8AC3E}">
        <p14:creationId xmlns:p14="http://schemas.microsoft.com/office/powerpoint/2010/main" val="233259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LOGISTIC REGRESSION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132A8E-6CF5-414D-8443-966B76709725}"/>
              </a:ext>
            </a:extLst>
          </p:cNvPr>
          <p:cNvSpPr txBox="1"/>
          <p:nvPr/>
        </p:nvSpPr>
        <p:spPr>
          <a:xfrm>
            <a:off x="435241" y="839586"/>
            <a:ext cx="812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We want to map our result to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[0,1] range as probability</a:t>
            </a:r>
            <a:r>
              <a:rPr lang="en-US" sz="1600" dirty="0">
                <a:latin typeface="Oswald" panose="00000500000000000000" pitchFamily="2" charset="0"/>
              </a:rPr>
              <a:t>.</a:t>
            </a:r>
          </a:p>
          <a:p>
            <a:r>
              <a:rPr lang="en-US" sz="1600" dirty="0">
                <a:latin typeface="Oswald" panose="00000500000000000000" pitchFamily="2" charset="0"/>
              </a:rPr>
              <a:t>The used function is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logistic:</a:t>
            </a:r>
          </a:p>
          <a:p>
            <a:endParaRPr lang="en-US" sz="1600" dirty="0">
              <a:latin typeface="Oswald" panose="000005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042753-C568-4DCF-9660-B4EA5548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66" y="1550091"/>
            <a:ext cx="2590462" cy="1021659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C614D25-8549-45DC-86F9-2666462020FD}"/>
              </a:ext>
            </a:extLst>
          </p:cNvPr>
          <p:cNvSpPr/>
          <p:nvPr/>
        </p:nvSpPr>
        <p:spPr>
          <a:xfrm>
            <a:off x="3831774" y="1766099"/>
            <a:ext cx="664234" cy="43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32980A-1ED0-4918-96C2-99372B77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66" y="1613233"/>
            <a:ext cx="2963620" cy="7381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E793156-9B72-4A4B-8EE2-65005F227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773" y="2571750"/>
            <a:ext cx="3619228" cy="1664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59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K-NEAREST NEIGHBORS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473EE5-1149-477D-AC4E-24039C552B50}"/>
              </a:ext>
            </a:extLst>
          </p:cNvPr>
          <p:cNvSpPr txBox="1"/>
          <p:nvPr/>
        </p:nvSpPr>
        <p:spPr>
          <a:xfrm>
            <a:off x="435241" y="875778"/>
            <a:ext cx="812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IDEA</a:t>
            </a:r>
          </a:p>
          <a:p>
            <a:r>
              <a:rPr lang="en-US" sz="1600" dirty="0">
                <a:latin typeface="Oswald" panose="00000500000000000000" pitchFamily="2" charset="0"/>
              </a:rPr>
              <a:t>The features are relevant to determine the sample label, thus a close-by sample(means similar features) likely to have the same label.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B21EB7-431B-463B-8A9E-3C72DD5E6DBD}"/>
              </a:ext>
            </a:extLst>
          </p:cNvPr>
          <p:cNvSpPr txBox="1"/>
          <p:nvPr/>
        </p:nvSpPr>
        <p:spPr>
          <a:xfrm>
            <a:off x="435241" y="1740753"/>
            <a:ext cx="40591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KEY STEPS</a:t>
            </a:r>
          </a:p>
          <a:p>
            <a:r>
              <a:rPr lang="en-US" sz="1600" dirty="0">
                <a:latin typeface="Oswald" panose="00000500000000000000" pitchFamily="2" charset="0"/>
              </a:rPr>
              <a:t>Set k and given an x observation.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Compute the distance among training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Order training samples according to their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Take the first k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Assign to the observation the </a:t>
            </a:r>
            <a:r>
              <a:rPr lang="en-US" sz="1600" dirty="0">
                <a:solidFill>
                  <a:schemeClr val="dk1"/>
                </a:solidFill>
                <a:latin typeface="Oswald" panose="00000500000000000000" pitchFamily="2" charset="0"/>
                <a:ea typeface="Quattrocento Sans"/>
                <a:cs typeface="Quattrocento Sans"/>
                <a:sym typeface="Quattrocento Sans"/>
              </a:rPr>
              <a:t>the class with the highest estimated probability:</a:t>
            </a:r>
            <a:endParaRPr lang="en-US" sz="1600" dirty="0">
              <a:latin typeface="Oswald" panose="00000500000000000000" pitchFamily="2" charset="0"/>
              <a:ea typeface="Quattrocento Sans"/>
              <a:cs typeface="Quattrocento Sans"/>
              <a:sym typeface="Quattrocento Sans"/>
            </a:endParaRPr>
          </a:p>
          <a:p>
            <a:endParaRPr lang="en-US" sz="1600" dirty="0">
              <a:latin typeface="Oswald" panose="00000500000000000000" pitchFamily="2" charset="0"/>
            </a:endParaRPr>
          </a:p>
          <a:p>
            <a:endParaRPr lang="en-US" sz="1600" dirty="0">
              <a:latin typeface="Oswald" panose="000005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A09E23-1D20-4779-A8E2-571C0F4CD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31"/>
          <a:stretch/>
        </p:blipFill>
        <p:spPr>
          <a:xfrm>
            <a:off x="660624" y="3834245"/>
            <a:ext cx="2940201" cy="5652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7BCA6F6-08C5-4910-8777-08F1171A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136" y="1705027"/>
            <a:ext cx="4392736" cy="2554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65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-1236632" y="25717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CONCLUSION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-389732" y="353136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i="1" dirty="0">
                <a:solidFill>
                  <a:schemeClr val="accent2"/>
                </a:solidFill>
                <a:latin typeface="Oswald"/>
                <a:sym typeface="Oswald"/>
              </a:rPr>
              <a:t>5</a:t>
            </a:r>
            <a:endParaRPr sz="12000" i="1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60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MODEL PERFORMANCES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3EFFD-179F-482B-B1A0-69DF7FA116CB}"/>
              </a:ext>
            </a:extLst>
          </p:cNvPr>
          <p:cNvSpPr txBox="1"/>
          <p:nvPr/>
        </p:nvSpPr>
        <p:spPr>
          <a:xfrm>
            <a:off x="435241" y="83958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The best models are the Random Forest with 0.933 f1 score and the K-nearest neighbors with 0.96 f1 score.</a:t>
            </a:r>
          </a:p>
          <a:p>
            <a:r>
              <a:rPr lang="en-US" sz="1600" dirty="0">
                <a:latin typeface="Oswald" panose="00000500000000000000" pitchFamily="2" charset="0"/>
              </a:rPr>
              <a:t>The worst model is the Logistic Regressor with 0.63 f1 score. The precision and recall for each model: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3784BB7-92FB-4225-8EB4-3933495D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64" y="1548147"/>
            <a:ext cx="3839411" cy="234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8F08895-929C-4589-B903-50177D2FE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5" y="1548147"/>
            <a:ext cx="3768930" cy="228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9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0" y="31559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THANKS YOU </a:t>
            </a:r>
            <a:br>
              <a:rPr lang="it-IT" i="1" dirty="0"/>
            </a:br>
            <a:r>
              <a:rPr lang="it-IT" i="1" dirty="0"/>
              <a:t>FOR YOUR ATTENTION</a:t>
            </a: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OVERVIEW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B78DF-B93B-45BC-A13C-8DB415CFBA93}"/>
              </a:ext>
            </a:extLst>
          </p:cNvPr>
          <p:cNvSpPr txBox="1"/>
          <p:nvPr/>
        </p:nvSpPr>
        <p:spPr>
          <a:xfrm>
            <a:off x="435241" y="839586"/>
            <a:ext cx="81215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The dataset consists in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14980 records</a:t>
            </a:r>
            <a:r>
              <a:rPr lang="en-US" sz="1600" dirty="0">
                <a:latin typeface="Oswald" panose="00000500000000000000" pitchFamily="2" charset="0"/>
              </a:rPr>
              <a:t>, each of them is characterized by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14 EEG measurements </a:t>
            </a:r>
            <a:r>
              <a:rPr lang="en-US" sz="1600" dirty="0">
                <a:latin typeface="Oswald" panose="00000500000000000000" pitchFamily="2" charset="0"/>
              </a:rPr>
              <a:t>from the headset, originally labeled</a:t>
            </a:r>
            <a:r>
              <a:rPr lang="en-US" sz="1800" dirty="0">
                <a:latin typeface="Oswald" panose="00000500000000000000" pitchFamily="2" charset="0"/>
              </a:rPr>
              <a:t>:</a:t>
            </a:r>
            <a:endParaRPr lang="it-IT" sz="1800" dirty="0">
              <a:latin typeface="Oswald" panose="000005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B34CBC-6A00-43EB-90F8-6B3FD74BC88B}"/>
              </a:ext>
            </a:extLst>
          </p:cNvPr>
          <p:cNvSpPr txBox="1"/>
          <p:nvPr/>
        </p:nvSpPr>
        <p:spPr>
          <a:xfrm>
            <a:off x="435241" y="1455139"/>
            <a:ext cx="4990775" cy="1815882"/>
          </a:xfrm>
          <a:prstGeom prst="rect">
            <a:avLst/>
          </a:prstGeom>
          <a:noFill/>
        </p:spPr>
        <p:txBody>
          <a:bodyPr wrap="square" numCol="2" spcCol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FC5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FC6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AF4</a:t>
            </a:r>
            <a:endParaRPr lang="it-IT" dirty="0"/>
          </a:p>
          <a:p>
            <a:endParaRPr lang="da-DK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EDC637-92C0-4007-B86C-54637185F7A0}"/>
              </a:ext>
            </a:extLst>
          </p:cNvPr>
          <p:cNvSpPr txBox="1"/>
          <p:nvPr/>
        </p:nvSpPr>
        <p:spPr>
          <a:xfrm>
            <a:off x="435241" y="3165894"/>
            <a:ext cx="287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features are </a:t>
            </a:r>
            <a:r>
              <a:rPr lang="it-IT" dirty="0" err="1">
                <a:highlight>
                  <a:srgbClr val="FFFF00"/>
                </a:highlight>
              </a:rPr>
              <a:t>numerical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890509-67F1-4784-98C9-F135AD13F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1" b="5448"/>
          <a:stretch/>
        </p:blipFill>
        <p:spPr>
          <a:xfrm>
            <a:off x="5538375" y="1399400"/>
            <a:ext cx="271675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CORRELATION MATRIX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0260574D-E00B-4952-8452-405695B04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7" t="25005" r="17447" b="11497"/>
          <a:stretch/>
        </p:blipFill>
        <p:spPr>
          <a:xfrm>
            <a:off x="5744746" y="1520806"/>
            <a:ext cx="3311550" cy="70794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89874A-6264-4BF8-A355-322E4B1D8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89" t="14207" r="24797" b="14280"/>
          <a:stretch/>
        </p:blipFill>
        <p:spPr>
          <a:xfrm>
            <a:off x="6541389" y="2228753"/>
            <a:ext cx="1518878" cy="7079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1E2EDAC-8C7C-4BC4-A92D-666E6A6450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40" t="9471" r="15095" b="7215"/>
          <a:stretch/>
        </p:blipFill>
        <p:spPr>
          <a:xfrm>
            <a:off x="301924" y="968853"/>
            <a:ext cx="5451894" cy="32057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137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0" y="25717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DATA PREPARATION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-389732" y="353136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i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i="1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6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NORMALIZATION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8EC1AD-EA46-4B80-A669-7BDC71D63BA9}"/>
              </a:ext>
            </a:extLst>
          </p:cNvPr>
          <p:cNvSpPr txBox="1"/>
          <p:nvPr/>
        </p:nvSpPr>
        <p:spPr>
          <a:xfrm>
            <a:off x="435241" y="83958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The features are transformed in other ones, in order to obtain the same range of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values [0,1] </a:t>
            </a:r>
            <a:r>
              <a:rPr lang="en-US" sz="1600" dirty="0">
                <a:latin typeface="Oswald" panose="00000500000000000000" pitchFamily="2" charset="0"/>
              </a:rPr>
              <a:t>for every column. The method chosen is the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min-max normalization</a:t>
            </a:r>
            <a:r>
              <a:rPr lang="en-US" sz="1600" dirty="0">
                <a:latin typeface="Oswald" panose="00000500000000000000" pitchFamily="2" charset="0"/>
              </a:rPr>
              <a:t>:</a:t>
            </a:r>
            <a:endParaRPr lang="it-IT" sz="1600" dirty="0">
              <a:latin typeface="Oswald" panose="000005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5DF13C-8E8B-42E1-9A2D-7B64C262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33" y="2153362"/>
            <a:ext cx="4706753" cy="13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it-IT" sz="2800" dirty="0"/>
              <a:t> OUTLIERS MANAGEMENT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FFDCF4-2F9C-4939-8156-958EEE0EDE92}"/>
              </a:ext>
            </a:extLst>
          </p:cNvPr>
          <p:cNvSpPr txBox="1"/>
          <p:nvPr/>
        </p:nvSpPr>
        <p:spPr>
          <a:xfrm>
            <a:off x="435241" y="839586"/>
            <a:ext cx="812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Outliers are unusual values in the dataset that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can distort </a:t>
            </a:r>
            <a:r>
              <a:rPr lang="en-US" sz="1600" dirty="0">
                <a:latin typeface="Oswald" panose="00000500000000000000" pitchFamily="2" charset="0"/>
              </a:rPr>
              <a:t>our analysis and consequently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our predictions.</a:t>
            </a:r>
          </a:p>
          <a:p>
            <a:r>
              <a:rPr lang="en-US" sz="1600" dirty="0">
                <a:latin typeface="Oswald" panose="00000500000000000000" pitchFamily="2" charset="0"/>
              </a:rPr>
              <a:t>The method used to find outliers is the </a:t>
            </a:r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z-score</a:t>
            </a:r>
            <a:r>
              <a:rPr lang="en-US" sz="1600" dirty="0">
                <a:latin typeface="Oswald" panose="00000500000000000000" pitchFamily="2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474F82-7F42-457F-865D-474A45F6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38" y="1591953"/>
            <a:ext cx="3940142" cy="2566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3CE2C9-E804-49A7-9394-B67819A72E94}"/>
              </a:ext>
            </a:extLst>
          </p:cNvPr>
          <p:cNvSpPr txBox="1"/>
          <p:nvPr/>
        </p:nvSpPr>
        <p:spPr>
          <a:xfrm>
            <a:off x="5893699" y="2478612"/>
            <a:ext cx="293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Used Value: 3</a:t>
            </a:r>
          </a:p>
          <a:p>
            <a:r>
              <a:rPr lang="en-US" sz="1600" dirty="0">
                <a:highlight>
                  <a:srgbClr val="FFFF00"/>
                </a:highlight>
                <a:latin typeface="Oswald" panose="00000500000000000000" pitchFamily="2" charset="0"/>
              </a:rPr>
              <a:t>Result: 88 removed samples</a:t>
            </a:r>
          </a:p>
        </p:txBody>
      </p:sp>
    </p:spTree>
    <p:extLst>
      <p:ext uri="{BB962C8B-B14F-4D97-AF65-F5344CB8AC3E}">
        <p14:creationId xmlns:p14="http://schemas.microsoft.com/office/powerpoint/2010/main" val="41898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OVERSAMPLING TECHNIQUE - SMOTE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DA3146-9AA4-4D8E-AB1A-00D192CDB43C}"/>
              </a:ext>
            </a:extLst>
          </p:cNvPr>
          <p:cNvSpPr txBox="1"/>
          <p:nvPr/>
        </p:nvSpPr>
        <p:spPr>
          <a:xfrm>
            <a:off x="435241" y="839586"/>
            <a:ext cx="812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Given an unbalanced dataset with two classes. Synthetic Minority Over-sampling Technique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selects the minority class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creates new samples as a combination of the first point and his k neighbors on the high-dimensional lines that connect them.</a:t>
            </a:r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EAE9E423-0FBD-42F5-B0B3-2B2A3CB93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61"/>
          <a:stretch/>
        </p:blipFill>
        <p:spPr>
          <a:xfrm>
            <a:off x="435241" y="1916804"/>
            <a:ext cx="6515935" cy="227032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19B4E5-A77C-44DC-A46B-E7D6E7F1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12" y="2722675"/>
            <a:ext cx="1788632" cy="9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-540327" y="-133004"/>
            <a:ext cx="10208029" cy="84880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800" dirty="0"/>
              <a:t>UNDERSAMPLING TECHNIQUE - CLUSTER CENTROID</a:t>
            </a:r>
            <a:endParaRPr sz="28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DA3146-9AA4-4D8E-AB1A-00D192CDB43C}"/>
              </a:ext>
            </a:extLst>
          </p:cNvPr>
          <p:cNvSpPr txBox="1"/>
          <p:nvPr/>
        </p:nvSpPr>
        <p:spPr>
          <a:xfrm>
            <a:off x="435241" y="839586"/>
            <a:ext cx="812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The most popular technique to apply </a:t>
            </a:r>
            <a:r>
              <a:rPr lang="en-US" sz="1600" dirty="0" err="1">
                <a:latin typeface="Oswald" panose="00000500000000000000" pitchFamily="2" charset="0"/>
              </a:rPr>
              <a:t>undersampling</a:t>
            </a:r>
            <a:r>
              <a:rPr lang="en-US" sz="1600" dirty="0">
                <a:latin typeface="Oswald" panose="00000500000000000000" pitchFamily="2" charset="0"/>
              </a:rPr>
              <a:t> is based on cluster centroid.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Starting from the majority classes, we compute the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swald" panose="00000500000000000000" pitchFamily="2" charset="0"/>
              </a:rPr>
              <a:t>Remove those samples that are far from the centroid until the dataset is balanced.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D0C418-C010-45D3-BF44-A362FD19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01" y="1916804"/>
            <a:ext cx="3864844" cy="238711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851211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825</Words>
  <Application>Microsoft Office PowerPoint</Application>
  <PresentationFormat>Presentazione su schermo (16:9)</PresentationFormat>
  <Paragraphs>150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Amasis MT Pro Light</vt:lpstr>
      <vt:lpstr>Quattrocento Sans</vt:lpstr>
      <vt:lpstr>Oswald</vt:lpstr>
      <vt:lpstr>Source Sans Pro</vt:lpstr>
      <vt:lpstr>Quince template</vt:lpstr>
      <vt:lpstr>EEG EYE STATE  CLASSIFICATION</vt:lpstr>
      <vt:lpstr>DATA EXPLORATION</vt:lpstr>
      <vt:lpstr> OVERVIEW</vt:lpstr>
      <vt:lpstr> CORRELATION MATRIX</vt:lpstr>
      <vt:lpstr>DATA PREPARATION</vt:lpstr>
      <vt:lpstr> NORMALIZATION</vt:lpstr>
      <vt:lpstr>  OUTLIERS MANAGEMENT</vt:lpstr>
      <vt:lpstr> OVERSAMPLING TECHNIQUE - SMOTE</vt:lpstr>
      <vt:lpstr> UNDERSAMPLING TECHNIQUE - CLUSTER CENTROID</vt:lpstr>
      <vt:lpstr> PRINCIPAL COMPONENT ANALYSIS (1)</vt:lpstr>
      <vt:lpstr> PRINCIPAL COMPONENT ANALYSIS (2)</vt:lpstr>
      <vt:lpstr> PRINCIPAL COMPONENT ANALYSIS (3)</vt:lpstr>
      <vt:lpstr>METHODOLOGY</vt:lpstr>
      <vt:lpstr> K-FOLD CROSS VALIDATION </vt:lpstr>
      <vt:lpstr> METRICS</vt:lpstr>
      <vt:lpstr>CLASSIFICATION  MODELS</vt:lpstr>
      <vt:lpstr> SUPPORT VECTOR MACHINES (1)</vt:lpstr>
      <vt:lpstr>  SUPPORT VECTOR MACHINES (2)</vt:lpstr>
      <vt:lpstr>  SUPPORT VECTOR MACHINES (3)</vt:lpstr>
      <vt:lpstr> DECISION TREE</vt:lpstr>
      <vt:lpstr> RANDOM FOREST</vt:lpstr>
      <vt:lpstr> LOGISTIC REGRESSION</vt:lpstr>
      <vt:lpstr> K-NEAREST NEIGHBORS</vt:lpstr>
      <vt:lpstr>CONCLUSION</vt:lpstr>
      <vt:lpstr> MODEL PERFORMANCES</vt:lpstr>
      <vt:lpstr>THANKS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EYE STATE  CLASSIFICATION</dc:title>
  <cp:lastModifiedBy>Liturri, Gianvito</cp:lastModifiedBy>
  <cp:revision>8</cp:revision>
  <dcterms:modified xsi:type="dcterms:W3CDTF">2022-05-22T21:41:46Z</dcterms:modified>
</cp:coreProperties>
</file>