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278"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0" autoAdjust="0"/>
    <p:restoredTop sz="94660"/>
  </p:normalViewPr>
  <p:slideViewPr>
    <p:cSldViewPr showGuides="1">
      <p:cViewPr varScale="1">
        <p:scale>
          <a:sx n="110" d="100"/>
          <a:sy n="110" d="100"/>
        </p:scale>
        <p:origin x="162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3AD9C8-963F-468C-998E-FE1467747F64}" type="datetimeFigureOut">
              <a:rPr lang="zh-CN" altLang="en-US" smtClean="0"/>
              <a:t>2017/3/25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60F42-FBDB-4ECC-9B7D-771AC8587CA1}" type="slidenum">
              <a:rPr lang="zh-CN" altLang="en-US" smtClean="0"/>
              <a:t>‹#›</a:t>
            </a:fld>
            <a:endParaRPr lang="zh-CN" altLang="en-US"/>
          </a:p>
        </p:txBody>
      </p:sp>
    </p:spTree>
    <p:extLst>
      <p:ext uri="{BB962C8B-B14F-4D97-AF65-F5344CB8AC3E}">
        <p14:creationId xmlns:p14="http://schemas.microsoft.com/office/powerpoint/2010/main" val="14960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3AD9C8-963F-468C-998E-FE1467747F64}" type="datetimeFigureOut">
              <a:rPr lang="zh-CN" altLang="en-US" smtClean="0"/>
              <a:t>2017/3/25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60F42-FBDB-4ECC-9B7D-771AC8587CA1}" type="slidenum">
              <a:rPr lang="zh-CN" altLang="en-US" smtClean="0"/>
              <a:t>‹#›</a:t>
            </a:fld>
            <a:endParaRPr lang="zh-CN" altLang="en-US"/>
          </a:p>
        </p:txBody>
      </p:sp>
    </p:spTree>
    <p:extLst>
      <p:ext uri="{BB962C8B-B14F-4D97-AF65-F5344CB8AC3E}">
        <p14:creationId xmlns:p14="http://schemas.microsoft.com/office/powerpoint/2010/main" val="202762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3AD9C8-963F-468C-998E-FE1467747F64}" type="datetimeFigureOut">
              <a:rPr lang="zh-CN" altLang="en-US" smtClean="0"/>
              <a:t>2017/3/25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60F42-FBDB-4ECC-9B7D-771AC8587CA1}" type="slidenum">
              <a:rPr lang="zh-CN" altLang="en-US" smtClean="0"/>
              <a:t>‹#›</a:t>
            </a:fld>
            <a:endParaRPr lang="zh-CN" altLang="en-US"/>
          </a:p>
        </p:txBody>
      </p:sp>
    </p:spTree>
    <p:extLst>
      <p:ext uri="{BB962C8B-B14F-4D97-AF65-F5344CB8AC3E}">
        <p14:creationId xmlns:p14="http://schemas.microsoft.com/office/powerpoint/2010/main" val="211768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3AD9C8-963F-468C-998E-FE1467747F64}" type="datetimeFigureOut">
              <a:rPr lang="zh-CN" altLang="en-US" smtClean="0"/>
              <a:t>2017/3/25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60F42-FBDB-4ECC-9B7D-771AC8587CA1}" type="slidenum">
              <a:rPr lang="zh-CN" altLang="en-US" smtClean="0"/>
              <a:t>‹#›</a:t>
            </a:fld>
            <a:endParaRPr lang="zh-CN" altLang="en-US"/>
          </a:p>
        </p:txBody>
      </p:sp>
    </p:spTree>
    <p:extLst>
      <p:ext uri="{BB962C8B-B14F-4D97-AF65-F5344CB8AC3E}">
        <p14:creationId xmlns:p14="http://schemas.microsoft.com/office/powerpoint/2010/main" val="303860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3AD9C8-963F-468C-998E-FE1467747F64}" type="datetimeFigureOut">
              <a:rPr lang="zh-CN" altLang="en-US" smtClean="0"/>
              <a:t>2017/3/25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E60F42-FBDB-4ECC-9B7D-771AC8587CA1}" type="slidenum">
              <a:rPr lang="zh-CN" altLang="en-US" smtClean="0"/>
              <a:t>‹#›</a:t>
            </a:fld>
            <a:endParaRPr lang="zh-CN" altLang="en-US"/>
          </a:p>
        </p:txBody>
      </p:sp>
    </p:spTree>
    <p:extLst>
      <p:ext uri="{BB962C8B-B14F-4D97-AF65-F5344CB8AC3E}">
        <p14:creationId xmlns:p14="http://schemas.microsoft.com/office/powerpoint/2010/main" val="887170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3AD9C8-963F-468C-998E-FE1467747F64}" type="datetimeFigureOut">
              <a:rPr lang="zh-CN" altLang="en-US" smtClean="0"/>
              <a:t>2017/3/25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E60F42-FBDB-4ECC-9B7D-771AC8587CA1}" type="slidenum">
              <a:rPr lang="zh-CN" altLang="en-US" smtClean="0"/>
              <a:t>‹#›</a:t>
            </a:fld>
            <a:endParaRPr lang="zh-CN" altLang="en-US"/>
          </a:p>
        </p:txBody>
      </p:sp>
    </p:spTree>
    <p:extLst>
      <p:ext uri="{BB962C8B-B14F-4D97-AF65-F5344CB8AC3E}">
        <p14:creationId xmlns:p14="http://schemas.microsoft.com/office/powerpoint/2010/main" val="236707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3AD9C8-963F-468C-998E-FE1467747F64}" type="datetimeFigureOut">
              <a:rPr lang="zh-CN" altLang="en-US" smtClean="0"/>
              <a:t>2017/3/25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E60F42-FBDB-4ECC-9B7D-771AC8587CA1}" type="slidenum">
              <a:rPr lang="zh-CN" altLang="en-US" smtClean="0"/>
              <a:t>‹#›</a:t>
            </a:fld>
            <a:endParaRPr lang="zh-CN" altLang="en-US"/>
          </a:p>
        </p:txBody>
      </p:sp>
    </p:spTree>
    <p:extLst>
      <p:ext uri="{BB962C8B-B14F-4D97-AF65-F5344CB8AC3E}">
        <p14:creationId xmlns:p14="http://schemas.microsoft.com/office/powerpoint/2010/main" val="19677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3AD9C8-963F-468C-998E-FE1467747F64}" type="datetimeFigureOut">
              <a:rPr lang="zh-CN" altLang="en-US" smtClean="0"/>
              <a:t>2017/3/25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E60F42-FBDB-4ECC-9B7D-771AC8587CA1}" type="slidenum">
              <a:rPr lang="zh-CN" altLang="en-US" smtClean="0"/>
              <a:t>‹#›</a:t>
            </a:fld>
            <a:endParaRPr lang="zh-CN" altLang="en-US"/>
          </a:p>
        </p:txBody>
      </p:sp>
    </p:spTree>
    <p:extLst>
      <p:ext uri="{BB962C8B-B14F-4D97-AF65-F5344CB8AC3E}">
        <p14:creationId xmlns:p14="http://schemas.microsoft.com/office/powerpoint/2010/main" val="2556768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3AD9C8-963F-468C-998E-FE1467747F64}" type="datetimeFigureOut">
              <a:rPr lang="zh-CN" altLang="en-US" smtClean="0"/>
              <a:t>2017/3/25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E60F42-FBDB-4ECC-9B7D-771AC8587CA1}" type="slidenum">
              <a:rPr lang="zh-CN" altLang="en-US" smtClean="0"/>
              <a:t>‹#›</a:t>
            </a:fld>
            <a:endParaRPr lang="zh-CN" altLang="en-US"/>
          </a:p>
        </p:txBody>
      </p:sp>
    </p:spTree>
    <p:extLst>
      <p:ext uri="{BB962C8B-B14F-4D97-AF65-F5344CB8AC3E}">
        <p14:creationId xmlns:p14="http://schemas.microsoft.com/office/powerpoint/2010/main" val="369524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3AD9C8-963F-468C-998E-FE1467747F64}" type="datetimeFigureOut">
              <a:rPr lang="zh-CN" altLang="en-US" smtClean="0"/>
              <a:t>2017/3/25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E60F42-FBDB-4ECC-9B7D-771AC8587CA1}" type="slidenum">
              <a:rPr lang="zh-CN" altLang="en-US" smtClean="0"/>
              <a:t>‹#›</a:t>
            </a:fld>
            <a:endParaRPr lang="zh-CN" altLang="en-US"/>
          </a:p>
        </p:txBody>
      </p:sp>
    </p:spTree>
    <p:extLst>
      <p:ext uri="{BB962C8B-B14F-4D97-AF65-F5344CB8AC3E}">
        <p14:creationId xmlns:p14="http://schemas.microsoft.com/office/powerpoint/2010/main" val="3729613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3AD9C8-963F-468C-998E-FE1467747F64}" type="datetimeFigureOut">
              <a:rPr lang="zh-CN" altLang="en-US" smtClean="0"/>
              <a:t>2017/3/25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E60F42-FBDB-4ECC-9B7D-771AC8587CA1}" type="slidenum">
              <a:rPr lang="zh-CN" altLang="en-US" smtClean="0"/>
              <a:t>‹#›</a:t>
            </a:fld>
            <a:endParaRPr lang="zh-CN" altLang="en-US"/>
          </a:p>
        </p:txBody>
      </p:sp>
    </p:spTree>
    <p:extLst>
      <p:ext uri="{BB962C8B-B14F-4D97-AF65-F5344CB8AC3E}">
        <p14:creationId xmlns:p14="http://schemas.microsoft.com/office/powerpoint/2010/main" val="391723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AD9C8-963F-468C-998E-FE1467747F64}" type="datetimeFigureOut">
              <a:rPr lang="zh-CN" altLang="en-US" smtClean="0"/>
              <a:t>2017/3/25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60F42-FBDB-4ECC-9B7D-771AC8587CA1}" type="slidenum">
              <a:rPr lang="zh-CN" altLang="en-US" smtClean="0"/>
              <a:t>‹#›</a:t>
            </a:fld>
            <a:endParaRPr lang="zh-CN" altLang="en-US"/>
          </a:p>
        </p:txBody>
      </p:sp>
    </p:spTree>
    <p:extLst>
      <p:ext uri="{BB962C8B-B14F-4D97-AF65-F5344CB8AC3E}">
        <p14:creationId xmlns:p14="http://schemas.microsoft.com/office/powerpoint/2010/main" val="330165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cxnSp>
        <p:nvCxnSpPr>
          <p:cNvPr id="5" name="直接连接符 4"/>
          <p:cNvCxnSpPr/>
          <p:nvPr/>
        </p:nvCxnSpPr>
        <p:spPr bwMode="auto">
          <a:xfrm>
            <a:off x="323528" y="6213309"/>
            <a:ext cx="8496944" cy="0"/>
          </a:xfrm>
          <a:prstGeom prst="line">
            <a:avLst/>
          </a:prstGeom>
          <a:solidFill>
            <a:schemeClr val="accent1"/>
          </a:solidFill>
          <a:ln w="19050" cap="flat" cmpd="sng" algn="ctr">
            <a:solidFill>
              <a:schemeClr val="bg2">
                <a:lumMod val="75000"/>
              </a:schemeClr>
            </a:solidFill>
            <a:prstDash val="solid"/>
            <a:round/>
            <a:headEnd type="none" w="med" len="med"/>
            <a:tailEnd type="none" w="med" len="med"/>
          </a:ln>
        </p:spPr>
      </p:cxnSp>
      <p:sp>
        <p:nvSpPr>
          <p:cNvPr id="6" name="TextBox 5"/>
          <p:cNvSpPr txBox="1"/>
          <p:nvPr/>
        </p:nvSpPr>
        <p:spPr>
          <a:xfrm>
            <a:off x="237803" y="6177162"/>
            <a:ext cx="970137" cy="338554"/>
          </a:xfrm>
          <a:prstGeom prst="rect">
            <a:avLst/>
          </a:prstGeom>
          <a:noFill/>
        </p:spPr>
        <p:txBody>
          <a:bodyPr wrap="none">
            <a:spAutoFit/>
          </a:bodyPr>
          <a:lstStyle/>
          <a:p>
            <a:pPr>
              <a:buFont typeface="Arial" pitchFamily="34" charset="0"/>
              <a:buNone/>
              <a:defRPr/>
            </a:pPr>
            <a:r>
              <a:rPr lang="en-US" altLang="zh-CN" sz="1600" dirty="0" smtClean="0">
                <a:solidFill>
                  <a:schemeClr val="bg2">
                    <a:lumMod val="50000"/>
                  </a:schemeClr>
                </a:solidFill>
              </a:rPr>
              <a:t>Jan, 2017</a:t>
            </a:r>
            <a:endParaRPr lang="zh-CN" altLang="en-US" sz="1600" dirty="0">
              <a:solidFill>
                <a:schemeClr val="bg2">
                  <a:lumMod val="50000"/>
                </a:schemeClr>
              </a:solidFill>
            </a:endParaRPr>
          </a:p>
        </p:txBody>
      </p:sp>
      <p:sp>
        <p:nvSpPr>
          <p:cNvPr id="10" name="TextBox 6"/>
          <p:cNvSpPr txBox="1"/>
          <p:nvPr/>
        </p:nvSpPr>
        <p:spPr>
          <a:xfrm>
            <a:off x="107504" y="5426800"/>
            <a:ext cx="6594995" cy="588623"/>
          </a:xfrm>
          <a:prstGeom prst="rect">
            <a:avLst/>
          </a:prstGeom>
          <a:noFill/>
        </p:spPr>
        <p:txBody>
          <a:bodyPr wrap="square" rtlCol="0">
            <a:spAutoFit/>
          </a:bodyPr>
          <a:lstStyle/>
          <a:p>
            <a:pPr>
              <a:lnSpc>
                <a:spcPts val="4200"/>
              </a:lnSpc>
            </a:pPr>
            <a:r>
              <a:rPr lang="zh-CN" altLang="en-US" sz="3200" dirty="0"/>
              <a:t>虚拟化基础介绍</a:t>
            </a:r>
            <a:endParaRPr lang="zh-CN" altLang="en-US" sz="3000" dirty="0">
              <a:latin typeface="微软雅黑" pitchFamily="34" charset="-122"/>
              <a:ea typeface="微软雅黑" pitchFamily="34" charset="-122"/>
            </a:endParaRPr>
          </a:p>
        </p:txBody>
      </p:sp>
      <p:pic>
        <p:nvPicPr>
          <p:cNvPr id="11" name="Picture 3" descr="C:\Users\hdy\Desktop\未标题-1-0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4608045">
            <a:off x="1599704" y="1403953"/>
            <a:ext cx="10205590" cy="3259703"/>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2" descr="F:\公司的\logo\子品牌\深信服横式组合-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4692" y="5301208"/>
            <a:ext cx="2529796" cy="9330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47005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13314" name="标题 3"/>
          <p:cNvSpPr>
            <a:spLocks noGrp="1" noChangeArrowheads="1"/>
          </p:cNvSpPr>
          <p:nvPr>
            <p:ph type="title"/>
          </p:nvPr>
        </p:nvSpPr>
        <p:spPr/>
        <p:txBody>
          <a:bodyPr/>
          <a:lstStyle/>
          <a:p>
            <a:endParaRPr lang="zh-CN" altLang="en-US" smtClean="0"/>
          </a:p>
        </p:txBody>
      </p:sp>
      <p:sp>
        <p:nvSpPr>
          <p:cNvPr id="13315" name="内容占位符 4"/>
          <p:cNvSpPr>
            <a:spLocks noGrp="1" noChangeArrowheads="1"/>
          </p:cNvSpPr>
          <p:nvPr>
            <p:ph idx="1"/>
          </p:nvPr>
        </p:nvSpPr>
        <p:spPr/>
        <p:txBody>
          <a:bodyPr/>
          <a:lstStyle/>
          <a:p>
            <a:r>
              <a:rPr lang="zh-CN" altLang="en-US" smtClean="0"/>
              <a:t>云计算的服务形式</a:t>
            </a:r>
            <a:endParaRPr lang="en-US" altLang="zh-CN" smtClean="0"/>
          </a:p>
          <a:p>
            <a:pPr lvl="1"/>
            <a:r>
              <a:rPr lang="en-US" altLang="zh-CN" smtClean="0"/>
              <a:t>PaaS</a:t>
            </a:r>
            <a:r>
              <a:rPr lang="zh-CN" altLang="en-US" smtClean="0"/>
              <a:t>：平台即服务</a:t>
            </a:r>
          </a:p>
          <a:p>
            <a:pPr lvl="2"/>
            <a:r>
              <a:rPr lang="en-US" altLang="zh-CN" smtClean="0"/>
              <a:t>PaaS(Platform-as-a-Service)</a:t>
            </a:r>
            <a:r>
              <a:rPr lang="zh-CN" altLang="en-US" smtClean="0"/>
              <a:t>：平台即服务。</a:t>
            </a:r>
            <a:r>
              <a:rPr lang="en-US" altLang="zh-CN" smtClean="0"/>
              <a:t>PaaS</a:t>
            </a:r>
            <a:r>
              <a:rPr lang="zh-CN" altLang="en-US" smtClean="0"/>
              <a:t>实际上是指将软件研发的平台作为一种服务，以</a:t>
            </a:r>
            <a:r>
              <a:rPr lang="en-US" altLang="zh-CN" smtClean="0"/>
              <a:t>SaaS</a:t>
            </a:r>
            <a:r>
              <a:rPr lang="zh-CN" altLang="en-US" smtClean="0"/>
              <a:t>的模式提交给用户。例如：云数据库。</a:t>
            </a:r>
          </a:p>
        </p:txBody>
      </p:sp>
    </p:spTree>
    <p:extLst>
      <p:ext uri="{BB962C8B-B14F-4D97-AF65-F5344CB8AC3E}">
        <p14:creationId xmlns:p14="http://schemas.microsoft.com/office/powerpoint/2010/main" val="348331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14338" name="标题 3"/>
          <p:cNvSpPr>
            <a:spLocks noGrp="1" noChangeArrowheads="1"/>
          </p:cNvSpPr>
          <p:nvPr>
            <p:ph type="title"/>
          </p:nvPr>
        </p:nvSpPr>
        <p:spPr/>
        <p:txBody>
          <a:bodyPr/>
          <a:lstStyle/>
          <a:p>
            <a:endParaRPr lang="zh-CN" altLang="en-US" smtClean="0"/>
          </a:p>
        </p:txBody>
      </p:sp>
      <p:sp>
        <p:nvSpPr>
          <p:cNvPr id="14339" name="内容占位符 4"/>
          <p:cNvSpPr>
            <a:spLocks noGrp="1" noChangeArrowheads="1"/>
          </p:cNvSpPr>
          <p:nvPr>
            <p:ph idx="1"/>
          </p:nvPr>
        </p:nvSpPr>
        <p:spPr/>
        <p:txBody>
          <a:bodyPr/>
          <a:lstStyle/>
          <a:p>
            <a:r>
              <a:rPr lang="zh-CN" altLang="en-US" smtClean="0"/>
              <a:t>云计算的服务形式</a:t>
            </a:r>
            <a:endParaRPr lang="en-US" altLang="zh-CN" smtClean="0"/>
          </a:p>
          <a:p>
            <a:pPr lvl="1"/>
            <a:r>
              <a:rPr lang="en-US" altLang="zh-CN" smtClean="0"/>
              <a:t>SaaS</a:t>
            </a:r>
            <a:r>
              <a:rPr lang="zh-CN" altLang="en-US" smtClean="0"/>
              <a:t>：软件即服务</a:t>
            </a:r>
          </a:p>
          <a:p>
            <a:pPr lvl="2"/>
            <a:r>
              <a:rPr lang="en-US" altLang="zh-CN" smtClean="0"/>
              <a:t>SaaS(Software-as-a-Service)</a:t>
            </a:r>
            <a:r>
              <a:rPr lang="zh-CN" altLang="en-US" smtClean="0"/>
              <a:t>：软件即服务。它是一种通过</a:t>
            </a:r>
            <a:r>
              <a:rPr lang="en-US" altLang="zh-CN" smtClean="0"/>
              <a:t>Internet</a:t>
            </a:r>
            <a:r>
              <a:rPr lang="zh-CN" altLang="en-US" smtClean="0"/>
              <a:t>提供软件的模式，用户无需购买软件，而是向提供商租用基于</a:t>
            </a:r>
            <a:r>
              <a:rPr lang="en-US" altLang="zh-CN" smtClean="0"/>
              <a:t>Internet</a:t>
            </a:r>
            <a:r>
              <a:rPr lang="zh-CN" altLang="en-US" smtClean="0"/>
              <a:t>的软件，来管理企业经营活动。例如：口袋助理。</a:t>
            </a:r>
          </a:p>
        </p:txBody>
      </p:sp>
    </p:spTree>
    <p:extLst>
      <p:ext uri="{BB962C8B-B14F-4D97-AF65-F5344CB8AC3E}">
        <p14:creationId xmlns:p14="http://schemas.microsoft.com/office/powerpoint/2010/main" val="3547747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15362" name="标题 3"/>
          <p:cNvSpPr>
            <a:spLocks noGrp="1" noChangeArrowheads="1"/>
          </p:cNvSpPr>
          <p:nvPr>
            <p:ph type="title"/>
          </p:nvPr>
        </p:nvSpPr>
        <p:spPr/>
        <p:txBody>
          <a:bodyPr/>
          <a:lstStyle/>
          <a:p>
            <a:endParaRPr lang="zh-CN" altLang="en-US" smtClean="0"/>
          </a:p>
        </p:txBody>
      </p:sp>
      <p:sp>
        <p:nvSpPr>
          <p:cNvPr id="15363" name="内容占位符 4"/>
          <p:cNvSpPr>
            <a:spLocks noGrp="1" noChangeArrowheads="1"/>
          </p:cNvSpPr>
          <p:nvPr>
            <p:ph idx="1"/>
          </p:nvPr>
        </p:nvSpPr>
        <p:spPr/>
        <p:txBody>
          <a:bodyPr/>
          <a:lstStyle/>
          <a:p>
            <a:r>
              <a:rPr lang="zh-CN" altLang="en-US" smtClean="0"/>
              <a:t>云计算的服务形式</a:t>
            </a:r>
          </a:p>
        </p:txBody>
      </p:sp>
      <p:pic>
        <p:nvPicPr>
          <p:cNvPr id="1536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2562225"/>
            <a:ext cx="471487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666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16386" name="标题 6"/>
          <p:cNvSpPr>
            <a:spLocks noGrp="1" noChangeArrowheads="1"/>
          </p:cNvSpPr>
          <p:nvPr>
            <p:ph type="ctrTitle"/>
          </p:nvPr>
        </p:nvSpPr>
        <p:spPr/>
        <p:txBody>
          <a:bodyPr/>
          <a:lstStyle/>
          <a:p>
            <a:r>
              <a:rPr lang="zh-CN" altLang="en-US" smtClean="0"/>
              <a:t>云是怎样实现的？</a:t>
            </a:r>
          </a:p>
        </p:txBody>
      </p:sp>
      <p:sp>
        <p:nvSpPr>
          <p:cNvPr id="5" name="内容占位符 4"/>
          <p:cNvSpPr>
            <a:spLocks noGrp="1" noChangeArrowheads="1"/>
          </p:cNvSpPr>
          <p:nvPr>
            <p:ph type="subTitle" idx="1"/>
          </p:nvPr>
        </p:nvSpPr>
        <p:spPr/>
        <p:txBody>
          <a:bodyPr/>
          <a:lstStyle/>
          <a:p>
            <a:r>
              <a:rPr lang="zh-CN" altLang="en-US" smtClean="0"/>
              <a:t>各种技术堆出来的</a:t>
            </a:r>
          </a:p>
        </p:txBody>
      </p:sp>
    </p:spTree>
    <p:extLst>
      <p:ext uri="{BB962C8B-B14F-4D97-AF65-F5344CB8AC3E}">
        <p14:creationId xmlns:p14="http://schemas.microsoft.com/office/powerpoint/2010/main" val="3772670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17410" name="标题 3"/>
          <p:cNvSpPr>
            <a:spLocks noGrp="1" noChangeArrowheads="1"/>
          </p:cNvSpPr>
          <p:nvPr>
            <p:ph type="title"/>
          </p:nvPr>
        </p:nvSpPr>
        <p:spPr/>
        <p:txBody>
          <a:bodyPr/>
          <a:lstStyle/>
          <a:p>
            <a:endParaRPr lang="zh-CN" altLang="en-US" smtClean="0"/>
          </a:p>
        </p:txBody>
      </p:sp>
      <p:sp>
        <p:nvSpPr>
          <p:cNvPr id="17411" name="内容占位符 4"/>
          <p:cNvSpPr>
            <a:spLocks noGrp="1" noChangeArrowheads="1"/>
          </p:cNvSpPr>
          <p:nvPr>
            <p:ph idx="1"/>
          </p:nvPr>
        </p:nvSpPr>
        <p:spPr/>
        <p:txBody>
          <a:bodyPr/>
          <a:lstStyle/>
          <a:p>
            <a:r>
              <a:rPr lang="zh-CN" altLang="en-US" smtClean="0"/>
              <a:t>云计算关键技术</a:t>
            </a:r>
            <a:endParaRPr lang="en-US" altLang="zh-CN" smtClean="0"/>
          </a:p>
          <a:p>
            <a:pPr lvl="1"/>
            <a:r>
              <a:rPr lang="zh-CN" altLang="en-US" smtClean="0"/>
              <a:t>分布式计算（</a:t>
            </a:r>
            <a:r>
              <a:rPr lang="en-US" altLang="zh-CN" smtClean="0"/>
              <a:t>Distributed Computing</a:t>
            </a:r>
            <a:r>
              <a:rPr lang="zh-CN" altLang="en-US" smtClean="0"/>
              <a:t>）</a:t>
            </a:r>
            <a:endParaRPr lang="en-US" altLang="zh-CN" smtClean="0"/>
          </a:p>
          <a:p>
            <a:pPr lvl="1"/>
            <a:r>
              <a:rPr lang="zh-CN" altLang="en-US" smtClean="0"/>
              <a:t>并行计算（</a:t>
            </a:r>
            <a:r>
              <a:rPr lang="en-US" altLang="zh-CN" smtClean="0"/>
              <a:t>Parallel Computing</a:t>
            </a:r>
            <a:r>
              <a:rPr lang="zh-CN" altLang="en-US" smtClean="0"/>
              <a:t>）</a:t>
            </a:r>
            <a:endParaRPr lang="en-US" altLang="zh-CN" smtClean="0"/>
          </a:p>
          <a:p>
            <a:pPr lvl="1"/>
            <a:r>
              <a:rPr lang="zh-CN" altLang="en-US" smtClean="0"/>
              <a:t>效用计算（</a:t>
            </a:r>
            <a:r>
              <a:rPr lang="en-US" altLang="zh-CN" smtClean="0"/>
              <a:t>Utility Computing</a:t>
            </a:r>
            <a:r>
              <a:rPr lang="zh-CN" altLang="en-US" smtClean="0"/>
              <a:t>）</a:t>
            </a:r>
            <a:endParaRPr lang="en-US" altLang="zh-CN" smtClean="0"/>
          </a:p>
          <a:p>
            <a:pPr lvl="1"/>
            <a:r>
              <a:rPr lang="zh-CN" altLang="en-US" smtClean="0"/>
              <a:t>网络存储（</a:t>
            </a:r>
            <a:r>
              <a:rPr lang="en-US" altLang="zh-CN" smtClean="0"/>
              <a:t>Network Storage Technologies</a:t>
            </a:r>
            <a:r>
              <a:rPr lang="zh-CN" altLang="en-US" smtClean="0"/>
              <a:t>）</a:t>
            </a:r>
            <a:endParaRPr lang="en-US" altLang="zh-CN" smtClean="0"/>
          </a:p>
          <a:p>
            <a:pPr lvl="1"/>
            <a:r>
              <a:rPr lang="zh-CN" altLang="en-US" smtClean="0"/>
              <a:t>虚拟化（</a:t>
            </a:r>
            <a:r>
              <a:rPr lang="en-US" altLang="zh-CN" smtClean="0"/>
              <a:t>Virtualization</a:t>
            </a:r>
            <a:r>
              <a:rPr lang="zh-CN" altLang="en-US" smtClean="0"/>
              <a:t>）</a:t>
            </a:r>
            <a:endParaRPr lang="en-US" altLang="zh-CN" smtClean="0"/>
          </a:p>
          <a:p>
            <a:pPr lvl="1"/>
            <a:r>
              <a:rPr lang="zh-CN" altLang="en-US" smtClean="0"/>
              <a:t>负载均衡（</a:t>
            </a:r>
            <a:r>
              <a:rPr lang="en-US" altLang="zh-CN" smtClean="0"/>
              <a:t>Load Balance</a:t>
            </a:r>
            <a:r>
              <a:rPr lang="zh-CN" altLang="en-US" smtClean="0"/>
              <a:t>）</a:t>
            </a:r>
            <a:endParaRPr lang="en-US" altLang="zh-CN" smtClean="0"/>
          </a:p>
          <a:p>
            <a:pPr lvl="1"/>
            <a:r>
              <a:rPr lang="zh-CN" altLang="en-US" smtClean="0"/>
              <a:t>高可用（</a:t>
            </a:r>
            <a:r>
              <a:rPr lang="en-US" altLang="zh-CN" smtClean="0"/>
              <a:t>High Available</a:t>
            </a:r>
            <a:r>
              <a:rPr lang="zh-CN" altLang="en-US" smtClean="0"/>
              <a:t>）</a:t>
            </a:r>
          </a:p>
        </p:txBody>
      </p:sp>
    </p:spTree>
    <p:extLst>
      <p:ext uri="{BB962C8B-B14F-4D97-AF65-F5344CB8AC3E}">
        <p14:creationId xmlns:p14="http://schemas.microsoft.com/office/powerpoint/2010/main" val="4254390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18434" name="标题 3"/>
          <p:cNvSpPr>
            <a:spLocks noGrp="1" noChangeArrowheads="1"/>
          </p:cNvSpPr>
          <p:nvPr>
            <p:ph type="title"/>
          </p:nvPr>
        </p:nvSpPr>
        <p:spPr/>
        <p:txBody>
          <a:bodyPr/>
          <a:lstStyle/>
          <a:p>
            <a:endParaRPr lang="zh-CN" altLang="en-US" smtClean="0"/>
          </a:p>
        </p:txBody>
      </p:sp>
      <p:sp>
        <p:nvSpPr>
          <p:cNvPr id="18435" name="内容占位符 4"/>
          <p:cNvSpPr>
            <a:spLocks noGrp="1" noChangeArrowheads="1"/>
          </p:cNvSpPr>
          <p:nvPr>
            <p:ph idx="1"/>
          </p:nvPr>
        </p:nvSpPr>
        <p:spPr/>
        <p:txBody>
          <a:bodyPr/>
          <a:lstStyle/>
          <a:p>
            <a:r>
              <a:rPr lang="zh-CN" altLang="en-US" smtClean="0"/>
              <a:t>虚拟化和云的关系</a:t>
            </a:r>
            <a:endParaRPr lang="en-US" altLang="zh-CN" smtClean="0"/>
          </a:p>
          <a:p>
            <a:pPr lvl="1"/>
            <a:r>
              <a:rPr lang="zh-CN" altLang="en-US" smtClean="0"/>
              <a:t>虚拟化是云计算中最主要的支撑技术之一。</a:t>
            </a:r>
            <a:endParaRPr lang="en-US" altLang="zh-CN" smtClean="0"/>
          </a:p>
          <a:p>
            <a:pPr lvl="1"/>
            <a:r>
              <a:rPr lang="zh-CN" altLang="en-US" smtClean="0"/>
              <a:t>云计算将各种</a:t>
            </a:r>
            <a:r>
              <a:rPr lang="en-US" altLang="zh-CN" smtClean="0"/>
              <a:t>IT</a:t>
            </a:r>
            <a:r>
              <a:rPr lang="zh-CN" altLang="en-US" smtClean="0"/>
              <a:t>资源以服务的形式通过互联网交付给用户。而虚拟化使</a:t>
            </a:r>
            <a:r>
              <a:rPr lang="en-US" altLang="zh-CN" smtClean="0"/>
              <a:t>IT</a:t>
            </a:r>
            <a:r>
              <a:rPr lang="zh-CN" altLang="en-US" smtClean="0"/>
              <a:t>基础设施的资源部署和分配更灵活。</a:t>
            </a:r>
            <a:endParaRPr lang="en-US" altLang="zh-CN" smtClean="0"/>
          </a:p>
          <a:p>
            <a:pPr lvl="1"/>
            <a:r>
              <a:rPr lang="zh-CN" altLang="en-US" smtClean="0"/>
              <a:t>虚拟化不是云计算中必须的，但他使云计算如虎添翼，能为用户提供更优质的服务。</a:t>
            </a:r>
            <a:endParaRPr lang="en-US" altLang="zh-CN" smtClean="0"/>
          </a:p>
        </p:txBody>
      </p:sp>
    </p:spTree>
    <p:extLst>
      <p:ext uri="{BB962C8B-B14F-4D97-AF65-F5344CB8AC3E}">
        <p14:creationId xmlns:p14="http://schemas.microsoft.com/office/powerpoint/2010/main" val="580360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19458" name="标题 1"/>
          <p:cNvSpPr>
            <a:spLocks noGrp="1" noChangeArrowheads="1"/>
          </p:cNvSpPr>
          <p:nvPr>
            <p:ph type="ctrTitle"/>
          </p:nvPr>
        </p:nvSpPr>
        <p:spPr/>
        <p:txBody>
          <a:bodyPr/>
          <a:lstStyle/>
          <a:p>
            <a:r>
              <a:rPr lang="zh-CN" altLang="en-US" smtClean="0"/>
              <a:t>什么是虚拟化？</a:t>
            </a:r>
          </a:p>
        </p:txBody>
      </p:sp>
      <p:sp>
        <p:nvSpPr>
          <p:cNvPr id="5" name="内容占位符 4"/>
          <p:cNvSpPr>
            <a:spLocks noGrp="1" noChangeArrowheads="1"/>
          </p:cNvSpPr>
          <p:nvPr>
            <p:ph type="subTitle" idx="1"/>
          </p:nvPr>
        </p:nvSpPr>
        <p:spPr/>
        <p:txBody>
          <a:bodyPr/>
          <a:lstStyle/>
          <a:p>
            <a:r>
              <a:rPr lang="zh-CN" altLang="en-US" smtClean="0"/>
              <a:t>不知道</a:t>
            </a:r>
          </a:p>
        </p:txBody>
      </p:sp>
    </p:spTree>
    <p:extLst>
      <p:ext uri="{BB962C8B-B14F-4D97-AF65-F5344CB8AC3E}">
        <p14:creationId xmlns:p14="http://schemas.microsoft.com/office/powerpoint/2010/main" val="81008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20482" name="标题 3"/>
          <p:cNvSpPr>
            <a:spLocks noGrp="1" noChangeArrowheads="1"/>
          </p:cNvSpPr>
          <p:nvPr>
            <p:ph type="title"/>
          </p:nvPr>
        </p:nvSpPr>
        <p:spPr/>
        <p:txBody>
          <a:bodyPr/>
          <a:lstStyle/>
          <a:p>
            <a:endParaRPr lang="zh-CN" altLang="en-US" smtClean="0"/>
          </a:p>
        </p:txBody>
      </p:sp>
      <p:sp>
        <p:nvSpPr>
          <p:cNvPr id="20483" name="内容占位符 4"/>
          <p:cNvSpPr>
            <a:spLocks noGrp="1" noChangeArrowheads="1"/>
          </p:cNvSpPr>
          <p:nvPr>
            <p:ph idx="1"/>
          </p:nvPr>
        </p:nvSpPr>
        <p:spPr/>
        <p:txBody>
          <a:bodyPr/>
          <a:lstStyle/>
          <a:p>
            <a:r>
              <a:rPr lang="zh-CN" altLang="en-US" smtClean="0"/>
              <a:t>虚拟化</a:t>
            </a:r>
            <a:endParaRPr lang="en-US" altLang="zh-CN" smtClean="0"/>
          </a:p>
          <a:p>
            <a:pPr lvl="1"/>
            <a:r>
              <a:rPr lang="zh-CN" altLang="en-US" smtClean="0"/>
              <a:t>将一台物理计算机虚拟为多台逻辑计算机。每台逻辑计算机拥有自己的计算、存储和网络等基础资源能力，可独立运行不同的操作系统。各个操作系统内的应用程序都可以在相互独立的空间内运行而互不影响。</a:t>
            </a:r>
            <a:endParaRPr lang="en-US" altLang="zh-CN" smtClean="0"/>
          </a:p>
          <a:p>
            <a:pPr lvl="1"/>
            <a:r>
              <a:rPr lang="zh-CN" altLang="en-US" smtClean="0"/>
              <a:t>这样的逻辑计算机称为虚拟机。</a:t>
            </a:r>
          </a:p>
        </p:txBody>
      </p:sp>
    </p:spTree>
    <p:extLst>
      <p:ext uri="{BB962C8B-B14F-4D97-AF65-F5344CB8AC3E}">
        <p14:creationId xmlns:p14="http://schemas.microsoft.com/office/powerpoint/2010/main" val="669082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21506" name="标题 3"/>
          <p:cNvSpPr>
            <a:spLocks noGrp="1" noChangeArrowheads="1"/>
          </p:cNvSpPr>
          <p:nvPr>
            <p:ph type="title"/>
          </p:nvPr>
        </p:nvSpPr>
        <p:spPr/>
        <p:txBody>
          <a:bodyPr/>
          <a:lstStyle/>
          <a:p>
            <a:endParaRPr lang="zh-CN" altLang="en-US" smtClean="0"/>
          </a:p>
        </p:txBody>
      </p:sp>
      <p:sp>
        <p:nvSpPr>
          <p:cNvPr id="21507" name="内容占位符 4"/>
          <p:cNvSpPr>
            <a:spLocks noGrp="1" noChangeArrowheads="1"/>
          </p:cNvSpPr>
          <p:nvPr>
            <p:ph idx="1"/>
          </p:nvPr>
        </p:nvSpPr>
        <p:spPr/>
        <p:txBody>
          <a:bodyPr/>
          <a:lstStyle/>
          <a:p>
            <a:r>
              <a:rPr lang="en-US" altLang="zh-CN" smtClean="0"/>
              <a:t>Hypervisor</a:t>
            </a:r>
          </a:p>
          <a:p>
            <a:pPr lvl="1"/>
            <a:r>
              <a:rPr lang="en-US" altLang="zh-CN" smtClean="0"/>
              <a:t>Hypervisor</a:t>
            </a:r>
            <a:r>
              <a:rPr lang="zh-CN" altLang="en-US" smtClean="0"/>
              <a:t>是一种运行在物理计算机和虚拟机操作系统之间的中间软件层，它可允许多个虚拟机操作系统或应用共享同一套基础物理硬件，因此也可以看作是虚拟环境中的“元”操作系统。</a:t>
            </a:r>
            <a:endParaRPr lang="en-US" altLang="zh-CN" smtClean="0"/>
          </a:p>
          <a:p>
            <a:pPr lvl="1"/>
            <a:r>
              <a:rPr lang="zh-CN" altLang="en-US" smtClean="0"/>
              <a:t>它可以协调访问服务器上的所有物理设备和虚拟机，也叫虚拟机监视器（</a:t>
            </a:r>
            <a:r>
              <a:rPr lang="en-US" altLang="zh-CN" smtClean="0"/>
              <a:t>Virtual Machine Monitor</a:t>
            </a:r>
            <a:r>
              <a:rPr lang="zh-CN" altLang="en-US" smtClean="0"/>
              <a:t>）。</a:t>
            </a:r>
          </a:p>
        </p:txBody>
      </p:sp>
    </p:spTree>
    <p:extLst>
      <p:ext uri="{BB962C8B-B14F-4D97-AF65-F5344CB8AC3E}">
        <p14:creationId xmlns:p14="http://schemas.microsoft.com/office/powerpoint/2010/main" val="3633618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22530" name="标题 3"/>
          <p:cNvSpPr>
            <a:spLocks noGrp="1" noChangeArrowheads="1"/>
          </p:cNvSpPr>
          <p:nvPr>
            <p:ph type="title"/>
          </p:nvPr>
        </p:nvSpPr>
        <p:spPr/>
        <p:txBody>
          <a:bodyPr/>
          <a:lstStyle/>
          <a:p>
            <a:endParaRPr lang="zh-CN" altLang="en-US" smtClean="0"/>
          </a:p>
        </p:txBody>
      </p:sp>
      <p:sp>
        <p:nvSpPr>
          <p:cNvPr id="22531" name="内容占位符 4"/>
          <p:cNvSpPr>
            <a:spLocks noGrp="1" noChangeArrowheads="1"/>
          </p:cNvSpPr>
          <p:nvPr>
            <p:ph idx="1"/>
          </p:nvPr>
        </p:nvSpPr>
        <p:spPr/>
        <p:txBody>
          <a:bodyPr>
            <a:normAutofit fontScale="92500" lnSpcReduction="10000"/>
          </a:bodyPr>
          <a:lstStyle/>
          <a:p>
            <a:r>
              <a:rPr lang="en-US" altLang="zh-CN" dirty="0" smtClean="0"/>
              <a:t>Hypervisor</a:t>
            </a:r>
          </a:p>
          <a:p>
            <a:pPr lvl="1"/>
            <a:r>
              <a:rPr lang="en-US" altLang="zh-CN" sz="2400" dirty="0" smtClean="0"/>
              <a:t>Hypervisor</a:t>
            </a:r>
            <a:r>
              <a:rPr lang="zh-CN" altLang="en-US" sz="2400" dirty="0" smtClean="0"/>
              <a:t>可以直接运作在裸机上，称为“</a:t>
            </a:r>
            <a:r>
              <a:rPr lang="zh-CN" altLang="en-US" sz="2400" b="1" dirty="0" smtClean="0"/>
              <a:t>裸金属架构</a:t>
            </a:r>
            <a:r>
              <a:rPr lang="zh-CN" altLang="en-US" sz="2400" dirty="0" smtClean="0"/>
              <a:t>”，其本身作为一个操作系统，使用并管理底层的硬件资源，对上层运行的虚拟机提供资源调用接口。这一类的代表产品有</a:t>
            </a:r>
            <a:r>
              <a:rPr lang="en-US" altLang="zh-CN" sz="2400" dirty="0" smtClean="0"/>
              <a:t>VMware ESX Server</a:t>
            </a:r>
            <a:r>
              <a:rPr lang="zh-CN" altLang="en-US" sz="2400" dirty="0" smtClean="0"/>
              <a:t>、</a:t>
            </a:r>
            <a:r>
              <a:rPr lang="en-US" altLang="zh-CN" sz="2400" dirty="0" smtClean="0"/>
              <a:t>Citrix </a:t>
            </a:r>
            <a:r>
              <a:rPr lang="en-US" altLang="zh-CN" sz="2400" dirty="0" err="1" smtClean="0"/>
              <a:t>XenServer</a:t>
            </a:r>
            <a:r>
              <a:rPr lang="zh-CN" altLang="en-US" sz="2400" dirty="0" smtClean="0"/>
              <a:t>和</a:t>
            </a:r>
            <a:r>
              <a:rPr lang="en-US" altLang="zh-CN" sz="2400" dirty="0" smtClean="0"/>
              <a:t>Microsoft Hyper-V</a:t>
            </a:r>
            <a:r>
              <a:rPr lang="zh-CN" altLang="en-US" sz="2400" dirty="0" smtClean="0"/>
              <a:t>，以及</a:t>
            </a:r>
            <a:r>
              <a:rPr lang="en-US" altLang="zh-CN" sz="2400" dirty="0" smtClean="0"/>
              <a:t>Linux</a:t>
            </a:r>
            <a:r>
              <a:rPr lang="zh-CN" altLang="en-US" sz="2400" dirty="0" smtClean="0"/>
              <a:t>下开源的</a:t>
            </a:r>
            <a:r>
              <a:rPr lang="en-US" altLang="zh-CN" sz="2400" dirty="0" smtClean="0"/>
              <a:t>KVM</a:t>
            </a:r>
            <a:r>
              <a:rPr lang="zh-CN" altLang="en-US" sz="2400" dirty="0" smtClean="0"/>
              <a:t>等。</a:t>
            </a:r>
          </a:p>
          <a:p>
            <a:pPr lvl="1"/>
            <a:r>
              <a:rPr lang="en-US" altLang="zh-CN" sz="2400" dirty="0" smtClean="0"/>
              <a:t>Hypervisor</a:t>
            </a:r>
            <a:r>
              <a:rPr lang="zh-CN" altLang="en-US" sz="2400" dirty="0" smtClean="0"/>
              <a:t>也可以运作在宿主操作系统上，以一个应用程序的方式运行，称为“</a:t>
            </a:r>
            <a:r>
              <a:rPr lang="zh-CN" altLang="en-US" sz="2400" b="1" dirty="0" smtClean="0"/>
              <a:t>宿主型架构</a:t>
            </a:r>
            <a:r>
              <a:rPr lang="zh-CN" altLang="en-US" sz="2400" dirty="0" smtClean="0"/>
              <a:t>”。它利用宿主操作系统提供的设备驱动和底层服务来进行虚拟机的内存管理、进程调度和资源管理等。这样虚拟机对硬件的访问必须经过宿主操作系统，因而带来了额外的性能开销。典型的代表是</a:t>
            </a:r>
            <a:r>
              <a:rPr lang="en-US" altLang="zh-CN" sz="2400" dirty="0" smtClean="0"/>
              <a:t>VMware Workstation</a:t>
            </a:r>
            <a:r>
              <a:rPr lang="zh-CN" altLang="en-US" sz="2400" dirty="0" smtClean="0"/>
              <a:t>、</a:t>
            </a:r>
            <a:r>
              <a:rPr lang="en-US" altLang="zh-CN" sz="2400" dirty="0" smtClean="0"/>
              <a:t>Microsoft Virtual PC</a:t>
            </a:r>
            <a:r>
              <a:rPr lang="zh-CN" altLang="en-US" sz="2400" dirty="0" smtClean="0"/>
              <a:t>、</a:t>
            </a:r>
            <a:r>
              <a:rPr lang="en-US" altLang="zh-CN" sz="2400" dirty="0" smtClean="0"/>
              <a:t>Oracle Virtual Box</a:t>
            </a:r>
            <a:r>
              <a:rPr lang="zh-CN" altLang="en-US" sz="2400" dirty="0" smtClean="0"/>
              <a:t>等。</a:t>
            </a:r>
          </a:p>
          <a:p>
            <a:pPr lvl="1"/>
            <a:endParaRPr lang="zh-CN" altLang="en-US" sz="2400" dirty="0" smtClean="0"/>
          </a:p>
        </p:txBody>
      </p:sp>
    </p:spTree>
    <p:extLst>
      <p:ext uri="{BB962C8B-B14F-4D97-AF65-F5344CB8AC3E}">
        <p14:creationId xmlns:p14="http://schemas.microsoft.com/office/powerpoint/2010/main" val="1813128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5122" name="标题 5"/>
          <p:cNvSpPr>
            <a:spLocks noGrp="1" noChangeArrowheads="1"/>
          </p:cNvSpPr>
          <p:nvPr>
            <p:ph type="ctrTitle"/>
          </p:nvPr>
        </p:nvSpPr>
        <p:spPr/>
        <p:txBody>
          <a:bodyPr/>
          <a:lstStyle/>
          <a:p>
            <a:r>
              <a:rPr lang="zh-CN" altLang="en-US" smtClean="0"/>
              <a:t>计算机怎么处理用户数据？</a:t>
            </a:r>
          </a:p>
        </p:txBody>
      </p:sp>
      <p:sp>
        <p:nvSpPr>
          <p:cNvPr id="5" name="内容占位符 4"/>
          <p:cNvSpPr>
            <a:spLocks noGrp="1" noChangeArrowheads="1"/>
          </p:cNvSpPr>
          <p:nvPr>
            <p:ph type="subTitle" idx="1"/>
          </p:nvPr>
        </p:nvSpPr>
        <p:spPr/>
        <p:txBody>
          <a:bodyPr/>
          <a:lstStyle/>
          <a:p>
            <a:r>
              <a:rPr lang="zh-CN" altLang="en-US" smtClean="0"/>
              <a:t>输入</a:t>
            </a:r>
            <a:r>
              <a:rPr lang="en-US" altLang="zh-CN" smtClean="0"/>
              <a:t> – </a:t>
            </a:r>
            <a:r>
              <a:rPr lang="zh-CN" altLang="en-US" smtClean="0"/>
              <a:t>计算</a:t>
            </a:r>
            <a:r>
              <a:rPr lang="en-US" altLang="zh-CN" smtClean="0"/>
              <a:t> – </a:t>
            </a:r>
            <a:r>
              <a:rPr lang="zh-CN" altLang="en-US" smtClean="0"/>
              <a:t>输出</a:t>
            </a:r>
          </a:p>
        </p:txBody>
      </p:sp>
    </p:spTree>
    <p:extLst>
      <p:ext uri="{BB962C8B-B14F-4D97-AF65-F5344CB8AC3E}">
        <p14:creationId xmlns:p14="http://schemas.microsoft.com/office/powerpoint/2010/main" val="3421100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23554" name="标题 3"/>
          <p:cNvSpPr>
            <a:spLocks noGrp="1" noChangeArrowheads="1"/>
          </p:cNvSpPr>
          <p:nvPr>
            <p:ph type="title"/>
          </p:nvPr>
        </p:nvSpPr>
        <p:spPr/>
        <p:txBody>
          <a:bodyPr/>
          <a:lstStyle/>
          <a:p>
            <a:endParaRPr lang="zh-CN" altLang="en-US" smtClean="0"/>
          </a:p>
        </p:txBody>
      </p:sp>
      <p:sp>
        <p:nvSpPr>
          <p:cNvPr id="23555" name="内容占位符 4"/>
          <p:cNvSpPr>
            <a:spLocks noGrp="1" noChangeArrowheads="1"/>
          </p:cNvSpPr>
          <p:nvPr>
            <p:ph idx="1"/>
          </p:nvPr>
        </p:nvSpPr>
        <p:spPr/>
        <p:txBody>
          <a:bodyPr/>
          <a:lstStyle/>
          <a:p>
            <a:r>
              <a:rPr lang="en-US" altLang="zh-CN" smtClean="0"/>
              <a:t>Hypervisor</a:t>
            </a:r>
            <a:endParaRPr lang="zh-CN" altLang="en-US" smtClean="0"/>
          </a:p>
        </p:txBody>
      </p:sp>
      <p:pic>
        <p:nvPicPr>
          <p:cNvPr id="23556" name="Picture 2" descr="http://debugview.com/aSV/perface/images/hypervisor_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5" y="2419350"/>
            <a:ext cx="6699250"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1153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24578" name="标题 1"/>
          <p:cNvSpPr>
            <a:spLocks noGrp="1" noChangeArrowheads="1"/>
          </p:cNvSpPr>
          <p:nvPr>
            <p:ph type="ctrTitle"/>
          </p:nvPr>
        </p:nvSpPr>
        <p:spPr/>
        <p:txBody>
          <a:bodyPr/>
          <a:lstStyle/>
          <a:p>
            <a:r>
              <a:rPr lang="zh-CN" altLang="en-US" smtClean="0"/>
              <a:t>深信服的虚拟化怎么发展的？</a:t>
            </a:r>
          </a:p>
        </p:txBody>
      </p:sp>
      <p:sp>
        <p:nvSpPr>
          <p:cNvPr id="5" name="内容占位符 4"/>
          <p:cNvSpPr>
            <a:spLocks noGrp="1" noChangeArrowheads="1"/>
          </p:cNvSpPr>
          <p:nvPr>
            <p:ph type="subTitle" idx="1"/>
          </p:nvPr>
        </p:nvSpPr>
        <p:spPr/>
        <p:txBody>
          <a:bodyPr/>
          <a:lstStyle/>
          <a:p>
            <a:r>
              <a:rPr lang="zh-CN" altLang="en-US" smtClean="0"/>
              <a:t>向前发展</a:t>
            </a:r>
          </a:p>
        </p:txBody>
      </p:sp>
    </p:spTree>
    <p:extLst>
      <p:ext uri="{BB962C8B-B14F-4D97-AF65-F5344CB8AC3E}">
        <p14:creationId xmlns:p14="http://schemas.microsoft.com/office/powerpoint/2010/main" val="1532643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p:txBody>
          <a:bodyPr/>
          <a:lstStyle/>
          <a:p>
            <a:endParaRPr lang="zh-CN" altLang="en-US" smtClean="0"/>
          </a:p>
        </p:txBody>
      </p:sp>
      <p:pic>
        <p:nvPicPr>
          <p:cNvPr id="25602" name="图片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3" y="3421063"/>
            <a:ext cx="6129337"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1" name="直接连接符 118"/>
          <p:cNvCxnSpPr/>
          <p:nvPr/>
        </p:nvCxnSpPr>
        <p:spPr>
          <a:xfrm flipH="1">
            <a:off x="5238750" y="2714625"/>
            <a:ext cx="1614488" cy="22225"/>
          </a:xfrm>
          <a:prstGeom prst="line">
            <a:avLst/>
          </a:prstGeom>
          <a:ln w="28575">
            <a:solidFill>
              <a:srgbClr val="AEB3BB"/>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118"/>
          <p:cNvCxnSpPr/>
          <p:nvPr/>
        </p:nvCxnSpPr>
        <p:spPr>
          <a:xfrm flipV="1">
            <a:off x="2428875" y="2795588"/>
            <a:ext cx="768350" cy="73025"/>
          </a:xfrm>
          <a:prstGeom prst="line">
            <a:avLst/>
          </a:prstGeom>
          <a:ln w="28575">
            <a:solidFill>
              <a:srgbClr val="AEB3BB"/>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605" name="组合 9"/>
          <p:cNvGrpSpPr>
            <a:grpSpLocks/>
          </p:cNvGrpSpPr>
          <p:nvPr/>
        </p:nvGrpSpPr>
        <p:grpSpPr bwMode="auto">
          <a:xfrm>
            <a:off x="3475038" y="4167188"/>
            <a:ext cx="760412" cy="760412"/>
            <a:chOff x="4407680" y="3468689"/>
            <a:chExt cx="483891" cy="760413"/>
          </a:xfrm>
        </p:grpSpPr>
        <p:sp>
          <p:nvSpPr>
            <p:cNvPr id="52" name="Oval 2"/>
            <p:cNvSpPr/>
            <p:nvPr/>
          </p:nvSpPr>
          <p:spPr bwMode="auto">
            <a:xfrm>
              <a:off x="4407680" y="3468689"/>
              <a:ext cx="483891" cy="760413"/>
            </a:xfrm>
            <a:prstGeom prst="ellipse">
              <a:avLst/>
            </a:prstGeom>
            <a:solidFill>
              <a:sysClr val="window" lastClr="FFFFFF"/>
            </a:solidFill>
            <a:ln w="25400" cap="flat" cmpd="sng" algn="ctr">
              <a:solidFill>
                <a:srgbClr val="1B6AA3"/>
              </a:solidFill>
              <a:prstDash val="solid"/>
            </a:ln>
            <a:effectLst/>
          </p:spPr>
          <p:txBody>
            <a:bodyPr anchor="ctr"/>
            <a:lstStyle/>
            <a:p>
              <a:pPr algn="ctr" fontAlgn="auto">
                <a:spcBef>
                  <a:spcPts val="0"/>
                </a:spcBef>
                <a:spcAft>
                  <a:spcPts val="0"/>
                </a:spcAft>
                <a:defRPr/>
              </a:pPr>
              <a:endParaRPr lang="en-US" sz="1680" kern="0" noProof="1">
                <a:solidFill>
                  <a:prstClr val="white"/>
                </a:solidFill>
                <a:latin typeface="Calibri" panose="020F0502020204030204"/>
                <a:cs typeface="宋体" panose="02010600030101010101" pitchFamily="2" charset="-122"/>
              </a:endParaRPr>
            </a:p>
          </p:txBody>
        </p:sp>
        <p:grpSp>
          <p:nvGrpSpPr>
            <p:cNvPr id="25607" name="组合 106"/>
            <p:cNvGrpSpPr>
              <a:grpSpLocks/>
            </p:cNvGrpSpPr>
            <p:nvPr/>
          </p:nvGrpSpPr>
          <p:grpSpPr bwMode="auto">
            <a:xfrm>
              <a:off x="4546182" y="3662178"/>
              <a:ext cx="224344" cy="367895"/>
              <a:chOff x="6435726" y="1501775"/>
              <a:chExt cx="514350" cy="554038"/>
            </a:xfrm>
          </p:grpSpPr>
          <p:sp>
            <p:nvSpPr>
              <p:cNvPr id="25608" name="Freeform 249"/>
              <p:cNvSpPr>
                <a:spLocks noEditPoints="1" noChangeArrowheads="1"/>
              </p:cNvSpPr>
              <p:nvPr/>
            </p:nvSpPr>
            <p:spPr bwMode="auto">
              <a:xfrm>
                <a:off x="6435726" y="1636713"/>
                <a:ext cx="130175" cy="211138"/>
              </a:xfrm>
              <a:custGeom>
                <a:avLst/>
                <a:gdLst>
                  <a:gd name="T0" fmla="*/ 5 w 82"/>
                  <a:gd name="T1" fmla="*/ 9 h 133"/>
                  <a:gd name="T2" fmla="*/ 76 w 82"/>
                  <a:gd name="T3" fmla="*/ 48 h 133"/>
                  <a:gd name="T4" fmla="*/ 76 w 82"/>
                  <a:gd name="T5" fmla="*/ 124 h 133"/>
                  <a:gd name="T6" fmla="*/ 5 w 82"/>
                  <a:gd name="T7" fmla="*/ 88 h 133"/>
                  <a:gd name="T8" fmla="*/ 5 w 82"/>
                  <a:gd name="T9" fmla="*/ 9 h 133"/>
                  <a:gd name="T10" fmla="*/ 0 w 82"/>
                  <a:gd name="T11" fmla="*/ 0 h 133"/>
                  <a:gd name="T12" fmla="*/ 0 w 82"/>
                  <a:gd name="T13" fmla="*/ 91 h 133"/>
                  <a:gd name="T14" fmla="*/ 82 w 82"/>
                  <a:gd name="T15" fmla="*/ 133 h 133"/>
                  <a:gd name="T16" fmla="*/ 82 w 82"/>
                  <a:gd name="T17" fmla="*/ 44 h 133"/>
                  <a:gd name="T18" fmla="*/ 0 w 82"/>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33">
                    <a:moveTo>
                      <a:pt x="5" y="9"/>
                    </a:moveTo>
                    <a:lnTo>
                      <a:pt x="76" y="48"/>
                    </a:lnTo>
                    <a:lnTo>
                      <a:pt x="76" y="124"/>
                    </a:lnTo>
                    <a:lnTo>
                      <a:pt x="5" y="88"/>
                    </a:lnTo>
                    <a:lnTo>
                      <a:pt x="5" y="9"/>
                    </a:lnTo>
                    <a:close/>
                    <a:moveTo>
                      <a:pt x="0" y="0"/>
                    </a:moveTo>
                    <a:lnTo>
                      <a:pt x="0" y="91"/>
                    </a:lnTo>
                    <a:lnTo>
                      <a:pt x="82" y="133"/>
                    </a:lnTo>
                    <a:lnTo>
                      <a:pt x="82" y="44"/>
                    </a:lnTo>
                    <a:lnTo>
                      <a:pt x="0" y="0"/>
                    </a:lnTo>
                    <a:close/>
                  </a:path>
                </a:pathLst>
              </a:custGeom>
              <a:solidFill>
                <a:srgbClr val="000000"/>
              </a:solidFill>
              <a:ln w="9525">
                <a:solidFill>
                  <a:srgbClr val="1B6AA3"/>
                </a:solidFill>
                <a:round/>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09" name="Freeform 250"/>
              <p:cNvSpPr>
                <a:spLocks noEditPoints="1" noChangeArrowheads="1"/>
              </p:cNvSpPr>
              <p:nvPr/>
            </p:nvSpPr>
            <p:spPr bwMode="auto">
              <a:xfrm>
                <a:off x="6435726" y="1636713"/>
                <a:ext cx="130175" cy="211138"/>
              </a:xfrm>
              <a:custGeom>
                <a:avLst/>
                <a:gdLst>
                  <a:gd name="T0" fmla="*/ 5 w 82"/>
                  <a:gd name="T1" fmla="*/ 9 h 133"/>
                  <a:gd name="T2" fmla="*/ 76 w 82"/>
                  <a:gd name="T3" fmla="*/ 48 h 133"/>
                  <a:gd name="T4" fmla="*/ 76 w 82"/>
                  <a:gd name="T5" fmla="*/ 124 h 133"/>
                  <a:gd name="T6" fmla="*/ 5 w 82"/>
                  <a:gd name="T7" fmla="*/ 88 h 133"/>
                  <a:gd name="T8" fmla="*/ 5 w 82"/>
                  <a:gd name="T9" fmla="*/ 9 h 133"/>
                  <a:gd name="T10" fmla="*/ 0 w 82"/>
                  <a:gd name="T11" fmla="*/ 0 h 133"/>
                  <a:gd name="T12" fmla="*/ 0 w 82"/>
                  <a:gd name="T13" fmla="*/ 91 h 133"/>
                  <a:gd name="T14" fmla="*/ 82 w 82"/>
                  <a:gd name="T15" fmla="*/ 133 h 133"/>
                  <a:gd name="T16" fmla="*/ 82 w 82"/>
                  <a:gd name="T17" fmla="*/ 44 h 133"/>
                  <a:gd name="T18" fmla="*/ 0 w 82"/>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33">
                    <a:moveTo>
                      <a:pt x="5" y="9"/>
                    </a:moveTo>
                    <a:lnTo>
                      <a:pt x="76" y="48"/>
                    </a:lnTo>
                    <a:lnTo>
                      <a:pt x="76" y="124"/>
                    </a:lnTo>
                    <a:lnTo>
                      <a:pt x="5" y="88"/>
                    </a:lnTo>
                    <a:lnTo>
                      <a:pt x="5" y="9"/>
                    </a:lnTo>
                    <a:moveTo>
                      <a:pt x="0" y="0"/>
                    </a:moveTo>
                    <a:lnTo>
                      <a:pt x="0" y="91"/>
                    </a:lnTo>
                    <a:lnTo>
                      <a:pt x="82" y="133"/>
                    </a:lnTo>
                    <a:lnTo>
                      <a:pt x="82" y="44"/>
                    </a:lnTo>
                    <a:lnTo>
                      <a:pt x="0" y="0"/>
                    </a:lnTo>
                  </a:path>
                </a:pathLst>
              </a:custGeom>
              <a:noFill/>
              <a:ln w="9525">
                <a:solidFill>
                  <a:srgbClr val="1B6AA3"/>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10" name="Freeform 251"/>
              <p:cNvSpPr>
                <a:spLocks noEditPoints="1" noChangeArrowheads="1"/>
              </p:cNvSpPr>
              <p:nvPr/>
            </p:nvSpPr>
            <p:spPr bwMode="auto">
              <a:xfrm>
                <a:off x="6565901" y="1636713"/>
                <a:ext cx="127000" cy="211138"/>
              </a:xfrm>
              <a:custGeom>
                <a:avLst/>
                <a:gdLst>
                  <a:gd name="T0" fmla="*/ 74 w 80"/>
                  <a:gd name="T1" fmla="*/ 9 h 133"/>
                  <a:gd name="T2" fmla="*/ 74 w 80"/>
                  <a:gd name="T3" fmla="*/ 88 h 133"/>
                  <a:gd name="T4" fmla="*/ 5 w 80"/>
                  <a:gd name="T5" fmla="*/ 124 h 133"/>
                  <a:gd name="T6" fmla="*/ 5 w 80"/>
                  <a:gd name="T7" fmla="*/ 48 h 133"/>
                  <a:gd name="T8" fmla="*/ 74 w 80"/>
                  <a:gd name="T9" fmla="*/ 9 h 133"/>
                  <a:gd name="T10" fmla="*/ 80 w 80"/>
                  <a:gd name="T11" fmla="*/ 0 h 133"/>
                  <a:gd name="T12" fmla="*/ 0 w 80"/>
                  <a:gd name="T13" fmla="*/ 44 h 133"/>
                  <a:gd name="T14" fmla="*/ 0 w 80"/>
                  <a:gd name="T15" fmla="*/ 133 h 133"/>
                  <a:gd name="T16" fmla="*/ 80 w 80"/>
                  <a:gd name="T17" fmla="*/ 91 h 133"/>
                  <a:gd name="T18" fmla="*/ 80 w 80"/>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33">
                    <a:moveTo>
                      <a:pt x="74" y="9"/>
                    </a:moveTo>
                    <a:lnTo>
                      <a:pt x="74" y="88"/>
                    </a:lnTo>
                    <a:lnTo>
                      <a:pt x="5" y="124"/>
                    </a:lnTo>
                    <a:lnTo>
                      <a:pt x="5" y="48"/>
                    </a:lnTo>
                    <a:lnTo>
                      <a:pt x="74" y="9"/>
                    </a:lnTo>
                    <a:close/>
                    <a:moveTo>
                      <a:pt x="80" y="0"/>
                    </a:moveTo>
                    <a:lnTo>
                      <a:pt x="0" y="44"/>
                    </a:lnTo>
                    <a:lnTo>
                      <a:pt x="0" y="133"/>
                    </a:lnTo>
                    <a:lnTo>
                      <a:pt x="80" y="91"/>
                    </a:lnTo>
                    <a:lnTo>
                      <a:pt x="80" y="0"/>
                    </a:lnTo>
                    <a:close/>
                  </a:path>
                </a:pathLst>
              </a:custGeom>
              <a:solidFill>
                <a:srgbClr val="000000"/>
              </a:solidFill>
              <a:ln w="9525">
                <a:solidFill>
                  <a:srgbClr val="1B6AA3"/>
                </a:solidFill>
                <a:round/>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11" name="Freeform 252"/>
              <p:cNvSpPr>
                <a:spLocks noEditPoints="1" noChangeArrowheads="1"/>
              </p:cNvSpPr>
              <p:nvPr/>
            </p:nvSpPr>
            <p:spPr bwMode="auto">
              <a:xfrm>
                <a:off x="6565901" y="1636713"/>
                <a:ext cx="127000" cy="211138"/>
              </a:xfrm>
              <a:custGeom>
                <a:avLst/>
                <a:gdLst>
                  <a:gd name="T0" fmla="*/ 74 w 80"/>
                  <a:gd name="T1" fmla="*/ 9 h 133"/>
                  <a:gd name="T2" fmla="*/ 74 w 80"/>
                  <a:gd name="T3" fmla="*/ 88 h 133"/>
                  <a:gd name="T4" fmla="*/ 5 w 80"/>
                  <a:gd name="T5" fmla="*/ 124 h 133"/>
                  <a:gd name="T6" fmla="*/ 5 w 80"/>
                  <a:gd name="T7" fmla="*/ 48 h 133"/>
                  <a:gd name="T8" fmla="*/ 74 w 80"/>
                  <a:gd name="T9" fmla="*/ 9 h 133"/>
                  <a:gd name="T10" fmla="*/ 80 w 80"/>
                  <a:gd name="T11" fmla="*/ 0 h 133"/>
                  <a:gd name="T12" fmla="*/ 0 w 80"/>
                  <a:gd name="T13" fmla="*/ 44 h 133"/>
                  <a:gd name="T14" fmla="*/ 0 w 80"/>
                  <a:gd name="T15" fmla="*/ 133 h 133"/>
                  <a:gd name="T16" fmla="*/ 80 w 80"/>
                  <a:gd name="T17" fmla="*/ 91 h 133"/>
                  <a:gd name="T18" fmla="*/ 80 w 80"/>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33">
                    <a:moveTo>
                      <a:pt x="74" y="9"/>
                    </a:moveTo>
                    <a:lnTo>
                      <a:pt x="74" y="88"/>
                    </a:lnTo>
                    <a:lnTo>
                      <a:pt x="5" y="124"/>
                    </a:lnTo>
                    <a:lnTo>
                      <a:pt x="5" y="48"/>
                    </a:lnTo>
                    <a:lnTo>
                      <a:pt x="74" y="9"/>
                    </a:lnTo>
                    <a:moveTo>
                      <a:pt x="80" y="0"/>
                    </a:moveTo>
                    <a:lnTo>
                      <a:pt x="0" y="44"/>
                    </a:lnTo>
                    <a:lnTo>
                      <a:pt x="0" y="133"/>
                    </a:lnTo>
                    <a:lnTo>
                      <a:pt x="80" y="91"/>
                    </a:lnTo>
                    <a:lnTo>
                      <a:pt x="80" y="0"/>
                    </a:lnTo>
                  </a:path>
                </a:pathLst>
              </a:custGeom>
              <a:noFill/>
              <a:ln w="9525">
                <a:solidFill>
                  <a:srgbClr val="1B6AA3"/>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12" name="Freeform 253"/>
              <p:cNvSpPr>
                <a:spLocks noEditPoints="1" noChangeArrowheads="1"/>
              </p:cNvSpPr>
              <p:nvPr/>
            </p:nvSpPr>
            <p:spPr bwMode="auto">
              <a:xfrm>
                <a:off x="6435726" y="1570038"/>
                <a:ext cx="257175" cy="136525"/>
              </a:xfrm>
              <a:custGeom>
                <a:avLst/>
                <a:gdLst>
                  <a:gd name="T0" fmla="*/ 82 w 162"/>
                  <a:gd name="T1" fmla="*/ 6 h 86"/>
                  <a:gd name="T2" fmla="*/ 151 w 162"/>
                  <a:gd name="T3" fmla="*/ 44 h 86"/>
                  <a:gd name="T4" fmla="*/ 82 w 162"/>
                  <a:gd name="T5" fmla="*/ 80 h 86"/>
                  <a:gd name="T6" fmla="*/ 13 w 162"/>
                  <a:gd name="T7" fmla="*/ 44 h 86"/>
                  <a:gd name="T8" fmla="*/ 82 w 162"/>
                  <a:gd name="T9" fmla="*/ 6 h 86"/>
                  <a:gd name="T10" fmla="*/ 82 w 162"/>
                  <a:gd name="T11" fmla="*/ 0 h 86"/>
                  <a:gd name="T12" fmla="*/ 0 w 162"/>
                  <a:gd name="T13" fmla="*/ 44 h 86"/>
                  <a:gd name="T14" fmla="*/ 82 w 162"/>
                  <a:gd name="T15" fmla="*/ 86 h 86"/>
                  <a:gd name="T16" fmla="*/ 162 w 162"/>
                  <a:gd name="T17" fmla="*/ 44 h 86"/>
                  <a:gd name="T18" fmla="*/ 82 w 162"/>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86">
                    <a:moveTo>
                      <a:pt x="82" y="6"/>
                    </a:moveTo>
                    <a:lnTo>
                      <a:pt x="151" y="44"/>
                    </a:lnTo>
                    <a:lnTo>
                      <a:pt x="82" y="80"/>
                    </a:lnTo>
                    <a:lnTo>
                      <a:pt x="13" y="44"/>
                    </a:lnTo>
                    <a:lnTo>
                      <a:pt x="82" y="6"/>
                    </a:lnTo>
                    <a:close/>
                    <a:moveTo>
                      <a:pt x="82" y="0"/>
                    </a:moveTo>
                    <a:lnTo>
                      <a:pt x="0" y="44"/>
                    </a:lnTo>
                    <a:lnTo>
                      <a:pt x="82" y="86"/>
                    </a:lnTo>
                    <a:lnTo>
                      <a:pt x="162" y="44"/>
                    </a:lnTo>
                    <a:lnTo>
                      <a:pt x="82" y="0"/>
                    </a:lnTo>
                    <a:close/>
                  </a:path>
                </a:pathLst>
              </a:custGeom>
              <a:solidFill>
                <a:srgbClr val="000000"/>
              </a:solidFill>
              <a:ln w="9525">
                <a:solidFill>
                  <a:srgbClr val="1B6AA3"/>
                </a:solidFill>
                <a:round/>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13" name="Freeform 254"/>
              <p:cNvSpPr>
                <a:spLocks noEditPoints="1" noChangeArrowheads="1"/>
              </p:cNvSpPr>
              <p:nvPr/>
            </p:nvSpPr>
            <p:spPr bwMode="auto">
              <a:xfrm>
                <a:off x="6435726" y="1570038"/>
                <a:ext cx="257175" cy="136525"/>
              </a:xfrm>
              <a:custGeom>
                <a:avLst/>
                <a:gdLst>
                  <a:gd name="T0" fmla="*/ 82 w 162"/>
                  <a:gd name="T1" fmla="*/ 6 h 86"/>
                  <a:gd name="T2" fmla="*/ 151 w 162"/>
                  <a:gd name="T3" fmla="*/ 44 h 86"/>
                  <a:gd name="T4" fmla="*/ 82 w 162"/>
                  <a:gd name="T5" fmla="*/ 80 h 86"/>
                  <a:gd name="T6" fmla="*/ 13 w 162"/>
                  <a:gd name="T7" fmla="*/ 44 h 86"/>
                  <a:gd name="T8" fmla="*/ 82 w 162"/>
                  <a:gd name="T9" fmla="*/ 6 h 86"/>
                  <a:gd name="T10" fmla="*/ 82 w 162"/>
                  <a:gd name="T11" fmla="*/ 0 h 86"/>
                  <a:gd name="T12" fmla="*/ 0 w 162"/>
                  <a:gd name="T13" fmla="*/ 44 h 86"/>
                  <a:gd name="T14" fmla="*/ 82 w 162"/>
                  <a:gd name="T15" fmla="*/ 86 h 86"/>
                  <a:gd name="T16" fmla="*/ 162 w 162"/>
                  <a:gd name="T17" fmla="*/ 44 h 86"/>
                  <a:gd name="T18" fmla="*/ 82 w 162"/>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86">
                    <a:moveTo>
                      <a:pt x="82" y="6"/>
                    </a:moveTo>
                    <a:lnTo>
                      <a:pt x="151" y="44"/>
                    </a:lnTo>
                    <a:lnTo>
                      <a:pt x="82" y="80"/>
                    </a:lnTo>
                    <a:lnTo>
                      <a:pt x="13" y="44"/>
                    </a:lnTo>
                    <a:lnTo>
                      <a:pt x="82" y="6"/>
                    </a:lnTo>
                    <a:moveTo>
                      <a:pt x="82" y="0"/>
                    </a:moveTo>
                    <a:lnTo>
                      <a:pt x="0" y="44"/>
                    </a:lnTo>
                    <a:lnTo>
                      <a:pt x="82" y="86"/>
                    </a:lnTo>
                    <a:lnTo>
                      <a:pt x="162" y="44"/>
                    </a:lnTo>
                    <a:lnTo>
                      <a:pt x="82" y="0"/>
                    </a:lnTo>
                  </a:path>
                </a:pathLst>
              </a:custGeom>
              <a:noFill/>
              <a:ln w="9525">
                <a:solidFill>
                  <a:srgbClr val="1B6AA3"/>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14" name="Freeform 255"/>
              <p:cNvSpPr>
                <a:spLocks noEditPoints="1" noChangeArrowheads="1"/>
              </p:cNvSpPr>
              <p:nvPr/>
            </p:nvSpPr>
            <p:spPr bwMode="auto">
              <a:xfrm>
                <a:off x="6692901" y="1636713"/>
                <a:ext cx="130175" cy="211138"/>
              </a:xfrm>
              <a:custGeom>
                <a:avLst/>
                <a:gdLst>
                  <a:gd name="T0" fmla="*/ 5 w 82"/>
                  <a:gd name="T1" fmla="*/ 9 h 133"/>
                  <a:gd name="T2" fmla="*/ 76 w 82"/>
                  <a:gd name="T3" fmla="*/ 48 h 133"/>
                  <a:gd name="T4" fmla="*/ 76 w 82"/>
                  <a:gd name="T5" fmla="*/ 124 h 133"/>
                  <a:gd name="T6" fmla="*/ 5 w 82"/>
                  <a:gd name="T7" fmla="*/ 88 h 133"/>
                  <a:gd name="T8" fmla="*/ 5 w 82"/>
                  <a:gd name="T9" fmla="*/ 9 h 133"/>
                  <a:gd name="T10" fmla="*/ 0 w 82"/>
                  <a:gd name="T11" fmla="*/ 0 h 133"/>
                  <a:gd name="T12" fmla="*/ 0 w 82"/>
                  <a:gd name="T13" fmla="*/ 91 h 133"/>
                  <a:gd name="T14" fmla="*/ 82 w 82"/>
                  <a:gd name="T15" fmla="*/ 133 h 133"/>
                  <a:gd name="T16" fmla="*/ 82 w 82"/>
                  <a:gd name="T17" fmla="*/ 44 h 133"/>
                  <a:gd name="T18" fmla="*/ 0 w 82"/>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33">
                    <a:moveTo>
                      <a:pt x="5" y="9"/>
                    </a:moveTo>
                    <a:lnTo>
                      <a:pt x="76" y="48"/>
                    </a:lnTo>
                    <a:lnTo>
                      <a:pt x="76" y="124"/>
                    </a:lnTo>
                    <a:lnTo>
                      <a:pt x="5" y="88"/>
                    </a:lnTo>
                    <a:lnTo>
                      <a:pt x="5" y="9"/>
                    </a:lnTo>
                    <a:close/>
                    <a:moveTo>
                      <a:pt x="0" y="0"/>
                    </a:moveTo>
                    <a:lnTo>
                      <a:pt x="0" y="91"/>
                    </a:lnTo>
                    <a:lnTo>
                      <a:pt x="82" y="133"/>
                    </a:lnTo>
                    <a:lnTo>
                      <a:pt x="82" y="44"/>
                    </a:lnTo>
                    <a:lnTo>
                      <a:pt x="0" y="0"/>
                    </a:lnTo>
                    <a:close/>
                  </a:path>
                </a:pathLst>
              </a:custGeom>
              <a:solidFill>
                <a:srgbClr val="000000"/>
              </a:solidFill>
              <a:ln w="9525">
                <a:solidFill>
                  <a:srgbClr val="1B6AA3"/>
                </a:solidFill>
                <a:round/>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15" name="Freeform 256"/>
              <p:cNvSpPr>
                <a:spLocks noEditPoints="1" noChangeArrowheads="1"/>
              </p:cNvSpPr>
              <p:nvPr/>
            </p:nvSpPr>
            <p:spPr bwMode="auto">
              <a:xfrm>
                <a:off x="6692901" y="1636713"/>
                <a:ext cx="130175" cy="211138"/>
              </a:xfrm>
              <a:custGeom>
                <a:avLst/>
                <a:gdLst>
                  <a:gd name="T0" fmla="*/ 5 w 82"/>
                  <a:gd name="T1" fmla="*/ 9 h 133"/>
                  <a:gd name="T2" fmla="*/ 76 w 82"/>
                  <a:gd name="T3" fmla="*/ 48 h 133"/>
                  <a:gd name="T4" fmla="*/ 76 w 82"/>
                  <a:gd name="T5" fmla="*/ 124 h 133"/>
                  <a:gd name="T6" fmla="*/ 5 w 82"/>
                  <a:gd name="T7" fmla="*/ 88 h 133"/>
                  <a:gd name="T8" fmla="*/ 5 w 82"/>
                  <a:gd name="T9" fmla="*/ 9 h 133"/>
                  <a:gd name="T10" fmla="*/ 0 w 82"/>
                  <a:gd name="T11" fmla="*/ 0 h 133"/>
                  <a:gd name="T12" fmla="*/ 0 w 82"/>
                  <a:gd name="T13" fmla="*/ 91 h 133"/>
                  <a:gd name="T14" fmla="*/ 82 w 82"/>
                  <a:gd name="T15" fmla="*/ 133 h 133"/>
                  <a:gd name="T16" fmla="*/ 82 w 82"/>
                  <a:gd name="T17" fmla="*/ 44 h 133"/>
                  <a:gd name="T18" fmla="*/ 0 w 82"/>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33">
                    <a:moveTo>
                      <a:pt x="5" y="9"/>
                    </a:moveTo>
                    <a:lnTo>
                      <a:pt x="76" y="48"/>
                    </a:lnTo>
                    <a:lnTo>
                      <a:pt x="76" y="124"/>
                    </a:lnTo>
                    <a:lnTo>
                      <a:pt x="5" y="88"/>
                    </a:lnTo>
                    <a:lnTo>
                      <a:pt x="5" y="9"/>
                    </a:lnTo>
                    <a:moveTo>
                      <a:pt x="0" y="0"/>
                    </a:moveTo>
                    <a:lnTo>
                      <a:pt x="0" y="91"/>
                    </a:lnTo>
                    <a:lnTo>
                      <a:pt x="82" y="133"/>
                    </a:lnTo>
                    <a:lnTo>
                      <a:pt x="82" y="44"/>
                    </a:lnTo>
                    <a:lnTo>
                      <a:pt x="0" y="0"/>
                    </a:lnTo>
                  </a:path>
                </a:pathLst>
              </a:custGeom>
              <a:noFill/>
              <a:ln w="9525">
                <a:solidFill>
                  <a:srgbClr val="1B6AA3"/>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16" name="Freeform 257"/>
              <p:cNvSpPr>
                <a:spLocks noEditPoints="1" noChangeArrowheads="1"/>
              </p:cNvSpPr>
              <p:nvPr/>
            </p:nvSpPr>
            <p:spPr bwMode="auto">
              <a:xfrm>
                <a:off x="6823076" y="1636713"/>
                <a:ext cx="127000" cy="211138"/>
              </a:xfrm>
              <a:custGeom>
                <a:avLst/>
                <a:gdLst>
                  <a:gd name="T0" fmla="*/ 74 w 80"/>
                  <a:gd name="T1" fmla="*/ 9 h 133"/>
                  <a:gd name="T2" fmla="*/ 74 w 80"/>
                  <a:gd name="T3" fmla="*/ 88 h 133"/>
                  <a:gd name="T4" fmla="*/ 5 w 80"/>
                  <a:gd name="T5" fmla="*/ 124 h 133"/>
                  <a:gd name="T6" fmla="*/ 5 w 80"/>
                  <a:gd name="T7" fmla="*/ 48 h 133"/>
                  <a:gd name="T8" fmla="*/ 74 w 80"/>
                  <a:gd name="T9" fmla="*/ 9 h 133"/>
                  <a:gd name="T10" fmla="*/ 80 w 80"/>
                  <a:gd name="T11" fmla="*/ 0 h 133"/>
                  <a:gd name="T12" fmla="*/ 0 w 80"/>
                  <a:gd name="T13" fmla="*/ 44 h 133"/>
                  <a:gd name="T14" fmla="*/ 0 w 80"/>
                  <a:gd name="T15" fmla="*/ 133 h 133"/>
                  <a:gd name="T16" fmla="*/ 80 w 80"/>
                  <a:gd name="T17" fmla="*/ 91 h 133"/>
                  <a:gd name="T18" fmla="*/ 80 w 80"/>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33">
                    <a:moveTo>
                      <a:pt x="74" y="9"/>
                    </a:moveTo>
                    <a:lnTo>
                      <a:pt x="74" y="88"/>
                    </a:lnTo>
                    <a:lnTo>
                      <a:pt x="5" y="124"/>
                    </a:lnTo>
                    <a:lnTo>
                      <a:pt x="5" y="48"/>
                    </a:lnTo>
                    <a:lnTo>
                      <a:pt x="74" y="9"/>
                    </a:lnTo>
                    <a:close/>
                    <a:moveTo>
                      <a:pt x="80" y="0"/>
                    </a:moveTo>
                    <a:lnTo>
                      <a:pt x="0" y="44"/>
                    </a:lnTo>
                    <a:lnTo>
                      <a:pt x="0" y="133"/>
                    </a:lnTo>
                    <a:lnTo>
                      <a:pt x="80" y="91"/>
                    </a:lnTo>
                    <a:lnTo>
                      <a:pt x="80" y="0"/>
                    </a:lnTo>
                    <a:close/>
                  </a:path>
                </a:pathLst>
              </a:custGeom>
              <a:solidFill>
                <a:srgbClr val="000000"/>
              </a:solidFill>
              <a:ln w="9525">
                <a:solidFill>
                  <a:srgbClr val="1B6AA3"/>
                </a:solidFill>
                <a:round/>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17" name="Freeform 258"/>
              <p:cNvSpPr>
                <a:spLocks noEditPoints="1" noChangeArrowheads="1"/>
              </p:cNvSpPr>
              <p:nvPr/>
            </p:nvSpPr>
            <p:spPr bwMode="auto">
              <a:xfrm>
                <a:off x="6823076" y="1636713"/>
                <a:ext cx="127000" cy="211138"/>
              </a:xfrm>
              <a:custGeom>
                <a:avLst/>
                <a:gdLst>
                  <a:gd name="T0" fmla="*/ 74 w 80"/>
                  <a:gd name="T1" fmla="*/ 9 h 133"/>
                  <a:gd name="T2" fmla="*/ 74 w 80"/>
                  <a:gd name="T3" fmla="*/ 88 h 133"/>
                  <a:gd name="T4" fmla="*/ 5 w 80"/>
                  <a:gd name="T5" fmla="*/ 124 h 133"/>
                  <a:gd name="T6" fmla="*/ 5 w 80"/>
                  <a:gd name="T7" fmla="*/ 48 h 133"/>
                  <a:gd name="T8" fmla="*/ 74 w 80"/>
                  <a:gd name="T9" fmla="*/ 9 h 133"/>
                  <a:gd name="T10" fmla="*/ 80 w 80"/>
                  <a:gd name="T11" fmla="*/ 0 h 133"/>
                  <a:gd name="T12" fmla="*/ 0 w 80"/>
                  <a:gd name="T13" fmla="*/ 44 h 133"/>
                  <a:gd name="T14" fmla="*/ 0 w 80"/>
                  <a:gd name="T15" fmla="*/ 133 h 133"/>
                  <a:gd name="T16" fmla="*/ 80 w 80"/>
                  <a:gd name="T17" fmla="*/ 91 h 133"/>
                  <a:gd name="T18" fmla="*/ 80 w 80"/>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33">
                    <a:moveTo>
                      <a:pt x="74" y="9"/>
                    </a:moveTo>
                    <a:lnTo>
                      <a:pt x="74" y="88"/>
                    </a:lnTo>
                    <a:lnTo>
                      <a:pt x="5" y="124"/>
                    </a:lnTo>
                    <a:lnTo>
                      <a:pt x="5" y="48"/>
                    </a:lnTo>
                    <a:lnTo>
                      <a:pt x="74" y="9"/>
                    </a:lnTo>
                    <a:moveTo>
                      <a:pt x="80" y="0"/>
                    </a:moveTo>
                    <a:lnTo>
                      <a:pt x="0" y="44"/>
                    </a:lnTo>
                    <a:lnTo>
                      <a:pt x="0" y="133"/>
                    </a:lnTo>
                    <a:lnTo>
                      <a:pt x="80" y="91"/>
                    </a:lnTo>
                    <a:lnTo>
                      <a:pt x="80" y="0"/>
                    </a:lnTo>
                  </a:path>
                </a:pathLst>
              </a:custGeom>
              <a:noFill/>
              <a:ln w="9525">
                <a:solidFill>
                  <a:srgbClr val="1B6AA3"/>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18" name="Freeform 259"/>
              <p:cNvSpPr>
                <a:spLocks noEditPoints="1" noChangeArrowheads="1"/>
              </p:cNvSpPr>
              <p:nvPr/>
            </p:nvSpPr>
            <p:spPr bwMode="auto">
              <a:xfrm>
                <a:off x="6692901" y="1570038"/>
                <a:ext cx="257175" cy="136525"/>
              </a:xfrm>
              <a:custGeom>
                <a:avLst/>
                <a:gdLst>
                  <a:gd name="T0" fmla="*/ 82 w 162"/>
                  <a:gd name="T1" fmla="*/ 6 h 86"/>
                  <a:gd name="T2" fmla="*/ 151 w 162"/>
                  <a:gd name="T3" fmla="*/ 44 h 86"/>
                  <a:gd name="T4" fmla="*/ 82 w 162"/>
                  <a:gd name="T5" fmla="*/ 80 h 86"/>
                  <a:gd name="T6" fmla="*/ 13 w 162"/>
                  <a:gd name="T7" fmla="*/ 44 h 86"/>
                  <a:gd name="T8" fmla="*/ 82 w 162"/>
                  <a:gd name="T9" fmla="*/ 6 h 86"/>
                  <a:gd name="T10" fmla="*/ 82 w 162"/>
                  <a:gd name="T11" fmla="*/ 0 h 86"/>
                  <a:gd name="T12" fmla="*/ 0 w 162"/>
                  <a:gd name="T13" fmla="*/ 44 h 86"/>
                  <a:gd name="T14" fmla="*/ 82 w 162"/>
                  <a:gd name="T15" fmla="*/ 86 h 86"/>
                  <a:gd name="T16" fmla="*/ 162 w 162"/>
                  <a:gd name="T17" fmla="*/ 44 h 86"/>
                  <a:gd name="T18" fmla="*/ 82 w 162"/>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86">
                    <a:moveTo>
                      <a:pt x="82" y="6"/>
                    </a:moveTo>
                    <a:lnTo>
                      <a:pt x="151" y="44"/>
                    </a:lnTo>
                    <a:lnTo>
                      <a:pt x="82" y="80"/>
                    </a:lnTo>
                    <a:lnTo>
                      <a:pt x="13" y="44"/>
                    </a:lnTo>
                    <a:lnTo>
                      <a:pt x="82" y="6"/>
                    </a:lnTo>
                    <a:close/>
                    <a:moveTo>
                      <a:pt x="82" y="0"/>
                    </a:moveTo>
                    <a:lnTo>
                      <a:pt x="0" y="44"/>
                    </a:lnTo>
                    <a:lnTo>
                      <a:pt x="82" y="86"/>
                    </a:lnTo>
                    <a:lnTo>
                      <a:pt x="162" y="44"/>
                    </a:lnTo>
                    <a:lnTo>
                      <a:pt x="82" y="0"/>
                    </a:lnTo>
                    <a:close/>
                  </a:path>
                </a:pathLst>
              </a:custGeom>
              <a:solidFill>
                <a:srgbClr val="000000"/>
              </a:solidFill>
              <a:ln w="9525">
                <a:solidFill>
                  <a:srgbClr val="1B6AA3"/>
                </a:solidFill>
                <a:round/>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19" name="Freeform 260"/>
              <p:cNvSpPr>
                <a:spLocks noEditPoints="1" noChangeArrowheads="1"/>
              </p:cNvSpPr>
              <p:nvPr/>
            </p:nvSpPr>
            <p:spPr bwMode="auto">
              <a:xfrm>
                <a:off x="6692901" y="1570038"/>
                <a:ext cx="257175" cy="136525"/>
              </a:xfrm>
              <a:custGeom>
                <a:avLst/>
                <a:gdLst>
                  <a:gd name="T0" fmla="*/ 82 w 162"/>
                  <a:gd name="T1" fmla="*/ 6 h 86"/>
                  <a:gd name="T2" fmla="*/ 151 w 162"/>
                  <a:gd name="T3" fmla="*/ 44 h 86"/>
                  <a:gd name="T4" fmla="*/ 82 w 162"/>
                  <a:gd name="T5" fmla="*/ 80 h 86"/>
                  <a:gd name="T6" fmla="*/ 13 w 162"/>
                  <a:gd name="T7" fmla="*/ 44 h 86"/>
                  <a:gd name="T8" fmla="*/ 82 w 162"/>
                  <a:gd name="T9" fmla="*/ 6 h 86"/>
                  <a:gd name="T10" fmla="*/ 82 w 162"/>
                  <a:gd name="T11" fmla="*/ 0 h 86"/>
                  <a:gd name="T12" fmla="*/ 0 w 162"/>
                  <a:gd name="T13" fmla="*/ 44 h 86"/>
                  <a:gd name="T14" fmla="*/ 82 w 162"/>
                  <a:gd name="T15" fmla="*/ 86 h 86"/>
                  <a:gd name="T16" fmla="*/ 162 w 162"/>
                  <a:gd name="T17" fmla="*/ 44 h 86"/>
                  <a:gd name="T18" fmla="*/ 82 w 162"/>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86">
                    <a:moveTo>
                      <a:pt x="82" y="6"/>
                    </a:moveTo>
                    <a:lnTo>
                      <a:pt x="151" y="44"/>
                    </a:lnTo>
                    <a:lnTo>
                      <a:pt x="82" y="80"/>
                    </a:lnTo>
                    <a:lnTo>
                      <a:pt x="13" y="44"/>
                    </a:lnTo>
                    <a:lnTo>
                      <a:pt x="82" y="6"/>
                    </a:lnTo>
                    <a:moveTo>
                      <a:pt x="82" y="0"/>
                    </a:moveTo>
                    <a:lnTo>
                      <a:pt x="0" y="44"/>
                    </a:lnTo>
                    <a:lnTo>
                      <a:pt x="82" y="86"/>
                    </a:lnTo>
                    <a:lnTo>
                      <a:pt x="162" y="44"/>
                    </a:lnTo>
                    <a:lnTo>
                      <a:pt x="82" y="0"/>
                    </a:lnTo>
                  </a:path>
                </a:pathLst>
              </a:custGeom>
              <a:noFill/>
              <a:ln w="9525">
                <a:solidFill>
                  <a:srgbClr val="1B6AA3"/>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20" name="Freeform 261"/>
              <p:cNvSpPr>
                <a:spLocks noEditPoints="1" noChangeArrowheads="1"/>
              </p:cNvSpPr>
              <p:nvPr/>
            </p:nvSpPr>
            <p:spPr bwMode="auto">
              <a:xfrm>
                <a:off x="6435726" y="1778000"/>
                <a:ext cx="130175" cy="211138"/>
              </a:xfrm>
              <a:custGeom>
                <a:avLst/>
                <a:gdLst>
                  <a:gd name="T0" fmla="*/ 5 w 82"/>
                  <a:gd name="T1" fmla="*/ 10 h 133"/>
                  <a:gd name="T2" fmla="*/ 76 w 82"/>
                  <a:gd name="T3" fmla="*/ 48 h 133"/>
                  <a:gd name="T4" fmla="*/ 76 w 82"/>
                  <a:gd name="T5" fmla="*/ 124 h 133"/>
                  <a:gd name="T6" fmla="*/ 5 w 82"/>
                  <a:gd name="T7" fmla="*/ 88 h 133"/>
                  <a:gd name="T8" fmla="*/ 5 w 82"/>
                  <a:gd name="T9" fmla="*/ 10 h 133"/>
                  <a:gd name="T10" fmla="*/ 0 w 82"/>
                  <a:gd name="T11" fmla="*/ 0 h 133"/>
                  <a:gd name="T12" fmla="*/ 0 w 82"/>
                  <a:gd name="T13" fmla="*/ 90 h 133"/>
                  <a:gd name="T14" fmla="*/ 82 w 82"/>
                  <a:gd name="T15" fmla="*/ 133 h 133"/>
                  <a:gd name="T16" fmla="*/ 82 w 82"/>
                  <a:gd name="T17" fmla="*/ 44 h 133"/>
                  <a:gd name="T18" fmla="*/ 0 w 82"/>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33">
                    <a:moveTo>
                      <a:pt x="5" y="10"/>
                    </a:moveTo>
                    <a:lnTo>
                      <a:pt x="76" y="48"/>
                    </a:lnTo>
                    <a:lnTo>
                      <a:pt x="76" y="124"/>
                    </a:lnTo>
                    <a:lnTo>
                      <a:pt x="5" y="88"/>
                    </a:lnTo>
                    <a:lnTo>
                      <a:pt x="5" y="10"/>
                    </a:lnTo>
                    <a:close/>
                    <a:moveTo>
                      <a:pt x="0" y="0"/>
                    </a:moveTo>
                    <a:lnTo>
                      <a:pt x="0" y="90"/>
                    </a:lnTo>
                    <a:lnTo>
                      <a:pt x="82" y="133"/>
                    </a:lnTo>
                    <a:lnTo>
                      <a:pt x="82" y="44"/>
                    </a:lnTo>
                    <a:lnTo>
                      <a:pt x="0" y="0"/>
                    </a:lnTo>
                    <a:close/>
                  </a:path>
                </a:pathLst>
              </a:custGeom>
              <a:solidFill>
                <a:srgbClr val="000000"/>
              </a:solidFill>
              <a:ln w="9525">
                <a:solidFill>
                  <a:srgbClr val="1B6AA3"/>
                </a:solidFill>
                <a:round/>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21" name="Freeform 262"/>
              <p:cNvSpPr>
                <a:spLocks noEditPoints="1" noChangeArrowheads="1"/>
              </p:cNvSpPr>
              <p:nvPr/>
            </p:nvSpPr>
            <p:spPr bwMode="auto">
              <a:xfrm>
                <a:off x="6435726" y="1778000"/>
                <a:ext cx="130175" cy="211138"/>
              </a:xfrm>
              <a:custGeom>
                <a:avLst/>
                <a:gdLst>
                  <a:gd name="T0" fmla="*/ 5 w 82"/>
                  <a:gd name="T1" fmla="*/ 10 h 133"/>
                  <a:gd name="T2" fmla="*/ 76 w 82"/>
                  <a:gd name="T3" fmla="*/ 48 h 133"/>
                  <a:gd name="T4" fmla="*/ 76 w 82"/>
                  <a:gd name="T5" fmla="*/ 124 h 133"/>
                  <a:gd name="T6" fmla="*/ 5 w 82"/>
                  <a:gd name="T7" fmla="*/ 88 h 133"/>
                  <a:gd name="T8" fmla="*/ 5 w 82"/>
                  <a:gd name="T9" fmla="*/ 10 h 133"/>
                  <a:gd name="T10" fmla="*/ 0 w 82"/>
                  <a:gd name="T11" fmla="*/ 0 h 133"/>
                  <a:gd name="T12" fmla="*/ 0 w 82"/>
                  <a:gd name="T13" fmla="*/ 90 h 133"/>
                  <a:gd name="T14" fmla="*/ 82 w 82"/>
                  <a:gd name="T15" fmla="*/ 133 h 133"/>
                  <a:gd name="T16" fmla="*/ 82 w 82"/>
                  <a:gd name="T17" fmla="*/ 44 h 133"/>
                  <a:gd name="T18" fmla="*/ 0 w 82"/>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33">
                    <a:moveTo>
                      <a:pt x="5" y="10"/>
                    </a:moveTo>
                    <a:lnTo>
                      <a:pt x="76" y="48"/>
                    </a:lnTo>
                    <a:lnTo>
                      <a:pt x="76" y="124"/>
                    </a:lnTo>
                    <a:lnTo>
                      <a:pt x="5" y="88"/>
                    </a:lnTo>
                    <a:lnTo>
                      <a:pt x="5" y="10"/>
                    </a:lnTo>
                    <a:moveTo>
                      <a:pt x="0" y="0"/>
                    </a:moveTo>
                    <a:lnTo>
                      <a:pt x="0" y="90"/>
                    </a:lnTo>
                    <a:lnTo>
                      <a:pt x="82" y="133"/>
                    </a:lnTo>
                    <a:lnTo>
                      <a:pt x="82" y="44"/>
                    </a:lnTo>
                    <a:lnTo>
                      <a:pt x="0" y="0"/>
                    </a:lnTo>
                  </a:path>
                </a:pathLst>
              </a:custGeom>
              <a:noFill/>
              <a:ln w="9525">
                <a:solidFill>
                  <a:srgbClr val="1B6AA3"/>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22" name="Freeform 263"/>
              <p:cNvSpPr>
                <a:spLocks noEditPoints="1" noChangeArrowheads="1"/>
              </p:cNvSpPr>
              <p:nvPr/>
            </p:nvSpPr>
            <p:spPr bwMode="auto">
              <a:xfrm>
                <a:off x="6823076" y="1778000"/>
                <a:ext cx="127000" cy="211138"/>
              </a:xfrm>
              <a:custGeom>
                <a:avLst/>
                <a:gdLst>
                  <a:gd name="T0" fmla="*/ 74 w 80"/>
                  <a:gd name="T1" fmla="*/ 10 h 133"/>
                  <a:gd name="T2" fmla="*/ 74 w 80"/>
                  <a:gd name="T3" fmla="*/ 88 h 133"/>
                  <a:gd name="T4" fmla="*/ 5 w 80"/>
                  <a:gd name="T5" fmla="*/ 124 h 133"/>
                  <a:gd name="T6" fmla="*/ 5 w 80"/>
                  <a:gd name="T7" fmla="*/ 48 h 133"/>
                  <a:gd name="T8" fmla="*/ 74 w 80"/>
                  <a:gd name="T9" fmla="*/ 10 h 133"/>
                  <a:gd name="T10" fmla="*/ 80 w 80"/>
                  <a:gd name="T11" fmla="*/ 0 h 133"/>
                  <a:gd name="T12" fmla="*/ 0 w 80"/>
                  <a:gd name="T13" fmla="*/ 44 h 133"/>
                  <a:gd name="T14" fmla="*/ 0 w 80"/>
                  <a:gd name="T15" fmla="*/ 133 h 133"/>
                  <a:gd name="T16" fmla="*/ 80 w 80"/>
                  <a:gd name="T17" fmla="*/ 90 h 133"/>
                  <a:gd name="T18" fmla="*/ 80 w 80"/>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33">
                    <a:moveTo>
                      <a:pt x="74" y="10"/>
                    </a:moveTo>
                    <a:lnTo>
                      <a:pt x="74" y="88"/>
                    </a:lnTo>
                    <a:lnTo>
                      <a:pt x="5" y="124"/>
                    </a:lnTo>
                    <a:lnTo>
                      <a:pt x="5" y="48"/>
                    </a:lnTo>
                    <a:lnTo>
                      <a:pt x="74" y="10"/>
                    </a:lnTo>
                    <a:close/>
                    <a:moveTo>
                      <a:pt x="80" y="0"/>
                    </a:moveTo>
                    <a:lnTo>
                      <a:pt x="0" y="44"/>
                    </a:lnTo>
                    <a:lnTo>
                      <a:pt x="0" y="133"/>
                    </a:lnTo>
                    <a:lnTo>
                      <a:pt x="80" y="90"/>
                    </a:lnTo>
                    <a:lnTo>
                      <a:pt x="80" y="0"/>
                    </a:lnTo>
                    <a:close/>
                  </a:path>
                </a:pathLst>
              </a:custGeom>
              <a:solidFill>
                <a:srgbClr val="000000"/>
              </a:solidFill>
              <a:ln w="9525">
                <a:solidFill>
                  <a:srgbClr val="1B6AA3"/>
                </a:solidFill>
                <a:round/>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23" name="Freeform 264"/>
              <p:cNvSpPr>
                <a:spLocks noEditPoints="1" noChangeArrowheads="1"/>
              </p:cNvSpPr>
              <p:nvPr/>
            </p:nvSpPr>
            <p:spPr bwMode="auto">
              <a:xfrm>
                <a:off x="6823076" y="1778000"/>
                <a:ext cx="127000" cy="211138"/>
              </a:xfrm>
              <a:custGeom>
                <a:avLst/>
                <a:gdLst>
                  <a:gd name="T0" fmla="*/ 74 w 80"/>
                  <a:gd name="T1" fmla="*/ 10 h 133"/>
                  <a:gd name="T2" fmla="*/ 74 w 80"/>
                  <a:gd name="T3" fmla="*/ 88 h 133"/>
                  <a:gd name="T4" fmla="*/ 5 w 80"/>
                  <a:gd name="T5" fmla="*/ 124 h 133"/>
                  <a:gd name="T6" fmla="*/ 5 w 80"/>
                  <a:gd name="T7" fmla="*/ 48 h 133"/>
                  <a:gd name="T8" fmla="*/ 74 w 80"/>
                  <a:gd name="T9" fmla="*/ 10 h 133"/>
                  <a:gd name="T10" fmla="*/ 80 w 80"/>
                  <a:gd name="T11" fmla="*/ 0 h 133"/>
                  <a:gd name="T12" fmla="*/ 0 w 80"/>
                  <a:gd name="T13" fmla="*/ 44 h 133"/>
                  <a:gd name="T14" fmla="*/ 0 w 80"/>
                  <a:gd name="T15" fmla="*/ 133 h 133"/>
                  <a:gd name="T16" fmla="*/ 80 w 80"/>
                  <a:gd name="T17" fmla="*/ 90 h 133"/>
                  <a:gd name="T18" fmla="*/ 80 w 80"/>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33">
                    <a:moveTo>
                      <a:pt x="74" y="10"/>
                    </a:moveTo>
                    <a:lnTo>
                      <a:pt x="74" y="88"/>
                    </a:lnTo>
                    <a:lnTo>
                      <a:pt x="5" y="124"/>
                    </a:lnTo>
                    <a:lnTo>
                      <a:pt x="5" y="48"/>
                    </a:lnTo>
                    <a:lnTo>
                      <a:pt x="74" y="10"/>
                    </a:lnTo>
                    <a:moveTo>
                      <a:pt x="80" y="0"/>
                    </a:moveTo>
                    <a:lnTo>
                      <a:pt x="0" y="44"/>
                    </a:lnTo>
                    <a:lnTo>
                      <a:pt x="0" y="133"/>
                    </a:lnTo>
                    <a:lnTo>
                      <a:pt x="80" y="90"/>
                    </a:lnTo>
                    <a:lnTo>
                      <a:pt x="80" y="0"/>
                    </a:lnTo>
                  </a:path>
                </a:pathLst>
              </a:custGeom>
              <a:noFill/>
              <a:ln w="9525">
                <a:solidFill>
                  <a:srgbClr val="1B6AA3"/>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24" name="Freeform 265"/>
              <p:cNvSpPr>
                <a:spLocks noEditPoints="1" noChangeArrowheads="1"/>
              </p:cNvSpPr>
              <p:nvPr/>
            </p:nvSpPr>
            <p:spPr bwMode="auto">
              <a:xfrm>
                <a:off x="6565901" y="1501775"/>
                <a:ext cx="257175" cy="138113"/>
              </a:xfrm>
              <a:custGeom>
                <a:avLst/>
                <a:gdLst>
                  <a:gd name="T0" fmla="*/ 80 w 162"/>
                  <a:gd name="T1" fmla="*/ 7 h 87"/>
                  <a:gd name="T2" fmla="*/ 149 w 162"/>
                  <a:gd name="T3" fmla="*/ 43 h 87"/>
                  <a:gd name="T4" fmla="*/ 80 w 162"/>
                  <a:gd name="T5" fmla="*/ 80 h 87"/>
                  <a:gd name="T6" fmla="*/ 11 w 162"/>
                  <a:gd name="T7" fmla="*/ 43 h 87"/>
                  <a:gd name="T8" fmla="*/ 80 w 162"/>
                  <a:gd name="T9" fmla="*/ 7 h 87"/>
                  <a:gd name="T10" fmla="*/ 80 w 162"/>
                  <a:gd name="T11" fmla="*/ 0 h 87"/>
                  <a:gd name="T12" fmla="*/ 0 w 162"/>
                  <a:gd name="T13" fmla="*/ 43 h 87"/>
                  <a:gd name="T14" fmla="*/ 80 w 162"/>
                  <a:gd name="T15" fmla="*/ 87 h 87"/>
                  <a:gd name="T16" fmla="*/ 162 w 162"/>
                  <a:gd name="T17" fmla="*/ 43 h 87"/>
                  <a:gd name="T18" fmla="*/ 80 w 162"/>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87">
                    <a:moveTo>
                      <a:pt x="80" y="7"/>
                    </a:moveTo>
                    <a:lnTo>
                      <a:pt x="149" y="43"/>
                    </a:lnTo>
                    <a:lnTo>
                      <a:pt x="80" y="80"/>
                    </a:lnTo>
                    <a:lnTo>
                      <a:pt x="11" y="43"/>
                    </a:lnTo>
                    <a:lnTo>
                      <a:pt x="80" y="7"/>
                    </a:lnTo>
                    <a:close/>
                    <a:moveTo>
                      <a:pt x="80" y="0"/>
                    </a:moveTo>
                    <a:lnTo>
                      <a:pt x="0" y="43"/>
                    </a:lnTo>
                    <a:lnTo>
                      <a:pt x="80" y="87"/>
                    </a:lnTo>
                    <a:lnTo>
                      <a:pt x="162" y="43"/>
                    </a:lnTo>
                    <a:lnTo>
                      <a:pt x="80" y="0"/>
                    </a:lnTo>
                    <a:close/>
                  </a:path>
                </a:pathLst>
              </a:custGeom>
              <a:solidFill>
                <a:srgbClr val="000000"/>
              </a:solidFill>
              <a:ln w="9525">
                <a:solidFill>
                  <a:srgbClr val="1B6AA3"/>
                </a:solidFill>
                <a:round/>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25" name="Freeform 266"/>
              <p:cNvSpPr>
                <a:spLocks noEditPoints="1" noChangeArrowheads="1"/>
              </p:cNvSpPr>
              <p:nvPr/>
            </p:nvSpPr>
            <p:spPr bwMode="auto">
              <a:xfrm>
                <a:off x="6565901" y="1501775"/>
                <a:ext cx="257175" cy="138113"/>
              </a:xfrm>
              <a:custGeom>
                <a:avLst/>
                <a:gdLst>
                  <a:gd name="T0" fmla="*/ 80 w 162"/>
                  <a:gd name="T1" fmla="*/ 7 h 87"/>
                  <a:gd name="T2" fmla="*/ 149 w 162"/>
                  <a:gd name="T3" fmla="*/ 43 h 87"/>
                  <a:gd name="T4" fmla="*/ 80 w 162"/>
                  <a:gd name="T5" fmla="*/ 80 h 87"/>
                  <a:gd name="T6" fmla="*/ 11 w 162"/>
                  <a:gd name="T7" fmla="*/ 43 h 87"/>
                  <a:gd name="T8" fmla="*/ 80 w 162"/>
                  <a:gd name="T9" fmla="*/ 7 h 87"/>
                  <a:gd name="T10" fmla="*/ 80 w 162"/>
                  <a:gd name="T11" fmla="*/ 0 h 87"/>
                  <a:gd name="T12" fmla="*/ 0 w 162"/>
                  <a:gd name="T13" fmla="*/ 43 h 87"/>
                  <a:gd name="T14" fmla="*/ 80 w 162"/>
                  <a:gd name="T15" fmla="*/ 87 h 87"/>
                  <a:gd name="T16" fmla="*/ 162 w 162"/>
                  <a:gd name="T17" fmla="*/ 43 h 87"/>
                  <a:gd name="T18" fmla="*/ 80 w 162"/>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87">
                    <a:moveTo>
                      <a:pt x="80" y="7"/>
                    </a:moveTo>
                    <a:lnTo>
                      <a:pt x="149" y="43"/>
                    </a:lnTo>
                    <a:lnTo>
                      <a:pt x="80" y="80"/>
                    </a:lnTo>
                    <a:lnTo>
                      <a:pt x="11" y="43"/>
                    </a:lnTo>
                    <a:lnTo>
                      <a:pt x="80" y="7"/>
                    </a:lnTo>
                    <a:moveTo>
                      <a:pt x="80" y="0"/>
                    </a:moveTo>
                    <a:lnTo>
                      <a:pt x="0" y="43"/>
                    </a:lnTo>
                    <a:lnTo>
                      <a:pt x="80" y="87"/>
                    </a:lnTo>
                    <a:lnTo>
                      <a:pt x="162" y="43"/>
                    </a:lnTo>
                    <a:lnTo>
                      <a:pt x="80" y="0"/>
                    </a:lnTo>
                  </a:path>
                </a:pathLst>
              </a:custGeom>
              <a:noFill/>
              <a:ln w="9525">
                <a:solidFill>
                  <a:srgbClr val="1B6AA3"/>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26" name="Freeform 267"/>
              <p:cNvSpPr>
                <a:spLocks noEditPoints="1" noChangeArrowheads="1"/>
              </p:cNvSpPr>
              <p:nvPr/>
            </p:nvSpPr>
            <p:spPr bwMode="auto">
              <a:xfrm>
                <a:off x="6565901" y="1847850"/>
                <a:ext cx="127000" cy="207963"/>
              </a:xfrm>
              <a:custGeom>
                <a:avLst/>
                <a:gdLst>
                  <a:gd name="T0" fmla="*/ 5 w 80"/>
                  <a:gd name="T1" fmla="*/ 9 h 131"/>
                  <a:gd name="T2" fmla="*/ 74 w 80"/>
                  <a:gd name="T3" fmla="*/ 46 h 131"/>
                  <a:gd name="T4" fmla="*/ 74 w 80"/>
                  <a:gd name="T5" fmla="*/ 122 h 131"/>
                  <a:gd name="T6" fmla="*/ 5 w 80"/>
                  <a:gd name="T7" fmla="*/ 86 h 131"/>
                  <a:gd name="T8" fmla="*/ 5 w 80"/>
                  <a:gd name="T9" fmla="*/ 9 h 131"/>
                  <a:gd name="T10" fmla="*/ 0 w 80"/>
                  <a:gd name="T11" fmla="*/ 0 h 131"/>
                  <a:gd name="T12" fmla="*/ 0 w 80"/>
                  <a:gd name="T13" fmla="*/ 89 h 131"/>
                  <a:gd name="T14" fmla="*/ 80 w 80"/>
                  <a:gd name="T15" fmla="*/ 131 h 131"/>
                  <a:gd name="T16" fmla="*/ 80 w 80"/>
                  <a:gd name="T17" fmla="*/ 42 h 131"/>
                  <a:gd name="T18" fmla="*/ 0 w 80"/>
                  <a:gd name="T19"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31">
                    <a:moveTo>
                      <a:pt x="5" y="9"/>
                    </a:moveTo>
                    <a:lnTo>
                      <a:pt x="74" y="46"/>
                    </a:lnTo>
                    <a:lnTo>
                      <a:pt x="74" y="122"/>
                    </a:lnTo>
                    <a:lnTo>
                      <a:pt x="5" y="86"/>
                    </a:lnTo>
                    <a:lnTo>
                      <a:pt x="5" y="9"/>
                    </a:lnTo>
                    <a:close/>
                    <a:moveTo>
                      <a:pt x="0" y="0"/>
                    </a:moveTo>
                    <a:lnTo>
                      <a:pt x="0" y="89"/>
                    </a:lnTo>
                    <a:lnTo>
                      <a:pt x="80" y="131"/>
                    </a:lnTo>
                    <a:lnTo>
                      <a:pt x="80" y="42"/>
                    </a:lnTo>
                    <a:lnTo>
                      <a:pt x="0" y="0"/>
                    </a:lnTo>
                    <a:close/>
                  </a:path>
                </a:pathLst>
              </a:custGeom>
              <a:solidFill>
                <a:srgbClr val="000000"/>
              </a:solidFill>
              <a:ln w="9525">
                <a:solidFill>
                  <a:srgbClr val="1B6AA3"/>
                </a:solidFill>
                <a:round/>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27" name="Freeform 268"/>
              <p:cNvSpPr>
                <a:spLocks noEditPoints="1" noChangeArrowheads="1"/>
              </p:cNvSpPr>
              <p:nvPr/>
            </p:nvSpPr>
            <p:spPr bwMode="auto">
              <a:xfrm>
                <a:off x="6565901" y="1847850"/>
                <a:ext cx="127000" cy="207963"/>
              </a:xfrm>
              <a:custGeom>
                <a:avLst/>
                <a:gdLst>
                  <a:gd name="T0" fmla="*/ 5 w 80"/>
                  <a:gd name="T1" fmla="*/ 9 h 131"/>
                  <a:gd name="T2" fmla="*/ 74 w 80"/>
                  <a:gd name="T3" fmla="*/ 46 h 131"/>
                  <a:gd name="T4" fmla="*/ 74 w 80"/>
                  <a:gd name="T5" fmla="*/ 122 h 131"/>
                  <a:gd name="T6" fmla="*/ 5 w 80"/>
                  <a:gd name="T7" fmla="*/ 86 h 131"/>
                  <a:gd name="T8" fmla="*/ 5 w 80"/>
                  <a:gd name="T9" fmla="*/ 9 h 131"/>
                  <a:gd name="T10" fmla="*/ 0 w 80"/>
                  <a:gd name="T11" fmla="*/ 0 h 131"/>
                  <a:gd name="T12" fmla="*/ 0 w 80"/>
                  <a:gd name="T13" fmla="*/ 89 h 131"/>
                  <a:gd name="T14" fmla="*/ 80 w 80"/>
                  <a:gd name="T15" fmla="*/ 131 h 131"/>
                  <a:gd name="T16" fmla="*/ 80 w 80"/>
                  <a:gd name="T17" fmla="*/ 42 h 131"/>
                  <a:gd name="T18" fmla="*/ 0 w 80"/>
                  <a:gd name="T19"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31">
                    <a:moveTo>
                      <a:pt x="5" y="9"/>
                    </a:moveTo>
                    <a:lnTo>
                      <a:pt x="74" y="46"/>
                    </a:lnTo>
                    <a:lnTo>
                      <a:pt x="74" y="122"/>
                    </a:lnTo>
                    <a:lnTo>
                      <a:pt x="5" y="86"/>
                    </a:lnTo>
                    <a:lnTo>
                      <a:pt x="5" y="9"/>
                    </a:lnTo>
                    <a:moveTo>
                      <a:pt x="0" y="0"/>
                    </a:moveTo>
                    <a:lnTo>
                      <a:pt x="0" y="89"/>
                    </a:lnTo>
                    <a:lnTo>
                      <a:pt x="80" y="131"/>
                    </a:lnTo>
                    <a:lnTo>
                      <a:pt x="80" y="42"/>
                    </a:lnTo>
                    <a:lnTo>
                      <a:pt x="0" y="0"/>
                    </a:lnTo>
                  </a:path>
                </a:pathLst>
              </a:custGeom>
              <a:noFill/>
              <a:ln w="9525">
                <a:solidFill>
                  <a:srgbClr val="AEB3BB"/>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28" name="Freeform 269"/>
              <p:cNvSpPr>
                <a:spLocks noEditPoints="1" noChangeArrowheads="1"/>
              </p:cNvSpPr>
              <p:nvPr/>
            </p:nvSpPr>
            <p:spPr bwMode="auto">
              <a:xfrm>
                <a:off x="6692901" y="1847850"/>
                <a:ext cx="130175" cy="207963"/>
              </a:xfrm>
              <a:custGeom>
                <a:avLst/>
                <a:gdLst>
                  <a:gd name="T0" fmla="*/ 76 w 82"/>
                  <a:gd name="T1" fmla="*/ 9 h 131"/>
                  <a:gd name="T2" fmla="*/ 76 w 82"/>
                  <a:gd name="T3" fmla="*/ 86 h 131"/>
                  <a:gd name="T4" fmla="*/ 5 w 82"/>
                  <a:gd name="T5" fmla="*/ 122 h 131"/>
                  <a:gd name="T6" fmla="*/ 5 w 82"/>
                  <a:gd name="T7" fmla="*/ 46 h 131"/>
                  <a:gd name="T8" fmla="*/ 76 w 82"/>
                  <a:gd name="T9" fmla="*/ 9 h 131"/>
                  <a:gd name="T10" fmla="*/ 82 w 82"/>
                  <a:gd name="T11" fmla="*/ 0 h 131"/>
                  <a:gd name="T12" fmla="*/ 0 w 82"/>
                  <a:gd name="T13" fmla="*/ 42 h 131"/>
                  <a:gd name="T14" fmla="*/ 0 w 82"/>
                  <a:gd name="T15" fmla="*/ 131 h 131"/>
                  <a:gd name="T16" fmla="*/ 82 w 82"/>
                  <a:gd name="T17" fmla="*/ 89 h 131"/>
                  <a:gd name="T18" fmla="*/ 82 w 82"/>
                  <a:gd name="T19"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31">
                    <a:moveTo>
                      <a:pt x="76" y="9"/>
                    </a:moveTo>
                    <a:lnTo>
                      <a:pt x="76" y="86"/>
                    </a:lnTo>
                    <a:lnTo>
                      <a:pt x="5" y="122"/>
                    </a:lnTo>
                    <a:lnTo>
                      <a:pt x="5" y="46"/>
                    </a:lnTo>
                    <a:lnTo>
                      <a:pt x="76" y="9"/>
                    </a:lnTo>
                    <a:close/>
                    <a:moveTo>
                      <a:pt x="82" y="0"/>
                    </a:moveTo>
                    <a:lnTo>
                      <a:pt x="0" y="42"/>
                    </a:lnTo>
                    <a:lnTo>
                      <a:pt x="0" y="131"/>
                    </a:lnTo>
                    <a:lnTo>
                      <a:pt x="82" y="89"/>
                    </a:lnTo>
                    <a:lnTo>
                      <a:pt x="82" y="0"/>
                    </a:lnTo>
                    <a:close/>
                  </a:path>
                </a:pathLst>
              </a:custGeom>
              <a:solidFill>
                <a:srgbClr val="000000"/>
              </a:solidFill>
              <a:ln w="9525">
                <a:solidFill>
                  <a:srgbClr val="AEB3BB"/>
                </a:solidFill>
                <a:round/>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29" name="Freeform 271"/>
              <p:cNvSpPr>
                <a:spLocks noEditPoints="1" noChangeArrowheads="1"/>
              </p:cNvSpPr>
              <p:nvPr/>
            </p:nvSpPr>
            <p:spPr bwMode="auto">
              <a:xfrm>
                <a:off x="6565901" y="1778000"/>
                <a:ext cx="257175" cy="136525"/>
              </a:xfrm>
              <a:custGeom>
                <a:avLst/>
                <a:gdLst>
                  <a:gd name="T0" fmla="*/ 80 w 162"/>
                  <a:gd name="T1" fmla="*/ 8 h 86"/>
                  <a:gd name="T2" fmla="*/ 149 w 162"/>
                  <a:gd name="T3" fmla="*/ 44 h 86"/>
                  <a:gd name="T4" fmla="*/ 80 w 162"/>
                  <a:gd name="T5" fmla="*/ 81 h 86"/>
                  <a:gd name="T6" fmla="*/ 11 w 162"/>
                  <a:gd name="T7" fmla="*/ 44 h 86"/>
                  <a:gd name="T8" fmla="*/ 80 w 162"/>
                  <a:gd name="T9" fmla="*/ 8 h 86"/>
                  <a:gd name="T10" fmla="*/ 80 w 162"/>
                  <a:gd name="T11" fmla="*/ 0 h 86"/>
                  <a:gd name="T12" fmla="*/ 0 w 162"/>
                  <a:gd name="T13" fmla="*/ 44 h 86"/>
                  <a:gd name="T14" fmla="*/ 80 w 162"/>
                  <a:gd name="T15" fmla="*/ 86 h 86"/>
                  <a:gd name="T16" fmla="*/ 162 w 162"/>
                  <a:gd name="T17" fmla="*/ 44 h 86"/>
                  <a:gd name="T18" fmla="*/ 80 w 162"/>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86">
                    <a:moveTo>
                      <a:pt x="80" y="8"/>
                    </a:moveTo>
                    <a:lnTo>
                      <a:pt x="149" y="44"/>
                    </a:lnTo>
                    <a:lnTo>
                      <a:pt x="80" y="81"/>
                    </a:lnTo>
                    <a:lnTo>
                      <a:pt x="11" y="44"/>
                    </a:lnTo>
                    <a:lnTo>
                      <a:pt x="80" y="8"/>
                    </a:lnTo>
                    <a:close/>
                    <a:moveTo>
                      <a:pt x="80" y="0"/>
                    </a:moveTo>
                    <a:lnTo>
                      <a:pt x="0" y="44"/>
                    </a:lnTo>
                    <a:lnTo>
                      <a:pt x="80" y="86"/>
                    </a:lnTo>
                    <a:lnTo>
                      <a:pt x="162" y="44"/>
                    </a:lnTo>
                    <a:lnTo>
                      <a:pt x="80" y="0"/>
                    </a:lnTo>
                    <a:close/>
                  </a:path>
                </a:pathLst>
              </a:custGeom>
              <a:solidFill>
                <a:srgbClr val="000000"/>
              </a:solidFill>
              <a:ln w="9525">
                <a:solidFill>
                  <a:srgbClr val="1B6AA3"/>
                </a:solidFill>
                <a:round/>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30" name="Freeform 272"/>
              <p:cNvSpPr>
                <a:spLocks noEditPoints="1" noChangeArrowheads="1"/>
              </p:cNvSpPr>
              <p:nvPr/>
            </p:nvSpPr>
            <p:spPr bwMode="auto">
              <a:xfrm>
                <a:off x="6565901" y="1778000"/>
                <a:ext cx="257175" cy="136525"/>
              </a:xfrm>
              <a:custGeom>
                <a:avLst/>
                <a:gdLst>
                  <a:gd name="T0" fmla="*/ 80 w 162"/>
                  <a:gd name="T1" fmla="*/ 8 h 86"/>
                  <a:gd name="T2" fmla="*/ 149 w 162"/>
                  <a:gd name="T3" fmla="*/ 44 h 86"/>
                  <a:gd name="T4" fmla="*/ 80 w 162"/>
                  <a:gd name="T5" fmla="*/ 81 h 86"/>
                  <a:gd name="T6" fmla="*/ 11 w 162"/>
                  <a:gd name="T7" fmla="*/ 44 h 86"/>
                  <a:gd name="T8" fmla="*/ 80 w 162"/>
                  <a:gd name="T9" fmla="*/ 8 h 86"/>
                  <a:gd name="T10" fmla="*/ 80 w 162"/>
                  <a:gd name="T11" fmla="*/ 0 h 86"/>
                  <a:gd name="T12" fmla="*/ 0 w 162"/>
                  <a:gd name="T13" fmla="*/ 44 h 86"/>
                  <a:gd name="T14" fmla="*/ 80 w 162"/>
                  <a:gd name="T15" fmla="*/ 86 h 86"/>
                  <a:gd name="T16" fmla="*/ 162 w 162"/>
                  <a:gd name="T17" fmla="*/ 44 h 86"/>
                  <a:gd name="T18" fmla="*/ 80 w 162"/>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86">
                    <a:moveTo>
                      <a:pt x="80" y="8"/>
                    </a:moveTo>
                    <a:lnTo>
                      <a:pt x="149" y="44"/>
                    </a:lnTo>
                    <a:lnTo>
                      <a:pt x="80" y="81"/>
                    </a:lnTo>
                    <a:lnTo>
                      <a:pt x="11" y="44"/>
                    </a:lnTo>
                    <a:lnTo>
                      <a:pt x="80" y="8"/>
                    </a:lnTo>
                    <a:moveTo>
                      <a:pt x="80" y="0"/>
                    </a:moveTo>
                    <a:lnTo>
                      <a:pt x="0" y="44"/>
                    </a:lnTo>
                    <a:lnTo>
                      <a:pt x="80" y="86"/>
                    </a:lnTo>
                    <a:lnTo>
                      <a:pt x="162" y="44"/>
                    </a:lnTo>
                    <a:lnTo>
                      <a:pt x="80" y="0"/>
                    </a:lnTo>
                  </a:path>
                </a:pathLst>
              </a:custGeom>
              <a:noFill/>
              <a:ln w="9525">
                <a:solidFill>
                  <a:srgbClr val="AEB3BB"/>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74806" name="文本框 93"/>
          <p:cNvSpPr txBox="1">
            <a:spLocks noChangeArrowheads="1"/>
          </p:cNvSpPr>
          <p:nvPr/>
        </p:nvSpPr>
        <p:spPr bwMode="auto">
          <a:xfrm>
            <a:off x="3482975" y="5011738"/>
            <a:ext cx="94773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r>
              <a:rPr kumimoji="0" lang="en-US" altLang="zh-CN" sz="1680" noProof="1">
                <a:latin typeface="Century Gothic" pitchFamily="34" charset="0"/>
                <a:ea typeface="微软雅黑" panose="020B0503020204020204" charset="-122"/>
                <a:cs typeface="+mn-ea"/>
              </a:rPr>
              <a:t>Docker</a:t>
            </a:r>
          </a:p>
        </p:txBody>
      </p:sp>
      <p:sp>
        <p:nvSpPr>
          <p:cNvPr id="74801" name="文本框 94"/>
          <p:cNvSpPr txBox="1">
            <a:spLocks noChangeArrowheads="1"/>
          </p:cNvSpPr>
          <p:nvPr/>
        </p:nvSpPr>
        <p:spPr bwMode="auto">
          <a:xfrm>
            <a:off x="5640388" y="1862138"/>
            <a:ext cx="8175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r>
              <a:rPr kumimoji="0" lang="zh-CN" altLang="en-US" sz="1470" b="0" noProof="1" smtClean="0">
                <a:latin typeface="Century Gothic" pitchFamily="34" charset="0"/>
                <a:ea typeface="微软雅黑" panose="020B0503020204020204" charset="-122"/>
                <a:cs typeface="+mn-ea"/>
              </a:rPr>
              <a:t>私有云</a:t>
            </a:r>
            <a:r>
              <a:rPr kumimoji="0" lang="en-US" altLang="zh-CN" sz="1470" b="0" noProof="1" smtClean="0">
                <a:latin typeface="Century Gothic" pitchFamily="34" charset="0"/>
                <a:ea typeface="微软雅黑" panose="020B0503020204020204" charset="-122"/>
                <a:cs typeface="+mn-ea"/>
              </a:rPr>
              <a:t> </a:t>
            </a:r>
            <a:endParaRPr kumimoji="0" lang="en-US" altLang="zh-CN" sz="1470" b="0" noProof="1" smtClean="0">
              <a:latin typeface="Century Gothic" pitchFamily="34" charset="0"/>
              <a:ea typeface="微软雅黑" panose="020B0503020204020204" charset="-122"/>
            </a:endParaRPr>
          </a:p>
          <a:p>
            <a:pPr algn="ctr"/>
            <a:r>
              <a:rPr kumimoji="0" lang="en-US" altLang="zh-CN" sz="1470" noProof="1" smtClean="0">
                <a:solidFill>
                  <a:schemeClr val="bg1"/>
                </a:solidFill>
                <a:latin typeface="Century Gothic" pitchFamily="34" charset="0"/>
                <a:ea typeface="微软雅黑" panose="020B0503020204020204" charset="-122"/>
                <a:cs typeface="+mn-ea"/>
              </a:rPr>
              <a:t>Cloud</a:t>
            </a:r>
            <a:endParaRPr kumimoji="0" lang="zh-CN" altLang="en-US" sz="1470" noProof="1">
              <a:solidFill>
                <a:schemeClr val="bg1"/>
              </a:solidFill>
              <a:latin typeface="Century Gothic" pitchFamily="34" charset="0"/>
              <a:ea typeface="微软雅黑" panose="020B0503020204020204" charset="-122"/>
            </a:endParaRPr>
          </a:p>
        </p:txBody>
      </p:sp>
      <p:sp>
        <p:nvSpPr>
          <p:cNvPr id="74794" name="文本框 95"/>
          <p:cNvSpPr txBox="1">
            <a:spLocks noChangeArrowheads="1"/>
          </p:cNvSpPr>
          <p:nvPr/>
        </p:nvSpPr>
        <p:spPr bwMode="auto">
          <a:xfrm>
            <a:off x="6835775" y="1879600"/>
            <a:ext cx="74295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pPr algn="ctr"/>
            <a:r>
              <a:rPr kumimoji="0" lang="zh-CN" altLang="en-US" sz="1470" b="0" noProof="1">
                <a:latin typeface="Century Gothic" pitchFamily="34" charset="0"/>
                <a:ea typeface="微软雅黑" panose="020B0503020204020204" charset="-122"/>
                <a:cs typeface="+mn-ea"/>
              </a:rPr>
              <a:t>公有云</a:t>
            </a:r>
            <a:endParaRPr kumimoji="0" lang="zh-CN" altLang="en-US" sz="1470" b="0" noProof="1">
              <a:latin typeface="Century Gothic" pitchFamily="34" charset="0"/>
              <a:ea typeface="微软雅黑" panose="020B0503020204020204" charset="-122"/>
            </a:endParaRPr>
          </a:p>
        </p:txBody>
      </p:sp>
      <p:sp>
        <p:nvSpPr>
          <p:cNvPr id="74767" name="文本框 98"/>
          <p:cNvSpPr txBox="1">
            <a:spLocks noChangeArrowheads="1"/>
          </p:cNvSpPr>
          <p:nvPr/>
        </p:nvSpPr>
        <p:spPr bwMode="auto">
          <a:xfrm>
            <a:off x="554038" y="2173288"/>
            <a:ext cx="13001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r>
              <a:rPr kumimoji="0" lang="zh-CN" altLang="en-US" sz="1470" b="0" noProof="1" smtClean="0">
                <a:latin typeface="Century Gothic" pitchFamily="34" charset="0"/>
                <a:ea typeface="微软雅黑" panose="020B0503020204020204" charset="-122"/>
                <a:cs typeface="+mn-ea"/>
              </a:rPr>
              <a:t>应用虚拟化</a:t>
            </a:r>
            <a:r>
              <a:rPr kumimoji="0" lang="en-US" altLang="zh-CN" sz="1470" noProof="1" smtClean="0">
                <a:solidFill>
                  <a:schemeClr val="bg1"/>
                </a:solidFill>
                <a:latin typeface="Century Gothic" pitchFamily="34" charset="0"/>
                <a:ea typeface="微软雅黑" panose="020B0503020204020204" charset="-122"/>
                <a:cs typeface="+mn-ea"/>
              </a:rPr>
              <a:t>IT</a:t>
            </a:r>
            <a:endParaRPr kumimoji="0" lang="zh-CN" altLang="en-US" sz="1470" noProof="1">
              <a:solidFill>
                <a:schemeClr val="bg1"/>
              </a:solidFill>
              <a:latin typeface="Century Gothic" pitchFamily="34" charset="0"/>
              <a:ea typeface="微软雅黑" panose="020B0503020204020204" charset="-122"/>
            </a:endParaRPr>
          </a:p>
        </p:txBody>
      </p:sp>
      <p:grpSp>
        <p:nvGrpSpPr>
          <p:cNvPr id="25635" name="组合 4"/>
          <p:cNvGrpSpPr>
            <a:grpSpLocks/>
          </p:cNvGrpSpPr>
          <p:nvPr/>
        </p:nvGrpSpPr>
        <p:grpSpPr bwMode="auto">
          <a:xfrm>
            <a:off x="3197225" y="2414588"/>
            <a:ext cx="760413" cy="760412"/>
            <a:chOff x="3666723" y="1562100"/>
            <a:chExt cx="482883" cy="760413"/>
          </a:xfrm>
        </p:grpSpPr>
        <p:sp>
          <p:nvSpPr>
            <p:cNvPr id="25636" name="Oval 5"/>
            <p:cNvSpPr>
              <a:spLocks noChangeArrowheads="1"/>
            </p:cNvSpPr>
            <p:nvPr/>
          </p:nvSpPr>
          <p:spPr bwMode="auto">
            <a:xfrm>
              <a:off x="3666723" y="1562100"/>
              <a:ext cx="482883" cy="760413"/>
            </a:xfrm>
            <a:prstGeom prst="ellipse">
              <a:avLst/>
            </a:prstGeom>
            <a:solidFill>
              <a:srgbClr val="FFFFFF"/>
            </a:solidFill>
            <a:ln w="25400">
              <a:solidFill>
                <a:srgbClr val="1B6AA3"/>
              </a:solidFill>
              <a:round/>
              <a:headEnd/>
              <a:tailEnd/>
            </a:ln>
          </p:spPr>
          <p:txBody>
            <a:bodyPr anchor="ct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endParaRPr lang="en-US" altLang="en-US">
                <a:solidFill>
                  <a:srgbClr val="FFFFFF"/>
                </a:solidFill>
                <a:latin typeface="Calibri" panose="020F0502020204030204" pitchFamily="34" charset="0"/>
              </a:endParaRPr>
            </a:p>
          </p:txBody>
        </p:sp>
        <p:grpSp>
          <p:nvGrpSpPr>
            <p:cNvPr id="25637" name="组 26"/>
            <p:cNvGrpSpPr>
              <a:grpSpLocks/>
            </p:cNvGrpSpPr>
            <p:nvPr/>
          </p:nvGrpSpPr>
          <p:grpSpPr bwMode="auto">
            <a:xfrm>
              <a:off x="3765516" y="1712914"/>
              <a:ext cx="291343" cy="473075"/>
              <a:chOff x="3498522" y="1817943"/>
              <a:chExt cx="542925" cy="541338"/>
            </a:xfrm>
          </p:grpSpPr>
          <p:sp>
            <p:nvSpPr>
              <p:cNvPr id="74784" name="Oval 155"/>
              <p:cNvSpPr>
                <a:spLocks noChangeArrowheads="1"/>
              </p:cNvSpPr>
              <p:nvPr/>
            </p:nvSpPr>
            <p:spPr bwMode="auto">
              <a:xfrm>
                <a:off x="3795348" y="2015948"/>
                <a:ext cx="246101" cy="243421"/>
              </a:xfrm>
              <a:prstGeom prst="ellipse">
                <a:avLst/>
              </a:pr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sz="1890" noProof="1"/>
              </a:p>
            </p:txBody>
          </p:sp>
          <p:sp>
            <p:nvSpPr>
              <p:cNvPr id="74785" name="Oval 156"/>
              <p:cNvSpPr>
                <a:spLocks noChangeArrowheads="1"/>
              </p:cNvSpPr>
              <p:nvPr/>
            </p:nvSpPr>
            <p:spPr bwMode="auto">
              <a:xfrm>
                <a:off x="3588699" y="2223037"/>
                <a:ext cx="137141" cy="136243"/>
              </a:xfrm>
              <a:prstGeom prst="ellipse">
                <a:avLst/>
              </a:pr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sz="1890" noProof="1"/>
              </a:p>
            </p:txBody>
          </p:sp>
          <p:sp>
            <p:nvSpPr>
              <p:cNvPr id="74786" name="Oval 157"/>
              <p:cNvSpPr>
                <a:spLocks noChangeArrowheads="1"/>
              </p:cNvSpPr>
              <p:nvPr/>
            </p:nvSpPr>
            <p:spPr bwMode="auto">
              <a:xfrm>
                <a:off x="3498524" y="1936019"/>
                <a:ext cx="187863" cy="187107"/>
              </a:xfrm>
              <a:prstGeom prst="ellipse">
                <a:avLst/>
              </a:prstGeom>
              <a:solidFill>
                <a:srgbClr val="004080"/>
              </a:solidFill>
              <a:ln>
                <a:noFill/>
              </a:ln>
              <a:extLst>
                <a:ext uri="{91240B29-F687-4F45-9708-019B960494DF}">
                  <a14:hiddenLine xmlns:a14="http://schemas.microsoft.com/office/drawing/2010/main" w="9525">
                    <a:solidFill>
                      <a:srgbClr val="000000"/>
                    </a:solidFill>
                    <a:rou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endParaRPr kumimoji="0" lang="zh-CN" altLang="en-US" sz="1890" noProof="1"/>
              </a:p>
            </p:txBody>
          </p:sp>
          <p:sp>
            <p:nvSpPr>
              <p:cNvPr id="25641" name="Freeform 158"/>
              <p:cNvSpPr>
                <a:spLocks noChangeArrowheads="1"/>
              </p:cNvSpPr>
              <p:nvPr/>
            </p:nvSpPr>
            <p:spPr bwMode="auto">
              <a:xfrm>
                <a:off x="3755697" y="1817943"/>
                <a:ext cx="123825" cy="122238"/>
              </a:xfrm>
              <a:custGeom>
                <a:avLst/>
                <a:gdLst>
                  <a:gd name="T0" fmla="*/ 44 w 44"/>
                  <a:gd name="T1" fmla="*/ 22 h 44"/>
                  <a:gd name="T2" fmla="*/ 22 w 44"/>
                  <a:gd name="T3" fmla="*/ 0 h 44"/>
                  <a:gd name="T4" fmla="*/ 0 w 44"/>
                  <a:gd name="T5" fmla="*/ 22 h 44"/>
                  <a:gd name="T6" fmla="*/ 4 w 44"/>
                  <a:gd name="T7" fmla="*/ 34 h 44"/>
                  <a:gd name="T8" fmla="*/ 22 w 44"/>
                  <a:gd name="T9" fmla="*/ 44 h 44"/>
                  <a:gd name="T10" fmla="*/ 44 w 44"/>
                  <a:gd name="T11" fmla="*/ 22 h 44"/>
                </a:gdLst>
                <a:ahLst/>
                <a:cxnLst>
                  <a:cxn ang="0">
                    <a:pos x="T0" y="T1"/>
                  </a:cxn>
                  <a:cxn ang="0">
                    <a:pos x="T2" y="T3"/>
                  </a:cxn>
                  <a:cxn ang="0">
                    <a:pos x="T4" y="T5"/>
                  </a:cxn>
                  <a:cxn ang="0">
                    <a:pos x="T6" y="T7"/>
                  </a:cxn>
                  <a:cxn ang="0">
                    <a:pos x="T8" y="T9"/>
                  </a:cxn>
                  <a:cxn ang="0">
                    <a:pos x="T10" y="T11"/>
                  </a:cxn>
                </a:cxnLst>
                <a:rect l="0" t="0" r="r" b="b"/>
                <a:pathLst>
                  <a:path w="44" h="44">
                    <a:moveTo>
                      <a:pt x="44" y="22"/>
                    </a:moveTo>
                    <a:cubicBezTo>
                      <a:pt x="44" y="10"/>
                      <a:pt x="34" y="0"/>
                      <a:pt x="22" y="0"/>
                    </a:cubicBezTo>
                    <a:cubicBezTo>
                      <a:pt x="10" y="0"/>
                      <a:pt x="0" y="10"/>
                      <a:pt x="0" y="22"/>
                    </a:cubicBezTo>
                    <a:cubicBezTo>
                      <a:pt x="0" y="26"/>
                      <a:pt x="1" y="30"/>
                      <a:pt x="4" y="34"/>
                    </a:cubicBezTo>
                    <a:cubicBezTo>
                      <a:pt x="8" y="40"/>
                      <a:pt x="15" y="44"/>
                      <a:pt x="22" y="44"/>
                    </a:cubicBezTo>
                    <a:cubicBezTo>
                      <a:pt x="34" y="44"/>
                      <a:pt x="44" y="34"/>
                      <a:pt x="44" y="22"/>
                    </a:cubicBezTo>
                    <a:close/>
                  </a:path>
                </a:pathLst>
              </a:custGeom>
              <a:solidFill>
                <a:srgbClr val="004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42" name="Freeform 159"/>
              <p:cNvSpPr>
                <a:spLocks noChangeArrowheads="1"/>
              </p:cNvSpPr>
              <p:nvPr/>
            </p:nvSpPr>
            <p:spPr bwMode="auto">
              <a:xfrm>
                <a:off x="3649334" y="1900493"/>
                <a:ext cx="146050" cy="87313"/>
              </a:xfrm>
              <a:custGeom>
                <a:avLst/>
                <a:gdLst>
                  <a:gd name="T0" fmla="*/ 5 w 52"/>
                  <a:gd name="T1" fmla="*/ 31 h 31"/>
                  <a:gd name="T2" fmla="*/ 1 w 52"/>
                  <a:gd name="T3" fmla="*/ 29 h 31"/>
                  <a:gd name="T4" fmla="*/ 3 w 52"/>
                  <a:gd name="T5" fmla="*/ 24 h 31"/>
                  <a:gd name="T6" fmla="*/ 46 w 52"/>
                  <a:gd name="T7" fmla="*/ 1 h 31"/>
                  <a:gd name="T8" fmla="*/ 51 w 52"/>
                  <a:gd name="T9" fmla="*/ 3 h 31"/>
                  <a:gd name="T10" fmla="*/ 49 w 52"/>
                  <a:gd name="T11" fmla="*/ 8 h 31"/>
                  <a:gd name="T12" fmla="*/ 7 w 52"/>
                  <a:gd name="T13" fmla="*/ 31 h 31"/>
                  <a:gd name="T14" fmla="*/ 5 w 52"/>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1">
                    <a:moveTo>
                      <a:pt x="5" y="31"/>
                    </a:moveTo>
                    <a:cubicBezTo>
                      <a:pt x="4" y="31"/>
                      <a:pt x="2" y="30"/>
                      <a:pt x="1" y="29"/>
                    </a:cubicBezTo>
                    <a:cubicBezTo>
                      <a:pt x="0" y="27"/>
                      <a:pt x="1" y="25"/>
                      <a:pt x="3" y="24"/>
                    </a:cubicBezTo>
                    <a:cubicBezTo>
                      <a:pt x="46" y="1"/>
                      <a:pt x="46" y="1"/>
                      <a:pt x="46" y="1"/>
                    </a:cubicBezTo>
                    <a:cubicBezTo>
                      <a:pt x="48" y="0"/>
                      <a:pt x="50" y="1"/>
                      <a:pt x="51" y="3"/>
                    </a:cubicBezTo>
                    <a:cubicBezTo>
                      <a:pt x="52" y="5"/>
                      <a:pt x="51" y="7"/>
                      <a:pt x="49" y="8"/>
                    </a:cubicBezTo>
                    <a:cubicBezTo>
                      <a:pt x="7" y="31"/>
                      <a:pt x="7" y="31"/>
                      <a:pt x="7" y="31"/>
                    </a:cubicBezTo>
                    <a:cubicBezTo>
                      <a:pt x="6" y="31"/>
                      <a:pt x="6" y="31"/>
                      <a:pt x="5" y="31"/>
                    </a:cubicBezTo>
                    <a:close/>
                  </a:path>
                </a:pathLst>
              </a:custGeom>
              <a:solidFill>
                <a:srgbClr val="004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43" name="Freeform 160"/>
              <p:cNvSpPr>
                <a:spLocks noChangeArrowheads="1"/>
              </p:cNvSpPr>
              <p:nvPr/>
            </p:nvSpPr>
            <p:spPr bwMode="auto">
              <a:xfrm>
                <a:off x="3652509" y="2065593"/>
                <a:ext cx="165100" cy="57150"/>
              </a:xfrm>
              <a:custGeom>
                <a:avLst/>
                <a:gdLst>
                  <a:gd name="T0" fmla="*/ 55 w 59"/>
                  <a:gd name="T1" fmla="*/ 20 h 20"/>
                  <a:gd name="T2" fmla="*/ 54 w 59"/>
                  <a:gd name="T3" fmla="*/ 20 h 20"/>
                  <a:gd name="T4" fmla="*/ 3 w 59"/>
                  <a:gd name="T5" fmla="*/ 8 h 20"/>
                  <a:gd name="T6" fmla="*/ 0 w 59"/>
                  <a:gd name="T7" fmla="*/ 3 h 20"/>
                  <a:gd name="T8" fmla="*/ 5 w 59"/>
                  <a:gd name="T9" fmla="*/ 0 h 20"/>
                  <a:gd name="T10" fmla="*/ 56 w 59"/>
                  <a:gd name="T11" fmla="*/ 12 h 20"/>
                  <a:gd name="T12" fmla="*/ 59 w 59"/>
                  <a:gd name="T13" fmla="*/ 17 h 20"/>
                  <a:gd name="T14" fmla="*/ 55 w 59"/>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20">
                    <a:moveTo>
                      <a:pt x="55" y="20"/>
                    </a:moveTo>
                    <a:cubicBezTo>
                      <a:pt x="55" y="20"/>
                      <a:pt x="54" y="20"/>
                      <a:pt x="54" y="20"/>
                    </a:cubicBezTo>
                    <a:cubicBezTo>
                      <a:pt x="3" y="8"/>
                      <a:pt x="3" y="8"/>
                      <a:pt x="3" y="8"/>
                    </a:cubicBezTo>
                    <a:cubicBezTo>
                      <a:pt x="1" y="8"/>
                      <a:pt x="0" y="6"/>
                      <a:pt x="0" y="3"/>
                    </a:cubicBezTo>
                    <a:cubicBezTo>
                      <a:pt x="1" y="1"/>
                      <a:pt x="3" y="0"/>
                      <a:pt x="5" y="0"/>
                    </a:cubicBezTo>
                    <a:cubicBezTo>
                      <a:pt x="56" y="12"/>
                      <a:pt x="56" y="12"/>
                      <a:pt x="56" y="12"/>
                    </a:cubicBezTo>
                    <a:cubicBezTo>
                      <a:pt x="58" y="12"/>
                      <a:pt x="59" y="14"/>
                      <a:pt x="59" y="17"/>
                    </a:cubicBezTo>
                    <a:cubicBezTo>
                      <a:pt x="59" y="18"/>
                      <a:pt x="57" y="20"/>
                      <a:pt x="55" y="20"/>
                    </a:cubicBezTo>
                    <a:close/>
                  </a:path>
                </a:pathLst>
              </a:custGeom>
              <a:solidFill>
                <a:srgbClr val="004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44" name="Freeform 161"/>
              <p:cNvSpPr>
                <a:spLocks noChangeArrowheads="1"/>
              </p:cNvSpPr>
              <p:nvPr/>
            </p:nvSpPr>
            <p:spPr bwMode="auto">
              <a:xfrm>
                <a:off x="3700134" y="2194181"/>
                <a:ext cx="134938" cy="84138"/>
              </a:xfrm>
              <a:custGeom>
                <a:avLst/>
                <a:gdLst>
                  <a:gd name="T0" fmla="*/ 5 w 48"/>
                  <a:gd name="T1" fmla="*/ 30 h 30"/>
                  <a:gd name="T2" fmla="*/ 1 w 48"/>
                  <a:gd name="T3" fmla="*/ 28 h 30"/>
                  <a:gd name="T4" fmla="*/ 3 w 48"/>
                  <a:gd name="T5" fmla="*/ 22 h 30"/>
                  <a:gd name="T6" fmla="*/ 41 w 48"/>
                  <a:gd name="T7" fmla="*/ 1 h 30"/>
                  <a:gd name="T8" fmla="*/ 46 w 48"/>
                  <a:gd name="T9" fmla="*/ 3 h 30"/>
                  <a:gd name="T10" fmla="*/ 45 w 48"/>
                  <a:gd name="T11" fmla="*/ 8 h 30"/>
                  <a:gd name="T12" fmla="*/ 6 w 48"/>
                  <a:gd name="T13" fmla="*/ 29 h 30"/>
                  <a:gd name="T14" fmla="*/ 5 w 48"/>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30">
                    <a:moveTo>
                      <a:pt x="5" y="30"/>
                    </a:moveTo>
                    <a:cubicBezTo>
                      <a:pt x="3" y="30"/>
                      <a:pt x="2" y="29"/>
                      <a:pt x="1" y="28"/>
                    </a:cubicBezTo>
                    <a:cubicBezTo>
                      <a:pt x="0" y="26"/>
                      <a:pt x="1" y="23"/>
                      <a:pt x="3" y="22"/>
                    </a:cubicBezTo>
                    <a:cubicBezTo>
                      <a:pt x="41" y="1"/>
                      <a:pt x="41" y="1"/>
                      <a:pt x="41" y="1"/>
                    </a:cubicBezTo>
                    <a:cubicBezTo>
                      <a:pt x="43" y="0"/>
                      <a:pt x="45" y="1"/>
                      <a:pt x="46" y="3"/>
                    </a:cubicBezTo>
                    <a:cubicBezTo>
                      <a:pt x="48" y="5"/>
                      <a:pt x="47" y="7"/>
                      <a:pt x="45" y="8"/>
                    </a:cubicBezTo>
                    <a:cubicBezTo>
                      <a:pt x="6" y="29"/>
                      <a:pt x="6" y="29"/>
                      <a:pt x="6" y="29"/>
                    </a:cubicBezTo>
                    <a:cubicBezTo>
                      <a:pt x="6" y="30"/>
                      <a:pt x="5" y="30"/>
                      <a:pt x="5" y="30"/>
                    </a:cubicBezTo>
                    <a:close/>
                  </a:path>
                </a:pathLst>
              </a:custGeom>
              <a:solidFill>
                <a:srgbClr val="004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74771" name="文本框 114"/>
          <p:cNvSpPr txBox="1">
            <a:spLocks noChangeArrowheads="1"/>
          </p:cNvSpPr>
          <p:nvPr/>
        </p:nvSpPr>
        <p:spPr bwMode="auto">
          <a:xfrm>
            <a:off x="4643438" y="3090863"/>
            <a:ext cx="5572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r>
              <a:rPr kumimoji="0" lang="zh-CN" altLang="en-US" sz="1470" b="0" noProof="1">
                <a:latin typeface="Century Gothic" pitchFamily="34" charset="0"/>
                <a:ea typeface="微软雅黑" panose="020B0503020204020204" charset="-122"/>
                <a:cs typeface="+mn-ea"/>
              </a:rPr>
              <a:t>灾备</a:t>
            </a:r>
            <a:endParaRPr kumimoji="0" lang="zh-CN" altLang="en-US" sz="1470" b="0" noProof="1">
              <a:latin typeface="Century Gothic" pitchFamily="34" charset="0"/>
              <a:ea typeface="微软雅黑" panose="020B0503020204020204" charset="-122"/>
            </a:endParaRPr>
          </a:p>
        </p:txBody>
      </p:sp>
      <p:cxnSp>
        <p:nvCxnSpPr>
          <p:cNvPr id="120" name="直接连接符 118"/>
          <p:cNvCxnSpPr/>
          <p:nvPr/>
        </p:nvCxnSpPr>
        <p:spPr>
          <a:xfrm flipH="1">
            <a:off x="3957638" y="2746375"/>
            <a:ext cx="517525" cy="49213"/>
          </a:xfrm>
          <a:prstGeom prst="line">
            <a:avLst/>
          </a:prstGeom>
          <a:ln w="28575">
            <a:solidFill>
              <a:srgbClr val="AEB3BB"/>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647" name="组合 5"/>
          <p:cNvGrpSpPr>
            <a:grpSpLocks/>
          </p:cNvGrpSpPr>
          <p:nvPr/>
        </p:nvGrpSpPr>
        <p:grpSpPr bwMode="auto">
          <a:xfrm>
            <a:off x="4475163" y="2365375"/>
            <a:ext cx="758825" cy="760413"/>
            <a:chOff x="4726241" y="1554163"/>
            <a:chExt cx="482883" cy="760412"/>
          </a:xfrm>
        </p:grpSpPr>
        <p:sp>
          <p:nvSpPr>
            <p:cNvPr id="25648" name="Oval 5"/>
            <p:cNvSpPr>
              <a:spLocks noChangeArrowheads="1"/>
            </p:cNvSpPr>
            <p:nvPr/>
          </p:nvSpPr>
          <p:spPr bwMode="auto">
            <a:xfrm>
              <a:off x="4726241" y="1554163"/>
              <a:ext cx="482883" cy="760412"/>
            </a:xfrm>
            <a:prstGeom prst="ellipse">
              <a:avLst/>
            </a:prstGeom>
            <a:solidFill>
              <a:srgbClr val="FFFFFF"/>
            </a:solidFill>
            <a:ln w="25400">
              <a:solidFill>
                <a:srgbClr val="1B6AA3"/>
              </a:solidFill>
              <a:round/>
              <a:headEnd/>
              <a:tailEnd/>
            </a:ln>
          </p:spPr>
          <p:txBody>
            <a:bodyPr anchor="ct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endParaRPr lang="en-US" altLang="en-US">
                <a:solidFill>
                  <a:srgbClr val="FFFFFF"/>
                </a:solidFill>
                <a:latin typeface="Calibri" panose="020F0502020204030204" pitchFamily="34" charset="0"/>
              </a:endParaRPr>
            </a:p>
          </p:txBody>
        </p:sp>
        <p:sp>
          <p:nvSpPr>
            <p:cNvPr id="25649" name="Freeform 43"/>
            <p:cNvSpPr>
              <a:spLocks noEditPoints="1" noChangeArrowheads="1"/>
            </p:cNvSpPr>
            <p:nvPr/>
          </p:nvSpPr>
          <p:spPr bwMode="auto">
            <a:xfrm>
              <a:off x="4852254" y="1873251"/>
              <a:ext cx="53430" cy="220663"/>
            </a:xfrm>
            <a:custGeom>
              <a:avLst/>
              <a:gdLst>
                <a:gd name="T0" fmla="*/ 26 w 30"/>
                <a:gd name="T1" fmla="*/ 78 h 78"/>
                <a:gd name="T2" fmla="*/ 4 w 30"/>
                <a:gd name="T3" fmla="*/ 78 h 78"/>
                <a:gd name="T4" fmla="*/ 0 w 30"/>
                <a:gd name="T5" fmla="*/ 74 h 78"/>
                <a:gd name="T6" fmla="*/ 0 w 30"/>
                <a:gd name="T7" fmla="*/ 4 h 78"/>
                <a:gd name="T8" fmla="*/ 4 w 30"/>
                <a:gd name="T9" fmla="*/ 0 h 78"/>
                <a:gd name="T10" fmla="*/ 26 w 30"/>
                <a:gd name="T11" fmla="*/ 0 h 78"/>
                <a:gd name="T12" fmla="*/ 30 w 30"/>
                <a:gd name="T13" fmla="*/ 4 h 78"/>
                <a:gd name="T14" fmla="*/ 30 w 30"/>
                <a:gd name="T15" fmla="*/ 74 h 78"/>
                <a:gd name="T16" fmla="*/ 26 w 30"/>
                <a:gd name="T17" fmla="*/ 78 h 78"/>
                <a:gd name="T18" fmla="*/ 8 w 30"/>
                <a:gd name="T19" fmla="*/ 70 h 78"/>
                <a:gd name="T20" fmla="*/ 22 w 30"/>
                <a:gd name="T21" fmla="*/ 70 h 78"/>
                <a:gd name="T22" fmla="*/ 22 w 30"/>
                <a:gd name="T23" fmla="*/ 8 h 78"/>
                <a:gd name="T24" fmla="*/ 8 w 30"/>
                <a:gd name="T25" fmla="*/ 8 h 78"/>
                <a:gd name="T26" fmla="*/ 8 w 30"/>
                <a:gd name="T27" fmla="*/ 7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78">
                  <a:moveTo>
                    <a:pt x="26" y="78"/>
                  </a:moveTo>
                  <a:cubicBezTo>
                    <a:pt x="4" y="78"/>
                    <a:pt x="4" y="78"/>
                    <a:pt x="4" y="78"/>
                  </a:cubicBezTo>
                  <a:cubicBezTo>
                    <a:pt x="2" y="78"/>
                    <a:pt x="0" y="77"/>
                    <a:pt x="0" y="74"/>
                  </a:cubicBezTo>
                  <a:cubicBezTo>
                    <a:pt x="0" y="4"/>
                    <a:pt x="0" y="4"/>
                    <a:pt x="0" y="4"/>
                  </a:cubicBezTo>
                  <a:cubicBezTo>
                    <a:pt x="0" y="2"/>
                    <a:pt x="2" y="0"/>
                    <a:pt x="4" y="0"/>
                  </a:cubicBezTo>
                  <a:cubicBezTo>
                    <a:pt x="26" y="0"/>
                    <a:pt x="26" y="0"/>
                    <a:pt x="26" y="0"/>
                  </a:cubicBezTo>
                  <a:cubicBezTo>
                    <a:pt x="29" y="0"/>
                    <a:pt x="30" y="2"/>
                    <a:pt x="30" y="4"/>
                  </a:cubicBezTo>
                  <a:cubicBezTo>
                    <a:pt x="30" y="74"/>
                    <a:pt x="30" y="74"/>
                    <a:pt x="30" y="74"/>
                  </a:cubicBezTo>
                  <a:cubicBezTo>
                    <a:pt x="30" y="77"/>
                    <a:pt x="29" y="78"/>
                    <a:pt x="26" y="78"/>
                  </a:cubicBezTo>
                  <a:close/>
                  <a:moveTo>
                    <a:pt x="8" y="70"/>
                  </a:moveTo>
                  <a:cubicBezTo>
                    <a:pt x="22" y="70"/>
                    <a:pt x="22" y="70"/>
                    <a:pt x="22" y="70"/>
                  </a:cubicBezTo>
                  <a:cubicBezTo>
                    <a:pt x="22" y="8"/>
                    <a:pt x="22" y="8"/>
                    <a:pt x="22" y="8"/>
                  </a:cubicBezTo>
                  <a:cubicBezTo>
                    <a:pt x="8" y="8"/>
                    <a:pt x="8" y="8"/>
                    <a:pt x="8" y="8"/>
                  </a:cubicBezTo>
                  <a:lnTo>
                    <a:pt x="8" y="70"/>
                  </a:lnTo>
                  <a:close/>
                </a:path>
              </a:pathLst>
            </a:custGeom>
            <a:solidFill>
              <a:srgbClr val="004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50" name="Freeform 44"/>
            <p:cNvSpPr>
              <a:spLocks noEditPoints="1" noChangeArrowheads="1"/>
            </p:cNvSpPr>
            <p:nvPr/>
          </p:nvSpPr>
          <p:spPr bwMode="auto">
            <a:xfrm>
              <a:off x="4941975" y="1782762"/>
              <a:ext cx="54438" cy="311150"/>
            </a:xfrm>
            <a:custGeom>
              <a:avLst/>
              <a:gdLst>
                <a:gd name="T0" fmla="*/ 26 w 30"/>
                <a:gd name="T1" fmla="*/ 110 h 110"/>
                <a:gd name="T2" fmla="*/ 4 w 30"/>
                <a:gd name="T3" fmla="*/ 110 h 110"/>
                <a:gd name="T4" fmla="*/ 0 w 30"/>
                <a:gd name="T5" fmla="*/ 106 h 110"/>
                <a:gd name="T6" fmla="*/ 0 w 30"/>
                <a:gd name="T7" fmla="*/ 4 h 110"/>
                <a:gd name="T8" fmla="*/ 4 w 30"/>
                <a:gd name="T9" fmla="*/ 0 h 110"/>
                <a:gd name="T10" fmla="*/ 26 w 30"/>
                <a:gd name="T11" fmla="*/ 0 h 110"/>
                <a:gd name="T12" fmla="*/ 30 w 30"/>
                <a:gd name="T13" fmla="*/ 4 h 110"/>
                <a:gd name="T14" fmla="*/ 30 w 30"/>
                <a:gd name="T15" fmla="*/ 106 h 110"/>
                <a:gd name="T16" fmla="*/ 26 w 30"/>
                <a:gd name="T17" fmla="*/ 110 h 110"/>
                <a:gd name="T18" fmla="*/ 8 w 30"/>
                <a:gd name="T19" fmla="*/ 102 h 110"/>
                <a:gd name="T20" fmla="*/ 22 w 30"/>
                <a:gd name="T21" fmla="*/ 102 h 110"/>
                <a:gd name="T22" fmla="*/ 22 w 30"/>
                <a:gd name="T23" fmla="*/ 8 h 110"/>
                <a:gd name="T24" fmla="*/ 8 w 30"/>
                <a:gd name="T25" fmla="*/ 8 h 110"/>
                <a:gd name="T26" fmla="*/ 8 w 30"/>
                <a:gd name="T27" fmla="*/ 10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10">
                  <a:moveTo>
                    <a:pt x="26" y="110"/>
                  </a:moveTo>
                  <a:cubicBezTo>
                    <a:pt x="4" y="110"/>
                    <a:pt x="4" y="110"/>
                    <a:pt x="4" y="110"/>
                  </a:cubicBezTo>
                  <a:cubicBezTo>
                    <a:pt x="1" y="110"/>
                    <a:pt x="0" y="109"/>
                    <a:pt x="0" y="106"/>
                  </a:cubicBezTo>
                  <a:cubicBezTo>
                    <a:pt x="0" y="4"/>
                    <a:pt x="0" y="4"/>
                    <a:pt x="0" y="4"/>
                  </a:cubicBezTo>
                  <a:cubicBezTo>
                    <a:pt x="0" y="2"/>
                    <a:pt x="1" y="0"/>
                    <a:pt x="4" y="0"/>
                  </a:cubicBezTo>
                  <a:cubicBezTo>
                    <a:pt x="26" y="0"/>
                    <a:pt x="26" y="0"/>
                    <a:pt x="26" y="0"/>
                  </a:cubicBezTo>
                  <a:cubicBezTo>
                    <a:pt x="28" y="0"/>
                    <a:pt x="30" y="2"/>
                    <a:pt x="30" y="4"/>
                  </a:cubicBezTo>
                  <a:cubicBezTo>
                    <a:pt x="30" y="106"/>
                    <a:pt x="30" y="106"/>
                    <a:pt x="30" y="106"/>
                  </a:cubicBezTo>
                  <a:cubicBezTo>
                    <a:pt x="30" y="109"/>
                    <a:pt x="28" y="110"/>
                    <a:pt x="26" y="110"/>
                  </a:cubicBezTo>
                  <a:close/>
                  <a:moveTo>
                    <a:pt x="8" y="102"/>
                  </a:moveTo>
                  <a:cubicBezTo>
                    <a:pt x="22" y="102"/>
                    <a:pt x="22" y="102"/>
                    <a:pt x="22" y="102"/>
                  </a:cubicBezTo>
                  <a:cubicBezTo>
                    <a:pt x="22" y="8"/>
                    <a:pt x="22" y="8"/>
                    <a:pt x="22" y="8"/>
                  </a:cubicBezTo>
                  <a:cubicBezTo>
                    <a:pt x="8" y="8"/>
                    <a:pt x="8" y="8"/>
                    <a:pt x="8" y="8"/>
                  </a:cubicBezTo>
                  <a:lnTo>
                    <a:pt x="8" y="102"/>
                  </a:lnTo>
                  <a:close/>
                </a:path>
              </a:pathLst>
            </a:custGeom>
            <a:solidFill>
              <a:srgbClr val="004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51" name="Freeform 45"/>
            <p:cNvSpPr>
              <a:spLocks noEditPoints="1" noChangeArrowheads="1"/>
            </p:cNvSpPr>
            <p:nvPr/>
          </p:nvSpPr>
          <p:spPr bwMode="auto">
            <a:xfrm>
              <a:off x="5029681" y="1711326"/>
              <a:ext cx="54438" cy="382588"/>
            </a:xfrm>
            <a:custGeom>
              <a:avLst/>
              <a:gdLst>
                <a:gd name="T0" fmla="*/ 26 w 30"/>
                <a:gd name="T1" fmla="*/ 135 h 135"/>
                <a:gd name="T2" fmla="*/ 4 w 30"/>
                <a:gd name="T3" fmla="*/ 135 h 135"/>
                <a:gd name="T4" fmla="*/ 0 w 30"/>
                <a:gd name="T5" fmla="*/ 131 h 135"/>
                <a:gd name="T6" fmla="*/ 0 w 30"/>
                <a:gd name="T7" fmla="*/ 4 h 135"/>
                <a:gd name="T8" fmla="*/ 4 w 30"/>
                <a:gd name="T9" fmla="*/ 0 h 135"/>
                <a:gd name="T10" fmla="*/ 26 w 30"/>
                <a:gd name="T11" fmla="*/ 0 h 135"/>
                <a:gd name="T12" fmla="*/ 30 w 30"/>
                <a:gd name="T13" fmla="*/ 4 h 135"/>
                <a:gd name="T14" fmla="*/ 30 w 30"/>
                <a:gd name="T15" fmla="*/ 131 h 135"/>
                <a:gd name="T16" fmla="*/ 26 w 30"/>
                <a:gd name="T17" fmla="*/ 135 h 135"/>
                <a:gd name="T18" fmla="*/ 8 w 30"/>
                <a:gd name="T19" fmla="*/ 127 h 135"/>
                <a:gd name="T20" fmla="*/ 22 w 30"/>
                <a:gd name="T21" fmla="*/ 127 h 135"/>
                <a:gd name="T22" fmla="*/ 22 w 30"/>
                <a:gd name="T23" fmla="*/ 8 h 135"/>
                <a:gd name="T24" fmla="*/ 8 w 30"/>
                <a:gd name="T25" fmla="*/ 8 h 135"/>
                <a:gd name="T26" fmla="*/ 8 w 30"/>
                <a:gd name="T27"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35">
                  <a:moveTo>
                    <a:pt x="26" y="135"/>
                  </a:moveTo>
                  <a:cubicBezTo>
                    <a:pt x="4" y="135"/>
                    <a:pt x="4" y="135"/>
                    <a:pt x="4" y="135"/>
                  </a:cubicBezTo>
                  <a:cubicBezTo>
                    <a:pt x="2" y="135"/>
                    <a:pt x="0" y="134"/>
                    <a:pt x="0" y="131"/>
                  </a:cubicBezTo>
                  <a:cubicBezTo>
                    <a:pt x="0" y="4"/>
                    <a:pt x="0" y="4"/>
                    <a:pt x="0" y="4"/>
                  </a:cubicBezTo>
                  <a:cubicBezTo>
                    <a:pt x="0" y="2"/>
                    <a:pt x="2" y="0"/>
                    <a:pt x="4" y="0"/>
                  </a:cubicBezTo>
                  <a:cubicBezTo>
                    <a:pt x="26" y="0"/>
                    <a:pt x="26" y="0"/>
                    <a:pt x="26" y="0"/>
                  </a:cubicBezTo>
                  <a:cubicBezTo>
                    <a:pt x="28" y="0"/>
                    <a:pt x="30" y="2"/>
                    <a:pt x="30" y="4"/>
                  </a:cubicBezTo>
                  <a:cubicBezTo>
                    <a:pt x="30" y="131"/>
                    <a:pt x="30" y="131"/>
                    <a:pt x="30" y="131"/>
                  </a:cubicBezTo>
                  <a:cubicBezTo>
                    <a:pt x="30" y="134"/>
                    <a:pt x="28" y="135"/>
                    <a:pt x="26" y="135"/>
                  </a:cubicBezTo>
                  <a:close/>
                  <a:moveTo>
                    <a:pt x="8" y="127"/>
                  </a:moveTo>
                  <a:cubicBezTo>
                    <a:pt x="22" y="127"/>
                    <a:pt x="22" y="127"/>
                    <a:pt x="22" y="127"/>
                  </a:cubicBezTo>
                  <a:cubicBezTo>
                    <a:pt x="22" y="8"/>
                    <a:pt x="22" y="8"/>
                    <a:pt x="22" y="8"/>
                  </a:cubicBezTo>
                  <a:cubicBezTo>
                    <a:pt x="8" y="8"/>
                    <a:pt x="8" y="8"/>
                    <a:pt x="8" y="8"/>
                  </a:cubicBezTo>
                  <a:lnTo>
                    <a:pt x="8" y="127"/>
                  </a:lnTo>
                  <a:close/>
                </a:path>
              </a:pathLst>
            </a:custGeom>
            <a:solidFill>
              <a:srgbClr val="004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grpSp>
      <p:cxnSp>
        <p:nvCxnSpPr>
          <p:cNvPr id="140" name="直接连接符 118"/>
          <p:cNvCxnSpPr>
            <a:stCxn id="52" idx="0"/>
            <a:endCxn id="25636" idx="4"/>
          </p:cNvCxnSpPr>
          <p:nvPr/>
        </p:nvCxnSpPr>
        <p:spPr>
          <a:xfrm flipH="1" flipV="1">
            <a:off x="3578225" y="3175000"/>
            <a:ext cx="276225" cy="992188"/>
          </a:xfrm>
          <a:prstGeom prst="line">
            <a:avLst/>
          </a:prstGeom>
          <a:ln w="28575">
            <a:solidFill>
              <a:srgbClr val="CCFF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5653" name="组合 10"/>
          <p:cNvGrpSpPr>
            <a:grpSpLocks/>
          </p:cNvGrpSpPr>
          <p:nvPr/>
        </p:nvGrpSpPr>
        <p:grpSpPr bwMode="auto">
          <a:xfrm>
            <a:off x="5413375" y="4249738"/>
            <a:ext cx="760413" cy="762000"/>
            <a:chOff x="5413770" y="3460750"/>
            <a:chExt cx="482883" cy="762000"/>
          </a:xfrm>
        </p:grpSpPr>
        <p:sp>
          <p:nvSpPr>
            <p:cNvPr id="158" name="Oval 2"/>
            <p:cNvSpPr/>
            <p:nvPr/>
          </p:nvSpPr>
          <p:spPr>
            <a:xfrm>
              <a:off x="5413770" y="3460750"/>
              <a:ext cx="482883" cy="762000"/>
            </a:xfrm>
            <a:prstGeom prst="ellipse">
              <a:avLst/>
            </a:prstGeom>
            <a:solidFill>
              <a:sysClr val="window" lastClr="FFFFFF"/>
            </a:solidFill>
            <a:ln w="25400" cap="flat" cmpd="sng" algn="ctr">
              <a:solidFill>
                <a:srgbClr val="1B6AA3"/>
              </a:solidFill>
              <a:prstDash val="solid"/>
            </a:ln>
            <a:effectLst/>
          </p:spPr>
          <p:txBody>
            <a:bodyPr anchor="ctr"/>
            <a:lstStyle/>
            <a:p>
              <a:pPr algn="ctr" fontAlgn="auto">
                <a:spcBef>
                  <a:spcPts val="0"/>
                </a:spcBef>
                <a:spcAft>
                  <a:spcPts val="0"/>
                </a:spcAft>
                <a:defRPr/>
              </a:pPr>
              <a:endParaRPr lang="en-US" sz="1680" kern="0" noProof="1">
                <a:solidFill>
                  <a:prstClr val="white"/>
                </a:solidFill>
                <a:latin typeface="Calibri" panose="020F0502020204030204"/>
                <a:cs typeface="宋体" panose="02010600030101010101" pitchFamily="2" charset="-122"/>
              </a:endParaRPr>
            </a:p>
          </p:txBody>
        </p:sp>
        <p:sp>
          <p:nvSpPr>
            <p:cNvPr id="25655" name="Freeform 153"/>
            <p:cNvSpPr>
              <a:spLocks noEditPoints="1" noChangeArrowheads="1"/>
            </p:cNvSpPr>
            <p:nvPr/>
          </p:nvSpPr>
          <p:spPr bwMode="auto">
            <a:xfrm>
              <a:off x="5519515" y="3662362"/>
              <a:ext cx="241945" cy="392113"/>
            </a:xfrm>
            <a:custGeom>
              <a:avLst/>
              <a:gdLst>
                <a:gd name="T0" fmla="*/ 196 w 325"/>
                <a:gd name="T1" fmla="*/ 33 h 318"/>
                <a:gd name="T2" fmla="*/ 210 w 325"/>
                <a:gd name="T3" fmla="*/ 33 h 318"/>
                <a:gd name="T4" fmla="*/ 217 w 325"/>
                <a:gd name="T5" fmla="*/ 20 h 318"/>
                <a:gd name="T6" fmla="*/ 207 w 325"/>
                <a:gd name="T7" fmla="*/ 9 h 318"/>
                <a:gd name="T8" fmla="*/ 324 w 325"/>
                <a:gd name="T9" fmla="*/ 182 h 318"/>
                <a:gd name="T10" fmla="*/ 324 w 325"/>
                <a:gd name="T11" fmla="*/ 201 h 318"/>
                <a:gd name="T12" fmla="*/ 314 w 325"/>
                <a:gd name="T13" fmla="*/ 218 h 318"/>
                <a:gd name="T14" fmla="*/ 194 w 325"/>
                <a:gd name="T15" fmla="*/ 212 h 318"/>
                <a:gd name="T16" fmla="*/ 293 w 325"/>
                <a:gd name="T17" fmla="*/ 154 h 318"/>
                <a:gd name="T18" fmla="*/ 194 w 325"/>
                <a:gd name="T19" fmla="*/ 205 h 318"/>
                <a:gd name="T20" fmla="*/ 276 w 325"/>
                <a:gd name="T21" fmla="*/ 127 h 318"/>
                <a:gd name="T22" fmla="*/ 272 w 325"/>
                <a:gd name="T23" fmla="*/ 124 h 318"/>
                <a:gd name="T24" fmla="*/ 260 w 325"/>
                <a:gd name="T25" fmla="*/ 101 h 318"/>
                <a:gd name="T26" fmla="*/ 259 w 325"/>
                <a:gd name="T27" fmla="*/ 96 h 318"/>
                <a:gd name="T28" fmla="*/ 194 w 325"/>
                <a:gd name="T29" fmla="*/ 100 h 318"/>
                <a:gd name="T30" fmla="*/ 245 w 325"/>
                <a:gd name="T31" fmla="*/ 69 h 318"/>
                <a:gd name="T32" fmla="*/ 194 w 325"/>
                <a:gd name="T33" fmla="*/ 93 h 318"/>
                <a:gd name="T34" fmla="*/ 15 w 325"/>
                <a:gd name="T35" fmla="*/ 116 h 318"/>
                <a:gd name="T36" fmla="*/ 19 w 325"/>
                <a:gd name="T37" fmla="*/ 130 h 318"/>
                <a:gd name="T38" fmla="*/ 34 w 325"/>
                <a:gd name="T39" fmla="*/ 131 h 318"/>
                <a:gd name="T40" fmla="*/ 41 w 325"/>
                <a:gd name="T41" fmla="*/ 117 h 318"/>
                <a:gd name="T42" fmla="*/ 31 w 325"/>
                <a:gd name="T43" fmla="*/ 107 h 318"/>
                <a:gd name="T44" fmla="*/ 51 w 325"/>
                <a:gd name="T45" fmla="*/ 107 h 318"/>
                <a:gd name="T46" fmla="*/ 64 w 325"/>
                <a:gd name="T47" fmla="*/ 113 h 318"/>
                <a:gd name="T48" fmla="*/ 76 w 325"/>
                <a:gd name="T49" fmla="*/ 104 h 318"/>
                <a:gd name="T50" fmla="*/ 70 w 325"/>
                <a:gd name="T51" fmla="*/ 89 h 318"/>
                <a:gd name="T52" fmla="*/ 85 w 325"/>
                <a:gd name="T53" fmla="*/ 81 h 318"/>
                <a:gd name="T54" fmla="*/ 95 w 325"/>
                <a:gd name="T55" fmla="*/ 93 h 318"/>
                <a:gd name="T56" fmla="*/ 108 w 325"/>
                <a:gd name="T57" fmla="*/ 88 h 318"/>
                <a:gd name="T58" fmla="*/ 110 w 325"/>
                <a:gd name="T59" fmla="*/ 74 h 318"/>
                <a:gd name="T60" fmla="*/ 121 w 325"/>
                <a:gd name="T61" fmla="*/ 56 h 318"/>
                <a:gd name="T62" fmla="*/ 125 w 325"/>
                <a:gd name="T63" fmla="*/ 71 h 318"/>
                <a:gd name="T64" fmla="*/ 140 w 325"/>
                <a:gd name="T65" fmla="*/ 73 h 318"/>
                <a:gd name="T66" fmla="*/ 146 w 325"/>
                <a:gd name="T67" fmla="*/ 59 h 318"/>
                <a:gd name="T68" fmla="*/ 137 w 325"/>
                <a:gd name="T69" fmla="*/ 48 h 318"/>
                <a:gd name="T70" fmla="*/ 157 w 325"/>
                <a:gd name="T71" fmla="*/ 47 h 318"/>
                <a:gd name="T72" fmla="*/ 169 w 325"/>
                <a:gd name="T73" fmla="*/ 54 h 318"/>
                <a:gd name="T74" fmla="*/ 180 w 325"/>
                <a:gd name="T75" fmla="*/ 44 h 318"/>
                <a:gd name="T76" fmla="*/ 176 w 325"/>
                <a:gd name="T77" fmla="*/ 31 h 318"/>
                <a:gd name="T78" fmla="*/ 190 w 325"/>
                <a:gd name="T79" fmla="*/ 23 h 318"/>
                <a:gd name="T80" fmla="*/ 194 w 325"/>
                <a:gd name="T81" fmla="*/ 93 h 318"/>
                <a:gd name="T82" fmla="*/ 46 w 325"/>
                <a:gd name="T83" fmla="*/ 178 h 318"/>
                <a:gd name="T84" fmla="*/ 194 w 325"/>
                <a:gd name="T85" fmla="*/ 100 h 318"/>
                <a:gd name="T86" fmla="*/ 62 w 325"/>
                <a:gd name="T87" fmla="*/ 204 h 318"/>
                <a:gd name="T88" fmla="*/ 66 w 325"/>
                <a:gd name="T89" fmla="*/ 208 h 318"/>
                <a:gd name="T90" fmla="*/ 80 w 325"/>
                <a:gd name="T91" fmla="*/ 231 h 318"/>
                <a:gd name="T92" fmla="*/ 80 w 325"/>
                <a:gd name="T93" fmla="*/ 237 h 318"/>
                <a:gd name="T94" fmla="*/ 194 w 325"/>
                <a:gd name="T95" fmla="*/ 205 h 318"/>
                <a:gd name="T96" fmla="*/ 93 w 325"/>
                <a:gd name="T97" fmla="*/ 264 h 318"/>
                <a:gd name="T98" fmla="*/ 194 w 325"/>
                <a:gd name="T99" fmla="*/ 212 h 318"/>
                <a:gd name="T100" fmla="*/ 137 w 325"/>
                <a:gd name="T101" fmla="*/ 316 h 318"/>
                <a:gd name="T102" fmla="*/ 118 w 325"/>
                <a:gd name="T103" fmla="*/ 316 h 318"/>
                <a:gd name="T104" fmla="*/ 102 w 325"/>
                <a:gd name="T105" fmla="*/ 306 h 318"/>
                <a:gd name="T106" fmla="*/ 15 w 325"/>
                <a:gd name="T107" fmla="*/ 11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5" h="318">
                  <a:moveTo>
                    <a:pt x="194" y="31"/>
                  </a:moveTo>
                  <a:lnTo>
                    <a:pt x="194" y="31"/>
                  </a:lnTo>
                  <a:lnTo>
                    <a:pt x="196" y="33"/>
                  </a:lnTo>
                  <a:lnTo>
                    <a:pt x="200" y="35"/>
                  </a:lnTo>
                  <a:lnTo>
                    <a:pt x="206" y="35"/>
                  </a:lnTo>
                  <a:lnTo>
                    <a:pt x="210" y="33"/>
                  </a:lnTo>
                  <a:lnTo>
                    <a:pt x="214" y="29"/>
                  </a:lnTo>
                  <a:lnTo>
                    <a:pt x="215" y="25"/>
                  </a:lnTo>
                  <a:lnTo>
                    <a:pt x="217" y="20"/>
                  </a:lnTo>
                  <a:lnTo>
                    <a:pt x="215" y="16"/>
                  </a:lnTo>
                  <a:lnTo>
                    <a:pt x="211" y="12"/>
                  </a:lnTo>
                  <a:lnTo>
                    <a:pt x="207" y="9"/>
                  </a:lnTo>
                  <a:lnTo>
                    <a:pt x="223" y="0"/>
                  </a:lnTo>
                  <a:lnTo>
                    <a:pt x="321" y="177"/>
                  </a:lnTo>
                  <a:lnTo>
                    <a:pt x="324" y="182"/>
                  </a:lnTo>
                  <a:lnTo>
                    <a:pt x="325" y="189"/>
                  </a:lnTo>
                  <a:lnTo>
                    <a:pt x="325" y="196"/>
                  </a:lnTo>
                  <a:lnTo>
                    <a:pt x="324" y="201"/>
                  </a:lnTo>
                  <a:lnTo>
                    <a:pt x="322" y="208"/>
                  </a:lnTo>
                  <a:lnTo>
                    <a:pt x="318" y="212"/>
                  </a:lnTo>
                  <a:lnTo>
                    <a:pt x="314" y="218"/>
                  </a:lnTo>
                  <a:lnTo>
                    <a:pt x="309" y="222"/>
                  </a:lnTo>
                  <a:lnTo>
                    <a:pt x="194" y="285"/>
                  </a:lnTo>
                  <a:lnTo>
                    <a:pt x="194" y="212"/>
                  </a:lnTo>
                  <a:lnTo>
                    <a:pt x="291" y="158"/>
                  </a:lnTo>
                  <a:lnTo>
                    <a:pt x="293" y="155"/>
                  </a:lnTo>
                  <a:lnTo>
                    <a:pt x="293" y="154"/>
                  </a:lnTo>
                  <a:lnTo>
                    <a:pt x="291" y="153"/>
                  </a:lnTo>
                  <a:lnTo>
                    <a:pt x="288" y="153"/>
                  </a:lnTo>
                  <a:lnTo>
                    <a:pt x="194" y="205"/>
                  </a:lnTo>
                  <a:lnTo>
                    <a:pt x="194" y="174"/>
                  </a:lnTo>
                  <a:lnTo>
                    <a:pt x="275" y="130"/>
                  </a:lnTo>
                  <a:lnTo>
                    <a:pt x="276" y="127"/>
                  </a:lnTo>
                  <a:lnTo>
                    <a:pt x="276" y="126"/>
                  </a:lnTo>
                  <a:lnTo>
                    <a:pt x="275" y="124"/>
                  </a:lnTo>
                  <a:lnTo>
                    <a:pt x="272" y="124"/>
                  </a:lnTo>
                  <a:lnTo>
                    <a:pt x="194" y="168"/>
                  </a:lnTo>
                  <a:lnTo>
                    <a:pt x="194" y="138"/>
                  </a:lnTo>
                  <a:lnTo>
                    <a:pt x="260" y="101"/>
                  </a:lnTo>
                  <a:lnTo>
                    <a:pt x="261" y="98"/>
                  </a:lnTo>
                  <a:lnTo>
                    <a:pt x="261" y="97"/>
                  </a:lnTo>
                  <a:lnTo>
                    <a:pt x="259" y="96"/>
                  </a:lnTo>
                  <a:lnTo>
                    <a:pt x="257" y="96"/>
                  </a:lnTo>
                  <a:lnTo>
                    <a:pt x="194" y="131"/>
                  </a:lnTo>
                  <a:lnTo>
                    <a:pt x="194" y="100"/>
                  </a:lnTo>
                  <a:lnTo>
                    <a:pt x="244" y="73"/>
                  </a:lnTo>
                  <a:lnTo>
                    <a:pt x="245" y="70"/>
                  </a:lnTo>
                  <a:lnTo>
                    <a:pt x="245" y="69"/>
                  </a:lnTo>
                  <a:lnTo>
                    <a:pt x="244" y="67"/>
                  </a:lnTo>
                  <a:lnTo>
                    <a:pt x="241" y="67"/>
                  </a:lnTo>
                  <a:lnTo>
                    <a:pt x="194" y="93"/>
                  </a:lnTo>
                  <a:lnTo>
                    <a:pt x="194" y="31"/>
                  </a:lnTo>
                  <a:close/>
                  <a:moveTo>
                    <a:pt x="15" y="116"/>
                  </a:moveTo>
                  <a:lnTo>
                    <a:pt x="15" y="116"/>
                  </a:lnTo>
                  <a:lnTo>
                    <a:pt x="15" y="120"/>
                  </a:lnTo>
                  <a:lnTo>
                    <a:pt x="16" y="126"/>
                  </a:lnTo>
                  <a:lnTo>
                    <a:pt x="19" y="130"/>
                  </a:lnTo>
                  <a:lnTo>
                    <a:pt x="24" y="132"/>
                  </a:lnTo>
                  <a:lnTo>
                    <a:pt x="28" y="132"/>
                  </a:lnTo>
                  <a:lnTo>
                    <a:pt x="34" y="131"/>
                  </a:lnTo>
                  <a:lnTo>
                    <a:pt x="38" y="127"/>
                  </a:lnTo>
                  <a:lnTo>
                    <a:pt x="41" y="123"/>
                  </a:lnTo>
                  <a:lnTo>
                    <a:pt x="41" y="117"/>
                  </a:lnTo>
                  <a:lnTo>
                    <a:pt x="39" y="113"/>
                  </a:lnTo>
                  <a:lnTo>
                    <a:pt x="35" y="109"/>
                  </a:lnTo>
                  <a:lnTo>
                    <a:pt x="31" y="107"/>
                  </a:lnTo>
                  <a:lnTo>
                    <a:pt x="50" y="96"/>
                  </a:lnTo>
                  <a:lnTo>
                    <a:pt x="50" y="101"/>
                  </a:lnTo>
                  <a:lnTo>
                    <a:pt x="51" y="107"/>
                  </a:lnTo>
                  <a:lnTo>
                    <a:pt x="54" y="111"/>
                  </a:lnTo>
                  <a:lnTo>
                    <a:pt x="60" y="112"/>
                  </a:lnTo>
                  <a:lnTo>
                    <a:pt x="64" y="113"/>
                  </a:lnTo>
                  <a:lnTo>
                    <a:pt x="69" y="111"/>
                  </a:lnTo>
                  <a:lnTo>
                    <a:pt x="73" y="108"/>
                  </a:lnTo>
                  <a:lnTo>
                    <a:pt x="76" y="104"/>
                  </a:lnTo>
                  <a:lnTo>
                    <a:pt x="76" y="98"/>
                  </a:lnTo>
                  <a:lnTo>
                    <a:pt x="75" y="93"/>
                  </a:lnTo>
                  <a:lnTo>
                    <a:pt x="70" y="89"/>
                  </a:lnTo>
                  <a:lnTo>
                    <a:pt x="66" y="88"/>
                  </a:lnTo>
                  <a:lnTo>
                    <a:pt x="85" y="77"/>
                  </a:lnTo>
                  <a:lnTo>
                    <a:pt x="85" y="81"/>
                  </a:lnTo>
                  <a:lnTo>
                    <a:pt x="87" y="86"/>
                  </a:lnTo>
                  <a:lnTo>
                    <a:pt x="89" y="90"/>
                  </a:lnTo>
                  <a:lnTo>
                    <a:pt x="95" y="93"/>
                  </a:lnTo>
                  <a:lnTo>
                    <a:pt x="99" y="93"/>
                  </a:lnTo>
                  <a:lnTo>
                    <a:pt x="104" y="92"/>
                  </a:lnTo>
                  <a:lnTo>
                    <a:pt x="108" y="88"/>
                  </a:lnTo>
                  <a:lnTo>
                    <a:pt x="111" y="84"/>
                  </a:lnTo>
                  <a:lnTo>
                    <a:pt x="111" y="78"/>
                  </a:lnTo>
                  <a:lnTo>
                    <a:pt x="110" y="74"/>
                  </a:lnTo>
                  <a:lnTo>
                    <a:pt x="106" y="70"/>
                  </a:lnTo>
                  <a:lnTo>
                    <a:pt x="102" y="67"/>
                  </a:lnTo>
                  <a:lnTo>
                    <a:pt x="121" y="56"/>
                  </a:lnTo>
                  <a:lnTo>
                    <a:pt x="121" y="62"/>
                  </a:lnTo>
                  <a:lnTo>
                    <a:pt x="122" y="67"/>
                  </a:lnTo>
                  <a:lnTo>
                    <a:pt x="125" y="71"/>
                  </a:lnTo>
                  <a:lnTo>
                    <a:pt x="130" y="73"/>
                  </a:lnTo>
                  <a:lnTo>
                    <a:pt x="134" y="74"/>
                  </a:lnTo>
                  <a:lnTo>
                    <a:pt x="140" y="73"/>
                  </a:lnTo>
                  <a:lnTo>
                    <a:pt x="144" y="69"/>
                  </a:lnTo>
                  <a:lnTo>
                    <a:pt x="146" y="65"/>
                  </a:lnTo>
                  <a:lnTo>
                    <a:pt x="146" y="59"/>
                  </a:lnTo>
                  <a:lnTo>
                    <a:pt x="145" y="54"/>
                  </a:lnTo>
                  <a:lnTo>
                    <a:pt x="141" y="50"/>
                  </a:lnTo>
                  <a:lnTo>
                    <a:pt x="137" y="48"/>
                  </a:lnTo>
                  <a:lnTo>
                    <a:pt x="156" y="38"/>
                  </a:lnTo>
                  <a:lnTo>
                    <a:pt x="154" y="43"/>
                  </a:lnTo>
                  <a:lnTo>
                    <a:pt x="157" y="47"/>
                  </a:lnTo>
                  <a:lnTo>
                    <a:pt x="160" y="51"/>
                  </a:lnTo>
                  <a:lnTo>
                    <a:pt x="164" y="54"/>
                  </a:lnTo>
                  <a:lnTo>
                    <a:pt x="169" y="54"/>
                  </a:lnTo>
                  <a:lnTo>
                    <a:pt x="175" y="52"/>
                  </a:lnTo>
                  <a:lnTo>
                    <a:pt x="179" y="50"/>
                  </a:lnTo>
                  <a:lnTo>
                    <a:pt x="180" y="44"/>
                  </a:lnTo>
                  <a:lnTo>
                    <a:pt x="181" y="40"/>
                  </a:lnTo>
                  <a:lnTo>
                    <a:pt x="180" y="35"/>
                  </a:lnTo>
                  <a:lnTo>
                    <a:pt x="176" y="31"/>
                  </a:lnTo>
                  <a:lnTo>
                    <a:pt x="172" y="28"/>
                  </a:lnTo>
                  <a:lnTo>
                    <a:pt x="191" y="19"/>
                  </a:lnTo>
                  <a:lnTo>
                    <a:pt x="190" y="23"/>
                  </a:lnTo>
                  <a:lnTo>
                    <a:pt x="192" y="28"/>
                  </a:lnTo>
                  <a:lnTo>
                    <a:pt x="194" y="31"/>
                  </a:lnTo>
                  <a:lnTo>
                    <a:pt x="194" y="93"/>
                  </a:lnTo>
                  <a:lnTo>
                    <a:pt x="47" y="174"/>
                  </a:lnTo>
                  <a:lnTo>
                    <a:pt x="46" y="176"/>
                  </a:lnTo>
                  <a:lnTo>
                    <a:pt x="46" y="178"/>
                  </a:lnTo>
                  <a:lnTo>
                    <a:pt x="49" y="180"/>
                  </a:lnTo>
                  <a:lnTo>
                    <a:pt x="50" y="180"/>
                  </a:lnTo>
                  <a:lnTo>
                    <a:pt x="194" y="100"/>
                  </a:lnTo>
                  <a:lnTo>
                    <a:pt x="194" y="131"/>
                  </a:lnTo>
                  <a:lnTo>
                    <a:pt x="64" y="203"/>
                  </a:lnTo>
                  <a:lnTo>
                    <a:pt x="62" y="204"/>
                  </a:lnTo>
                  <a:lnTo>
                    <a:pt x="62" y="207"/>
                  </a:lnTo>
                  <a:lnTo>
                    <a:pt x="64" y="208"/>
                  </a:lnTo>
                  <a:lnTo>
                    <a:pt x="66" y="208"/>
                  </a:lnTo>
                  <a:lnTo>
                    <a:pt x="194" y="138"/>
                  </a:lnTo>
                  <a:lnTo>
                    <a:pt x="194" y="168"/>
                  </a:lnTo>
                  <a:lnTo>
                    <a:pt x="80" y="231"/>
                  </a:lnTo>
                  <a:lnTo>
                    <a:pt x="77" y="233"/>
                  </a:lnTo>
                  <a:lnTo>
                    <a:pt x="79" y="235"/>
                  </a:lnTo>
                  <a:lnTo>
                    <a:pt x="80" y="237"/>
                  </a:lnTo>
                  <a:lnTo>
                    <a:pt x="83" y="237"/>
                  </a:lnTo>
                  <a:lnTo>
                    <a:pt x="194" y="174"/>
                  </a:lnTo>
                  <a:lnTo>
                    <a:pt x="194" y="205"/>
                  </a:lnTo>
                  <a:lnTo>
                    <a:pt x="95" y="260"/>
                  </a:lnTo>
                  <a:lnTo>
                    <a:pt x="93" y="261"/>
                  </a:lnTo>
                  <a:lnTo>
                    <a:pt x="93" y="264"/>
                  </a:lnTo>
                  <a:lnTo>
                    <a:pt x="96" y="265"/>
                  </a:lnTo>
                  <a:lnTo>
                    <a:pt x="98" y="265"/>
                  </a:lnTo>
                  <a:lnTo>
                    <a:pt x="194" y="212"/>
                  </a:lnTo>
                  <a:lnTo>
                    <a:pt x="194" y="285"/>
                  </a:lnTo>
                  <a:lnTo>
                    <a:pt x="142" y="314"/>
                  </a:lnTo>
                  <a:lnTo>
                    <a:pt x="137" y="316"/>
                  </a:lnTo>
                  <a:lnTo>
                    <a:pt x="130" y="318"/>
                  </a:lnTo>
                  <a:lnTo>
                    <a:pt x="123" y="318"/>
                  </a:lnTo>
                  <a:lnTo>
                    <a:pt x="118" y="316"/>
                  </a:lnTo>
                  <a:lnTo>
                    <a:pt x="111" y="314"/>
                  </a:lnTo>
                  <a:lnTo>
                    <a:pt x="107" y="311"/>
                  </a:lnTo>
                  <a:lnTo>
                    <a:pt x="102" y="306"/>
                  </a:lnTo>
                  <a:lnTo>
                    <a:pt x="98" y="300"/>
                  </a:lnTo>
                  <a:lnTo>
                    <a:pt x="0" y="124"/>
                  </a:lnTo>
                  <a:lnTo>
                    <a:pt x="15" y="116"/>
                  </a:lnTo>
                  <a:close/>
                </a:path>
              </a:pathLst>
            </a:custGeom>
            <a:solidFill>
              <a:schemeClr val="bg1"/>
            </a:solidFill>
            <a:ln w="9525">
              <a:solidFill>
                <a:srgbClr val="004080"/>
              </a:solidFill>
              <a:bevel/>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74783" name="文本框 36"/>
          <p:cNvSpPr txBox="1">
            <a:spLocks noChangeArrowheads="1"/>
          </p:cNvSpPr>
          <p:nvPr/>
        </p:nvSpPr>
        <p:spPr bwMode="auto">
          <a:xfrm>
            <a:off x="4787900" y="4221163"/>
            <a:ext cx="51752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r>
              <a:rPr lang="en-US" altLang="zh-CN" sz="2520" noProof="1">
                <a:solidFill>
                  <a:schemeClr val="bg1"/>
                </a:solidFill>
                <a:cs typeface="+mn-ea"/>
              </a:rPr>
              <a:t>……</a:t>
            </a:r>
            <a:endParaRPr lang="zh-CN" altLang="en-US" sz="2520" noProof="1">
              <a:solidFill>
                <a:schemeClr val="bg1"/>
              </a:solidFill>
            </a:endParaRPr>
          </a:p>
        </p:txBody>
      </p:sp>
      <p:grpSp>
        <p:nvGrpSpPr>
          <p:cNvPr id="25657" name="组合 6"/>
          <p:cNvGrpSpPr>
            <a:grpSpLocks/>
          </p:cNvGrpSpPr>
          <p:nvPr/>
        </p:nvGrpSpPr>
        <p:grpSpPr bwMode="auto">
          <a:xfrm>
            <a:off x="5619750" y="2365375"/>
            <a:ext cx="758825" cy="760413"/>
            <a:chOff x="5927905" y="1533525"/>
            <a:chExt cx="483891" cy="760413"/>
          </a:xfrm>
        </p:grpSpPr>
        <p:sp>
          <p:nvSpPr>
            <p:cNvPr id="25658" name="Oval 3"/>
            <p:cNvSpPr>
              <a:spLocks noChangeArrowheads="1"/>
            </p:cNvSpPr>
            <p:nvPr/>
          </p:nvSpPr>
          <p:spPr bwMode="auto">
            <a:xfrm>
              <a:off x="5927905" y="1533525"/>
              <a:ext cx="483891" cy="760413"/>
            </a:xfrm>
            <a:prstGeom prst="ellipse">
              <a:avLst/>
            </a:prstGeom>
            <a:solidFill>
              <a:srgbClr val="FFFFFF"/>
            </a:solidFill>
            <a:ln w="25400">
              <a:solidFill>
                <a:srgbClr val="1B6AA3"/>
              </a:solidFill>
              <a:round/>
              <a:headEnd/>
              <a:tailEnd/>
            </a:ln>
          </p:spPr>
          <p:txBody>
            <a:bodyPr anchor="ct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endParaRPr lang="en-US" altLang="en-US">
                <a:solidFill>
                  <a:srgbClr val="FFFFFF"/>
                </a:solidFill>
                <a:latin typeface="Calibri" panose="020F0502020204030204" pitchFamily="34" charset="0"/>
              </a:endParaRPr>
            </a:p>
          </p:txBody>
        </p:sp>
        <p:sp>
          <p:nvSpPr>
            <p:cNvPr id="25659" name="AutoShape 149"/>
            <p:cNvSpPr>
              <a:spLocks noChangeArrowheads="1"/>
            </p:cNvSpPr>
            <p:nvPr/>
          </p:nvSpPr>
          <p:spPr bwMode="auto">
            <a:xfrm>
              <a:off x="6012081" y="1696792"/>
              <a:ext cx="315538" cy="369888"/>
            </a:xfrm>
            <a:custGeom>
              <a:avLst/>
              <a:gdLst>
                <a:gd name="T0" fmla="*/ 16537 w 21600"/>
                <a:gd name="T1" fmla="*/ 19720 h 21600"/>
                <a:gd name="T2" fmla="*/ 16537 w 21600"/>
                <a:gd name="T3" fmla="*/ 19721 h 21600"/>
                <a:gd name="T4" fmla="*/ 4387 w 21600"/>
                <a:gd name="T5" fmla="*/ 19721 h 21600"/>
                <a:gd name="T6" fmla="*/ 1350 w 21600"/>
                <a:gd name="T7" fmla="*/ 15494 h 21600"/>
                <a:gd name="T8" fmla="*/ 2871 w 21600"/>
                <a:gd name="T9" fmla="*/ 11862 h 21600"/>
                <a:gd name="T10" fmla="*/ 3472 w 21600"/>
                <a:gd name="T11" fmla="*/ 9647 h 21600"/>
                <a:gd name="T12" fmla="*/ 3375 w 21600"/>
                <a:gd name="T13" fmla="*/ 8921 h 21600"/>
                <a:gd name="T14" fmla="*/ 5062 w 21600"/>
                <a:gd name="T15" fmla="*/ 6573 h 21600"/>
                <a:gd name="T16" fmla="*/ 5976 w 21600"/>
                <a:gd name="T17" fmla="*/ 6789 h 21600"/>
                <a:gd name="T18" fmla="*/ 7200 w 21600"/>
                <a:gd name="T19" fmla="*/ 5701 h 21600"/>
                <a:gd name="T20" fmla="*/ 11475 w 21600"/>
                <a:gd name="T21" fmla="*/ 1878 h 21600"/>
                <a:gd name="T22" fmla="*/ 16148 w 21600"/>
                <a:gd name="T23" fmla="*/ 7826 h 21600"/>
                <a:gd name="T24" fmla="*/ 17239 w 21600"/>
                <a:gd name="T25" fmla="*/ 9491 h 21600"/>
                <a:gd name="T26" fmla="*/ 20250 w 21600"/>
                <a:gd name="T27" fmla="*/ 14555 h 21600"/>
                <a:gd name="T28" fmla="*/ 16537 w 21600"/>
                <a:gd name="T29" fmla="*/ 19720 h 21600"/>
                <a:gd name="T30" fmla="*/ 17492 w 21600"/>
                <a:gd name="T31" fmla="*/ 7647 h 21600"/>
                <a:gd name="T32" fmla="*/ 11475 w 21600"/>
                <a:gd name="T33" fmla="*/ 0 h 21600"/>
                <a:gd name="T34" fmla="*/ 5976 w 21600"/>
                <a:gd name="T35" fmla="*/ 4911 h 21600"/>
                <a:gd name="T36" fmla="*/ 5062 w 21600"/>
                <a:gd name="T37" fmla="*/ 4695 h 21600"/>
                <a:gd name="T38" fmla="*/ 2025 w 21600"/>
                <a:gd name="T39" fmla="*/ 8921 h 21600"/>
                <a:gd name="T40" fmla="*/ 2191 w 21600"/>
                <a:gd name="T41" fmla="*/ 10240 h 21600"/>
                <a:gd name="T42" fmla="*/ 0 w 21600"/>
                <a:gd name="T43" fmla="*/ 15494 h 21600"/>
                <a:gd name="T44" fmla="*/ 4387 w 21600"/>
                <a:gd name="T45" fmla="*/ 21599 h 21600"/>
                <a:gd name="T46" fmla="*/ 4387 w 21600"/>
                <a:gd name="T47" fmla="*/ 21600 h 21600"/>
                <a:gd name="T48" fmla="*/ 16537 w 21600"/>
                <a:gd name="T49" fmla="*/ 21600 h 21600"/>
                <a:gd name="T50" fmla="*/ 16537 w 21600"/>
                <a:gd name="T51" fmla="*/ 21599 h 21600"/>
                <a:gd name="T52" fmla="*/ 21599 w 21600"/>
                <a:gd name="T53" fmla="*/ 14555 h 21600"/>
                <a:gd name="T54" fmla="*/ 17492 w 21600"/>
                <a:gd name="T55" fmla="*/ 76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1B6AA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25660" name="组合 7"/>
          <p:cNvGrpSpPr>
            <a:grpSpLocks/>
          </p:cNvGrpSpPr>
          <p:nvPr/>
        </p:nvGrpSpPr>
        <p:grpSpPr bwMode="auto">
          <a:xfrm>
            <a:off x="6845300" y="2359025"/>
            <a:ext cx="758825" cy="760413"/>
            <a:chOff x="6845282" y="1570038"/>
            <a:chExt cx="482883" cy="760412"/>
          </a:xfrm>
        </p:grpSpPr>
        <p:sp>
          <p:nvSpPr>
            <p:cNvPr id="25661" name="Oval 4"/>
            <p:cNvSpPr>
              <a:spLocks noChangeArrowheads="1"/>
            </p:cNvSpPr>
            <p:nvPr/>
          </p:nvSpPr>
          <p:spPr bwMode="auto">
            <a:xfrm>
              <a:off x="6845282" y="1570038"/>
              <a:ext cx="482883" cy="760412"/>
            </a:xfrm>
            <a:prstGeom prst="ellipse">
              <a:avLst/>
            </a:prstGeom>
            <a:solidFill>
              <a:srgbClr val="FFFFFF"/>
            </a:solidFill>
            <a:ln w="25400">
              <a:solidFill>
                <a:srgbClr val="1B6AA3"/>
              </a:solidFill>
              <a:round/>
              <a:headEnd/>
              <a:tailEnd/>
            </a:ln>
          </p:spPr>
          <p:txBody>
            <a:bodyPr anchor="ct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endParaRPr lang="en-US" altLang="en-US">
                <a:solidFill>
                  <a:srgbClr val="FFFFFF"/>
                </a:solidFill>
                <a:latin typeface="Calibri" panose="020F0502020204030204" pitchFamily="34" charset="0"/>
              </a:endParaRPr>
            </a:p>
          </p:txBody>
        </p:sp>
        <p:grpSp>
          <p:nvGrpSpPr>
            <p:cNvPr id="25662" name="组合 109"/>
            <p:cNvGrpSpPr>
              <a:grpSpLocks/>
            </p:cNvGrpSpPr>
            <p:nvPr/>
          </p:nvGrpSpPr>
          <p:grpSpPr bwMode="auto">
            <a:xfrm rot="445326">
              <a:off x="7063528" y="1704013"/>
              <a:ext cx="187028" cy="232036"/>
              <a:chOff x="2947909" y="949434"/>
              <a:chExt cx="526052" cy="443856"/>
            </a:xfrm>
          </p:grpSpPr>
          <p:sp>
            <p:nvSpPr>
              <p:cNvPr id="25663" name="Freeform 108"/>
              <p:cNvSpPr>
                <a:spLocks noChangeArrowheads="1"/>
              </p:cNvSpPr>
              <p:nvPr/>
            </p:nvSpPr>
            <p:spPr bwMode="auto">
              <a:xfrm>
                <a:off x="2947909" y="1100126"/>
                <a:ext cx="421937" cy="293164"/>
              </a:xfrm>
              <a:custGeom>
                <a:avLst/>
                <a:gdLst>
                  <a:gd name="T0" fmla="*/ 42 w 65"/>
                  <a:gd name="T1" fmla="*/ 32 h 45"/>
                  <a:gd name="T2" fmla="*/ 27 w 65"/>
                  <a:gd name="T3" fmla="*/ 26 h 45"/>
                  <a:gd name="T4" fmla="*/ 22 w 65"/>
                  <a:gd name="T5" fmla="*/ 15 h 45"/>
                  <a:gd name="T6" fmla="*/ 30 w 65"/>
                  <a:gd name="T7" fmla="*/ 15 h 45"/>
                  <a:gd name="T8" fmla="*/ 15 w 65"/>
                  <a:gd name="T9" fmla="*/ 0 h 45"/>
                  <a:gd name="T10" fmla="*/ 0 w 65"/>
                  <a:gd name="T11" fmla="*/ 15 h 45"/>
                  <a:gd name="T12" fmla="*/ 9 w 65"/>
                  <a:gd name="T13" fmla="*/ 15 h 45"/>
                  <a:gd name="T14" fmla="*/ 18 w 65"/>
                  <a:gd name="T15" fmla="*/ 35 h 45"/>
                  <a:gd name="T16" fmla="*/ 42 w 65"/>
                  <a:gd name="T17" fmla="*/ 45 h 45"/>
                  <a:gd name="T18" fmla="*/ 65 w 65"/>
                  <a:gd name="T19" fmla="*/ 36 h 45"/>
                  <a:gd name="T20" fmla="*/ 56 w 65"/>
                  <a:gd name="T21" fmla="*/ 26 h 45"/>
                  <a:gd name="T22" fmla="*/ 42 w 65"/>
                  <a:gd name="T23"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45">
                    <a:moveTo>
                      <a:pt x="42" y="32"/>
                    </a:moveTo>
                    <a:cubicBezTo>
                      <a:pt x="36" y="32"/>
                      <a:pt x="31" y="30"/>
                      <a:pt x="27" y="26"/>
                    </a:cubicBezTo>
                    <a:cubicBezTo>
                      <a:pt x="24" y="23"/>
                      <a:pt x="22" y="19"/>
                      <a:pt x="22" y="15"/>
                    </a:cubicBezTo>
                    <a:cubicBezTo>
                      <a:pt x="30" y="15"/>
                      <a:pt x="30" y="15"/>
                      <a:pt x="30" y="15"/>
                    </a:cubicBezTo>
                    <a:cubicBezTo>
                      <a:pt x="15" y="0"/>
                      <a:pt x="15" y="0"/>
                      <a:pt x="15" y="0"/>
                    </a:cubicBezTo>
                    <a:cubicBezTo>
                      <a:pt x="0" y="15"/>
                      <a:pt x="0" y="15"/>
                      <a:pt x="0" y="15"/>
                    </a:cubicBezTo>
                    <a:cubicBezTo>
                      <a:pt x="9" y="15"/>
                      <a:pt x="9" y="15"/>
                      <a:pt x="9" y="15"/>
                    </a:cubicBezTo>
                    <a:cubicBezTo>
                      <a:pt x="9" y="23"/>
                      <a:pt x="13" y="30"/>
                      <a:pt x="18" y="35"/>
                    </a:cubicBezTo>
                    <a:cubicBezTo>
                      <a:pt x="25" y="42"/>
                      <a:pt x="33" y="45"/>
                      <a:pt x="42" y="45"/>
                    </a:cubicBezTo>
                    <a:cubicBezTo>
                      <a:pt x="51" y="45"/>
                      <a:pt x="59" y="42"/>
                      <a:pt x="65" y="36"/>
                    </a:cubicBezTo>
                    <a:cubicBezTo>
                      <a:pt x="56" y="26"/>
                      <a:pt x="56" y="26"/>
                      <a:pt x="56" y="26"/>
                    </a:cubicBezTo>
                    <a:cubicBezTo>
                      <a:pt x="52" y="30"/>
                      <a:pt x="47" y="32"/>
                      <a:pt x="42" y="32"/>
                    </a:cubicBezTo>
                    <a:close/>
                  </a:path>
                </a:pathLst>
              </a:custGeom>
              <a:solidFill>
                <a:srgbClr val="AEB3B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664" name="Freeform 109"/>
              <p:cNvSpPr>
                <a:spLocks noChangeArrowheads="1"/>
              </p:cNvSpPr>
              <p:nvPr/>
            </p:nvSpPr>
            <p:spPr bwMode="auto">
              <a:xfrm>
                <a:off x="3071203" y="949434"/>
                <a:ext cx="402758" cy="287684"/>
              </a:xfrm>
              <a:custGeom>
                <a:avLst/>
                <a:gdLst>
                  <a:gd name="T0" fmla="*/ 9 w 62"/>
                  <a:gd name="T1" fmla="*/ 20 h 44"/>
                  <a:gd name="T2" fmla="*/ 22 w 62"/>
                  <a:gd name="T3" fmla="*/ 13 h 44"/>
                  <a:gd name="T4" fmla="*/ 42 w 62"/>
                  <a:gd name="T5" fmla="*/ 30 h 44"/>
                  <a:gd name="T6" fmla="*/ 34 w 62"/>
                  <a:gd name="T7" fmla="*/ 30 h 44"/>
                  <a:gd name="T8" fmla="*/ 49 w 62"/>
                  <a:gd name="T9" fmla="*/ 44 h 44"/>
                  <a:gd name="T10" fmla="*/ 62 w 62"/>
                  <a:gd name="T11" fmla="*/ 29 h 44"/>
                  <a:gd name="T12" fmla="*/ 54 w 62"/>
                  <a:gd name="T13" fmla="*/ 29 h 44"/>
                  <a:gd name="T14" fmla="*/ 21 w 62"/>
                  <a:gd name="T15" fmla="*/ 1 h 44"/>
                  <a:gd name="T16" fmla="*/ 0 w 62"/>
                  <a:gd name="T17" fmla="*/ 11 h 44"/>
                  <a:gd name="T18" fmla="*/ 9 w 62"/>
                  <a:gd name="T19"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4">
                    <a:moveTo>
                      <a:pt x="9" y="20"/>
                    </a:moveTo>
                    <a:cubicBezTo>
                      <a:pt x="12" y="16"/>
                      <a:pt x="17" y="14"/>
                      <a:pt x="22" y="13"/>
                    </a:cubicBezTo>
                    <a:cubicBezTo>
                      <a:pt x="32" y="13"/>
                      <a:pt x="40" y="20"/>
                      <a:pt x="42" y="30"/>
                    </a:cubicBezTo>
                    <a:cubicBezTo>
                      <a:pt x="34" y="30"/>
                      <a:pt x="34" y="30"/>
                      <a:pt x="34" y="30"/>
                    </a:cubicBezTo>
                    <a:cubicBezTo>
                      <a:pt x="49" y="44"/>
                      <a:pt x="49" y="44"/>
                      <a:pt x="49" y="44"/>
                    </a:cubicBezTo>
                    <a:cubicBezTo>
                      <a:pt x="62" y="29"/>
                      <a:pt x="62" y="29"/>
                      <a:pt x="62" y="29"/>
                    </a:cubicBezTo>
                    <a:cubicBezTo>
                      <a:pt x="54" y="29"/>
                      <a:pt x="54" y="29"/>
                      <a:pt x="54" y="29"/>
                    </a:cubicBezTo>
                    <a:cubicBezTo>
                      <a:pt x="52" y="13"/>
                      <a:pt x="38" y="0"/>
                      <a:pt x="21" y="1"/>
                    </a:cubicBezTo>
                    <a:cubicBezTo>
                      <a:pt x="13" y="2"/>
                      <a:pt x="5" y="5"/>
                      <a:pt x="0" y="11"/>
                    </a:cubicBezTo>
                    <a:lnTo>
                      <a:pt x="9" y="20"/>
                    </a:lnTo>
                    <a:close/>
                  </a:path>
                </a:pathLst>
              </a:custGeom>
              <a:solidFill>
                <a:srgbClr val="AEB3B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25665" name="AutoShape 149"/>
          <p:cNvSpPr>
            <a:spLocks noChangeArrowheads="1"/>
          </p:cNvSpPr>
          <p:nvPr/>
        </p:nvSpPr>
        <p:spPr bwMode="auto">
          <a:xfrm>
            <a:off x="6977063" y="2527300"/>
            <a:ext cx="495300" cy="369888"/>
          </a:xfrm>
          <a:custGeom>
            <a:avLst/>
            <a:gdLst>
              <a:gd name="T0" fmla="*/ 16537 w 21600"/>
              <a:gd name="T1" fmla="*/ 19720 h 21600"/>
              <a:gd name="T2" fmla="*/ 16537 w 21600"/>
              <a:gd name="T3" fmla="*/ 19721 h 21600"/>
              <a:gd name="T4" fmla="*/ 4387 w 21600"/>
              <a:gd name="T5" fmla="*/ 19721 h 21600"/>
              <a:gd name="T6" fmla="*/ 1350 w 21600"/>
              <a:gd name="T7" fmla="*/ 15494 h 21600"/>
              <a:gd name="T8" fmla="*/ 2871 w 21600"/>
              <a:gd name="T9" fmla="*/ 11862 h 21600"/>
              <a:gd name="T10" fmla="*/ 3472 w 21600"/>
              <a:gd name="T11" fmla="*/ 9647 h 21600"/>
              <a:gd name="T12" fmla="*/ 3375 w 21600"/>
              <a:gd name="T13" fmla="*/ 8921 h 21600"/>
              <a:gd name="T14" fmla="*/ 5062 w 21600"/>
              <a:gd name="T15" fmla="*/ 6573 h 21600"/>
              <a:gd name="T16" fmla="*/ 5976 w 21600"/>
              <a:gd name="T17" fmla="*/ 6789 h 21600"/>
              <a:gd name="T18" fmla="*/ 7200 w 21600"/>
              <a:gd name="T19" fmla="*/ 5701 h 21600"/>
              <a:gd name="T20" fmla="*/ 11475 w 21600"/>
              <a:gd name="T21" fmla="*/ 1878 h 21600"/>
              <a:gd name="T22" fmla="*/ 16148 w 21600"/>
              <a:gd name="T23" fmla="*/ 7826 h 21600"/>
              <a:gd name="T24" fmla="*/ 17239 w 21600"/>
              <a:gd name="T25" fmla="*/ 9491 h 21600"/>
              <a:gd name="T26" fmla="*/ 20250 w 21600"/>
              <a:gd name="T27" fmla="*/ 14555 h 21600"/>
              <a:gd name="T28" fmla="*/ 16537 w 21600"/>
              <a:gd name="T29" fmla="*/ 19720 h 21600"/>
              <a:gd name="T30" fmla="*/ 17492 w 21600"/>
              <a:gd name="T31" fmla="*/ 7647 h 21600"/>
              <a:gd name="T32" fmla="*/ 11475 w 21600"/>
              <a:gd name="T33" fmla="*/ 0 h 21600"/>
              <a:gd name="T34" fmla="*/ 5976 w 21600"/>
              <a:gd name="T35" fmla="*/ 4911 h 21600"/>
              <a:gd name="T36" fmla="*/ 5062 w 21600"/>
              <a:gd name="T37" fmla="*/ 4695 h 21600"/>
              <a:gd name="T38" fmla="*/ 2025 w 21600"/>
              <a:gd name="T39" fmla="*/ 8921 h 21600"/>
              <a:gd name="T40" fmla="*/ 2191 w 21600"/>
              <a:gd name="T41" fmla="*/ 10240 h 21600"/>
              <a:gd name="T42" fmla="*/ 0 w 21600"/>
              <a:gd name="T43" fmla="*/ 15494 h 21600"/>
              <a:gd name="T44" fmla="*/ 4387 w 21600"/>
              <a:gd name="T45" fmla="*/ 21599 h 21600"/>
              <a:gd name="T46" fmla="*/ 4387 w 21600"/>
              <a:gd name="T47" fmla="*/ 21600 h 21600"/>
              <a:gd name="T48" fmla="*/ 16537 w 21600"/>
              <a:gd name="T49" fmla="*/ 21600 h 21600"/>
              <a:gd name="T50" fmla="*/ 16537 w 21600"/>
              <a:gd name="T51" fmla="*/ 21599 h 21600"/>
              <a:gd name="T52" fmla="*/ 21599 w 21600"/>
              <a:gd name="T53" fmla="*/ 14555 h 21600"/>
              <a:gd name="T54" fmla="*/ 17492 w 21600"/>
              <a:gd name="T55" fmla="*/ 76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1B6AA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5" name="文本框 114"/>
          <p:cNvSpPr txBox="1">
            <a:spLocks noChangeArrowheads="1"/>
          </p:cNvSpPr>
          <p:nvPr/>
        </p:nvSpPr>
        <p:spPr bwMode="auto">
          <a:xfrm>
            <a:off x="3214688" y="1993900"/>
            <a:ext cx="522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r>
              <a:rPr kumimoji="0" lang="en-US" altLang="zh-CN" sz="1470" b="0" noProof="1" smtClean="0">
                <a:latin typeface="Century Gothic" pitchFamily="34" charset="0"/>
                <a:ea typeface="微软雅黑" panose="020B0503020204020204" charset="-122"/>
                <a:cs typeface="+mn-ea"/>
              </a:rPr>
              <a:t>HCI</a:t>
            </a:r>
            <a:endParaRPr kumimoji="0" lang="zh-CN" altLang="en-US" sz="1470" b="0" noProof="1" smtClean="0">
              <a:latin typeface="Century Gothic" pitchFamily="34" charset="0"/>
              <a:ea typeface="微软雅黑" panose="020B0503020204020204" charset="-122"/>
            </a:endParaRPr>
          </a:p>
        </p:txBody>
      </p:sp>
      <p:cxnSp>
        <p:nvCxnSpPr>
          <p:cNvPr id="12" name="直接连接符 118"/>
          <p:cNvCxnSpPr>
            <a:stCxn id="52" idx="0"/>
            <a:endCxn id="25636" idx="4"/>
          </p:cNvCxnSpPr>
          <p:nvPr/>
        </p:nvCxnSpPr>
        <p:spPr>
          <a:xfrm flipV="1">
            <a:off x="1327150" y="2878138"/>
            <a:ext cx="769938" cy="73025"/>
          </a:xfrm>
          <a:prstGeom prst="line">
            <a:avLst/>
          </a:prstGeom>
          <a:ln w="28575">
            <a:solidFill>
              <a:srgbClr val="AEB3BB"/>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668" name="组合 8"/>
          <p:cNvGrpSpPr>
            <a:grpSpLocks/>
          </p:cNvGrpSpPr>
          <p:nvPr/>
        </p:nvGrpSpPr>
        <p:grpSpPr bwMode="auto">
          <a:xfrm>
            <a:off x="1985963" y="2492375"/>
            <a:ext cx="760412" cy="760413"/>
            <a:chOff x="3093110" y="3482975"/>
            <a:chExt cx="482883" cy="760413"/>
          </a:xfrm>
        </p:grpSpPr>
        <p:sp>
          <p:nvSpPr>
            <p:cNvPr id="25669" name="Oval 5"/>
            <p:cNvSpPr>
              <a:spLocks noChangeArrowheads="1"/>
            </p:cNvSpPr>
            <p:nvPr/>
          </p:nvSpPr>
          <p:spPr bwMode="auto">
            <a:xfrm>
              <a:off x="3093110" y="3482975"/>
              <a:ext cx="482883" cy="760413"/>
            </a:xfrm>
            <a:prstGeom prst="ellipse">
              <a:avLst/>
            </a:prstGeom>
            <a:solidFill>
              <a:srgbClr val="FFFFFF"/>
            </a:solidFill>
            <a:ln w="25400">
              <a:solidFill>
                <a:srgbClr val="1B6AA3"/>
              </a:solidFill>
              <a:round/>
              <a:headEnd/>
              <a:tailEnd/>
            </a:ln>
          </p:spPr>
          <p:txBody>
            <a:bodyPr anchor="ct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endParaRPr lang="en-US" altLang="en-US">
                <a:solidFill>
                  <a:srgbClr val="FFFFFF"/>
                </a:solidFill>
                <a:latin typeface="Calibri" panose="020F0502020204030204" pitchFamily="34" charset="0"/>
              </a:endParaRPr>
            </a:p>
          </p:txBody>
        </p:sp>
        <p:pic>
          <p:nvPicPr>
            <p:cNvPr id="138" name="Picture 5232"/>
            <p:cNvPicPr>
              <a:picLocks noChangeAspect="1"/>
            </p:cNvPicPr>
            <p:nvPr/>
          </p:nvPicPr>
          <p:blipFill>
            <a:blip r:embed="rId3">
              <a:duotone>
                <a:prstClr val="black"/>
                <a:srgbClr val="0000FF">
                  <a:tint val="45000"/>
                  <a:satMod val="400000"/>
                </a:srgbClr>
              </a:duotone>
              <a:extLst>
                <a:ext uri="{28A0092B-C50C-407E-A947-70E740481C1C}">
                  <a14:useLocalDpi xmlns:a14="http://schemas.microsoft.com/office/drawing/2010/main" val="0"/>
                </a:ext>
              </a:extLst>
            </a:blip>
            <a:srcRect/>
            <a:stretch>
              <a:fillRect/>
            </a:stretch>
          </p:blipFill>
          <p:spPr bwMode="auto">
            <a:xfrm>
              <a:off x="3209284" y="3706886"/>
              <a:ext cx="243962"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71" name="组合 3"/>
          <p:cNvGrpSpPr>
            <a:grpSpLocks/>
          </p:cNvGrpSpPr>
          <p:nvPr/>
        </p:nvGrpSpPr>
        <p:grpSpPr bwMode="auto">
          <a:xfrm>
            <a:off x="825500" y="2538413"/>
            <a:ext cx="758825" cy="760412"/>
            <a:chOff x="1668656" y="1698625"/>
            <a:chExt cx="482883" cy="760413"/>
          </a:xfrm>
        </p:grpSpPr>
        <p:sp>
          <p:nvSpPr>
            <p:cNvPr id="25672" name="Oval 5"/>
            <p:cNvSpPr>
              <a:spLocks noChangeArrowheads="1"/>
            </p:cNvSpPr>
            <p:nvPr/>
          </p:nvSpPr>
          <p:spPr bwMode="auto">
            <a:xfrm>
              <a:off x="1668656" y="1698625"/>
              <a:ext cx="482883" cy="760413"/>
            </a:xfrm>
            <a:prstGeom prst="ellipse">
              <a:avLst/>
            </a:prstGeom>
            <a:solidFill>
              <a:srgbClr val="FFFFFF"/>
            </a:solidFill>
            <a:ln w="25400">
              <a:solidFill>
                <a:srgbClr val="1B6AA3"/>
              </a:solidFill>
              <a:round/>
              <a:headEnd/>
              <a:tailEnd/>
            </a:ln>
          </p:spPr>
          <p:txBody>
            <a:bodyPr anchor="ct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endParaRPr lang="en-US" altLang="en-US">
                <a:solidFill>
                  <a:srgbClr val="FFFFFF"/>
                </a:solidFill>
                <a:latin typeface="Calibri" panose="020F0502020204030204" pitchFamily="34" charset="0"/>
              </a:endParaRPr>
            </a:p>
          </p:txBody>
        </p:sp>
        <p:pic>
          <p:nvPicPr>
            <p:cNvPr id="98" name="Picture 3"/>
            <p:cNvPicPr>
              <a:picLocks noChangeAspect="1" noChangeArrowheads="1"/>
            </p:cNvPicPr>
            <p:nvPr/>
          </p:nvPicPr>
          <p:blipFill>
            <a:blip r:embed="rId4">
              <a:duotone>
                <a:prstClr val="black"/>
                <a:srgbClr val="0080FF">
                  <a:tint val="45000"/>
                  <a:satMod val="400000"/>
                </a:srgbClr>
              </a:duotone>
              <a:extLst>
                <a:ext uri="{28A0092B-C50C-407E-A947-70E740481C1C}">
                  <a14:useLocalDpi xmlns:a14="http://schemas.microsoft.com/office/drawing/2010/main" val="0"/>
                </a:ext>
              </a:extLst>
            </a:blip>
            <a:srcRect/>
            <a:stretch>
              <a:fillRect/>
            </a:stretch>
          </p:blipFill>
          <p:spPr bwMode="auto">
            <a:xfrm>
              <a:off x="1778271" y="1884832"/>
              <a:ext cx="266209" cy="415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14"/>
          <p:cNvSpPr txBox="1">
            <a:spLocks noChangeArrowheads="1"/>
          </p:cNvSpPr>
          <p:nvPr/>
        </p:nvSpPr>
        <p:spPr bwMode="auto">
          <a:xfrm>
            <a:off x="2030413" y="2047875"/>
            <a:ext cx="523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kumimoji="1" sz="2400">
                <a:solidFill>
                  <a:schemeClr val="tx1"/>
                </a:solidFill>
                <a:latin typeface="Arial" panose="020B0604020202020204" pitchFamily="34" charset="0"/>
                <a:ea typeface="宋体" panose="02010600030101010101" pitchFamily="2" charset="-122"/>
              </a:defRPr>
            </a:lvl9pPr>
          </a:lstStyle>
          <a:p>
            <a:r>
              <a:rPr kumimoji="0" lang="en-US" altLang="zh-CN" sz="1470" b="0" noProof="1" smtClean="0">
                <a:latin typeface="Century Gothic" pitchFamily="34" charset="0"/>
                <a:ea typeface="微软雅黑" panose="020B0503020204020204" charset="-122"/>
                <a:cs typeface="+mn-ea"/>
              </a:rPr>
              <a:t>VDI</a:t>
            </a:r>
            <a:endParaRPr kumimoji="0" lang="en-US" altLang="zh-CN" sz="1470" b="0" noProof="1" smtClean="0">
              <a:latin typeface="Century Gothic" pitchFamily="34" charset="0"/>
              <a:ea typeface="微软雅黑" panose="020B0503020204020204" charset="-122"/>
            </a:endParaRPr>
          </a:p>
        </p:txBody>
      </p:sp>
    </p:spTree>
    <p:extLst>
      <p:ext uri="{BB962C8B-B14F-4D97-AF65-F5344CB8AC3E}">
        <p14:creationId xmlns:p14="http://schemas.microsoft.com/office/powerpoint/2010/main" val="1750089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26626" name="标题 3"/>
          <p:cNvSpPr>
            <a:spLocks noGrp="1" noChangeArrowheads="1"/>
          </p:cNvSpPr>
          <p:nvPr>
            <p:ph type="title"/>
          </p:nvPr>
        </p:nvSpPr>
        <p:spPr/>
        <p:txBody>
          <a:bodyPr/>
          <a:lstStyle/>
          <a:p>
            <a:endParaRPr lang="zh-CN" altLang="en-US" smtClean="0"/>
          </a:p>
        </p:txBody>
      </p:sp>
      <p:sp>
        <p:nvSpPr>
          <p:cNvPr id="26627" name="内容占位符 4"/>
          <p:cNvSpPr>
            <a:spLocks noGrp="1" noChangeArrowheads="1"/>
          </p:cNvSpPr>
          <p:nvPr>
            <p:ph idx="1"/>
          </p:nvPr>
        </p:nvSpPr>
        <p:spPr/>
        <p:txBody>
          <a:bodyPr/>
          <a:lstStyle/>
          <a:p>
            <a:r>
              <a:rPr lang="zh-CN" altLang="en-US" smtClean="0"/>
              <a:t>桌面虚拟化</a:t>
            </a:r>
            <a:r>
              <a:rPr lang="en-US" altLang="zh-CN" smtClean="0"/>
              <a:t>/</a:t>
            </a:r>
            <a:r>
              <a:rPr lang="zh-CN" altLang="en-US" smtClean="0"/>
              <a:t>桌面云</a:t>
            </a:r>
            <a:endParaRPr lang="en-US" altLang="zh-CN" smtClean="0"/>
          </a:p>
          <a:p>
            <a:pPr lvl="1"/>
            <a:r>
              <a:rPr lang="zh-CN" altLang="en-US" smtClean="0"/>
              <a:t>采用云计算的思想，将用户的桌面操作系统以服务的形式通过网络进行交付。</a:t>
            </a:r>
            <a:endParaRPr lang="en-US" altLang="zh-CN" smtClean="0"/>
          </a:p>
          <a:p>
            <a:pPr lvl="1"/>
            <a:r>
              <a:rPr lang="zh-CN" altLang="en-US" smtClean="0"/>
              <a:t>使用虚拟化的技术路线，以虚拟机承载用户的桌面操作系统，将桌面窗口通过网络提供给用户终端操作使用。</a:t>
            </a:r>
          </a:p>
        </p:txBody>
      </p:sp>
    </p:spTree>
    <p:extLst>
      <p:ext uri="{BB962C8B-B14F-4D97-AF65-F5344CB8AC3E}">
        <p14:creationId xmlns:p14="http://schemas.microsoft.com/office/powerpoint/2010/main" val="24854348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27650" name="标题 3"/>
          <p:cNvSpPr>
            <a:spLocks noGrp="1" noChangeArrowheads="1"/>
          </p:cNvSpPr>
          <p:nvPr>
            <p:ph type="title"/>
          </p:nvPr>
        </p:nvSpPr>
        <p:spPr/>
        <p:txBody>
          <a:bodyPr/>
          <a:lstStyle/>
          <a:p>
            <a:endParaRPr lang="zh-CN" altLang="en-US" smtClean="0"/>
          </a:p>
        </p:txBody>
      </p:sp>
      <p:sp>
        <p:nvSpPr>
          <p:cNvPr id="27651" name="内容占位符 4"/>
          <p:cNvSpPr>
            <a:spLocks noGrp="1" noChangeArrowheads="1"/>
          </p:cNvSpPr>
          <p:nvPr>
            <p:ph idx="1"/>
          </p:nvPr>
        </p:nvSpPr>
        <p:spPr/>
        <p:txBody>
          <a:bodyPr/>
          <a:lstStyle/>
          <a:p>
            <a:r>
              <a:rPr lang="zh-CN" altLang="en-US" dirty="0" smtClean="0"/>
              <a:t>深信服桌面云方案</a:t>
            </a:r>
            <a:endParaRPr lang="en-US" altLang="zh-CN" dirty="0" smtClean="0"/>
          </a:p>
          <a:p>
            <a:pPr lvl="1"/>
            <a:r>
              <a:rPr lang="zh-CN" altLang="en-US" dirty="0"/>
              <a:t>深信服提供一站式、高性价比桌面云方案通过</a:t>
            </a:r>
            <a:r>
              <a:rPr lang="zh-CN" altLang="en-US" dirty="0" smtClean="0"/>
              <a:t>云桌面技术将办公桌面集中部署在服务器上，使得不同设备可以随意访问，并且实现桌面维护简单化、业务数据集中化。</a:t>
            </a:r>
            <a:endParaRPr lang="en-US" altLang="zh-CN" dirty="0" smtClean="0"/>
          </a:p>
          <a:p>
            <a:pPr lvl="1"/>
            <a:r>
              <a:rPr lang="zh-CN" altLang="en-US" dirty="0" smtClean="0"/>
              <a:t>整套方案只需要云终端、桌面云一体机（包括桌面虚拟化、服务器虚拟化、存储虚拟化等软件平台）两种硬件，即可完成桌面云的快速搭建。</a:t>
            </a:r>
          </a:p>
        </p:txBody>
      </p:sp>
    </p:spTree>
    <p:extLst>
      <p:ext uri="{BB962C8B-B14F-4D97-AF65-F5344CB8AC3E}">
        <p14:creationId xmlns:p14="http://schemas.microsoft.com/office/powerpoint/2010/main" val="10800328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28674" name="标题 3"/>
          <p:cNvSpPr>
            <a:spLocks noGrp="1" noChangeArrowheads="1"/>
          </p:cNvSpPr>
          <p:nvPr>
            <p:ph type="title"/>
          </p:nvPr>
        </p:nvSpPr>
        <p:spPr/>
        <p:txBody>
          <a:bodyPr/>
          <a:lstStyle/>
          <a:p>
            <a:endParaRPr lang="zh-CN" altLang="en-US" smtClean="0"/>
          </a:p>
        </p:txBody>
      </p:sp>
      <p:pic>
        <p:nvPicPr>
          <p:cNvPr id="28675" name="Picture 2" descr="http://debugview.com/aDesk/perface/images/vds_ades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0213"/>
            <a:ext cx="9144000"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5126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29698" name="标题 3"/>
          <p:cNvSpPr>
            <a:spLocks noGrp="1" noChangeArrowheads="1"/>
          </p:cNvSpPr>
          <p:nvPr>
            <p:ph type="title"/>
          </p:nvPr>
        </p:nvSpPr>
        <p:spPr/>
        <p:txBody>
          <a:bodyPr/>
          <a:lstStyle/>
          <a:p>
            <a:endParaRPr lang="zh-CN" altLang="en-US" smtClean="0"/>
          </a:p>
        </p:txBody>
      </p:sp>
      <p:sp>
        <p:nvSpPr>
          <p:cNvPr id="29699" name="内容占位符 4"/>
          <p:cNvSpPr>
            <a:spLocks noGrp="1" noChangeArrowheads="1"/>
          </p:cNvSpPr>
          <p:nvPr>
            <p:ph idx="1"/>
          </p:nvPr>
        </p:nvSpPr>
        <p:spPr/>
        <p:txBody>
          <a:bodyPr/>
          <a:lstStyle/>
          <a:p>
            <a:r>
              <a:rPr lang="zh-CN" altLang="en-US" smtClean="0"/>
              <a:t>桌面云一体机</a:t>
            </a:r>
            <a:r>
              <a:rPr lang="en-US" altLang="zh-CN" smtClean="0"/>
              <a:t>VDS</a:t>
            </a:r>
          </a:p>
          <a:p>
            <a:pPr lvl="1"/>
            <a:r>
              <a:rPr lang="zh-CN" altLang="en-US" smtClean="0"/>
              <a:t>一款专为云桌面设计的软硬件一体化服务器，集成了计算虚拟化、存储虚拟化、虚拟桌面控制器等软件平台。</a:t>
            </a:r>
            <a:endParaRPr lang="en-US" altLang="zh-CN" smtClean="0"/>
          </a:p>
          <a:p>
            <a:pPr lvl="1"/>
            <a:r>
              <a:rPr lang="zh-CN" altLang="en-US" smtClean="0"/>
              <a:t>用户无需复杂的安装调试过程， 将</a:t>
            </a:r>
            <a:r>
              <a:rPr lang="en-US" altLang="zh-CN" smtClean="0"/>
              <a:t>VDS</a:t>
            </a:r>
            <a:r>
              <a:rPr lang="zh-CN" altLang="en-US" smtClean="0"/>
              <a:t>开机之后，只需要按照向导式配置界面执行简单操作步骤，即可完成云桌面快速部署上线，非常方便快速。</a:t>
            </a:r>
          </a:p>
        </p:txBody>
      </p:sp>
    </p:spTree>
    <p:extLst>
      <p:ext uri="{BB962C8B-B14F-4D97-AF65-F5344CB8AC3E}">
        <p14:creationId xmlns:p14="http://schemas.microsoft.com/office/powerpoint/2010/main" val="2721995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30722" name="标题 3"/>
          <p:cNvSpPr>
            <a:spLocks noGrp="1" noChangeArrowheads="1"/>
          </p:cNvSpPr>
          <p:nvPr>
            <p:ph type="title"/>
          </p:nvPr>
        </p:nvSpPr>
        <p:spPr/>
        <p:txBody>
          <a:bodyPr/>
          <a:lstStyle/>
          <a:p>
            <a:endParaRPr lang="zh-CN" altLang="en-US" smtClean="0"/>
          </a:p>
        </p:txBody>
      </p:sp>
      <p:pic>
        <p:nvPicPr>
          <p:cNvPr id="30723" name="Picture 2" descr="http://debugview.com/aDesk/perface/images/VDS_fro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 y="2420938"/>
            <a:ext cx="80772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67430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31746" name="标题 3"/>
          <p:cNvSpPr>
            <a:spLocks noGrp="1" noChangeArrowheads="1"/>
          </p:cNvSpPr>
          <p:nvPr>
            <p:ph type="title"/>
          </p:nvPr>
        </p:nvSpPr>
        <p:spPr/>
        <p:txBody>
          <a:bodyPr/>
          <a:lstStyle/>
          <a:p>
            <a:endParaRPr lang="zh-CN" altLang="en-US" smtClean="0"/>
          </a:p>
        </p:txBody>
      </p:sp>
      <p:sp>
        <p:nvSpPr>
          <p:cNvPr id="31747" name="内容占位符 4"/>
          <p:cNvSpPr>
            <a:spLocks noGrp="1" noChangeArrowheads="1"/>
          </p:cNvSpPr>
          <p:nvPr>
            <p:ph idx="1"/>
          </p:nvPr>
        </p:nvSpPr>
        <p:spPr/>
        <p:txBody>
          <a:bodyPr/>
          <a:lstStyle/>
          <a:p>
            <a:r>
              <a:rPr lang="zh-CN" altLang="en-US" smtClean="0"/>
              <a:t>瘦客户机</a:t>
            </a:r>
            <a:r>
              <a:rPr lang="en-US" altLang="zh-CN" smtClean="0"/>
              <a:t>aDesk</a:t>
            </a:r>
          </a:p>
          <a:p>
            <a:pPr lvl="1"/>
            <a:r>
              <a:rPr lang="zh-CN" altLang="en-US" smtClean="0"/>
              <a:t>云桌面的接入终端，采用低功耗、高效率、无噪音、高度集成的设计，能够长期稳定运行，适于部署在桌面终端，用于接入访问云桌面。</a:t>
            </a:r>
          </a:p>
          <a:p>
            <a:pPr lvl="1"/>
            <a:r>
              <a:rPr lang="zh-CN" altLang="en-US" smtClean="0"/>
              <a:t>深信服桌面云同时提供了运行效率更高的</a:t>
            </a:r>
            <a:r>
              <a:rPr lang="en-US" altLang="zh-CN" smtClean="0"/>
              <a:t>ARM</a:t>
            </a:r>
            <a:r>
              <a:rPr lang="zh-CN" altLang="en-US" smtClean="0"/>
              <a:t>架构的终端，以及系统兼容性更良好的</a:t>
            </a:r>
            <a:r>
              <a:rPr lang="en-US" altLang="zh-CN" smtClean="0"/>
              <a:t>X86</a:t>
            </a:r>
            <a:r>
              <a:rPr lang="zh-CN" altLang="en-US" smtClean="0"/>
              <a:t>架构的终端。</a:t>
            </a:r>
          </a:p>
        </p:txBody>
      </p:sp>
    </p:spTree>
    <p:extLst>
      <p:ext uri="{BB962C8B-B14F-4D97-AF65-F5344CB8AC3E}">
        <p14:creationId xmlns:p14="http://schemas.microsoft.com/office/powerpoint/2010/main" val="3480477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32770" name="标题 3"/>
          <p:cNvSpPr>
            <a:spLocks noGrp="1" noChangeArrowheads="1"/>
          </p:cNvSpPr>
          <p:nvPr>
            <p:ph type="title"/>
          </p:nvPr>
        </p:nvSpPr>
        <p:spPr/>
        <p:txBody>
          <a:bodyPr/>
          <a:lstStyle/>
          <a:p>
            <a:endParaRPr lang="zh-CN" altLang="en-US" smtClean="0"/>
          </a:p>
        </p:txBody>
      </p:sp>
      <p:sp>
        <p:nvSpPr>
          <p:cNvPr id="32771" name="内容占位符 4"/>
          <p:cNvSpPr>
            <a:spLocks noGrp="1" noChangeArrowheads="1"/>
          </p:cNvSpPr>
          <p:nvPr>
            <p:ph idx="1"/>
          </p:nvPr>
        </p:nvSpPr>
        <p:spPr/>
        <p:txBody>
          <a:bodyPr/>
          <a:lstStyle/>
          <a:p>
            <a:endParaRPr lang="zh-CN" altLang="en-US" smtClean="0"/>
          </a:p>
        </p:txBody>
      </p:sp>
      <p:pic>
        <p:nvPicPr>
          <p:cNvPr id="32772" name="Picture 2" descr="http://debugview.com/aDesk/optimize/images/aDesk_Fami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230313"/>
            <a:ext cx="87439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556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latin typeface="Calibri" panose="020F0502020204030204" pitchFamily="34" charset="0"/>
            </a:endParaRPr>
          </a:p>
          <a:p>
            <a:endParaRPr lang="zh-CN" altLang="en-US" b="0">
              <a:latin typeface="Calibri" panose="020F0502020204030204" pitchFamily="34" charset="0"/>
            </a:endParaRPr>
          </a:p>
        </p:txBody>
      </p:sp>
      <p:sp>
        <p:nvSpPr>
          <p:cNvPr id="6146" name="标题 3"/>
          <p:cNvSpPr>
            <a:spLocks noGrp="1" noChangeArrowheads="1"/>
          </p:cNvSpPr>
          <p:nvPr>
            <p:ph type="title"/>
          </p:nvPr>
        </p:nvSpPr>
        <p:spPr/>
        <p:txBody>
          <a:bodyPr/>
          <a:lstStyle/>
          <a:p>
            <a:endParaRPr lang="zh-CN" altLang="en-US" smtClean="0"/>
          </a:p>
        </p:txBody>
      </p:sp>
      <p:sp>
        <p:nvSpPr>
          <p:cNvPr id="6147" name="内容占位符 4"/>
          <p:cNvSpPr>
            <a:spLocks noGrp="1" noChangeArrowheads="1"/>
          </p:cNvSpPr>
          <p:nvPr>
            <p:ph sz="half" idx="1"/>
          </p:nvPr>
        </p:nvSpPr>
        <p:spPr/>
        <p:txBody>
          <a:bodyPr/>
          <a:lstStyle/>
          <a:p>
            <a:r>
              <a:rPr lang="zh-CN" altLang="en-US" dirty="0" smtClean="0"/>
              <a:t>单机计算</a:t>
            </a:r>
            <a:endParaRPr lang="en-US" altLang="zh-CN" dirty="0" smtClean="0"/>
          </a:p>
          <a:p>
            <a:pPr lvl="1"/>
            <a:r>
              <a:rPr lang="zh-CN" altLang="en-US" dirty="0" smtClean="0"/>
              <a:t>数据输入输出都在一台计算机上进行。</a:t>
            </a:r>
            <a:endParaRPr lang="en-US" altLang="zh-CN" dirty="0" smtClean="0"/>
          </a:p>
          <a:p>
            <a:pPr lvl="1"/>
            <a:r>
              <a:rPr lang="zh-CN" altLang="en-US" dirty="0" smtClean="0"/>
              <a:t>只能单用户操作，不能多用户同时操作。</a:t>
            </a:r>
          </a:p>
        </p:txBody>
      </p:sp>
      <p:sp>
        <p:nvSpPr>
          <p:cNvPr id="6148" name="内容占位符 5"/>
          <p:cNvSpPr>
            <a:spLocks noGrp="1" noChangeArrowheads="1"/>
          </p:cNvSpPr>
          <p:nvPr>
            <p:ph sz="half" idx="2"/>
          </p:nvPr>
        </p:nvSpPr>
        <p:spPr/>
        <p:txBody>
          <a:bodyPr/>
          <a:lstStyle/>
          <a:p>
            <a:r>
              <a:rPr lang="zh-CN" altLang="en-US" dirty="0" smtClean="0"/>
              <a:t>网络计算</a:t>
            </a:r>
            <a:endParaRPr lang="en-US" altLang="zh-CN" dirty="0" smtClean="0"/>
          </a:p>
          <a:p>
            <a:pPr lvl="1"/>
            <a:r>
              <a:rPr lang="en-US" altLang="zh-CN" dirty="0" smtClean="0"/>
              <a:t>C/S</a:t>
            </a:r>
            <a:r>
              <a:rPr lang="zh-CN" altLang="en-US" dirty="0" smtClean="0"/>
              <a:t>架构，客户端通过网络提交数据给服务器，服务器进行计算并输出结果到客户端。</a:t>
            </a:r>
            <a:endParaRPr lang="en-US" altLang="zh-CN" dirty="0" smtClean="0"/>
          </a:p>
          <a:p>
            <a:pPr lvl="1"/>
            <a:r>
              <a:rPr lang="zh-CN" altLang="en-US" dirty="0" smtClean="0"/>
              <a:t>服务器一般设计为支持多用户同时登录。</a:t>
            </a:r>
            <a:endParaRPr lang="en-US" altLang="zh-CN" dirty="0" smtClean="0"/>
          </a:p>
        </p:txBody>
      </p:sp>
    </p:spTree>
    <p:extLst>
      <p:ext uri="{BB962C8B-B14F-4D97-AF65-F5344CB8AC3E}">
        <p14:creationId xmlns:p14="http://schemas.microsoft.com/office/powerpoint/2010/main" val="682446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33794" name="标题 3"/>
          <p:cNvSpPr>
            <a:spLocks noGrp="1" noChangeArrowheads="1"/>
          </p:cNvSpPr>
          <p:nvPr>
            <p:ph type="title"/>
          </p:nvPr>
        </p:nvSpPr>
        <p:spPr/>
        <p:txBody>
          <a:bodyPr/>
          <a:lstStyle/>
          <a:p>
            <a:endParaRPr lang="zh-CN" altLang="en-US" smtClean="0"/>
          </a:p>
        </p:txBody>
      </p:sp>
      <p:sp>
        <p:nvSpPr>
          <p:cNvPr id="33795" name="内容占位符 4"/>
          <p:cNvSpPr>
            <a:spLocks noGrp="1" noChangeArrowheads="1"/>
          </p:cNvSpPr>
          <p:nvPr>
            <p:ph idx="1"/>
          </p:nvPr>
        </p:nvSpPr>
        <p:spPr/>
        <p:txBody>
          <a:bodyPr/>
          <a:lstStyle/>
          <a:p>
            <a:r>
              <a:rPr lang="zh-CN" altLang="en-US" smtClean="0"/>
              <a:t>服务器虚拟化</a:t>
            </a:r>
            <a:r>
              <a:rPr lang="en-US" altLang="zh-CN" smtClean="0"/>
              <a:t>/</a:t>
            </a:r>
            <a:r>
              <a:rPr lang="zh-CN" altLang="en-US" smtClean="0"/>
              <a:t>超融合基础架构</a:t>
            </a:r>
            <a:endParaRPr lang="en-US" altLang="zh-CN" smtClean="0"/>
          </a:p>
          <a:p>
            <a:pPr lvl="1"/>
            <a:r>
              <a:rPr lang="zh-CN" altLang="en-US" smtClean="0"/>
              <a:t>相对于桌面虚拟化而言，服务器虚拟化专门为提供可靠的应用服务而诞生。其具有更高的稳定性、可用性。</a:t>
            </a:r>
            <a:endParaRPr lang="en-US" altLang="zh-CN" smtClean="0"/>
          </a:p>
          <a:p>
            <a:pPr lvl="1"/>
            <a:r>
              <a:rPr lang="zh-CN" altLang="en-US" smtClean="0"/>
              <a:t>超融合基础架构，是一种将计算、网络和存储等资源作为基础设施进行整合，可以根据具体业务系统需求进行选择组合和自定义，方便快捷地进行数据中心搭建和业务系统部署的一种技术架构。</a:t>
            </a:r>
          </a:p>
        </p:txBody>
      </p:sp>
    </p:spTree>
    <p:extLst>
      <p:ext uri="{BB962C8B-B14F-4D97-AF65-F5344CB8AC3E}">
        <p14:creationId xmlns:p14="http://schemas.microsoft.com/office/powerpoint/2010/main" val="727652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34818" name="标题 3"/>
          <p:cNvSpPr>
            <a:spLocks noGrp="1" noChangeArrowheads="1"/>
          </p:cNvSpPr>
          <p:nvPr>
            <p:ph type="title"/>
          </p:nvPr>
        </p:nvSpPr>
        <p:spPr/>
        <p:txBody>
          <a:bodyPr/>
          <a:lstStyle/>
          <a:p>
            <a:endParaRPr lang="zh-CN" altLang="en-US" smtClean="0"/>
          </a:p>
        </p:txBody>
      </p:sp>
      <p:sp>
        <p:nvSpPr>
          <p:cNvPr id="34819" name="内容占位符 4"/>
          <p:cNvSpPr>
            <a:spLocks noGrp="1" noChangeArrowheads="1"/>
          </p:cNvSpPr>
          <p:nvPr>
            <p:ph idx="1"/>
          </p:nvPr>
        </p:nvSpPr>
        <p:spPr/>
        <p:txBody>
          <a:bodyPr/>
          <a:lstStyle/>
          <a:p>
            <a:r>
              <a:rPr lang="zh-CN" altLang="en-US" smtClean="0"/>
              <a:t>深信服超融合方案</a:t>
            </a:r>
            <a:endParaRPr lang="en-US" altLang="zh-CN" smtClean="0"/>
          </a:p>
          <a:p>
            <a:pPr lvl="1"/>
            <a:r>
              <a:rPr lang="zh-CN" altLang="en-US" smtClean="0"/>
              <a:t>深信服的超融合架构解决方案中的计算虚拟化采用</a:t>
            </a:r>
            <a:r>
              <a:rPr lang="en-US" altLang="zh-CN" smtClean="0"/>
              <a:t>aSV</a:t>
            </a:r>
            <a:r>
              <a:rPr lang="zh-CN" altLang="en-US" smtClean="0"/>
              <a:t>虚拟化管理系统，通过将服务器硬件资源虚拟化，用于创建若干虚拟机。用户可以在这些虚拟机上安装服务器操作系统并部署各种应用系统、挂载虚拟磁盘、调整操作系统设置、调整网络配置等，就像普通的物理服务器一样使用它。</a:t>
            </a:r>
          </a:p>
        </p:txBody>
      </p:sp>
    </p:spTree>
    <p:extLst>
      <p:ext uri="{BB962C8B-B14F-4D97-AF65-F5344CB8AC3E}">
        <p14:creationId xmlns:p14="http://schemas.microsoft.com/office/powerpoint/2010/main" val="38728960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35842" name="标题 3"/>
          <p:cNvSpPr>
            <a:spLocks noGrp="1" noChangeArrowheads="1"/>
          </p:cNvSpPr>
          <p:nvPr>
            <p:ph type="title"/>
          </p:nvPr>
        </p:nvSpPr>
        <p:spPr/>
        <p:txBody>
          <a:bodyPr/>
          <a:lstStyle/>
          <a:p>
            <a:endParaRPr lang="zh-CN" altLang="en-US" smtClean="0"/>
          </a:p>
        </p:txBody>
      </p:sp>
      <p:pic>
        <p:nvPicPr>
          <p:cNvPr id="35843" name="内容占位符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751013"/>
            <a:ext cx="8229600" cy="4224337"/>
          </a:xfrm>
        </p:spPr>
      </p:pic>
    </p:spTree>
    <p:extLst>
      <p:ext uri="{BB962C8B-B14F-4D97-AF65-F5344CB8AC3E}">
        <p14:creationId xmlns:p14="http://schemas.microsoft.com/office/powerpoint/2010/main" val="21906743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36866" name="标题 3"/>
          <p:cNvSpPr>
            <a:spLocks noGrp="1" noChangeArrowheads="1"/>
          </p:cNvSpPr>
          <p:nvPr>
            <p:ph type="title"/>
          </p:nvPr>
        </p:nvSpPr>
        <p:spPr/>
        <p:txBody>
          <a:bodyPr/>
          <a:lstStyle/>
          <a:p>
            <a:endParaRPr lang="zh-CN" altLang="en-US" smtClean="0"/>
          </a:p>
        </p:txBody>
      </p:sp>
      <p:sp>
        <p:nvSpPr>
          <p:cNvPr id="36867" name="内容占位符 4"/>
          <p:cNvSpPr>
            <a:spLocks noGrp="1" noChangeArrowheads="1"/>
          </p:cNvSpPr>
          <p:nvPr>
            <p:ph idx="1"/>
          </p:nvPr>
        </p:nvSpPr>
        <p:spPr/>
        <p:txBody>
          <a:bodyPr>
            <a:normAutofit fontScale="92500" lnSpcReduction="10000"/>
          </a:bodyPr>
          <a:lstStyle/>
          <a:p>
            <a:r>
              <a:rPr lang="zh-CN" altLang="en-US" smtClean="0"/>
              <a:t>深信服超融合方案</a:t>
            </a:r>
            <a:endParaRPr lang="en-US" altLang="zh-CN" smtClean="0"/>
          </a:p>
          <a:p>
            <a:pPr lvl="1"/>
            <a:r>
              <a:rPr lang="zh-CN" altLang="en-US" smtClean="0"/>
              <a:t>深信服虚拟存储（简称</a:t>
            </a:r>
            <a:r>
              <a:rPr lang="en-US" altLang="zh-CN" smtClean="0"/>
              <a:t>aSAN</a:t>
            </a:r>
            <a:r>
              <a:rPr lang="zh-CN" altLang="en-US" smtClean="0"/>
              <a:t>）是基于分布式文件系统开发的面对存储虚拟化趋势的一款产品。当前</a:t>
            </a:r>
            <a:r>
              <a:rPr lang="en-US" altLang="zh-CN" smtClean="0"/>
              <a:t>aSAN</a:t>
            </a:r>
            <a:r>
              <a:rPr lang="zh-CN" altLang="en-US" smtClean="0"/>
              <a:t>集成在虚拟化管理平台</a:t>
            </a:r>
            <a:r>
              <a:rPr lang="en-US" altLang="zh-CN" smtClean="0"/>
              <a:t>aSV</a:t>
            </a:r>
            <a:r>
              <a:rPr lang="zh-CN" altLang="en-US" smtClean="0"/>
              <a:t>上面，通过物理网络整合管理</a:t>
            </a:r>
            <a:r>
              <a:rPr lang="en-US" altLang="zh-CN" smtClean="0"/>
              <a:t>aSV</a:t>
            </a:r>
            <a:r>
              <a:rPr lang="zh-CN" altLang="en-US" smtClean="0"/>
              <a:t>集群内所有服务器的硬盘（系统盘除外）。</a:t>
            </a:r>
          </a:p>
          <a:p>
            <a:pPr lvl="1"/>
            <a:r>
              <a:rPr lang="en-US" altLang="zh-CN" smtClean="0"/>
              <a:t>aSAN</a:t>
            </a:r>
            <a:r>
              <a:rPr lang="zh-CN" altLang="en-US" smtClean="0"/>
              <a:t>属于超融合解决方案中专门为云计算环境而设计、面向一体化市场应用的新一代产品，融合分布式缓存、</a:t>
            </a:r>
            <a:r>
              <a:rPr lang="en-US" altLang="zh-CN" smtClean="0"/>
              <a:t>SSD</a:t>
            </a:r>
            <a:r>
              <a:rPr lang="zh-CN" altLang="en-US" smtClean="0"/>
              <a:t>缓存加速、全局应用交付以及多重数据保护等诸多存储技术，能够满足关键业务的需求，保证客户业务高效稳定运行。</a:t>
            </a:r>
          </a:p>
        </p:txBody>
      </p:sp>
    </p:spTree>
    <p:extLst>
      <p:ext uri="{BB962C8B-B14F-4D97-AF65-F5344CB8AC3E}">
        <p14:creationId xmlns:p14="http://schemas.microsoft.com/office/powerpoint/2010/main" val="23259248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37890" name="标题 3"/>
          <p:cNvSpPr>
            <a:spLocks noGrp="1" noChangeArrowheads="1"/>
          </p:cNvSpPr>
          <p:nvPr>
            <p:ph type="title"/>
          </p:nvPr>
        </p:nvSpPr>
        <p:spPr/>
        <p:txBody>
          <a:bodyPr/>
          <a:lstStyle/>
          <a:p>
            <a:endParaRPr lang="zh-CN" altLang="en-US" smtClean="0"/>
          </a:p>
        </p:txBody>
      </p:sp>
      <p:sp>
        <p:nvSpPr>
          <p:cNvPr id="37891" name="内容占位符 4"/>
          <p:cNvSpPr>
            <a:spLocks noGrp="1" noChangeArrowheads="1"/>
          </p:cNvSpPr>
          <p:nvPr>
            <p:ph idx="1"/>
          </p:nvPr>
        </p:nvSpPr>
        <p:spPr/>
        <p:txBody>
          <a:bodyPr/>
          <a:lstStyle/>
          <a:p>
            <a:endParaRPr lang="zh-CN" altLang="en-US" dirty="0" smtClean="0"/>
          </a:p>
        </p:txBody>
      </p:sp>
      <p:pic>
        <p:nvPicPr>
          <p:cNvPr id="3789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2138"/>
            <a:ext cx="9045575" cy="43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06398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38914" name="标题 3"/>
          <p:cNvSpPr>
            <a:spLocks noGrp="1" noChangeArrowheads="1"/>
          </p:cNvSpPr>
          <p:nvPr>
            <p:ph type="title"/>
          </p:nvPr>
        </p:nvSpPr>
        <p:spPr/>
        <p:txBody>
          <a:bodyPr/>
          <a:lstStyle/>
          <a:p>
            <a:endParaRPr lang="zh-CN" altLang="en-US" smtClean="0"/>
          </a:p>
        </p:txBody>
      </p:sp>
      <p:sp>
        <p:nvSpPr>
          <p:cNvPr id="38915" name="内容占位符 4"/>
          <p:cNvSpPr>
            <a:spLocks noGrp="1" noChangeArrowheads="1"/>
          </p:cNvSpPr>
          <p:nvPr>
            <p:ph idx="1"/>
          </p:nvPr>
        </p:nvSpPr>
        <p:spPr/>
        <p:txBody>
          <a:bodyPr/>
          <a:lstStyle/>
          <a:p>
            <a:r>
              <a:rPr lang="zh-CN" altLang="en-US" smtClean="0"/>
              <a:t>深信服超融合方案</a:t>
            </a:r>
            <a:endParaRPr lang="en-US" altLang="zh-CN" smtClean="0"/>
          </a:p>
          <a:p>
            <a:pPr lvl="1"/>
            <a:r>
              <a:rPr lang="zh-CN" altLang="en-US" smtClean="0"/>
              <a:t>深信服网络虚拟化，通过虚拟交换机、虚拟路由器进行组网，同时还将现有的成熟产品：应用交付</a:t>
            </a:r>
            <a:r>
              <a:rPr lang="en-US" altLang="zh-CN" smtClean="0"/>
              <a:t>AD</a:t>
            </a:r>
            <a:r>
              <a:rPr lang="zh-CN" altLang="en-US" smtClean="0"/>
              <a:t>设备和下一代应用防火墙</a:t>
            </a:r>
            <a:r>
              <a:rPr lang="en-US" altLang="zh-CN" smtClean="0"/>
              <a:t>NGAF</a:t>
            </a:r>
            <a:r>
              <a:rPr lang="zh-CN" altLang="en-US" smtClean="0"/>
              <a:t>等网络设备进行虚拟化，以保证虚拟网络的可靠性和安全性。</a:t>
            </a:r>
          </a:p>
          <a:p>
            <a:pPr lvl="1"/>
            <a:r>
              <a:rPr lang="en-US" altLang="zh-CN" smtClean="0"/>
              <a:t>aSV</a:t>
            </a:r>
            <a:r>
              <a:rPr lang="zh-CN" altLang="en-US" smtClean="0"/>
              <a:t>的虚拟网络功能以可视化的网络拓扑方式呈现，所见即所得的虚拟网络操作方式，让网络构建更简单。</a:t>
            </a:r>
          </a:p>
        </p:txBody>
      </p:sp>
    </p:spTree>
    <p:extLst>
      <p:ext uri="{BB962C8B-B14F-4D97-AF65-F5344CB8AC3E}">
        <p14:creationId xmlns:p14="http://schemas.microsoft.com/office/powerpoint/2010/main" val="18615467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39938" name="标题 3"/>
          <p:cNvSpPr>
            <a:spLocks noGrp="1" noChangeArrowheads="1"/>
          </p:cNvSpPr>
          <p:nvPr>
            <p:ph type="title"/>
          </p:nvPr>
        </p:nvSpPr>
        <p:spPr/>
        <p:txBody>
          <a:bodyPr/>
          <a:lstStyle/>
          <a:p>
            <a:endParaRPr lang="zh-CN" altLang="en-US" smtClean="0"/>
          </a:p>
        </p:txBody>
      </p:sp>
      <p:sp>
        <p:nvSpPr>
          <p:cNvPr id="39939" name="内容占位符 4"/>
          <p:cNvSpPr>
            <a:spLocks noGrp="1" noChangeArrowheads="1"/>
          </p:cNvSpPr>
          <p:nvPr>
            <p:ph idx="1"/>
          </p:nvPr>
        </p:nvSpPr>
        <p:spPr/>
        <p:txBody>
          <a:bodyPr/>
          <a:lstStyle/>
          <a:p>
            <a:endParaRPr lang="zh-CN" altLang="en-US" smtClean="0"/>
          </a:p>
        </p:txBody>
      </p:sp>
      <p:pic>
        <p:nvPicPr>
          <p:cNvPr id="3994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8" y="2014538"/>
            <a:ext cx="9088437"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8967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ctrTitle"/>
          </p:nvPr>
        </p:nvSpPr>
        <p:spPr>
          <a:xfrm>
            <a:off x="457200" y="274638"/>
            <a:ext cx="8229600" cy="1143000"/>
          </a:xfrm>
        </p:spPr>
        <p:txBody>
          <a:bodyPr/>
          <a:lstStyle/>
          <a:p>
            <a:r>
              <a:rPr lang="zh-CN" altLang="zh-CN" smtClean="0">
                <a:latin typeface="微软雅黑" panose="020B0503020204020204" pitchFamily="34" charset="-122"/>
                <a:ea typeface="微软雅黑" panose="020B0503020204020204" pitchFamily="34" charset="-122"/>
                <a:sym typeface="微软雅黑" panose="020B0503020204020204" pitchFamily="34" charset="-122"/>
              </a:rPr>
              <a:t>测试题</a:t>
            </a:r>
          </a:p>
        </p:txBody>
      </p:sp>
      <p:sp>
        <p:nvSpPr>
          <p:cNvPr id="40962" name="TextBox 2"/>
          <p:cNvSpPr>
            <a:spLocks noChangeArrowheads="1"/>
          </p:cNvSpPr>
          <p:nvPr/>
        </p:nvSpPr>
        <p:spPr bwMode="auto">
          <a:xfrm>
            <a:off x="642938" y="1289050"/>
            <a:ext cx="7673975"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0" hangingPunct="0">
              <a:lnSpc>
                <a:spcPct val="150000"/>
              </a:lnSpc>
            </a:pPr>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什么是虚拟机？</a:t>
            </a:r>
          </a:p>
          <a:p>
            <a:pPr eaLnBrk="0" hangingPunct="0">
              <a:lnSpc>
                <a:spcPct val="150000"/>
              </a:lnSpc>
            </a:pPr>
            <a:endPar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lnSpc>
                <a:spcPct val="150000"/>
              </a:lnSpc>
            </a:pPr>
            <a:endPar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lnSpc>
                <a:spcPct val="150000"/>
              </a:lnSpc>
            </a:pPr>
            <a:endPar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lnSpc>
                <a:spcPct val="150000"/>
              </a:lnSpc>
            </a:pPr>
            <a:endPar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lnSpc>
                <a:spcPct val="150000"/>
              </a:lnSpc>
            </a:pPr>
            <a:r>
              <a:rPr lang="en-US" altLang="zh-CN"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深信服云桌面方案包括哪些硬件组件？</a:t>
            </a:r>
          </a:p>
        </p:txBody>
      </p:sp>
    </p:spTree>
    <p:extLst>
      <p:ext uri="{BB962C8B-B14F-4D97-AF65-F5344CB8AC3E}">
        <p14:creationId xmlns:p14="http://schemas.microsoft.com/office/powerpoint/2010/main" val="24380226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文本框 10"/>
          <p:cNvSpPr txBox="1"/>
          <p:nvPr/>
        </p:nvSpPr>
        <p:spPr>
          <a:xfrm>
            <a:off x="467544" y="6497587"/>
            <a:ext cx="4946650" cy="276999"/>
          </a:xfrm>
          <a:prstGeom prst="rect">
            <a:avLst/>
          </a:prstGeom>
          <a:noFill/>
        </p:spPr>
        <p:txBody>
          <a:bodyPr>
            <a:spAutoFit/>
          </a:bodyPr>
          <a:lstStyle/>
          <a:p>
            <a:pPr>
              <a:lnSpc>
                <a:spcPct val="150000"/>
              </a:lnSpc>
              <a:defRPr/>
            </a:pPr>
            <a:r>
              <a:rPr lang="zh-CN" altLang="en-US" sz="800" dirty="0">
                <a:solidFill>
                  <a:schemeClr val="bg2">
                    <a:lumMod val="25000"/>
                  </a:schemeClr>
                </a:solidFill>
                <a:latin typeface="微软雅黑" pitchFamily="34" charset="-122"/>
                <a:ea typeface="微软雅黑" pitchFamily="34" charset="-122"/>
              </a:rPr>
              <a:t>深圳市南山区学苑大道</a:t>
            </a:r>
            <a:r>
              <a:rPr lang="en-US" altLang="zh-CN" sz="800" dirty="0">
                <a:solidFill>
                  <a:schemeClr val="bg2">
                    <a:lumMod val="25000"/>
                  </a:schemeClr>
                </a:solidFill>
                <a:latin typeface="微软雅黑" pitchFamily="34" charset="-122"/>
                <a:ea typeface="微软雅黑" pitchFamily="34" charset="-122"/>
              </a:rPr>
              <a:t>1001</a:t>
            </a:r>
            <a:r>
              <a:rPr lang="zh-CN" altLang="en-US" sz="800" dirty="0">
                <a:solidFill>
                  <a:schemeClr val="bg2">
                    <a:lumMod val="25000"/>
                  </a:schemeClr>
                </a:solidFill>
                <a:latin typeface="微软雅黑" pitchFamily="34" charset="-122"/>
                <a:ea typeface="微软雅黑" pitchFamily="34" charset="-122"/>
              </a:rPr>
              <a:t>号南山智园</a:t>
            </a:r>
            <a:r>
              <a:rPr lang="en-US" altLang="zh-CN" sz="800" dirty="0">
                <a:solidFill>
                  <a:schemeClr val="bg2">
                    <a:lumMod val="25000"/>
                  </a:schemeClr>
                </a:solidFill>
                <a:latin typeface="微软雅黑" pitchFamily="34" charset="-122"/>
                <a:ea typeface="微软雅黑" pitchFamily="34" charset="-122"/>
              </a:rPr>
              <a:t>A1</a:t>
            </a:r>
            <a:r>
              <a:rPr lang="zh-CN" altLang="en-US" sz="800" dirty="0" smtClean="0">
                <a:solidFill>
                  <a:schemeClr val="bg2">
                    <a:lumMod val="25000"/>
                  </a:schemeClr>
                </a:solidFill>
                <a:latin typeface="微软雅黑" pitchFamily="34" charset="-122"/>
                <a:ea typeface="微软雅黑" pitchFamily="34" charset="-122"/>
              </a:rPr>
              <a:t>栋</a:t>
            </a:r>
            <a:endParaRPr lang="en-US" altLang="zh-CN" sz="800" dirty="0">
              <a:solidFill>
                <a:schemeClr val="bg2">
                  <a:lumMod val="25000"/>
                </a:schemeClr>
              </a:solidFill>
              <a:latin typeface="微软雅黑" pitchFamily="34" charset="-122"/>
              <a:ea typeface="微软雅黑" pitchFamily="34" charset="-122"/>
            </a:endParaRPr>
          </a:p>
        </p:txBody>
      </p:sp>
      <p:cxnSp>
        <p:nvCxnSpPr>
          <p:cNvPr id="3" name="直接连接符 2"/>
          <p:cNvCxnSpPr/>
          <p:nvPr/>
        </p:nvCxnSpPr>
        <p:spPr>
          <a:xfrm>
            <a:off x="0" y="6454196"/>
            <a:ext cx="9144000" cy="0"/>
          </a:xfrm>
          <a:prstGeom prst="line">
            <a:avLst/>
          </a:prstGeom>
          <a:ln w="12700" cmpd="sng">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文本框 17"/>
          <p:cNvSpPr txBox="1"/>
          <p:nvPr/>
        </p:nvSpPr>
        <p:spPr>
          <a:xfrm>
            <a:off x="4067945" y="6532376"/>
            <a:ext cx="1766019" cy="235962"/>
          </a:xfrm>
          <a:prstGeom prst="rect">
            <a:avLst/>
          </a:prstGeom>
          <a:noFill/>
        </p:spPr>
        <p:txBody>
          <a:bodyPr wrap="square">
            <a:spAutoFit/>
          </a:bodyPr>
          <a:lstStyle/>
          <a:p>
            <a:pPr>
              <a:lnSpc>
                <a:spcPct val="120000"/>
              </a:lnSpc>
              <a:spcBef>
                <a:spcPts val="0"/>
              </a:spcBef>
              <a:spcAft>
                <a:spcPts val="0"/>
              </a:spcAft>
              <a:defRPr/>
            </a:pPr>
            <a:r>
              <a:rPr lang="en-US" sz="800" dirty="0" err="1" smtClean="0">
                <a:solidFill>
                  <a:schemeClr val="bg2">
                    <a:lumMod val="25000"/>
                  </a:schemeClr>
                </a:solidFill>
                <a:latin typeface="微软雅黑" pitchFamily="34" charset="-122"/>
                <a:ea typeface="微软雅黑" pitchFamily="34" charset="-122"/>
              </a:rPr>
              <a:t>market</a:t>
            </a:r>
            <a:r>
              <a:rPr lang="en-US" sz="800" dirty="0" err="1">
                <a:solidFill>
                  <a:schemeClr val="bg2">
                    <a:lumMod val="25000"/>
                  </a:schemeClr>
                </a:solidFill>
                <a:latin typeface="微软雅黑" pitchFamily="34" charset="-122"/>
                <a:ea typeface="微软雅黑" pitchFamily="34" charset="-122"/>
              </a:rPr>
              <a:t>@sangfor.com.cn</a:t>
            </a:r>
            <a:endParaRPr lang="zh-CN" altLang="en-US" sz="800" dirty="0">
              <a:solidFill>
                <a:schemeClr val="bg2">
                  <a:lumMod val="25000"/>
                </a:schemeClr>
              </a:solidFill>
              <a:latin typeface="微软雅黑" pitchFamily="34" charset="-122"/>
              <a:ea typeface="微软雅黑" pitchFamily="34" charset="-122"/>
            </a:endParaRPr>
          </a:p>
        </p:txBody>
      </p:sp>
      <p:sp>
        <p:nvSpPr>
          <p:cNvPr id="8" name="文本框 20"/>
          <p:cNvSpPr txBox="1"/>
          <p:nvPr/>
        </p:nvSpPr>
        <p:spPr>
          <a:xfrm>
            <a:off x="6516216" y="6497587"/>
            <a:ext cx="2282354" cy="276999"/>
          </a:xfrm>
          <a:prstGeom prst="rect">
            <a:avLst/>
          </a:prstGeom>
          <a:noFill/>
        </p:spPr>
        <p:txBody>
          <a:bodyPr wrap="square">
            <a:spAutoFit/>
          </a:bodyPr>
          <a:lstStyle/>
          <a:p>
            <a:pPr algn="r">
              <a:lnSpc>
                <a:spcPct val="150000"/>
              </a:lnSpc>
              <a:defRPr/>
            </a:pPr>
            <a:r>
              <a:rPr lang="en-US" altLang="zh-CN" sz="800" dirty="0" smtClean="0">
                <a:solidFill>
                  <a:schemeClr val="bg2">
                    <a:lumMod val="25000"/>
                  </a:schemeClr>
                </a:solidFill>
                <a:latin typeface="微软雅黑" pitchFamily="34" charset="-122"/>
                <a:ea typeface="微软雅黑" pitchFamily="34" charset="-122"/>
              </a:rPr>
              <a:t>www.sangfor.com.cn</a:t>
            </a:r>
            <a:endParaRPr lang="en-US" altLang="zh-CN" sz="800" dirty="0">
              <a:solidFill>
                <a:schemeClr val="bg2">
                  <a:lumMod val="25000"/>
                </a:schemeClr>
              </a:solidFill>
              <a:latin typeface="微软雅黑" pitchFamily="34" charset="-122"/>
              <a:ea typeface="微软雅黑" pitchFamily="34" charset="-122"/>
            </a:endParaRPr>
          </a:p>
        </p:txBody>
      </p:sp>
      <p:pic>
        <p:nvPicPr>
          <p:cNvPr id="7" name="Picture 3" descr="F:\公司的\logo\子品牌\未标题-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0869" y="1407755"/>
            <a:ext cx="3248678" cy="30332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23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7170" name="标题 1"/>
          <p:cNvSpPr>
            <a:spLocks noGrp="1" noChangeArrowheads="1"/>
          </p:cNvSpPr>
          <p:nvPr>
            <p:ph type="ctrTitle"/>
          </p:nvPr>
        </p:nvSpPr>
        <p:spPr/>
        <p:txBody>
          <a:bodyPr/>
          <a:lstStyle/>
          <a:p>
            <a:r>
              <a:rPr lang="zh-CN" altLang="en-US" smtClean="0"/>
              <a:t>计算机处理不过来怎么办？</a:t>
            </a:r>
          </a:p>
        </p:txBody>
      </p:sp>
      <p:sp>
        <p:nvSpPr>
          <p:cNvPr id="5" name="内容占位符 4"/>
          <p:cNvSpPr>
            <a:spLocks noGrp="1" noChangeArrowheads="1"/>
          </p:cNvSpPr>
          <p:nvPr>
            <p:ph type="subTitle" idx="1"/>
          </p:nvPr>
        </p:nvSpPr>
        <p:spPr/>
        <p:txBody>
          <a:bodyPr/>
          <a:lstStyle/>
          <a:p>
            <a:r>
              <a:rPr lang="zh-CN" altLang="en-US" smtClean="0"/>
              <a:t>加硬件、加计算机</a:t>
            </a:r>
          </a:p>
        </p:txBody>
      </p:sp>
    </p:spTree>
    <p:extLst>
      <p:ext uri="{BB962C8B-B14F-4D97-AF65-F5344CB8AC3E}">
        <p14:creationId xmlns:p14="http://schemas.microsoft.com/office/powerpoint/2010/main" val="3332563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8194" name="标题 8"/>
          <p:cNvSpPr>
            <a:spLocks noGrp="1" noChangeArrowheads="1"/>
          </p:cNvSpPr>
          <p:nvPr>
            <p:ph type="title"/>
          </p:nvPr>
        </p:nvSpPr>
        <p:spPr/>
        <p:txBody>
          <a:bodyPr/>
          <a:lstStyle/>
          <a:p>
            <a:endParaRPr lang="zh-CN" altLang="en-US" smtClean="0"/>
          </a:p>
        </p:txBody>
      </p:sp>
      <p:sp>
        <p:nvSpPr>
          <p:cNvPr id="8195" name="内容占位符 9"/>
          <p:cNvSpPr>
            <a:spLocks noGrp="1" noChangeArrowheads="1"/>
          </p:cNvSpPr>
          <p:nvPr>
            <p:ph sz="half" idx="1"/>
          </p:nvPr>
        </p:nvSpPr>
        <p:spPr/>
        <p:txBody>
          <a:bodyPr/>
          <a:lstStyle/>
          <a:p>
            <a:r>
              <a:rPr lang="zh-CN" altLang="en-US" smtClean="0"/>
              <a:t>超级计算机</a:t>
            </a:r>
            <a:endParaRPr lang="en-US" altLang="zh-CN" smtClean="0"/>
          </a:p>
          <a:p>
            <a:pPr lvl="1"/>
            <a:r>
              <a:rPr lang="zh-CN" altLang="en-US" smtClean="0"/>
              <a:t>当单台服务器无法满足计算需求时，通过将大量</a:t>
            </a:r>
            <a:r>
              <a:rPr lang="en-US" altLang="zh-CN" smtClean="0"/>
              <a:t>CPU</a:t>
            </a:r>
            <a:r>
              <a:rPr lang="zh-CN" altLang="en-US" smtClean="0"/>
              <a:t>、内存等进行堆叠，并通过专门设计的操作系统进行运算管理，用于大数据处理和复杂计算。</a:t>
            </a:r>
            <a:endParaRPr lang="en-US" altLang="zh-CN" smtClean="0"/>
          </a:p>
          <a:p>
            <a:pPr lvl="1"/>
            <a:r>
              <a:rPr lang="zh-CN" altLang="en-US" smtClean="0"/>
              <a:t>适用于不可分割处理的数据对象，例如天文演算、基因测序等。</a:t>
            </a:r>
          </a:p>
        </p:txBody>
      </p:sp>
      <p:sp>
        <p:nvSpPr>
          <p:cNvPr id="8196" name="内容占位符 10"/>
          <p:cNvSpPr>
            <a:spLocks noGrp="1" noChangeArrowheads="1"/>
          </p:cNvSpPr>
          <p:nvPr>
            <p:ph sz="half" idx="2"/>
          </p:nvPr>
        </p:nvSpPr>
        <p:spPr/>
        <p:txBody>
          <a:bodyPr/>
          <a:lstStyle/>
          <a:p>
            <a:r>
              <a:rPr lang="zh-CN" altLang="en-US" smtClean="0"/>
              <a:t>分布式计算</a:t>
            </a:r>
            <a:endParaRPr lang="en-US" altLang="zh-CN" smtClean="0"/>
          </a:p>
          <a:p>
            <a:pPr lvl="1"/>
            <a:r>
              <a:rPr lang="zh-CN" altLang="en-US" smtClean="0"/>
              <a:t>当单台服务器无法满足计算需求时，使用多台服务器并行计算，通过集群、负载均衡等技术，将海量数据进行分割处理，然后对处理结果进行汇总。</a:t>
            </a:r>
            <a:endParaRPr lang="en-US" altLang="zh-CN" smtClean="0"/>
          </a:p>
          <a:p>
            <a:pPr lvl="1"/>
            <a:r>
              <a:rPr lang="zh-CN" altLang="en-US" smtClean="0"/>
              <a:t>适用于可以分割的数据对象，例如淘宝双十一的海量订单。</a:t>
            </a:r>
            <a:endParaRPr lang="en-US" altLang="zh-CN" smtClean="0"/>
          </a:p>
          <a:p>
            <a:pPr lvl="1"/>
            <a:endParaRPr lang="zh-CN" altLang="en-US" smtClean="0"/>
          </a:p>
        </p:txBody>
      </p:sp>
    </p:spTree>
    <p:extLst>
      <p:ext uri="{BB962C8B-B14F-4D97-AF65-F5344CB8AC3E}">
        <p14:creationId xmlns:p14="http://schemas.microsoft.com/office/powerpoint/2010/main" val="13313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9218" name="标题 1"/>
          <p:cNvSpPr>
            <a:spLocks noGrp="1" noChangeArrowheads="1"/>
          </p:cNvSpPr>
          <p:nvPr>
            <p:ph type="ctrTitle"/>
          </p:nvPr>
        </p:nvSpPr>
        <p:spPr/>
        <p:txBody>
          <a:bodyPr/>
          <a:lstStyle/>
          <a:p>
            <a:r>
              <a:rPr lang="zh-CN" altLang="en-US" smtClean="0"/>
              <a:t>双十一之后淘宝空闲的服务器在做什么？</a:t>
            </a:r>
          </a:p>
        </p:txBody>
      </p:sp>
      <p:sp>
        <p:nvSpPr>
          <p:cNvPr id="5" name="内容占位符 4"/>
          <p:cNvSpPr>
            <a:spLocks noGrp="1" noChangeArrowheads="1"/>
          </p:cNvSpPr>
          <p:nvPr>
            <p:ph type="subTitle" idx="1"/>
          </p:nvPr>
        </p:nvSpPr>
        <p:spPr/>
        <p:txBody>
          <a:bodyPr/>
          <a:lstStyle/>
          <a:p>
            <a:r>
              <a:rPr lang="zh-CN" altLang="en-US" smtClean="0"/>
              <a:t>把服务器资源租出去</a:t>
            </a:r>
          </a:p>
        </p:txBody>
      </p:sp>
    </p:spTree>
    <p:extLst>
      <p:ext uri="{BB962C8B-B14F-4D97-AF65-F5344CB8AC3E}">
        <p14:creationId xmlns:p14="http://schemas.microsoft.com/office/powerpoint/2010/main" val="1842688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10242" name="标题 3"/>
          <p:cNvSpPr>
            <a:spLocks noGrp="1" noChangeArrowheads="1"/>
          </p:cNvSpPr>
          <p:nvPr>
            <p:ph type="title"/>
          </p:nvPr>
        </p:nvSpPr>
        <p:spPr/>
        <p:txBody>
          <a:bodyPr/>
          <a:lstStyle/>
          <a:p>
            <a:endParaRPr lang="zh-CN" altLang="en-US" smtClean="0"/>
          </a:p>
        </p:txBody>
      </p:sp>
      <p:sp>
        <p:nvSpPr>
          <p:cNvPr id="10243" name="内容占位符 4"/>
          <p:cNvSpPr>
            <a:spLocks noGrp="1" noChangeArrowheads="1"/>
          </p:cNvSpPr>
          <p:nvPr>
            <p:ph idx="1"/>
          </p:nvPr>
        </p:nvSpPr>
        <p:spPr/>
        <p:txBody>
          <a:bodyPr/>
          <a:lstStyle/>
          <a:p>
            <a:r>
              <a:rPr lang="zh-CN" altLang="en-US" smtClean="0"/>
              <a:t>云计算</a:t>
            </a:r>
            <a:endParaRPr lang="en-US" altLang="zh-CN" smtClean="0"/>
          </a:p>
          <a:p>
            <a:pPr lvl="1"/>
            <a:r>
              <a:rPr lang="zh-CN" altLang="en-US" smtClean="0"/>
              <a:t>一种按计算量、使用量付费的服务模式。</a:t>
            </a:r>
            <a:endParaRPr lang="en-US" altLang="zh-CN" smtClean="0"/>
          </a:p>
          <a:p>
            <a:pPr lvl="1"/>
            <a:r>
              <a:rPr lang="zh-CN" altLang="en-US" smtClean="0"/>
              <a:t>通过可靠的、便捷的、按需的网络访问入口， 进入可配置的计算资源共享池（资源包括计算、网络、存储、应用和服务等），这些资源只需很少的配置交互就能够被快速交付使用。</a:t>
            </a:r>
          </a:p>
        </p:txBody>
      </p:sp>
    </p:spTree>
    <p:extLst>
      <p:ext uri="{BB962C8B-B14F-4D97-AF65-F5344CB8AC3E}">
        <p14:creationId xmlns:p14="http://schemas.microsoft.com/office/powerpoint/2010/main" val="742513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11266" name="标题 3"/>
          <p:cNvSpPr>
            <a:spLocks noGrp="1" noChangeArrowheads="1"/>
          </p:cNvSpPr>
          <p:nvPr>
            <p:ph type="title"/>
          </p:nvPr>
        </p:nvSpPr>
        <p:spPr/>
        <p:txBody>
          <a:bodyPr/>
          <a:lstStyle/>
          <a:p>
            <a:endParaRPr lang="zh-CN" altLang="en-US" smtClean="0"/>
          </a:p>
        </p:txBody>
      </p:sp>
      <p:sp>
        <p:nvSpPr>
          <p:cNvPr id="11267" name="内容占位符 4"/>
          <p:cNvSpPr>
            <a:spLocks noGrp="1" noChangeArrowheads="1"/>
          </p:cNvSpPr>
          <p:nvPr>
            <p:ph idx="1"/>
          </p:nvPr>
        </p:nvSpPr>
        <p:spPr/>
        <p:txBody>
          <a:bodyPr>
            <a:normAutofit lnSpcReduction="10000"/>
          </a:bodyPr>
          <a:lstStyle/>
          <a:p>
            <a:r>
              <a:rPr lang="zh-CN" altLang="en-US" smtClean="0"/>
              <a:t>云计算特点</a:t>
            </a:r>
            <a:endParaRPr lang="en-US" altLang="zh-CN" smtClean="0"/>
          </a:p>
          <a:p>
            <a:pPr lvl="1"/>
            <a:r>
              <a:rPr lang="zh-CN" altLang="en-US" b="1" smtClean="0"/>
              <a:t>超大规模</a:t>
            </a:r>
            <a:r>
              <a:rPr lang="zh-CN" altLang="en-US" smtClean="0"/>
              <a:t>：阿里云、亚马逊等通常拥有数万台服务器节点，分布式部署。</a:t>
            </a:r>
            <a:endParaRPr lang="en-US" altLang="zh-CN" smtClean="0"/>
          </a:p>
          <a:p>
            <a:pPr lvl="1"/>
            <a:r>
              <a:rPr lang="zh-CN" altLang="en-US" b="1" smtClean="0"/>
              <a:t>虚拟化架构</a:t>
            </a:r>
            <a:r>
              <a:rPr lang="zh-CN" altLang="en-US" smtClean="0"/>
              <a:t>：云计算需要按需运行不同的操作系统、部署各类应用，而计算实例运行的位置是对用户不可见的。</a:t>
            </a:r>
            <a:endParaRPr lang="en-US" altLang="zh-CN" smtClean="0"/>
          </a:p>
          <a:p>
            <a:pPr lvl="1"/>
            <a:r>
              <a:rPr lang="zh-CN" altLang="en-US" b="1" smtClean="0"/>
              <a:t>高可用性</a:t>
            </a:r>
            <a:r>
              <a:rPr lang="zh-CN" altLang="en-US" smtClean="0"/>
              <a:t>：通过多副本容错、在线实时迁移等措施来保障服务的可靠性。</a:t>
            </a:r>
            <a:endParaRPr lang="en-US" altLang="zh-CN" smtClean="0"/>
          </a:p>
          <a:p>
            <a:pPr lvl="1"/>
            <a:r>
              <a:rPr lang="zh-CN" altLang="en-US" b="1" smtClean="0"/>
              <a:t>高可扩展性</a:t>
            </a:r>
            <a:r>
              <a:rPr lang="zh-CN" altLang="en-US" smtClean="0"/>
              <a:t>：云的规模能动态伸缩，满足不同应用的部署规模和需求。</a:t>
            </a:r>
            <a:endParaRPr lang="en-US" altLang="zh-CN" smtClean="0"/>
          </a:p>
        </p:txBody>
      </p:sp>
    </p:spTree>
    <p:extLst>
      <p:ext uri="{BB962C8B-B14F-4D97-AF65-F5344CB8AC3E}">
        <p14:creationId xmlns:p14="http://schemas.microsoft.com/office/powerpoint/2010/main" val="2740415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3"/>
          <p:cNvSpPr txBox="1">
            <a:spLocks noChangeArrowheads="1"/>
          </p:cNvSpPr>
          <p:nvPr/>
        </p:nvSpPr>
        <p:spPr bwMode="auto">
          <a:xfrm>
            <a:off x="900113" y="1773238"/>
            <a:ext cx="77041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endParaRPr lang="en-US" altLang="zh-CN" b="0"/>
          </a:p>
          <a:p>
            <a:endParaRPr lang="zh-CN" altLang="en-US" b="0"/>
          </a:p>
        </p:txBody>
      </p:sp>
      <p:sp>
        <p:nvSpPr>
          <p:cNvPr id="12290" name="标题 3"/>
          <p:cNvSpPr>
            <a:spLocks noGrp="1" noChangeArrowheads="1"/>
          </p:cNvSpPr>
          <p:nvPr>
            <p:ph type="title"/>
          </p:nvPr>
        </p:nvSpPr>
        <p:spPr/>
        <p:txBody>
          <a:bodyPr/>
          <a:lstStyle/>
          <a:p>
            <a:endParaRPr lang="zh-CN" altLang="en-US" smtClean="0"/>
          </a:p>
        </p:txBody>
      </p:sp>
      <p:sp>
        <p:nvSpPr>
          <p:cNvPr id="12291" name="内容占位符 4"/>
          <p:cNvSpPr>
            <a:spLocks noGrp="1" noChangeArrowheads="1"/>
          </p:cNvSpPr>
          <p:nvPr>
            <p:ph idx="1"/>
          </p:nvPr>
        </p:nvSpPr>
        <p:spPr/>
        <p:txBody>
          <a:bodyPr/>
          <a:lstStyle/>
          <a:p>
            <a:r>
              <a:rPr lang="zh-CN" altLang="en-US" smtClean="0"/>
              <a:t>云计算的服务形式</a:t>
            </a:r>
            <a:endParaRPr lang="en-US" altLang="zh-CN" smtClean="0"/>
          </a:p>
          <a:p>
            <a:pPr lvl="1"/>
            <a:r>
              <a:rPr lang="en-US" altLang="zh-CN" smtClean="0"/>
              <a:t>IaaS</a:t>
            </a:r>
            <a:r>
              <a:rPr lang="zh-CN" altLang="en-US" smtClean="0"/>
              <a:t>：基础设施即服务</a:t>
            </a:r>
          </a:p>
          <a:p>
            <a:pPr lvl="2"/>
            <a:r>
              <a:rPr lang="en-US" altLang="zh-CN" smtClean="0"/>
              <a:t>IaaS(Infrastructure-as-a-Service)</a:t>
            </a:r>
            <a:r>
              <a:rPr lang="zh-CN" altLang="en-US" smtClean="0"/>
              <a:t>：基础设施即服务。消费者通过</a:t>
            </a:r>
            <a:r>
              <a:rPr lang="en-US" altLang="zh-CN" smtClean="0"/>
              <a:t>Internet</a:t>
            </a:r>
            <a:r>
              <a:rPr lang="zh-CN" altLang="en-US" smtClean="0"/>
              <a:t>可以从完善的计算机基础设施获得服务。例如：云主机、云存储。</a:t>
            </a:r>
            <a:endParaRPr lang="en-US" altLang="zh-CN" smtClean="0"/>
          </a:p>
          <a:p>
            <a:pPr lvl="2"/>
            <a:endParaRPr lang="zh-CN" altLang="en-US" smtClean="0"/>
          </a:p>
        </p:txBody>
      </p:sp>
    </p:spTree>
    <p:extLst>
      <p:ext uri="{BB962C8B-B14F-4D97-AF65-F5344CB8AC3E}">
        <p14:creationId xmlns:p14="http://schemas.microsoft.com/office/powerpoint/2010/main" val="350126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1611</Words>
  <Application>Microsoft Office PowerPoint</Application>
  <PresentationFormat>全屏显示(4:3)</PresentationFormat>
  <Paragraphs>108</Paragraphs>
  <Slides>38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宋体</vt:lpstr>
      <vt:lpstr>微软雅黑</vt:lpstr>
      <vt:lpstr>Arial</vt:lpstr>
      <vt:lpstr>Calibri</vt:lpstr>
      <vt:lpstr>Century Gothic</vt:lpstr>
      <vt:lpstr>Office 主题​​</vt:lpstr>
      <vt:lpstr>PowerPoint 演示文稿</vt:lpstr>
      <vt:lpstr>计算机怎么处理用户数据？</vt:lpstr>
      <vt:lpstr>PowerPoint 演示文稿</vt:lpstr>
      <vt:lpstr>计算机处理不过来怎么办？</vt:lpstr>
      <vt:lpstr>PowerPoint 演示文稿</vt:lpstr>
      <vt:lpstr>双十一之后淘宝空闲的服务器在做什么？</vt:lpstr>
      <vt:lpstr>PowerPoint 演示文稿</vt:lpstr>
      <vt:lpstr>PowerPoint 演示文稿</vt:lpstr>
      <vt:lpstr>PowerPoint 演示文稿</vt:lpstr>
      <vt:lpstr>PowerPoint 演示文稿</vt:lpstr>
      <vt:lpstr>PowerPoint 演示文稿</vt:lpstr>
      <vt:lpstr>PowerPoint 演示文稿</vt:lpstr>
      <vt:lpstr>云是怎样实现的？</vt:lpstr>
      <vt:lpstr>PowerPoint 演示文稿</vt:lpstr>
      <vt:lpstr>PowerPoint 演示文稿</vt:lpstr>
      <vt:lpstr>什么是虚拟化？</vt:lpstr>
      <vt:lpstr>PowerPoint 演示文稿</vt:lpstr>
      <vt:lpstr>PowerPoint 演示文稿</vt:lpstr>
      <vt:lpstr>PowerPoint 演示文稿</vt:lpstr>
      <vt:lpstr>PowerPoint 演示文稿</vt:lpstr>
      <vt:lpstr>深信服的虚拟化怎么发展的？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测试题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hdy</dc:creator>
  <cp:lastModifiedBy>Sangfor</cp:lastModifiedBy>
  <cp:revision>24</cp:revision>
  <dcterms:created xsi:type="dcterms:W3CDTF">2016-12-12T03:34:47Z</dcterms:created>
  <dcterms:modified xsi:type="dcterms:W3CDTF">2017-03-25T09:13:37Z</dcterms:modified>
</cp:coreProperties>
</file>