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342" r:id="rId3"/>
    <p:sldId id="338" r:id="rId4"/>
    <p:sldId id="343" r:id="rId5"/>
    <p:sldId id="283" r:id="rId6"/>
    <p:sldId id="284" r:id="rId7"/>
    <p:sldId id="285" r:id="rId8"/>
    <p:sldId id="286" r:id="rId9"/>
    <p:sldId id="287" r:id="rId10"/>
    <p:sldId id="288" r:id="rId11"/>
    <p:sldId id="347" r:id="rId12"/>
    <p:sldId id="344" r:id="rId13"/>
    <p:sldId id="290" r:id="rId14"/>
    <p:sldId id="291" r:id="rId15"/>
    <p:sldId id="292" r:id="rId16"/>
    <p:sldId id="293" r:id="rId17"/>
    <p:sldId id="294" r:id="rId18"/>
    <p:sldId id="295" r:id="rId19"/>
    <p:sldId id="296" r:id="rId20"/>
    <p:sldId id="297" r:id="rId21"/>
    <p:sldId id="298" r:id="rId22"/>
    <p:sldId id="299" r:id="rId23"/>
    <p:sldId id="348" r:id="rId24"/>
    <p:sldId id="345" r:id="rId25"/>
    <p:sldId id="301" r:id="rId26"/>
    <p:sldId id="302" r:id="rId27"/>
    <p:sldId id="303" r:id="rId28"/>
    <p:sldId id="304" r:id="rId29"/>
    <p:sldId id="305" r:id="rId30"/>
    <p:sldId id="306" r:id="rId31"/>
    <p:sldId id="307" r:id="rId32"/>
    <p:sldId id="308" r:id="rId33"/>
    <p:sldId id="309" r:id="rId34"/>
    <p:sldId id="310" r:id="rId35"/>
    <p:sldId id="311" r:id="rId36"/>
    <p:sldId id="312" r:id="rId37"/>
    <p:sldId id="313" r:id="rId38"/>
    <p:sldId id="314" r:id="rId39"/>
    <p:sldId id="315" r:id="rId40"/>
    <p:sldId id="316" r:id="rId41"/>
    <p:sldId id="317" r:id="rId42"/>
    <p:sldId id="318" r:id="rId43"/>
    <p:sldId id="319" r:id="rId44"/>
    <p:sldId id="349" r:id="rId45"/>
    <p:sldId id="346" r:id="rId46"/>
    <p:sldId id="321" r:id="rId47"/>
    <p:sldId id="322" r:id="rId48"/>
    <p:sldId id="323" r:id="rId49"/>
    <p:sldId id="324" r:id="rId50"/>
    <p:sldId id="325" r:id="rId51"/>
    <p:sldId id="326" r:id="rId52"/>
    <p:sldId id="327" r:id="rId53"/>
    <p:sldId id="328" r:id="rId54"/>
    <p:sldId id="329" r:id="rId55"/>
    <p:sldId id="330" r:id="rId56"/>
    <p:sldId id="331" r:id="rId57"/>
    <p:sldId id="332" r:id="rId58"/>
    <p:sldId id="333" r:id="rId59"/>
    <p:sldId id="334" r:id="rId60"/>
    <p:sldId id="335" r:id="rId61"/>
    <p:sldId id="336" r:id="rId62"/>
    <p:sldId id="278" r:id="rId6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40" autoAdjust="0"/>
    <p:restoredTop sz="94660"/>
  </p:normalViewPr>
  <p:slideViewPr>
    <p:cSldViewPr showGuides="1">
      <p:cViewPr varScale="1">
        <p:scale>
          <a:sx n="110" d="100"/>
          <a:sy n="110" d="100"/>
        </p:scale>
        <p:origin x="1626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AD9C8-963F-468C-998E-FE1467747F64}" type="datetimeFigureOut">
              <a:rPr lang="zh-CN" altLang="en-US" smtClean="0"/>
              <a:t>2017/3/24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60F42-FBDB-4ECC-9B7D-771AC8587C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6080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AD9C8-963F-468C-998E-FE1467747F64}" type="datetimeFigureOut">
              <a:rPr lang="zh-CN" altLang="en-US" smtClean="0"/>
              <a:t>2017/3/24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60F42-FBDB-4ECC-9B7D-771AC8587C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7620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AD9C8-963F-468C-998E-FE1467747F64}" type="datetimeFigureOut">
              <a:rPr lang="zh-CN" altLang="en-US" smtClean="0"/>
              <a:t>2017/3/24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60F42-FBDB-4ECC-9B7D-771AC8587C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7683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AD9C8-963F-468C-998E-FE1467747F64}" type="datetimeFigureOut">
              <a:rPr lang="zh-CN" altLang="en-US" smtClean="0"/>
              <a:t>2017/3/24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60F42-FBDB-4ECC-9B7D-771AC8587C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8609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AD9C8-963F-468C-998E-FE1467747F64}" type="datetimeFigureOut">
              <a:rPr lang="zh-CN" altLang="en-US" smtClean="0"/>
              <a:t>2017/3/24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60F42-FBDB-4ECC-9B7D-771AC8587C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7170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AD9C8-963F-468C-998E-FE1467747F64}" type="datetimeFigureOut">
              <a:rPr lang="zh-CN" altLang="en-US" smtClean="0"/>
              <a:t>2017/3/24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60F42-FBDB-4ECC-9B7D-771AC8587C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7079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AD9C8-963F-468C-998E-FE1467747F64}" type="datetimeFigureOut">
              <a:rPr lang="zh-CN" altLang="en-US" smtClean="0"/>
              <a:t>2017/3/24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60F42-FBDB-4ECC-9B7D-771AC8587C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777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AD9C8-963F-468C-998E-FE1467747F64}" type="datetimeFigureOut">
              <a:rPr lang="zh-CN" altLang="en-US" smtClean="0"/>
              <a:t>2017/3/24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60F42-FBDB-4ECC-9B7D-771AC8587C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6768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AD9C8-963F-468C-998E-FE1467747F64}" type="datetimeFigureOut">
              <a:rPr lang="zh-CN" altLang="en-US" smtClean="0"/>
              <a:t>2017/3/24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60F42-FBDB-4ECC-9B7D-771AC8587C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5248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AD9C8-963F-468C-998E-FE1467747F64}" type="datetimeFigureOut">
              <a:rPr lang="zh-CN" altLang="en-US" smtClean="0"/>
              <a:t>2017/3/24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60F42-FBDB-4ECC-9B7D-771AC8587C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9613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AD9C8-963F-468C-998E-FE1467747F64}" type="datetimeFigureOut">
              <a:rPr lang="zh-CN" altLang="en-US" smtClean="0"/>
              <a:t>2017/3/24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60F42-FBDB-4ECC-9B7D-771AC8587C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7238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3AD9C8-963F-468C-998E-FE1467747F64}" type="datetimeFigureOut">
              <a:rPr lang="zh-CN" altLang="en-US" smtClean="0"/>
              <a:t>2017/3/24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E60F42-FBDB-4ECC-9B7D-771AC8587C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1653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10.254.254.254:4430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 bwMode="auto">
          <a:xfrm>
            <a:off x="323528" y="6213309"/>
            <a:ext cx="849694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" name="TextBox 5"/>
          <p:cNvSpPr txBox="1"/>
          <p:nvPr/>
        </p:nvSpPr>
        <p:spPr>
          <a:xfrm>
            <a:off x="237803" y="6177162"/>
            <a:ext cx="970137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buFont typeface="Arial" pitchFamily="34" charset="0"/>
              <a:buNone/>
              <a:defRPr/>
            </a:pPr>
            <a:r>
              <a:rPr lang="en-US" altLang="zh-CN" sz="1600" dirty="0" smtClean="0">
                <a:solidFill>
                  <a:schemeClr val="bg2">
                    <a:lumMod val="50000"/>
                  </a:schemeClr>
                </a:solidFill>
              </a:rPr>
              <a:t>Jan</a:t>
            </a:r>
            <a:r>
              <a:rPr lang="en-US" altLang="zh-CN" sz="1600" smtClean="0">
                <a:solidFill>
                  <a:schemeClr val="bg2">
                    <a:lumMod val="50000"/>
                  </a:schemeClr>
                </a:solidFill>
              </a:rPr>
              <a:t>, 2017</a:t>
            </a:r>
            <a:endParaRPr lang="zh-CN" altLang="en-US" sz="1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0" name="TextBox 6"/>
          <p:cNvSpPr txBox="1"/>
          <p:nvPr/>
        </p:nvSpPr>
        <p:spPr>
          <a:xfrm>
            <a:off x="323528" y="5554553"/>
            <a:ext cx="6594995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200"/>
              </a:lnSpc>
            </a:pPr>
            <a:r>
              <a:rPr lang="en-US" altLang="zh-CN" sz="3000" smtClean="0">
                <a:latin typeface="微软雅黑" pitchFamily="34" charset="-122"/>
                <a:ea typeface="微软雅黑" pitchFamily="34" charset="-122"/>
              </a:rPr>
              <a:t>VDC</a:t>
            </a:r>
            <a:r>
              <a:rPr lang="zh-CN" altLang="en-US" sz="3000" dirty="0" smtClean="0">
                <a:latin typeface="微软雅黑" pitchFamily="34" charset="-122"/>
                <a:ea typeface="微软雅黑" pitchFamily="34" charset="-122"/>
              </a:rPr>
              <a:t>和独享桌面</a:t>
            </a:r>
            <a:endParaRPr lang="en-US" altLang="zh-CN" sz="3000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1" name="Picture 3" descr="C:\Users\hdy\Desktop\未标题-1-01-0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608045">
            <a:off x="1550669" y="1403953"/>
            <a:ext cx="10205590" cy="325970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F:\公司的\logo\子品牌\深信服横式组合-0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4692" y="5301208"/>
            <a:ext cx="2529796" cy="93303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7005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Text Box 3"/>
          <p:cNvSpPr txBox="1">
            <a:spLocks noChangeArrowheads="1"/>
          </p:cNvSpPr>
          <p:nvPr/>
        </p:nvSpPr>
        <p:spPr bwMode="auto">
          <a:xfrm>
            <a:off x="900113" y="1773238"/>
            <a:ext cx="77041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endParaRPr lang="en-US" altLang="zh-CN"/>
          </a:p>
          <a:p>
            <a:pPr eaLnBrk="0" hangingPunct="0"/>
            <a:endParaRPr lang="zh-CN" altLang="en-US"/>
          </a:p>
        </p:txBody>
      </p:sp>
      <p:sp>
        <p:nvSpPr>
          <p:cNvPr id="49154" name="标题 3"/>
          <p:cNvSpPr>
            <a:spLocks noGrp="1" noChangeArrowheads="1"/>
          </p:cNvSpPr>
          <p:nvPr>
            <p:ph type="title"/>
          </p:nvPr>
        </p:nvSpPr>
        <p:spPr>
          <a:xfrm>
            <a:off x="-324544" y="125760"/>
            <a:ext cx="8229600" cy="1143000"/>
          </a:xfrm>
        </p:spPr>
        <p:txBody>
          <a:bodyPr/>
          <a:lstStyle/>
          <a:p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软件</a:t>
            </a:r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VDC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安装</a:t>
            </a:r>
          </a:p>
        </p:txBody>
      </p:sp>
      <p:sp>
        <p:nvSpPr>
          <p:cNvPr id="49155" name="内容占位符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altLang="zh-CN" sz="2400" b="1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zh-CN" sz="20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9156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412875"/>
            <a:ext cx="8953500" cy="456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98956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文本框 13"/>
          <p:cNvSpPr>
            <a:spLocks noChangeArrowheads="1"/>
          </p:cNvSpPr>
          <p:nvPr/>
        </p:nvSpPr>
        <p:spPr bwMode="auto">
          <a:xfrm>
            <a:off x="708025" y="2108200"/>
            <a:ext cx="43815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3600" b="1" dirty="0">
                <a:solidFill>
                  <a:srgbClr val="A6A6A6"/>
                </a:solidFill>
                <a:latin typeface="Effra" pitchFamily="2" charset="0"/>
                <a:sym typeface="Effra" pitchFamily="2" charset="0"/>
              </a:rPr>
              <a:t>1</a:t>
            </a:r>
            <a:endParaRPr lang="zh-CN" altLang="en-US" sz="3600" b="1" dirty="0">
              <a:solidFill>
                <a:srgbClr val="A6A6A6"/>
              </a:solidFill>
              <a:latin typeface="Effra" pitchFamily="2" charset="0"/>
              <a:sym typeface="Effra" pitchFamily="2" charset="0"/>
            </a:endParaRPr>
          </a:p>
          <a:p>
            <a:r>
              <a:rPr lang="en-US" sz="3600" b="1" dirty="0">
                <a:solidFill>
                  <a:srgbClr val="1D3994"/>
                </a:solidFill>
                <a:latin typeface="Effra" pitchFamily="2" charset="0"/>
                <a:sym typeface="Effra" pitchFamily="2" charset="0"/>
              </a:rPr>
              <a:t>2</a:t>
            </a:r>
            <a:endParaRPr lang="zh-CN" altLang="en-US" sz="3600" b="1" dirty="0">
              <a:solidFill>
                <a:srgbClr val="1D3994"/>
              </a:solidFill>
              <a:latin typeface="Effra" pitchFamily="2" charset="0"/>
              <a:sym typeface="Effra" pitchFamily="2" charset="0"/>
            </a:endParaRPr>
          </a:p>
          <a:p>
            <a:r>
              <a:rPr lang="en-US" sz="3600" b="1" dirty="0">
                <a:solidFill>
                  <a:srgbClr val="A6A6A6"/>
                </a:solidFill>
                <a:latin typeface="Effra" pitchFamily="2" charset="0"/>
                <a:sym typeface="Effra" pitchFamily="2" charset="0"/>
              </a:rPr>
              <a:t>3</a:t>
            </a:r>
            <a:endParaRPr lang="zh-CN" altLang="en-US" sz="3600" b="1" dirty="0">
              <a:solidFill>
                <a:srgbClr val="A6A6A6"/>
              </a:solidFill>
              <a:latin typeface="Effra" pitchFamily="2" charset="0"/>
              <a:sym typeface="Effra" pitchFamily="2" charset="0"/>
            </a:endParaRPr>
          </a:p>
          <a:p>
            <a:r>
              <a:rPr lang="en-US" sz="3600" b="1" dirty="0">
                <a:solidFill>
                  <a:srgbClr val="A6A6A6"/>
                </a:solidFill>
                <a:latin typeface="Effra" pitchFamily="2" charset="0"/>
                <a:sym typeface="Effra" pitchFamily="2" charset="0"/>
              </a:rPr>
              <a:t>4</a:t>
            </a:r>
            <a:endParaRPr lang="zh-CN" altLang="en-US" dirty="0"/>
          </a:p>
        </p:txBody>
      </p:sp>
      <p:sp>
        <p:nvSpPr>
          <p:cNvPr id="7171" name="文本框 14"/>
          <p:cNvSpPr>
            <a:spLocks noChangeArrowheads="1"/>
          </p:cNvSpPr>
          <p:nvPr/>
        </p:nvSpPr>
        <p:spPr bwMode="auto">
          <a:xfrm>
            <a:off x="1149350" y="2381250"/>
            <a:ext cx="73882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1400" dirty="0">
                <a:solidFill>
                  <a:srgbClr val="A5A5A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软件</a:t>
            </a:r>
            <a:r>
              <a:rPr lang="en-US" altLang="zh-CN" sz="1400" dirty="0">
                <a:solidFill>
                  <a:srgbClr val="A5A5A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VDC</a:t>
            </a:r>
            <a:r>
              <a:rPr lang="zh-CN" altLang="en-US" sz="1400" dirty="0">
                <a:solidFill>
                  <a:srgbClr val="A5A5A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安装</a:t>
            </a:r>
            <a:endParaRPr lang="zh-CN" altLang="en-US" sz="1400" dirty="0">
              <a:solidFill>
                <a:srgbClr val="A5A5A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72" name="文本框 15"/>
          <p:cNvSpPr>
            <a:spLocks noChangeArrowheads="1"/>
          </p:cNvSpPr>
          <p:nvPr/>
        </p:nvSpPr>
        <p:spPr bwMode="auto">
          <a:xfrm>
            <a:off x="1146175" y="2859088"/>
            <a:ext cx="73866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1400" dirty="0">
                <a:solidFill>
                  <a:srgbClr val="1D399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VDC</a:t>
            </a:r>
            <a:r>
              <a:rPr lang="zh-CN" altLang="en-US" sz="1400" dirty="0">
                <a:solidFill>
                  <a:srgbClr val="1D399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基础配置</a:t>
            </a:r>
            <a:endParaRPr lang="zh-CN" altLang="en-US" sz="1400" dirty="0">
              <a:solidFill>
                <a:srgbClr val="1D399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73" name="文本框 16"/>
          <p:cNvSpPr>
            <a:spLocks noChangeArrowheads="1"/>
          </p:cNvSpPr>
          <p:nvPr/>
        </p:nvSpPr>
        <p:spPr bwMode="auto">
          <a:xfrm>
            <a:off x="1146175" y="3386138"/>
            <a:ext cx="73866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1400" dirty="0" smtClean="0">
                <a:solidFill>
                  <a:srgbClr val="A5A5A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资源介绍</a:t>
            </a:r>
            <a:endParaRPr lang="zh-CN" altLang="en-US" dirty="0"/>
          </a:p>
        </p:txBody>
      </p:sp>
      <p:sp>
        <p:nvSpPr>
          <p:cNvPr id="7174" name="文本框 17"/>
          <p:cNvSpPr>
            <a:spLocks noChangeArrowheads="1"/>
          </p:cNvSpPr>
          <p:nvPr/>
        </p:nvSpPr>
        <p:spPr bwMode="auto">
          <a:xfrm>
            <a:off x="1146175" y="3933825"/>
            <a:ext cx="73866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1400" dirty="0" smtClean="0">
                <a:solidFill>
                  <a:srgbClr val="A5A5A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用户认证和角色介绍</a:t>
            </a:r>
            <a:endParaRPr lang="zh-CN" altLang="en-US" dirty="0"/>
          </a:p>
        </p:txBody>
      </p:sp>
      <p:sp>
        <p:nvSpPr>
          <p:cNvPr id="7175" name="TextBox 23"/>
          <p:cNvSpPr>
            <a:spLocks noChangeArrowheads="1"/>
          </p:cNvSpPr>
          <p:nvPr/>
        </p:nvSpPr>
        <p:spPr bwMode="auto">
          <a:xfrm>
            <a:off x="719138" y="1485900"/>
            <a:ext cx="14049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2400">
                <a:solidFill>
                  <a:srgbClr val="1D3994"/>
                </a:solidFill>
                <a:latin typeface="Effra Medium" pitchFamily="2" charset="0"/>
                <a:sym typeface="Effra Medium" pitchFamily="2" charset="0"/>
              </a:rPr>
              <a:t>Contents</a:t>
            </a:r>
            <a:endParaRPr lang="zh-CN" altLang="en-US" sz="2400">
              <a:solidFill>
                <a:srgbClr val="1D3994"/>
              </a:solidFill>
              <a:latin typeface="Effra Medium" pitchFamily="2" charset="0"/>
              <a:sym typeface="Effra Medium" pitchFamily="2" charset="0"/>
            </a:endParaRPr>
          </a:p>
        </p:txBody>
      </p:sp>
      <p:sp>
        <p:nvSpPr>
          <p:cNvPr id="7176" name="直接连接符 8"/>
          <p:cNvSpPr>
            <a:spLocks noChangeShapeType="1"/>
          </p:cNvSpPr>
          <p:nvPr/>
        </p:nvSpPr>
        <p:spPr bwMode="auto">
          <a:xfrm>
            <a:off x="755650" y="1052513"/>
            <a:ext cx="8064500" cy="1587"/>
          </a:xfrm>
          <a:prstGeom prst="line">
            <a:avLst/>
          </a:prstGeom>
          <a:noFill/>
          <a:ln w="12700" cap="flat" cmpd="sng">
            <a:solidFill>
              <a:srgbClr val="49442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791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>
            <a:off x="467544" y="1050620"/>
            <a:ext cx="8280920" cy="2116"/>
          </a:xfrm>
          <a:prstGeom prst="line">
            <a:avLst/>
          </a:prstGeom>
          <a:ln w="12700" cmpd="sng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7"/>
          <p:cNvSpPr txBox="1">
            <a:spLocks noChangeArrowheads="1"/>
          </p:cNvSpPr>
          <p:nvPr/>
        </p:nvSpPr>
        <p:spPr bwMode="auto">
          <a:xfrm>
            <a:off x="467544" y="1796819"/>
            <a:ext cx="7747000" cy="3170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en-US" altLang="zh-CN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VDC</a:t>
            </a:r>
            <a:r>
              <a:rPr lang="zh-CN" altLang="en-US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基础配置</a:t>
            </a:r>
            <a:endParaRPr lang="en-US" altLang="zh-CN" sz="4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lnSpc>
                <a:spcPct val="150000"/>
              </a:lnSpc>
            </a:pP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、了解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VDC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的部署模式和配置</a:t>
            </a: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lnSpc>
                <a:spcPct val="150000"/>
              </a:lnSpc>
            </a:pP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、了解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DHCP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等基础配置</a:t>
            </a: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/>
            <a:endParaRPr lang="zh-CN" altLang="en-US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64844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Text Box 3"/>
          <p:cNvSpPr txBox="1">
            <a:spLocks noChangeArrowheads="1"/>
          </p:cNvSpPr>
          <p:nvPr/>
        </p:nvSpPr>
        <p:spPr bwMode="auto">
          <a:xfrm>
            <a:off x="900113" y="1773238"/>
            <a:ext cx="77041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endParaRPr lang="en-US" altLang="zh-CN"/>
          </a:p>
          <a:p>
            <a:pPr eaLnBrk="0" hangingPunct="0"/>
            <a:endParaRPr lang="zh-CN" altLang="en-US"/>
          </a:p>
        </p:txBody>
      </p:sp>
      <p:sp>
        <p:nvSpPr>
          <p:cNvPr id="51202" name="标题 3"/>
          <p:cNvSpPr>
            <a:spLocks noGrp="1" noChangeArrowheads="1"/>
          </p:cNvSpPr>
          <p:nvPr>
            <p:ph type="title"/>
          </p:nvPr>
        </p:nvSpPr>
        <p:spPr>
          <a:xfrm>
            <a:off x="-396552" y="116632"/>
            <a:ext cx="8229600" cy="1143000"/>
          </a:xfrm>
        </p:spPr>
        <p:txBody>
          <a:bodyPr/>
          <a:lstStyle/>
          <a:p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VDC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基础配置</a:t>
            </a:r>
          </a:p>
        </p:txBody>
      </p:sp>
      <p:sp>
        <p:nvSpPr>
          <p:cNvPr id="11267" name="内容占位符 4"/>
          <p:cNvSpPr>
            <a:spLocks noGrp="1"/>
          </p:cNvSpPr>
          <p:nvPr>
            <p:ph idx="1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zh-CN" altLang="en-US" sz="2400" b="1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序列号</a:t>
            </a:r>
          </a:p>
          <a:p>
            <a:pPr lvl="1">
              <a:defRPr/>
            </a:pPr>
            <a:r>
              <a:rPr lang="zh-CN" altLang="en-US" sz="20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使用授权：全新安装的</a:t>
            </a:r>
            <a:r>
              <a:rPr lang="en-US" altLang="zh-CN" sz="20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VMP</a:t>
            </a:r>
            <a:r>
              <a:rPr lang="zh-CN" altLang="en-US" sz="20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及</a:t>
            </a:r>
            <a:r>
              <a:rPr lang="en-US" altLang="zh-CN" sz="20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VDC</a:t>
            </a:r>
            <a:r>
              <a:rPr lang="zh-CN" altLang="en-US" sz="20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有</a:t>
            </a:r>
            <a:r>
              <a:rPr lang="en-US" altLang="zh-CN" sz="20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30</a:t>
            </a:r>
            <a:r>
              <a:rPr lang="zh-CN" altLang="en-US" sz="20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个用户</a:t>
            </a:r>
            <a:r>
              <a:rPr lang="en-US" altLang="zh-CN" sz="20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60</a:t>
            </a:r>
            <a:r>
              <a:rPr lang="zh-CN" altLang="en-US" sz="20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天</a:t>
            </a:r>
            <a:r>
              <a:rPr lang="zh-CN" altLang="en-US" sz="2000" noProof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20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zh-CN" altLang="en-US" sz="2000" noProof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权限</a:t>
            </a:r>
            <a:r>
              <a:rPr lang="zh-CN" altLang="en-US" sz="20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 lvl="1">
              <a:defRPr/>
            </a:pPr>
            <a:r>
              <a:rPr lang="zh-CN" altLang="en-US" sz="20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硬件</a:t>
            </a:r>
            <a:r>
              <a:rPr lang="en-US" altLang="zh-CN" sz="20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VDC</a:t>
            </a:r>
            <a:r>
              <a:rPr lang="zh-CN" altLang="en-US" sz="20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：根据网关</a:t>
            </a:r>
            <a:r>
              <a:rPr lang="en-US" altLang="zh-CN" sz="20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20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开授权</a:t>
            </a:r>
          </a:p>
          <a:p>
            <a:pPr lvl="1">
              <a:defRPr/>
            </a:pPr>
            <a:r>
              <a:rPr lang="zh-CN" altLang="en-US" sz="20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软件</a:t>
            </a:r>
            <a:r>
              <a:rPr lang="en-US" altLang="zh-CN" sz="20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VDC</a:t>
            </a:r>
            <a:r>
              <a:rPr lang="zh-CN" altLang="en-US" sz="20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：根据</a:t>
            </a:r>
            <a:r>
              <a:rPr lang="en-US" altLang="zh-CN" sz="20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VMP</a:t>
            </a:r>
            <a:r>
              <a:rPr lang="zh-CN" altLang="en-US" sz="20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0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KEY ID</a:t>
            </a:r>
            <a:r>
              <a:rPr lang="zh-CN" altLang="en-US" sz="20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开授权</a:t>
            </a:r>
          </a:p>
          <a:p>
            <a:pPr marL="457200" lvl="1" indent="0">
              <a:buFont typeface="Arial" panose="020B0604020202020204" pitchFamily="34" charset="0"/>
              <a:buNone/>
              <a:defRPr/>
            </a:pPr>
            <a:r>
              <a:rPr lang="zh-CN" altLang="en-US" sz="20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b="1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注意</a:t>
            </a:r>
            <a:r>
              <a:rPr lang="zh-CN" altLang="en-US" sz="2000" b="1" noProof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000" b="1" noProof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buFont typeface="Arial" panose="020B0604020202020204" pitchFamily="34" charset="0"/>
              <a:buNone/>
              <a:defRPr/>
            </a:pPr>
            <a:r>
              <a:rPr lang="en-US" altLang="zh-CN" sz="2000" b="1" noProof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1</a:t>
            </a:r>
            <a:r>
              <a:rPr lang="zh-CN" altLang="en-US" sz="2000" b="1" noProof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、软件</a:t>
            </a:r>
            <a:r>
              <a:rPr lang="en-US" altLang="zh-CN" sz="2000" b="1" noProof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VDC</a:t>
            </a:r>
            <a:r>
              <a:rPr lang="zh-CN" altLang="en-US" sz="2000" b="1" noProof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000" b="1" noProof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VMP</a:t>
            </a:r>
            <a:r>
              <a:rPr lang="zh-CN" altLang="en-US" sz="2000" b="1" noProof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激活情况下</a:t>
            </a:r>
            <a:r>
              <a:rPr lang="en-US" altLang="zh-CN" sz="2000" b="1" noProof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VDC</a:t>
            </a:r>
            <a:r>
              <a:rPr lang="zh-CN" altLang="en-US" sz="2000" b="1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必须激活，否则不能</a:t>
            </a:r>
            <a:r>
              <a:rPr lang="zh-CN" altLang="en-US" sz="2000" b="1" noProof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endParaRPr lang="en-US" altLang="zh-CN" sz="2000" b="1" noProof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buFont typeface="Arial" panose="020B0604020202020204" pitchFamily="34" charset="0"/>
              <a:buNone/>
              <a:defRPr/>
            </a:pPr>
            <a:r>
              <a:rPr lang="en-US" altLang="zh-CN" sz="2000" b="1" noProof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2</a:t>
            </a:r>
            <a:r>
              <a:rPr lang="zh-CN" altLang="en-US" sz="2000" b="1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 </a:t>
            </a:r>
            <a:r>
              <a:rPr lang="en-US" altLang="zh-CN" sz="2000" b="1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VMP</a:t>
            </a:r>
            <a:r>
              <a:rPr lang="zh-CN" altLang="en-US" sz="2000" b="1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激活后拔掉</a:t>
            </a:r>
            <a:r>
              <a:rPr lang="en-US" altLang="zh-CN" sz="2000" b="1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KEY</a:t>
            </a:r>
            <a:r>
              <a:rPr lang="zh-CN" altLang="en-US" sz="2000" b="1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授权保留</a:t>
            </a:r>
            <a:r>
              <a:rPr lang="en-US" altLang="zh-CN" sz="2000" b="1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30</a:t>
            </a:r>
            <a:r>
              <a:rPr lang="zh-CN" altLang="en-US" sz="2000" b="1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天，第二次</a:t>
            </a:r>
            <a:r>
              <a:rPr lang="en-US" altLang="zh-CN" sz="2000" b="1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key</a:t>
            </a:r>
            <a:r>
              <a:rPr lang="zh-CN" altLang="en-US" sz="2000" b="1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在线</a:t>
            </a:r>
            <a:r>
              <a:rPr lang="en-US" altLang="zh-CN" sz="2000" b="1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60</a:t>
            </a:r>
            <a:r>
              <a:rPr lang="zh-CN" altLang="en-US" sz="2000" b="1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天以上，掉</a:t>
            </a:r>
            <a:r>
              <a:rPr lang="en-US" altLang="zh-CN" sz="2000" b="1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key</a:t>
            </a:r>
            <a:r>
              <a:rPr lang="zh-CN" altLang="en-US" sz="2000" b="1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授权才会保留</a:t>
            </a:r>
            <a:r>
              <a:rPr lang="en-US" altLang="zh-CN" sz="2000" b="1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30</a:t>
            </a:r>
            <a:r>
              <a:rPr lang="zh-CN" altLang="en-US" sz="2000" b="1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天，否则是按照上次剩余天数递减。如：第一次</a:t>
            </a:r>
            <a:r>
              <a:rPr lang="en-US" altLang="zh-CN" sz="2000" b="1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KEY</a:t>
            </a:r>
            <a:r>
              <a:rPr lang="zh-CN" altLang="en-US" sz="2000" b="1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离线</a:t>
            </a:r>
            <a:r>
              <a:rPr lang="en-US" altLang="zh-CN" sz="2000" b="1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2000" b="1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天，然后</a:t>
            </a:r>
            <a:r>
              <a:rPr lang="en-US" altLang="zh-CN" sz="2000" b="1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KEY</a:t>
            </a:r>
            <a:r>
              <a:rPr lang="zh-CN" altLang="en-US" sz="2000" b="1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在线</a:t>
            </a:r>
            <a:r>
              <a:rPr lang="en-US" altLang="zh-CN" sz="2000" b="1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50</a:t>
            </a:r>
            <a:r>
              <a:rPr lang="zh-CN" altLang="en-US" sz="2000" b="1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天后再次掉线，授权保留天数只剩</a:t>
            </a:r>
            <a:r>
              <a:rPr lang="en-US" altLang="zh-CN" sz="2000" b="1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30</a:t>
            </a:r>
            <a:r>
              <a:rPr lang="zh-CN" altLang="en-US" sz="2000" b="1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减去</a:t>
            </a:r>
            <a:r>
              <a:rPr lang="en-US" altLang="zh-CN" sz="2000" b="1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2000" b="1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000" b="1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r>
              <a:rPr lang="zh-CN" altLang="en-US" sz="2000" b="1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天。</a:t>
            </a:r>
          </a:p>
          <a:p>
            <a:pPr marL="457200" lvl="1" indent="0">
              <a:buFont typeface="Arial" panose="020B0604020202020204" pitchFamily="34" charset="0"/>
              <a:buNone/>
              <a:defRPr/>
            </a:pPr>
            <a:endParaRPr lang="zh-CN" altLang="en-US" sz="1800" b="1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35906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Text Box 3"/>
          <p:cNvSpPr txBox="1">
            <a:spLocks noChangeArrowheads="1"/>
          </p:cNvSpPr>
          <p:nvPr/>
        </p:nvSpPr>
        <p:spPr bwMode="auto">
          <a:xfrm>
            <a:off x="900113" y="1773238"/>
            <a:ext cx="77041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endParaRPr lang="en-US" altLang="zh-CN"/>
          </a:p>
          <a:p>
            <a:pPr eaLnBrk="0" hangingPunct="0"/>
            <a:endParaRPr lang="zh-CN" altLang="en-US"/>
          </a:p>
        </p:txBody>
      </p:sp>
      <p:sp>
        <p:nvSpPr>
          <p:cNvPr id="52226" name="标题 3"/>
          <p:cNvSpPr>
            <a:spLocks noGrp="1" noChangeArrowheads="1"/>
          </p:cNvSpPr>
          <p:nvPr>
            <p:ph type="title"/>
          </p:nvPr>
        </p:nvSpPr>
        <p:spPr>
          <a:xfrm>
            <a:off x="-324544" y="116632"/>
            <a:ext cx="8229600" cy="1143000"/>
          </a:xfrm>
        </p:spPr>
        <p:txBody>
          <a:bodyPr/>
          <a:lstStyle/>
          <a:p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VDC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基础配置</a:t>
            </a:r>
          </a:p>
        </p:txBody>
      </p:sp>
      <p:sp>
        <p:nvSpPr>
          <p:cNvPr id="11267" name="内容占位符 4"/>
          <p:cNvSpPr>
            <a:spLocks noGrp="1"/>
          </p:cNvSpPr>
          <p:nvPr>
            <p:ph idx="1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zh-CN" sz="2400" b="1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部署模式</a:t>
            </a:r>
          </a:p>
          <a:p>
            <a:pPr lvl="1">
              <a:defRPr/>
            </a:pPr>
            <a:r>
              <a:rPr lang="zh-CN" altLang="en-US" sz="20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单臂模式</a:t>
            </a:r>
          </a:p>
          <a:p>
            <a:pPr lvl="2">
              <a:defRPr/>
            </a:pPr>
            <a:r>
              <a:rPr lang="zh-CN" altLang="en-US" sz="18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无须配置公网IP，通过前端设备连接上网。</a:t>
            </a:r>
          </a:p>
          <a:p>
            <a:pPr lvl="2">
              <a:defRPr/>
            </a:pPr>
            <a:r>
              <a:rPr lang="zh-CN" altLang="en-US" sz="18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配置</a:t>
            </a:r>
            <a:r>
              <a:rPr lang="en-US" altLang="zh-CN" sz="18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VDC</a:t>
            </a:r>
            <a:r>
              <a:rPr lang="zh-CN" altLang="en-US" sz="18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的接口</a:t>
            </a:r>
            <a:r>
              <a:rPr lang="en-US" altLang="zh-CN" sz="18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IP</a:t>
            </a:r>
            <a:r>
              <a:rPr lang="zh-CN" altLang="en-US" sz="18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、掩码、网关和</a:t>
            </a:r>
            <a:r>
              <a:rPr lang="en-US" altLang="zh-CN" sz="18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DNS</a:t>
            </a:r>
            <a:endParaRPr lang="zh-CN" altLang="en-US" sz="18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defRPr/>
            </a:pPr>
            <a:r>
              <a:rPr lang="zh-CN" altLang="en-US" sz="20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网关模式</a:t>
            </a:r>
          </a:p>
          <a:p>
            <a:pPr lvl="2">
              <a:defRPr/>
            </a:pPr>
            <a:r>
              <a:rPr lang="zh-CN" altLang="en-US" sz="18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需要配置设备公网IP和内网IP，作为连接企业内网和公网的接口。</a:t>
            </a:r>
          </a:p>
          <a:p>
            <a:pPr lvl="2">
              <a:defRPr/>
            </a:pPr>
            <a:r>
              <a:rPr lang="zh-CN" altLang="en-US" sz="18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需配置内网接口和外网接口</a:t>
            </a:r>
          </a:p>
          <a:p>
            <a:pPr lvl="2">
              <a:defRPr/>
            </a:pPr>
            <a:r>
              <a:rPr lang="zh-CN" altLang="en-US" sz="1800" noProof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</a:t>
            </a:r>
            <a:r>
              <a:rPr lang="en-US" altLang="zh-CN" sz="1800" noProof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VDC</a:t>
            </a:r>
            <a:r>
              <a:rPr lang="zh-CN" altLang="en-US" sz="1800" noProof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需要</a:t>
            </a:r>
            <a:r>
              <a:rPr lang="zh-CN" altLang="en-US" sz="1800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开通线路授权</a:t>
            </a:r>
          </a:p>
          <a:p>
            <a:pPr marL="457200" lvl="1" indent="0">
              <a:buFont typeface="Arial" panose="020B0604020202020204" pitchFamily="34" charset="0"/>
              <a:buNone/>
              <a:defRPr/>
            </a:pPr>
            <a:endParaRPr lang="en-US" altLang="zh-CN" sz="18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38172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Text Box 3"/>
          <p:cNvSpPr txBox="1">
            <a:spLocks noChangeArrowheads="1"/>
          </p:cNvSpPr>
          <p:nvPr/>
        </p:nvSpPr>
        <p:spPr bwMode="auto">
          <a:xfrm>
            <a:off x="900113" y="1773238"/>
            <a:ext cx="77041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endParaRPr lang="en-US" altLang="zh-CN"/>
          </a:p>
          <a:p>
            <a:pPr eaLnBrk="0" hangingPunct="0"/>
            <a:endParaRPr lang="zh-CN" altLang="en-US"/>
          </a:p>
        </p:txBody>
      </p:sp>
      <p:sp>
        <p:nvSpPr>
          <p:cNvPr id="53250" name="标题 3"/>
          <p:cNvSpPr>
            <a:spLocks noGrp="1" noChangeArrowheads="1"/>
          </p:cNvSpPr>
          <p:nvPr>
            <p:ph type="title"/>
          </p:nvPr>
        </p:nvSpPr>
        <p:spPr>
          <a:xfrm>
            <a:off x="-252536" y="125760"/>
            <a:ext cx="8229600" cy="1143000"/>
          </a:xfrm>
        </p:spPr>
        <p:txBody>
          <a:bodyPr/>
          <a:lstStyle/>
          <a:p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VDC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基础配置</a:t>
            </a:r>
          </a:p>
        </p:txBody>
      </p:sp>
      <p:sp>
        <p:nvSpPr>
          <p:cNvPr id="11267" name="内容占位符 4"/>
          <p:cNvSpPr>
            <a:spLocks noGrp="1"/>
          </p:cNvSpPr>
          <p:nvPr>
            <p:ph idx="1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en-US" altLang="zh-CN" sz="2400" b="1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DHCP</a:t>
            </a:r>
          </a:p>
          <a:p>
            <a:pPr lvl="1">
              <a:defRPr/>
            </a:pPr>
            <a:r>
              <a:rPr lang="zh-CN" altLang="en-US" sz="20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可用于为虚拟机</a:t>
            </a:r>
            <a:r>
              <a:rPr lang="en-US" altLang="zh-CN" sz="20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/aDesk</a:t>
            </a:r>
            <a:r>
              <a:rPr lang="zh-CN" altLang="en-US" sz="20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分配</a:t>
            </a:r>
            <a:r>
              <a:rPr lang="en-US" altLang="zh-CN" sz="20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IP</a:t>
            </a:r>
            <a:r>
              <a:rPr lang="zh-CN" altLang="en-US" sz="20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地址</a:t>
            </a:r>
          </a:p>
          <a:p>
            <a:pPr lvl="1">
              <a:defRPr/>
            </a:pPr>
            <a:r>
              <a:rPr lang="zh-CN" altLang="en-US" sz="20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开启之后会向</a:t>
            </a:r>
            <a:r>
              <a:rPr lang="en-US" altLang="zh-CN" sz="20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adesk</a:t>
            </a:r>
            <a:r>
              <a:rPr lang="zh-CN" altLang="en-US" sz="20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分发</a:t>
            </a:r>
            <a:r>
              <a:rPr lang="en-US" altLang="zh-CN" sz="20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VDC</a:t>
            </a:r>
            <a:r>
              <a:rPr lang="zh-CN" altLang="en-US" sz="20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自己的</a:t>
            </a:r>
            <a:r>
              <a:rPr lang="en-US" altLang="zh-CN" sz="20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ip</a:t>
            </a:r>
            <a:r>
              <a:rPr lang="zh-CN" altLang="en-US" sz="20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作为控制台</a:t>
            </a:r>
            <a:r>
              <a:rPr lang="en-US" altLang="zh-CN" sz="20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ip</a:t>
            </a:r>
            <a:r>
              <a:rPr lang="zh-CN" altLang="en-US" sz="20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，免去手动输入的过程</a:t>
            </a:r>
          </a:p>
          <a:p>
            <a:pPr marL="457200" lvl="1" indent="0">
              <a:buFont typeface="Arial" panose="020B0604020202020204" pitchFamily="34" charset="0"/>
              <a:buNone/>
              <a:defRPr/>
            </a:pPr>
            <a:endParaRPr lang="zh-CN" altLang="en-US" sz="2000" noProof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457200" lvl="1" indent="0">
              <a:buFont typeface="Arial" panose="020B0604020202020204" pitchFamily="34" charset="0"/>
              <a:buNone/>
              <a:defRPr/>
            </a:pPr>
            <a:endParaRPr lang="en-US" altLang="zh-CN" sz="20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12929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Text Box 3"/>
          <p:cNvSpPr txBox="1">
            <a:spLocks noChangeArrowheads="1"/>
          </p:cNvSpPr>
          <p:nvPr/>
        </p:nvSpPr>
        <p:spPr bwMode="auto">
          <a:xfrm>
            <a:off x="900113" y="1773238"/>
            <a:ext cx="77041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endParaRPr lang="en-US" altLang="zh-CN"/>
          </a:p>
          <a:p>
            <a:pPr eaLnBrk="0" hangingPunct="0"/>
            <a:endParaRPr lang="zh-CN" altLang="en-US"/>
          </a:p>
        </p:txBody>
      </p:sp>
      <p:sp>
        <p:nvSpPr>
          <p:cNvPr id="54274" name="标题 3"/>
          <p:cNvSpPr>
            <a:spLocks noGrp="1" noChangeArrowheads="1"/>
          </p:cNvSpPr>
          <p:nvPr>
            <p:ph type="title"/>
          </p:nvPr>
        </p:nvSpPr>
        <p:spPr>
          <a:xfrm>
            <a:off x="-252536" y="116632"/>
            <a:ext cx="8229600" cy="1143000"/>
          </a:xfrm>
        </p:spPr>
        <p:txBody>
          <a:bodyPr/>
          <a:lstStyle/>
          <a:p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VDC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配置</a:t>
            </a:r>
          </a:p>
        </p:txBody>
      </p:sp>
      <p:sp>
        <p:nvSpPr>
          <p:cNvPr id="54275" name="内容占位符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altLang="zh-CN" sz="2400" b="1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zh-CN" sz="20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4276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484313"/>
            <a:ext cx="9042400" cy="419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88022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ext Box 3"/>
          <p:cNvSpPr txBox="1">
            <a:spLocks noChangeArrowheads="1"/>
          </p:cNvSpPr>
          <p:nvPr/>
        </p:nvSpPr>
        <p:spPr bwMode="auto">
          <a:xfrm>
            <a:off x="900113" y="1773238"/>
            <a:ext cx="77041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endParaRPr lang="en-US" altLang="zh-CN"/>
          </a:p>
          <a:p>
            <a:pPr eaLnBrk="0" hangingPunct="0"/>
            <a:endParaRPr lang="zh-CN" altLang="en-US"/>
          </a:p>
        </p:txBody>
      </p:sp>
      <p:sp>
        <p:nvSpPr>
          <p:cNvPr id="55298" name="标题 3"/>
          <p:cNvSpPr>
            <a:spLocks noGrp="1" noChangeArrowheads="1"/>
          </p:cNvSpPr>
          <p:nvPr>
            <p:ph type="title"/>
          </p:nvPr>
        </p:nvSpPr>
        <p:spPr>
          <a:xfrm>
            <a:off x="-180528" y="116632"/>
            <a:ext cx="8229600" cy="1143000"/>
          </a:xfrm>
        </p:spPr>
        <p:txBody>
          <a:bodyPr/>
          <a:lstStyle/>
          <a:p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VDC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配置</a:t>
            </a:r>
          </a:p>
        </p:txBody>
      </p:sp>
      <p:sp>
        <p:nvSpPr>
          <p:cNvPr id="55299" name="内容占位符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客户机配置</a:t>
            </a:r>
          </a:p>
          <a:p>
            <a:pPr lvl="1"/>
            <a:r>
              <a:rPr lang="en-US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客户机权限</a:t>
            </a:r>
          </a:p>
          <a:p>
            <a:pPr lvl="2"/>
            <a:r>
              <a:rPr lang="en-US" altLang="en-US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显示桌面：</a:t>
            </a:r>
            <a:r>
              <a:rPr lang="zh-CN" altLang="en-US" sz="180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是否允许显示</a:t>
            </a:r>
            <a:r>
              <a:rPr lang="en-US" altLang="zh-CN" sz="180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aDesk</a:t>
            </a:r>
            <a:r>
              <a:rPr lang="zh-CN" altLang="en-US" sz="180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的</a:t>
            </a:r>
            <a:r>
              <a:rPr lang="en-US" altLang="zh-CN" sz="180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Android</a:t>
            </a:r>
            <a:r>
              <a:rPr lang="zh-CN" altLang="en-US" sz="180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桌面</a:t>
            </a:r>
          </a:p>
          <a:p>
            <a:pPr lvl="2"/>
            <a:r>
              <a:rPr lang="zh-CN" altLang="en-US" sz="180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安装应用：是否允许在</a:t>
            </a:r>
            <a:r>
              <a:rPr lang="en-US" altLang="zh-CN" sz="180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Android</a:t>
            </a:r>
            <a:r>
              <a:rPr lang="zh-CN" altLang="en-US" sz="180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系统上安装</a:t>
            </a:r>
            <a:r>
              <a:rPr lang="en-US" altLang="zh-CN" sz="180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APP</a:t>
            </a:r>
          </a:p>
          <a:p>
            <a:pPr lvl="2"/>
            <a:r>
              <a:rPr lang="zh-CN" altLang="en-US" sz="180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新客户机接入：是否允许新的</a:t>
            </a:r>
            <a:r>
              <a:rPr lang="en-US" altLang="zh-CN" sz="180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aDesk</a:t>
            </a:r>
            <a:r>
              <a:rPr lang="zh-CN" altLang="en-US" sz="180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接入</a:t>
            </a:r>
            <a:r>
              <a:rPr lang="en-US" altLang="zh-CN" sz="180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VDC</a:t>
            </a:r>
          </a:p>
          <a:p>
            <a:pPr lvl="2"/>
            <a:r>
              <a:rPr lang="zh-CN" altLang="en-US" sz="180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客户机修改配置：是否允许修改</a:t>
            </a:r>
            <a:r>
              <a:rPr lang="en-US" altLang="zh-CN" sz="180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aDesk</a:t>
            </a:r>
            <a:r>
              <a:rPr lang="zh-CN" altLang="en-US" sz="180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系统配置</a:t>
            </a:r>
          </a:p>
          <a:p>
            <a:pPr lvl="2"/>
            <a:r>
              <a:rPr lang="en-US" altLang="zh-CN" sz="180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PC一体化修改配置</a:t>
            </a:r>
            <a:r>
              <a:rPr lang="zh-CN" altLang="en-US" sz="180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：为返回本地桌面，修改VDC地址设置密码</a:t>
            </a:r>
          </a:p>
          <a:p>
            <a:pPr lvl="1"/>
            <a:r>
              <a:rPr lang="zh-CN" altLang="en-US" sz="190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个性化配置</a:t>
            </a:r>
          </a:p>
          <a:p>
            <a:pPr lvl="2"/>
            <a:r>
              <a:rPr lang="zh-CN" altLang="en-US" sz="180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自动下载安装</a:t>
            </a:r>
            <a:r>
              <a:rPr lang="en-US" altLang="zh-CN" sz="180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Android</a:t>
            </a:r>
            <a:r>
              <a:rPr lang="zh-CN" altLang="en-US" sz="180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系统更新</a:t>
            </a:r>
          </a:p>
          <a:p>
            <a:pPr lvl="2"/>
            <a:r>
              <a:rPr lang="zh-CN" altLang="en-US" sz="180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开机自动运行</a:t>
            </a:r>
            <a:r>
              <a:rPr lang="en-US" altLang="zh-CN" sz="180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VDI Client</a:t>
            </a:r>
            <a:r>
              <a:rPr lang="zh-CN" altLang="en-US" sz="180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客户端</a:t>
            </a:r>
          </a:p>
          <a:p>
            <a:pPr lvl="2"/>
            <a:r>
              <a:rPr lang="zh-CN" altLang="en-US" sz="180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允许客户机</a:t>
            </a:r>
            <a:r>
              <a:rPr lang="en-US" altLang="zh-CN" sz="180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Android</a:t>
            </a:r>
            <a:r>
              <a:rPr lang="zh-CN" altLang="en-US" sz="180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系统更换壁纸</a:t>
            </a:r>
          </a:p>
          <a:p>
            <a:pPr lvl="2"/>
            <a:r>
              <a:rPr lang="zh-CN" altLang="en-US" sz="170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自定义客户端图标</a:t>
            </a:r>
          </a:p>
          <a:p>
            <a:pPr lvl="2"/>
            <a:r>
              <a:rPr lang="zh-CN" altLang="en-US" sz="170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自定义开机动画，支持客户自己定义</a:t>
            </a:r>
            <a:r>
              <a:rPr lang="en-US" altLang="zh-CN" sz="170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aDesk</a:t>
            </a:r>
            <a:r>
              <a:rPr lang="zh-CN" altLang="en-US" sz="170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的开机动画</a:t>
            </a:r>
          </a:p>
          <a:p>
            <a:pPr lvl="2"/>
            <a:endParaRPr lang="en-US" altLang="zh-CN" sz="18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endParaRPr lang="zh-CN" altLang="en-US" sz="1800" smtClean="0"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lvl="1">
              <a:buFont typeface="Arial" panose="020B0604020202020204" pitchFamily="34" charset="0"/>
              <a:buNone/>
            </a:pPr>
            <a:endParaRPr lang="en-US" altLang="en-US" sz="21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Font typeface="Arial" panose="020B0604020202020204" pitchFamily="34" charset="0"/>
              <a:buNone/>
            </a:pPr>
            <a:endParaRPr lang="en-US" altLang="zh-CN" sz="18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en-US" altLang="en-US" sz="2100" b="1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Font typeface="Arial" panose="020B0604020202020204" pitchFamily="34" charset="0"/>
              <a:buNone/>
            </a:pPr>
            <a:endParaRPr lang="en-US" altLang="zh-CN" sz="20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12544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ext Box 3"/>
          <p:cNvSpPr txBox="1">
            <a:spLocks noChangeArrowheads="1"/>
          </p:cNvSpPr>
          <p:nvPr/>
        </p:nvSpPr>
        <p:spPr bwMode="auto">
          <a:xfrm>
            <a:off x="900113" y="1773238"/>
            <a:ext cx="77041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endParaRPr lang="en-US" altLang="zh-CN"/>
          </a:p>
          <a:p>
            <a:pPr eaLnBrk="0" hangingPunct="0"/>
            <a:endParaRPr lang="zh-CN" altLang="en-US"/>
          </a:p>
        </p:txBody>
      </p:sp>
      <p:sp>
        <p:nvSpPr>
          <p:cNvPr id="56322" name="标题 3"/>
          <p:cNvSpPr>
            <a:spLocks noGrp="1" noChangeArrowheads="1"/>
          </p:cNvSpPr>
          <p:nvPr>
            <p:ph type="title"/>
          </p:nvPr>
        </p:nvSpPr>
        <p:spPr>
          <a:xfrm>
            <a:off x="-252536" y="125760"/>
            <a:ext cx="8229600" cy="1143000"/>
          </a:xfrm>
        </p:spPr>
        <p:txBody>
          <a:bodyPr/>
          <a:lstStyle/>
          <a:p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VDC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配置</a:t>
            </a:r>
          </a:p>
        </p:txBody>
      </p:sp>
      <p:sp>
        <p:nvSpPr>
          <p:cNvPr id="55299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客户机配置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zh-CN" altLang="en-US" sz="1800" smtClean="0"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marL="457200" lvl="1" indent="0"/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客户机清理</a:t>
            </a:r>
          </a:p>
          <a:p>
            <a:pPr marL="457200" lvl="1" indent="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180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 设置规定时间内aDesk未登录，从VDC删除</a:t>
            </a:r>
          </a:p>
          <a:p>
            <a:pPr marL="457200" lvl="1" indent="0"/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高级设置</a:t>
            </a:r>
          </a:p>
          <a:p>
            <a:pPr lvl="2"/>
            <a:r>
              <a:rPr lang="zh-CN" altLang="en-US" sz="180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强制客户机直连虚拟化平台：不启用此选项，客户机优先直连虚拟化平台，直连失败，使用代理连接虚拟化平台。当客户机和虚拟化平台在同一局域网内时，启用客户机直连虚拟化平台，能有效减少数据中转的性能消耗，提升访问速度。</a:t>
            </a:r>
          </a:p>
          <a:p>
            <a:pPr lvl="2"/>
            <a:r>
              <a:rPr lang="zh-CN" altLang="en-US" sz="180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启用自适应显示器时序：显示器使用最佳分辨率出现文字抖动或者闪屏，启用此选项。</a:t>
            </a:r>
          </a:p>
          <a:p>
            <a:pPr lvl="2">
              <a:buFont typeface="Arial" panose="020B0604020202020204" pitchFamily="34" charset="0"/>
              <a:buNone/>
            </a:pPr>
            <a:endParaRPr lang="zh-CN" altLang="en-US" sz="1800" smtClean="0"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lvl="2"/>
            <a:endParaRPr lang="en-US" altLang="zh-CN" sz="18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endParaRPr lang="zh-CN" altLang="en-US" sz="1800" smtClean="0"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en-US" sz="21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zh-CN" sz="18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/>
            <a:endParaRPr lang="en-US" altLang="en-US" sz="2100" b="1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zh-CN" sz="20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21682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Text Box 3"/>
          <p:cNvSpPr txBox="1">
            <a:spLocks noChangeArrowheads="1"/>
          </p:cNvSpPr>
          <p:nvPr/>
        </p:nvSpPr>
        <p:spPr bwMode="auto">
          <a:xfrm>
            <a:off x="900113" y="1773238"/>
            <a:ext cx="77041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endParaRPr lang="en-US" altLang="zh-CN"/>
          </a:p>
          <a:p>
            <a:pPr eaLnBrk="0" hangingPunct="0"/>
            <a:endParaRPr lang="zh-CN" altLang="en-US"/>
          </a:p>
        </p:txBody>
      </p:sp>
      <p:sp>
        <p:nvSpPr>
          <p:cNvPr id="57346" name="标题 3"/>
          <p:cNvSpPr>
            <a:spLocks noGrp="1" noChangeArrowheads="1"/>
          </p:cNvSpPr>
          <p:nvPr>
            <p:ph type="title"/>
          </p:nvPr>
        </p:nvSpPr>
        <p:spPr>
          <a:xfrm>
            <a:off x="-252536" y="53752"/>
            <a:ext cx="8229600" cy="1143000"/>
          </a:xfrm>
        </p:spPr>
        <p:txBody>
          <a:bodyPr/>
          <a:lstStyle/>
          <a:p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VDC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配置</a:t>
            </a:r>
          </a:p>
        </p:txBody>
      </p:sp>
      <p:sp>
        <p:nvSpPr>
          <p:cNvPr id="57347" name="内容占位符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altLang="zh-CN" sz="2400" b="1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zh-CN" sz="20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7348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39850"/>
            <a:ext cx="9251950" cy="451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图片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638" y="1339850"/>
            <a:ext cx="6389687" cy="476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675" y="2884488"/>
            <a:ext cx="7721600" cy="324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文本框 5"/>
          <p:cNvSpPr txBox="1">
            <a:spLocks noChangeArrowheads="1"/>
          </p:cNvSpPr>
          <p:nvPr/>
        </p:nvSpPr>
        <p:spPr bwMode="auto">
          <a:xfrm>
            <a:off x="5235575" y="3484563"/>
            <a:ext cx="2697163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solidFill>
                  <a:srgbClr val="FF0000"/>
                </a:solidFill>
              </a:rPr>
              <a:t>在上传开机动画页面有，</a:t>
            </a:r>
          </a:p>
          <a:p>
            <a:r>
              <a:rPr lang="zh-CN" altLang="en-US">
                <a:solidFill>
                  <a:srgbClr val="FF0000"/>
                </a:solidFill>
              </a:rPr>
              <a:t>制作动画的文档可下载</a:t>
            </a:r>
          </a:p>
        </p:txBody>
      </p:sp>
    </p:spTree>
    <p:extLst>
      <p:ext uri="{BB962C8B-B14F-4D97-AF65-F5344CB8AC3E}">
        <p14:creationId xmlns:p14="http://schemas.microsoft.com/office/powerpoint/2010/main" val="3553563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4" name="表格 10242"/>
          <p:cNvGraphicFramePr/>
          <p:nvPr>
            <p:extLst>
              <p:ext uri="{D42A27DB-BD31-4B8C-83A1-F6EECF244321}">
                <p14:modId xmlns:p14="http://schemas.microsoft.com/office/powerpoint/2010/main" val="1952702637"/>
              </p:ext>
            </p:extLst>
          </p:nvPr>
        </p:nvGraphicFramePr>
        <p:xfrm>
          <a:off x="488950" y="1124744"/>
          <a:ext cx="8166100" cy="5184774"/>
        </p:xfrm>
        <a:graphic>
          <a:graphicData uri="http://schemas.openxmlformats.org/drawingml/2006/table">
            <a:tbl>
              <a:tblPr/>
              <a:tblGrid>
                <a:gridCol w="3103563"/>
                <a:gridCol w="5062537"/>
              </a:tblGrid>
              <a:tr h="711202">
                <a:tc>
                  <a:txBody>
                    <a:bodyPr/>
                    <a:lstStyle>
                      <a:lvl1pPr marL="342900" lvl="0" indent="-342900" algn="l" defTabSz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marL="742950" lvl="1" indent="-285750" algn="l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zh-CN" altLang="en-US" sz="2000" b="1" i="1" baseline="0" dirty="0">
                          <a:solidFill>
                            <a:srgbClr val="FFFF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培训内容</a:t>
                      </a:r>
                      <a:endParaRPr lang="zh-CN" altLang="en-US" sz="3200" dirty="0"/>
                    </a:p>
                  </a:txBody>
                  <a:tcPr marL="91444" marR="91444" marT="45712" marB="45712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64A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marL="742950" lvl="1" indent="-285750" algn="l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zh-CN" altLang="en-US" sz="2000" b="1" i="1" baseline="0" dirty="0">
                          <a:solidFill>
                            <a:srgbClr val="FFFF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培训目标</a:t>
                      </a:r>
                      <a:endParaRPr lang="zh-CN" altLang="en-US" sz="3200" dirty="0"/>
                    </a:p>
                  </a:txBody>
                  <a:tcPr marL="91444" marR="91444" marT="45712" marB="45712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64A2">
                        <a:alpha val="100000"/>
                      </a:srgbClr>
                    </a:solidFill>
                  </a:tcPr>
                </a:tc>
              </a:tr>
              <a:tr h="1066787">
                <a:tc>
                  <a:txBody>
                    <a:bodyPr/>
                    <a:lstStyle>
                      <a:lvl1pPr marL="342900" lvl="0" indent="-342900" algn="l" defTabSz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marL="742950" lvl="1" indent="-285750" algn="l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l" eaLnBrk="0" fontAlgn="base" latinLnBrk="0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zh-CN" altLang="en-US" sz="2000" b="1" dirty="0">
                          <a:solidFill>
                            <a:schemeClr val="hlink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软件</a:t>
                      </a:r>
                      <a:r>
                        <a:rPr lang="en-US" altLang="zh-CN" sz="2000" b="1" dirty="0">
                          <a:solidFill>
                            <a:schemeClr val="hlink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VDC</a:t>
                      </a:r>
                      <a:r>
                        <a:rPr lang="zh-CN" altLang="en-US" sz="2000" b="1" dirty="0">
                          <a:solidFill>
                            <a:schemeClr val="hlink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安装</a:t>
                      </a:r>
                    </a:p>
                    <a:p>
                      <a:pPr marL="0" lvl="0" indent="0" algn="l" eaLnBrk="0" fontAlgn="base" latinLnBrk="0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endParaRPr lang="en-US" altLang="x-none" sz="2000" b="1" i="1" baseline="0" dirty="0">
                        <a:solidFill>
                          <a:schemeClr val="hlink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sym typeface="Times New Roman" panose="02020603050405020304" pitchFamily="18" charset="0"/>
                      </a:endParaRPr>
                    </a:p>
                  </a:txBody>
                  <a:tcPr marL="91444" marR="91444" marT="45712" marB="45712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D3E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marL="742950" lvl="1" indent="-285750" algn="l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l" eaLnBrk="0" fontAlgn="base" latinLnBrk="0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zh-CN" altLang="en-US" sz="2000" b="1" i="1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sym typeface="Times New Roman" panose="02020603050405020304" pitchFamily="18" charset="0"/>
                        </a:rPr>
                        <a:t>1、掌握软件</a:t>
                      </a:r>
                      <a:r>
                        <a:rPr lang="en-US" altLang="zh-CN" sz="2000" b="1" i="1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sym typeface="Times New Roman" panose="02020603050405020304" pitchFamily="18" charset="0"/>
                        </a:rPr>
                        <a:t>VDC</a:t>
                      </a:r>
                      <a:r>
                        <a:rPr lang="zh-CN" altLang="en-US" sz="2000" b="1" i="1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sym typeface="Times New Roman" panose="02020603050405020304" pitchFamily="18" charset="0"/>
                        </a:rPr>
                        <a:t>的安装过程</a:t>
                      </a:r>
                    </a:p>
                  </a:txBody>
                  <a:tcPr marL="91444" marR="91444" marT="45712" marB="45712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D3E0">
                        <a:alpha val="100000"/>
                      </a:srgbClr>
                    </a:solidFill>
                  </a:tcPr>
                </a:tc>
              </a:tr>
              <a:tr h="1077916">
                <a:tc>
                  <a:txBody>
                    <a:bodyPr/>
                    <a:lstStyle>
                      <a:lvl1pPr marL="342900" lvl="0" indent="-342900" algn="l" defTabSz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marL="742950" lvl="1" indent="-285750" algn="l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l" eaLnBrk="0" fontAlgn="base" latinLnBrk="0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zh-CN" sz="2000" b="1" dirty="0">
                          <a:solidFill>
                            <a:schemeClr val="hlink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VDC</a:t>
                      </a:r>
                      <a:r>
                        <a:rPr lang="zh-CN" altLang="en-US" sz="2000" b="1" dirty="0">
                          <a:solidFill>
                            <a:schemeClr val="hlink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基础配置</a:t>
                      </a:r>
                    </a:p>
                  </a:txBody>
                  <a:tcPr marL="91444" marR="91444" marT="45712" marB="45712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AF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marL="742950" lvl="1" indent="-285750" algn="l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457200" lvl="0" indent="-457200" algn="l" eaLnBrk="0" fontAlgn="base" latinLnBrk="0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x-none" sz="2000" b="1" i="1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sym typeface="Times New Roman" panose="02020603050405020304" pitchFamily="18" charset="0"/>
                        </a:rPr>
                        <a:t>1</a:t>
                      </a:r>
                      <a:r>
                        <a:rPr lang="zh-CN" altLang="en-US" sz="2000" b="1" i="1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sym typeface="Times New Roman" panose="02020603050405020304" pitchFamily="18" charset="0"/>
                        </a:rPr>
                        <a:t>、了解</a:t>
                      </a:r>
                      <a:r>
                        <a:rPr lang="en-US" altLang="zh-CN" sz="2000" b="1" i="1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sym typeface="Times New Roman" panose="02020603050405020304" pitchFamily="18" charset="0"/>
                        </a:rPr>
                        <a:t>VDC</a:t>
                      </a:r>
                      <a:r>
                        <a:rPr lang="zh-CN" altLang="en-US" sz="2000" b="1" i="1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sym typeface="Times New Roman" panose="02020603050405020304" pitchFamily="18" charset="0"/>
                        </a:rPr>
                        <a:t>的部署模式和配置</a:t>
                      </a:r>
                    </a:p>
                    <a:p>
                      <a:pPr marL="457200" lvl="0" indent="-457200" algn="l" eaLnBrk="0" fontAlgn="base" latinLnBrk="0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x-none" sz="2000" b="1" i="1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sym typeface="Times New Roman" panose="02020603050405020304" pitchFamily="18" charset="0"/>
                        </a:rPr>
                        <a:t>2</a:t>
                      </a:r>
                      <a:r>
                        <a:rPr lang="zh-CN" altLang="en-US" sz="2000" b="1" i="1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sym typeface="Times New Roman" panose="02020603050405020304" pitchFamily="18" charset="0"/>
                        </a:rPr>
                        <a:t>、了解</a:t>
                      </a:r>
                      <a:r>
                        <a:rPr lang="en-US" altLang="zh-CN" sz="2000" b="1" i="1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sym typeface="Times New Roman" panose="02020603050405020304" pitchFamily="18" charset="0"/>
                        </a:rPr>
                        <a:t>DHCP</a:t>
                      </a:r>
                      <a:r>
                        <a:rPr lang="zh-CN" altLang="en-US" sz="2000" b="1" i="1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sym typeface="Times New Roman" panose="02020603050405020304" pitchFamily="18" charset="0"/>
                        </a:rPr>
                        <a:t>等基础配置</a:t>
                      </a:r>
                    </a:p>
                  </a:txBody>
                  <a:tcPr marL="91444" marR="91444" marT="45712" marB="45712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AF0">
                        <a:alpha val="100000"/>
                      </a:srgbClr>
                    </a:solidFill>
                  </a:tcPr>
                </a:tc>
              </a:tr>
              <a:tr h="1071565">
                <a:tc>
                  <a:txBody>
                    <a:bodyPr/>
                    <a:lstStyle>
                      <a:lvl1pPr marL="342900" lvl="0" indent="-342900" algn="l" defTabSz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marL="742950" lvl="1" indent="-285750" algn="l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l" eaLnBrk="0" fontAlgn="base" latinLnBrk="0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zh-CN" altLang="en-US" sz="2000" b="1" dirty="0">
                          <a:solidFill>
                            <a:schemeClr val="hlink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资源介绍</a:t>
                      </a:r>
                    </a:p>
                  </a:txBody>
                  <a:tcPr marL="91444" marR="91444" marT="45712" marB="45712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5F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marL="742950" lvl="1" indent="-285750" algn="l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l" eaLnBrk="0" fontAlgn="base" latinLnBrk="0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x-none" sz="2000" b="1" i="1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sym typeface="Times New Roman" panose="02020603050405020304" pitchFamily="18" charset="0"/>
                        </a:rPr>
                        <a:t>1</a:t>
                      </a:r>
                      <a:r>
                        <a:rPr lang="zh-CN" altLang="en-US" sz="2000" b="1" i="1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sym typeface="Times New Roman" panose="02020603050405020304" pitchFamily="18" charset="0"/>
                        </a:rPr>
                        <a:t>、掌握共享桌面的配置过程</a:t>
                      </a:r>
                    </a:p>
                    <a:p>
                      <a:pPr marL="0" lvl="0" indent="0" algn="l" eaLnBrk="0" fontAlgn="base" latinLnBrk="0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x-none" sz="2000" b="1" i="1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sym typeface="Times New Roman" panose="02020603050405020304" pitchFamily="18" charset="0"/>
                        </a:rPr>
                        <a:t>2</a:t>
                      </a:r>
                      <a:r>
                        <a:rPr lang="zh-CN" altLang="en-US" sz="2000" b="1" i="1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sym typeface="Times New Roman" panose="02020603050405020304" pitchFamily="18" charset="0"/>
                        </a:rPr>
                        <a:t>、掌握独享桌面的配置过程</a:t>
                      </a:r>
                    </a:p>
                  </a:txBody>
                  <a:tcPr marL="91444" marR="91444" marT="45712" marB="45712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5F0">
                        <a:alpha val="100000"/>
                      </a:srgbClr>
                    </a:solidFill>
                  </a:tcPr>
                </a:tc>
              </a:tr>
              <a:tr h="1257304">
                <a:tc>
                  <a:txBody>
                    <a:bodyPr/>
                    <a:lstStyle>
                      <a:lvl1pPr marL="342900" lvl="0" indent="-342900" algn="l" defTabSz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marL="742950" lvl="1" indent="-285750" algn="l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l" eaLnBrk="0" fontAlgn="base" latinLnBrk="0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zh-CN" altLang="en-US" sz="2000" b="1" dirty="0">
                          <a:solidFill>
                            <a:schemeClr val="hlink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用户认证和角色介绍</a:t>
                      </a:r>
                    </a:p>
                  </a:txBody>
                  <a:tcPr marL="91444" marR="91444" marT="45712" marB="45712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5F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marL="742950" lvl="1" indent="-285750" algn="l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l" eaLnBrk="0" fontAlgn="base" latinLnBrk="0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x-none" sz="2000" b="1" i="1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sym typeface="Times New Roman" panose="02020603050405020304" pitchFamily="18" charset="0"/>
                        </a:rPr>
                        <a:t>1</a:t>
                      </a:r>
                      <a:r>
                        <a:rPr lang="zh-CN" altLang="en-US" sz="2000" b="1" i="1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sym typeface="Times New Roman" panose="02020603050405020304" pitchFamily="18" charset="0"/>
                        </a:rPr>
                        <a:t>、了解支持的认证方式</a:t>
                      </a:r>
                    </a:p>
                    <a:p>
                      <a:pPr marL="0" lvl="0" indent="0" algn="l" eaLnBrk="0" fontAlgn="base" latinLnBrk="0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x-none" sz="2000" b="1" i="1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sym typeface="Times New Roman" panose="02020603050405020304" pitchFamily="18" charset="0"/>
                        </a:rPr>
                        <a:t>2</a:t>
                      </a:r>
                      <a:r>
                        <a:rPr lang="zh-CN" altLang="en-US" sz="2000" b="1" i="1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sym typeface="Times New Roman" panose="02020603050405020304" pitchFamily="18" charset="0"/>
                        </a:rPr>
                        <a:t>、掌握角色的作用和配置</a:t>
                      </a:r>
                    </a:p>
                  </a:txBody>
                  <a:tcPr marL="91444" marR="91444" marT="45712" marB="45712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5F0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6426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Text Box 3"/>
          <p:cNvSpPr txBox="1">
            <a:spLocks noChangeArrowheads="1"/>
          </p:cNvSpPr>
          <p:nvPr/>
        </p:nvSpPr>
        <p:spPr bwMode="auto">
          <a:xfrm>
            <a:off x="900113" y="1773238"/>
            <a:ext cx="77041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endParaRPr lang="en-US" altLang="zh-CN"/>
          </a:p>
          <a:p>
            <a:pPr eaLnBrk="0" hangingPunct="0"/>
            <a:endParaRPr lang="zh-CN" altLang="en-US"/>
          </a:p>
        </p:txBody>
      </p:sp>
      <p:sp>
        <p:nvSpPr>
          <p:cNvPr id="58370" name="标题 3"/>
          <p:cNvSpPr>
            <a:spLocks noGrp="1" noChangeArrowheads="1"/>
          </p:cNvSpPr>
          <p:nvPr>
            <p:ph type="title"/>
          </p:nvPr>
        </p:nvSpPr>
        <p:spPr>
          <a:xfrm>
            <a:off x="-108520" y="125760"/>
            <a:ext cx="8229600" cy="1143000"/>
          </a:xfrm>
        </p:spPr>
        <p:txBody>
          <a:bodyPr/>
          <a:lstStyle/>
          <a:p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VDC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配置</a:t>
            </a:r>
          </a:p>
        </p:txBody>
      </p:sp>
      <p:sp>
        <p:nvSpPr>
          <p:cNvPr id="11267" name="内容占位符 4"/>
          <p:cNvSpPr>
            <a:spLocks noGrp="1"/>
          </p:cNvSpPr>
          <p:nvPr>
            <p:ph idx="1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en-US" altLang="zh-CN" sz="2400" b="1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VDI Client</a:t>
            </a:r>
          </a:p>
          <a:p>
            <a:pPr lvl="1">
              <a:defRPr/>
            </a:pPr>
            <a:r>
              <a:rPr lang="zh-CN" altLang="en-US" sz="20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客户端自定义</a:t>
            </a:r>
          </a:p>
          <a:p>
            <a:pPr lvl="2">
              <a:defRPr/>
            </a:pPr>
            <a:r>
              <a:rPr lang="zh-CN" altLang="en-US" sz="18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断线自动重连</a:t>
            </a:r>
          </a:p>
          <a:p>
            <a:pPr lvl="3">
              <a:defRPr/>
            </a:pPr>
            <a:r>
              <a:rPr lang="en-US" altLang="zh-CN" sz="16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adesk</a:t>
            </a:r>
            <a:r>
              <a:rPr lang="zh-CN" altLang="en-US" sz="16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与资源之间的连接断开之后是否自动重新连接</a:t>
            </a:r>
          </a:p>
          <a:p>
            <a:pPr lvl="3">
              <a:defRPr/>
            </a:pPr>
            <a:r>
              <a:rPr lang="zh-CN" altLang="en-US" sz="16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启用"断线自动重试连接"，必须启用"允许用户选择自动登录"和"允许用户保存密码</a:t>
            </a:r>
            <a:r>
              <a:rPr lang="en-US" altLang="zh-CN" sz="16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</a:p>
          <a:p>
            <a:pPr lvl="2">
              <a:defRPr/>
            </a:pPr>
            <a:r>
              <a:rPr lang="zh-CN" altLang="en-US" sz="18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允许用户选择自动登录</a:t>
            </a:r>
          </a:p>
          <a:p>
            <a:pPr lvl="3">
              <a:defRPr/>
            </a:pPr>
            <a:r>
              <a:rPr lang="zh-CN" altLang="en-US" sz="16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16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VDI</a:t>
            </a:r>
            <a:r>
              <a:rPr lang="zh-CN" altLang="en-US" sz="16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登录界面，是否允许用户选择</a:t>
            </a:r>
            <a:r>
              <a:rPr lang="en-US" altLang="zh-CN" sz="16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sz="16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自动登录</a:t>
            </a:r>
            <a:r>
              <a:rPr lang="en-US" altLang="zh-CN" sz="16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zh-CN" altLang="en-US" sz="16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选项。</a:t>
            </a:r>
          </a:p>
          <a:p>
            <a:pPr lvl="3">
              <a:defRPr/>
            </a:pPr>
            <a:r>
              <a:rPr lang="en-US" altLang="zh-CN" sz="16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启用"允许用户选择自动登录"，必须启用"允许用户保存密码"</a:t>
            </a:r>
          </a:p>
          <a:p>
            <a:pPr lvl="2">
              <a:defRPr/>
            </a:pPr>
            <a:r>
              <a:rPr lang="zh-CN" altLang="en-US" sz="18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允许用户保存密码</a:t>
            </a:r>
          </a:p>
          <a:p>
            <a:pPr lvl="3">
              <a:defRPr/>
            </a:pPr>
            <a:r>
              <a:rPr lang="zh-CN" altLang="en-US" sz="16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16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VDI</a:t>
            </a:r>
            <a:r>
              <a:rPr lang="zh-CN" altLang="en-US" sz="16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登录界面，是否允许用户选择</a:t>
            </a:r>
            <a:r>
              <a:rPr lang="en-US" altLang="zh-CN" sz="16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sz="16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保存密码</a:t>
            </a:r>
            <a:r>
              <a:rPr lang="en-US" altLang="zh-CN" sz="16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zh-CN" altLang="en-US" sz="16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选项。</a:t>
            </a:r>
          </a:p>
          <a:p>
            <a:pPr marL="457200" lvl="1" indent="0">
              <a:buFont typeface="Arial" panose="020B0604020202020204" pitchFamily="34" charset="0"/>
              <a:buNone/>
              <a:defRPr/>
            </a:pPr>
            <a:endParaRPr lang="en-US" altLang="zh-CN" sz="16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16152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Text Box 3"/>
          <p:cNvSpPr txBox="1">
            <a:spLocks noChangeArrowheads="1"/>
          </p:cNvSpPr>
          <p:nvPr/>
        </p:nvSpPr>
        <p:spPr bwMode="auto">
          <a:xfrm>
            <a:off x="900113" y="1773238"/>
            <a:ext cx="77041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endParaRPr lang="en-US" altLang="zh-CN"/>
          </a:p>
          <a:p>
            <a:pPr eaLnBrk="0" hangingPunct="0"/>
            <a:endParaRPr lang="zh-CN" altLang="en-US"/>
          </a:p>
        </p:txBody>
      </p:sp>
      <p:sp>
        <p:nvSpPr>
          <p:cNvPr id="59394" name="标题 3"/>
          <p:cNvSpPr>
            <a:spLocks noGrp="1" noChangeArrowheads="1"/>
          </p:cNvSpPr>
          <p:nvPr>
            <p:ph type="title"/>
          </p:nvPr>
        </p:nvSpPr>
        <p:spPr>
          <a:xfrm>
            <a:off x="-108520" y="116632"/>
            <a:ext cx="8229600" cy="1143000"/>
          </a:xfrm>
        </p:spPr>
        <p:txBody>
          <a:bodyPr/>
          <a:lstStyle/>
          <a:p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VDC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配置</a:t>
            </a:r>
          </a:p>
        </p:txBody>
      </p:sp>
      <p:sp>
        <p:nvSpPr>
          <p:cNvPr id="59395" name="内容占位符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altLang="zh-CN" sz="2400" b="1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zh-CN" sz="20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9396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3" y="1555750"/>
            <a:ext cx="9183688" cy="4471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93198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Text Box 3"/>
          <p:cNvSpPr txBox="1">
            <a:spLocks noChangeArrowheads="1"/>
          </p:cNvSpPr>
          <p:nvPr/>
        </p:nvSpPr>
        <p:spPr bwMode="auto">
          <a:xfrm>
            <a:off x="900113" y="1773238"/>
            <a:ext cx="77041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endParaRPr lang="en-US" altLang="zh-CN"/>
          </a:p>
          <a:p>
            <a:pPr eaLnBrk="0" hangingPunct="0"/>
            <a:endParaRPr lang="zh-CN" altLang="en-US"/>
          </a:p>
        </p:txBody>
      </p:sp>
      <p:sp>
        <p:nvSpPr>
          <p:cNvPr id="60418" name="标题 3"/>
          <p:cNvSpPr>
            <a:spLocks noGrp="1" noChangeArrowheads="1"/>
          </p:cNvSpPr>
          <p:nvPr>
            <p:ph type="title"/>
          </p:nvPr>
        </p:nvSpPr>
        <p:spPr>
          <a:xfrm>
            <a:off x="-180528" y="116632"/>
            <a:ext cx="8229600" cy="1143000"/>
          </a:xfrm>
        </p:spPr>
        <p:txBody>
          <a:bodyPr/>
          <a:lstStyle/>
          <a:p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VDC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配置</a:t>
            </a:r>
          </a:p>
        </p:txBody>
      </p:sp>
      <p:sp>
        <p:nvSpPr>
          <p:cNvPr id="11267" name="内容占位符 4"/>
          <p:cNvSpPr>
            <a:spLocks noGrp="1"/>
          </p:cNvSpPr>
          <p:nvPr>
            <p:ph idx="1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zh-CN" altLang="en-US" sz="2400" b="1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虚拟化平台控制器</a:t>
            </a:r>
          </a:p>
          <a:p>
            <a:pPr lvl="1">
              <a:defRPr/>
            </a:pPr>
            <a:r>
              <a:rPr lang="zh-CN" altLang="en-US" sz="20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控制器地址</a:t>
            </a:r>
          </a:p>
          <a:p>
            <a:pPr lvl="2">
              <a:defRPr/>
            </a:pPr>
            <a:r>
              <a:rPr lang="en-US" altLang="zh-CN" sz="18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https://</a:t>
            </a:r>
            <a:r>
              <a:rPr lang="en-US" altLang="zh-CN" sz="1800" i="1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vmp_ip </a:t>
            </a:r>
            <a:r>
              <a:rPr lang="en-US" altLang="zh-CN" sz="18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:4433</a:t>
            </a:r>
          </a:p>
          <a:p>
            <a:pPr lvl="2">
              <a:defRPr/>
            </a:pPr>
            <a:r>
              <a:rPr lang="zh-CN" altLang="en-US" sz="18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账号：</a:t>
            </a:r>
            <a:r>
              <a:rPr lang="en-US" altLang="zh-CN" sz="18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VMP</a:t>
            </a:r>
            <a:r>
              <a:rPr lang="zh-CN" altLang="en-US" sz="18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控制台管理员账号</a:t>
            </a:r>
          </a:p>
          <a:p>
            <a:pPr lvl="2">
              <a:defRPr/>
            </a:pPr>
            <a:r>
              <a:rPr lang="zh-CN" altLang="en-US" sz="18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密码：</a:t>
            </a:r>
            <a:r>
              <a:rPr lang="en-US" altLang="zh-CN" sz="18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VMP</a:t>
            </a:r>
            <a:r>
              <a:rPr lang="zh-CN" altLang="en-US" sz="18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控制台管理员密码</a:t>
            </a:r>
          </a:p>
          <a:p>
            <a:pPr marL="457200" lvl="1" indent="0">
              <a:buFont typeface="Arial" panose="020B0604020202020204" pitchFamily="34" charset="0"/>
              <a:buNone/>
              <a:defRPr/>
            </a:pPr>
            <a:endParaRPr lang="en-US" altLang="zh-CN" sz="18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0420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3355975"/>
            <a:ext cx="8893175" cy="343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8704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文本框 13"/>
          <p:cNvSpPr>
            <a:spLocks noChangeArrowheads="1"/>
          </p:cNvSpPr>
          <p:nvPr/>
        </p:nvSpPr>
        <p:spPr bwMode="auto">
          <a:xfrm>
            <a:off x="708025" y="2132856"/>
            <a:ext cx="43815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3600" b="1" dirty="0">
                <a:solidFill>
                  <a:srgbClr val="A6A6A6"/>
                </a:solidFill>
                <a:latin typeface="Effra" pitchFamily="2" charset="0"/>
                <a:sym typeface="Effra" pitchFamily="2" charset="0"/>
              </a:rPr>
              <a:t>1</a:t>
            </a:r>
            <a:endParaRPr lang="zh-CN" altLang="en-US" sz="3600" b="1" dirty="0">
              <a:solidFill>
                <a:srgbClr val="A6A6A6"/>
              </a:solidFill>
              <a:latin typeface="Effra" pitchFamily="2" charset="0"/>
              <a:sym typeface="Effra" pitchFamily="2" charset="0"/>
            </a:endParaRPr>
          </a:p>
          <a:p>
            <a:r>
              <a:rPr lang="en-US" sz="3600" b="1" dirty="0">
                <a:solidFill>
                  <a:srgbClr val="A6A6A6"/>
                </a:solidFill>
                <a:latin typeface="Effra" pitchFamily="2" charset="0"/>
                <a:sym typeface="Effra" pitchFamily="2" charset="0"/>
              </a:rPr>
              <a:t>2</a:t>
            </a:r>
            <a:endParaRPr lang="zh-CN" altLang="en-US" sz="3600" b="1" dirty="0">
              <a:solidFill>
                <a:srgbClr val="A6A6A6"/>
              </a:solidFill>
              <a:latin typeface="Effra" pitchFamily="2" charset="0"/>
              <a:sym typeface="Effra" pitchFamily="2" charset="0"/>
            </a:endParaRPr>
          </a:p>
          <a:p>
            <a:r>
              <a:rPr lang="en-US" sz="3600" b="1" dirty="0">
                <a:solidFill>
                  <a:srgbClr val="1D3994"/>
                </a:solidFill>
                <a:latin typeface="Effra" pitchFamily="2" charset="0"/>
                <a:sym typeface="Effra" pitchFamily="2" charset="0"/>
              </a:rPr>
              <a:t>3</a:t>
            </a:r>
            <a:endParaRPr lang="zh-CN" altLang="en-US" sz="3600" b="1" dirty="0">
              <a:solidFill>
                <a:srgbClr val="1D3994"/>
              </a:solidFill>
              <a:latin typeface="Effra" pitchFamily="2" charset="0"/>
              <a:sym typeface="Effra" pitchFamily="2" charset="0"/>
            </a:endParaRPr>
          </a:p>
          <a:p>
            <a:r>
              <a:rPr lang="en-US" sz="3600" b="1" dirty="0">
                <a:solidFill>
                  <a:srgbClr val="A6A6A6"/>
                </a:solidFill>
                <a:latin typeface="Effra" pitchFamily="2" charset="0"/>
                <a:sym typeface="Effra" pitchFamily="2" charset="0"/>
              </a:rPr>
              <a:t>4</a:t>
            </a:r>
            <a:endParaRPr lang="zh-CN" altLang="en-US" dirty="0"/>
          </a:p>
        </p:txBody>
      </p:sp>
      <p:sp>
        <p:nvSpPr>
          <p:cNvPr id="7171" name="文本框 14"/>
          <p:cNvSpPr>
            <a:spLocks noChangeArrowheads="1"/>
          </p:cNvSpPr>
          <p:nvPr/>
        </p:nvSpPr>
        <p:spPr bwMode="auto">
          <a:xfrm>
            <a:off x="1149350" y="2381250"/>
            <a:ext cx="73882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1400" dirty="0">
                <a:solidFill>
                  <a:srgbClr val="A5A5A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软件</a:t>
            </a:r>
            <a:r>
              <a:rPr lang="en-US" altLang="zh-CN" sz="1400" dirty="0">
                <a:solidFill>
                  <a:srgbClr val="A5A5A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VDC</a:t>
            </a:r>
            <a:r>
              <a:rPr lang="zh-CN" altLang="en-US" sz="1400" dirty="0">
                <a:solidFill>
                  <a:srgbClr val="A5A5A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安装</a:t>
            </a:r>
            <a:endParaRPr lang="zh-CN" altLang="en-US" sz="1400" dirty="0">
              <a:solidFill>
                <a:srgbClr val="A5A5A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72" name="文本框 15"/>
          <p:cNvSpPr>
            <a:spLocks noChangeArrowheads="1"/>
          </p:cNvSpPr>
          <p:nvPr/>
        </p:nvSpPr>
        <p:spPr bwMode="auto">
          <a:xfrm>
            <a:off x="1146175" y="2859088"/>
            <a:ext cx="73866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1400" dirty="0" smtClean="0">
                <a:solidFill>
                  <a:srgbClr val="A5A5A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VDC</a:t>
            </a:r>
            <a:r>
              <a:rPr lang="zh-CN" altLang="en-US" sz="1400" dirty="0" smtClean="0">
                <a:solidFill>
                  <a:srgbClr val="A5A5A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基础配置</a:t>
            </a:r>
            <a:endParaRPr lang="zh-CN" altLang="en-US" dirty="0"/>
          </a:p>
        </p:txBody>
      </p:sp>
      <p:sp>
        <p:nvSpPr>
          <p:cNvPr id="7173" name="文本框 16"/>
          <p:cNvSpPr>
            <a:spLocks noChangeArrowheads="1"/>
          </p:cNvSpPr>
          <p:nvPr/>
        </p:nvSpPr>
        <p:spPr bwMode="auto">
          <a:xfrm>
            <a:off x="1146175" y="3386138"/>
            <a:ext cx="73866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1400" dirty="0">
                <a:solidFill>
                  <a:srgbClr val="1D399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资源介绍</a:t>
            </a:r>
            <a:endParaRPr lang="zh-CN" altLang="en-US" sz="1400" dirty="0">
              <a:solidFill>
                <a:srgbClr val="1D399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74" name="文本框 17"/>
          <p:cNvSpPr>
            <a:spLocks noChangeArrowheads="1"/>
          </p:cNvSpPr>
          <p:nvPr/>
        </p:nvSpPr>
        <p:spPr bwMode="auto">
          <a:xfrm>
            <a:off x="1146175" y="3933825"/>
            <a:ext cx="73866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1400" dirty="0" smtClean="0">
                <a:solidFill>
                  <a:srgbClr val="A5A5A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用户认证和角色介绍</a:t>
            </a:r>
            <a:endParaRPr lang="zh-CN" altLang="en-US" dirty="0"/>
          </a:p>
        </p:txBody>
      </p:sp>
      <p:sp>
        <p:nvSpPr>
          <p:cNvPr id="7175" name="TextBox 23"/>
          <p:cNvSpPr>
            <a:spLocks noChangeArrowheads="1"/>
          </p:cNvSpPr>
          <p:nvPr/>
        </p:nvSpPr>
        <p:spPr bwMode="auto">
          <a:xfrm>
            <a:off x="719138" y="1485900"/>
            <a:ext cx="14049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2400">
                <a:solidFill>
                  <a:srgbClr val="1D3994"/>
                </a:solidFill>
                <a:latin typeface="Effra Medium" pitchFamily="2" charset="0"/>
                <a:sym typeface="Effra Medium" pitchFamily="2" charset="0"/>
              </a:rPr>
              <a:t>Contents</a:t>
            </a:r>
            <a:endParaRPr lang="zh-CN" altLang="en-US" sz="2400">
              <a:solidFill>
                <a:srgbClr val="1D3994"/>
              </a:solidFill>
              <a:latin typeface="Effra Medium" pitchFamily="2" charset="0"/>
              <a:sym typeface="Effra Medium" pitchFamily="2" charset="0"/>
            </a:endParaRPr>
          </a:p>
        </p:txBody>
      </p:sp>
      <p:sp>
        <p:nvSpPr>
          <p:cNvPr id="7176" name="直接连接符 8"/>
          <p:cNvSpPr>
            <a:spLocks noChangeShapeType="1"/>
          </p:cNvSpPr>
          <p:nvPr/>
        </p:nvSpPr>
        <p:spPr bwMode="auto">
          <a:xfrm>
            <a:off x="755650" y="1052513"/>
            <a:ext cx="8064500" cy="1587"/>
          </a:xfrm>
          <a:prstGeom prst="line">
            <a:avLst/>
          </a:prstGeom>
          <a:noFill/>
          <a:ln w="12700" cap="flat" cmpd="sng">
            <a:solidFill>
              <a:srgbClr val="49442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6927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>
            <a:off x="467544" y="1050620"/>
            <a:ext cx="8280920" cy="2116"/>
          </a:xfrm>
          <a:prstGeom prst="line">
            <a:avLst/>
          </a:prstGeom>
          <a:ln w="12700" cmpd="sng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7"/>
          <p:cNvSpPr txBox="1">
            <a:spLocks noChangeArrowheads="1"/>
          </p:cNvSpPr>
          <p:nvPr/>
        </p:nvSpPr>
        <p:spPr bwMode="auto">
          <a:xfrm>
            <a:off x="698500" y="1997839"/>
            <a:ext cx="7747000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zh-CN" altLang="en-US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资源介绍</a:t>
            </a:r>
            <a:endParaRPr lang="en-US" altLang="zh-CN" sz="4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lnSpc>
                <a:spcPct val="150000"/>
              </a:lnSpc>
            </a:pP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、掌握共享桌面资源的配置过程</a:t>
            </a: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lnSpc>
                <a:spcPct val="150000"/>
              </a:lnSpc>
            </a:pP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、掌握独享桌面资源的配置过程</a:t>
            </a:r>
          </a:p>
        </p:txBody>
      </p:sp>
    </p:spTree>
    <p:extLst>
      <p:ext uri="{BB962C8B-B14F-4D97-AF65-F5344CB8AC3E}">
        <p14:creationId xmlns:p14="http://schemas.microsoft.com/office/powerpoint/2010/main" val="2395374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Text Box 3"/>
          <p:cNvSpPr txBox="1">
            <a:spLocks noChangeArrowheads="1"/>
          </p:cNvSpPr>
          <p:nvPr/>
        </p:nvSpPr>
        <p:spPr bwMode="auto">
          <a:xfrm>
            <a:off x="900113" y="1773238"/>
            <a:ext cx="77041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endParaRPr lang="en-US" altLang="zh-CN"/>
          </a:p>
          <a:p>
            <a:pPr eaLnBrk="0" hangingPunct="0"/>
            <a:endParaRPr lang="zh-CN" altLang="en-US"/>
          </a:p>
        </p:txBody>
      </p:sp>
      <p:sp>
        <p:nvSpPr>
          <p:cNvPr id="62466" name="标题 3"/>
          <p:cNvSpPr>
            <a:spLocks noGrp="1" noChangeArrowheads="1"/>
          </p:cNvSpPr>
          <p:nvPr>
            <p:ph type="title"/>
          </p:nvPr>
        </p:nvSpPr>
        <p:spPr>
          <a:xfrm>
            <a:off x="-252536" y="125760"/>
            <a:ext cx="8229600" cy="1143000"/>
          </a:xfrm>
        </p:spPr>
        <p:txBody>
          <a:bodyPr/>
          <a:lstStyle/>
          <a:p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资源介绍</a:t>
            </a:r>
          </a:p>
        </p:txBody>
      </p:sp>
      <p:sp>
        <p:nvSpPr>
          <p:cNvPr id="11267" name="内容占位符 4"/>
          <p:cNvSpPr>
            <a:spLocks noGrp="1"/>
          </p:cNvSpPr>
          <p:nvPr>
            <p:ph idx="1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zh-CN" altLang="en-US" sz="2400" b="1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共享桌面</a:t>
            </a:r>
          </a:p>
          <a:p>
            <a:pPr lvl="1">
              <a:defRPr/>
            </a:pPr>
            <a:r>
              <a:rPr lang="zh-CN" altLang="en-US" sz="2000" noProof="1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基于</a:t>
            </a:r>
            <a:r>
              <a:rPr lang="en-US" altLang="x-none" sz="2000" noProof="1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Windows</a:t>
            </a:r>
            <a:r>
              <a:rPr lang="zh-CN" altLang="en-US" sz="2000" noProof="1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终端服务而发布的桌面环境，所有用户共享同一个操作系统。出于安全考虑，需对用户的操作进行必要限制。</a:t>
            </a:r>
            <a:endParaRPr lang="zh-CN" altLang="en-US" sz="2000" b="1" noProof="1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457200" lvl="1" indent="0">
              <a:buFont typeface="Arial" panose="020B0604020202020204" pitchFamily="34" charset="0"/>
              <a:buNone/>
              <a:defRPr/>
            </a:pPr>
            <a:endParaRPr lang="en-US" altLang="zh-CN" sz="20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64769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Text Box 3"/>
          <p:cNvSpPr txBox="1">
            <a:spLocks noChangeArrowheads="1"/>
          </p:cNvSpPr>
          <p:nvPr/>
        </p:nvSpPr>
        <p:spPr bwMode="auto">
          <a:xfrm>
            <a:off x="900113" y="1773238"/>
            <a:ext cx="77041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endParaRPr lang="en-US" altLang="zh-CN"/>
          </a:p>
          <a:p>
            <a:pPr eaLnBrk="0" hangingPunct="0"/>
            <a:endParaRPr lang="zh-CN" altLang="en-US"/>
          </a:p>
        </p:txBody>
      </p:sp>
      <p:sp>
        <p:nvSpPr>
          <p:cNvPr id="63490" name="标题 3"/>
          <p:cNvSpPr>
            <a:spLocks noGrp="1" noChangeArrowheads="1"/>
          </p:cNvSpPr>
          <p:nvPr>
            <p:ph type="title"/>
          </p:nvPr>
        </p:nvSpPr>
        <p:spPr>
          <a:xfrm>
            <a:off x="-180528" y="116632"/>
            <a:ext cx="8229600" cy="1143000"/>
          </a:xfrm>
        </p:spPr>
        <p:txBody>
          <a:bodyPr/>
          <a:lstStyle/>
          <a:p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资源介绍</a:t>
            </a:r>
          </a:p>
        </p:txBody>
      </p:sp>
      <p:sp>
        <p:nvSpPr>
          <p:cNvPr id="11267" name="内容占位符 4"/>
          <p:cNvSpPr>
            <a:spLocks noGrp="1"/>
          </p:cNvSpPr>
          <p:nvPr>
            <p:ph idx="1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zh-CN" altLang="en-US" sz="2400" b="1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共享桌面资源配置过程</a:t>
            </a:r>
          </a:p>
          <a:p>
            <a:pPr lvl="1">
              <a:defRPr/>
            </a:pPr>
            <a:r>
              <a:rPr lang="zh-CN" altLang="en-US" sz="20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在服务器上安装终端服务（过程略）</a:t>
            </a:r>
          </a:p>
          <a:p>
            <a:pPr lvl="1">
              <a:defRPr/>
            </a:pPr>
            <a:r>
              <a:rPr lang="zh-CN" altLang="en-US" sz="20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在服务器上安装SFRemoteAppServerInstall.exe</a:t>
            </a:r>
            <a:endParaRPr lang="zh-CN" altLang="en-US" sz="20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defRPr/>
            </a:pPr>
            <a:r>
              <a:rPr lang="zh-CN" altLang="en-US" sz="20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配置终端服务器</a:t>
            </a:r>
          </a:p>
          <a:p>
            <a:pPr lvl="1">
              <a:defRPr/>
            </a:pPr>
            <a:r>
              <a:rPr lang="zh-CN" altLang="en-US" sz="20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添加共享桌面资源</a:t>
            </a:r>
          </a:p>
          <a:p>
            <a:pPr marL="457200" lvl="1" indent="0">
              <a:buFont typeface="Arial" panose="020B0604020202020204" pitchFamily="34" charset="0"/>
              <a:buNone/>
              <a:defRPr/>
            </a:pPr>
            <a:endParaRPr lang="zh-CN" altLang="en-US" sz="20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26376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00" fill="hold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Text Box 3"/>
          <p:cNvSpPr txBox="1">
            <a:spLocks noChangeArrowheads="1"/>
          </p:cNvSpPr>
          <p:nvPr/>
        </p:nvSpPr>
        <p:spPr bwMode="auto">
          <a:xfrm>
            <a:off x="900113" y="1773238"/>
            <a:ext cx="77041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endParaRPr lang="en-US" altLang="zh-CN"/>
          </a:p>
          <a:p>
            <a:pPr eaLnBrk="0" hangingPunct="0"/>
            <a:endParaRPr lang="zh-CN" altLang="en-US"/>
          </a:p>
        </p:txBody>
      </p:sp>
      <p:sp>
        <p:nvSpPr>
          <p:cNvPr id="64514" name="标题 3"/>
          <p:cNvSpPr>
            <a:spLocks noGrp="1" noChangeArrowheads="1"/>
          </p:cNvSpPr>
          <p:nvPr>
            <p:ph type="title"/>
          </p:nvPr>
        </p:nvSpPr>
        <p:spPr>
          <a:xfrm>
            <a:off x="-180528" y="116632"/>
            <a:ext cx="8229600" cy="1143000"/>
          </a:xfrm>
        </p:spPr>
        <p:txBody>
          <a:bodyPr/>
          <a:lstStyle/>
          <a:p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资源介绍</a:t>
            </a:r>
          </a:p>
        </p:txBody>
      </p:sp>
      <p:sp>
        <p:nvSpPr>
          <p:cNvPr id="64515" name="内容占位符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安装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SFRemoteAppServerInstall.exe</a:t>
            </a:r>
            <a:endParaRPr lang="zh-CN" altLang="en-US" sz="2400" b="1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zh-CN" sz="20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4516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2060575"/>
            <a:ext cx="8977313" cy="440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8691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Text Box 3"/>
          <p:cNvSpPr txBox="1">
            <a:spLocks noChangeArrowheads="1"/>
          </p:cNvSpPr>
          <p:nvPr/>
        </p:nvSpPr>
        <p:spPr bwMode="auto">
          <a:xfrm>
            <a:off x="900113" y="1773238"/>
            <a:ext cx="77041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endParaRPr lang="en-US" altLang="zh-CN"/>
          </a:p>
          <a:p>
            <a:pPr eaLnBrk="0" hangingPunct="0"/>
            <a:endParaRPr lang="zh-CN" altLang="en-US"/>
          </a:p>
        </p:txBody>
      </p:sp>
      <p:sp>
        <p:nvSpPr>
          <p:cNvPr id="65538" name="标题 3"/>
          <p:cNvSpPr>
            <a:spLocks noGrp="1" noChangeArrowheads="1"/>
          </p:cNvSpPr>
          <p:nvPr>
            <p:ph type="title"/>
          </p:nvPr>
        </p:nvSpPr>
        <p:spPr>
          <a:xfrm>
            <a:off x="-180528" y="125760"/>
            <a:ext cx="8229600" cy="1143000"/>
          </a:xfrm>
        </p:spPr>
        <p:txBody>
          <a:bodyPr/>
          <a:lstStyle/>
          <a:p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资源介绍</a:t>
            </a:r>
          </a:p>
        </p:txBody>
      </p:sp>
      <p:sp>
        <p:nvSpPr>
          <p:cNvPr id="11267" name="内容占位符 4"/>
          <p:cNvSpPr>
            <a:spLocks noGrp="1"/>
          </p:cNvSpPr>
          <p:nvPr>
            <p:ph idx="1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zh-CN" altLang="en-US" sz="2400" b="1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共享桌面配置过程</a:t>
            </a:r>
          </a:p>
          <a:p>
            <a:pPr lvl="1">
              <a:defRPr/>
            </a:pPr>
            <a:r>
              <a:rPr lang="zh-CN" altLang="en-US" sz="20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在服务器上安装终端服务</a:t>
            </a:r>
          </a:p>
          <a:p>
            <a:pPr lvl="1">
              <a:defRPr/>
            </a:pPr>
            <a:r>
              <a:rPr lang="zh-CN" altLang="en-US" sz="20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在服务器上安装SFRemoteAppServerInstall.exe</a:t>
            </a:r>
            <a:endParaRPr lang="zh-CN" altLang="en-US" sz="20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defRPr/>
            </a:pPr>
            <a:r>
              <a:rPr lang="zh-CN" altLang="en-US" sz="20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配置终端服务器</a:t>
            </a:r>
          </a:p>
          <a:p>
            <a:pPr lvl="1">
              <a:defRPr/>
            </a:pPr>
            <a:r>
              <a:rPr lang="zh-CN" altLang="en-US" sz="20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添加共享桌面资源</a:t>
            </a:r>
          </a:p>
          <a:p>
            <a:pPr lvl="1">
              <a:defRPr/>
            </a:pPr>
            <a:endParaRPr lang="zh-CN" altLang="en-US" sz="20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buFont typeface="Arial" panose="020B0604020202020204" pitchFamily="34" charset="0"/>
              <a:buNone/>
              <a:defRPr/>
            </a:pPr>
            <a:endParaRPr lang="zh-CN" altLang="en-US" sz="20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buFont typeface="Arial" panose="020B0604020202020204" pitchFamily="34" charset="0"/>
              <a:buNone/>
              <a:defRPr/>
            </a:pPr>
            <a:endParaRPr lang="zh-CN" altLang="en-US" sz="20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79473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00" fill="hold"/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Text Box 3"/>
          <p:cNvSpPr txBox="1">
            <a:spLocks noChangeArrowheads="1"/>
          </p:cNvSpPr>
          <p:nvPr/>
        </p:nvSpPr>
        <p:spPr bwMode="auto">
          <a:xfrm>
            <a:off x="900113" y="1773238"/>
            <a:ext cx="77041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endParaRPr lang="en-US" altLang="zh-CN"/>
          </a:p>
          <a:p>
            <a:pPr eaLnBrk="0" hangingPunct="0"/>
            <a:endParaRPr lang="zh-CN" altLang="en-US"/>
          </a:p>
        </p:txBody>
      </p:sp>
      <p:sp>
        <p:nvSpPr>
          <p:cNvPr id="66562" name="标题 3"/>
          <p:cNvSpPr>
            <a:spLocks noGrp="1" noChangeArrowheads="1"/>
          </p:cNvSpPr>
          <p:nvPr>
            <p:ph type="title"/>
          </p:nvPr>
        </p:nvSpPr>
        <p:spPr>
          <a:xfrm>
            <a:off x="-180528" y="116632"/>
            <a:ext cx="8229600" cy="1143000"/>
          </a:xfrm>
        </p:spPr>
        <p:txBody>
          <a:bodyPr/>
          <a:lstStyle/>
          <a:p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资源介绍</a:t>
            </a:r>
          </a:p>
        </p:txBody>
      </p:sp>
      <p:sp>
        <p:nvSpPr>
          <p:cNvPr id="66563" name="内容占位符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配置终端服务器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zh-CN" sz="20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6564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2132013"/>
            <a:ext cx="5783263" cy="4335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1989138"/>
            <a:ext cx="6929437" cy="500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00332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文本框 13"/>
          <p:cNvSpPr>
            <a:spLocks noChangeArrowheads="1"/>
          </p:cNvSpPr>
          <p:nvPr/>
        </p:nvSpPr>
        <p:spPr bwMode="auto">
          <a:xfrm>
            <a:off x="708025" y="2108200"/>
            <a:ext cx="43815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3600" b="1">
                <a:solidFill>
                  <a:srgbClr val="1D3994"/>
                </a:solidFill>
                <a:latin typeface="Effra" pitchFamily="2" charset="0"/>
                <a:sym typeface="Effra" pitchFamily="2" charset="0"/>
              </a:rPr>
              <a:t>1</a:t>
            </a:r>
            <a:endParaRPr lang="zh-CN" altLang="en-US" sz="3600" b="1">
              <a:solidFill>
                <a:srgbClr val="1D3994"/>
              </a:solidFill>
              <a:latin typeface="Effra" pitchFamily="2" charset="0"/>
              <a:sym typeface="Effra" pitchFamily="2" charset="0"/>
            </a:endParaRPr>
          </a:p>
          <a:p>
            <a:r>
              <a:rPr lang="en-US" sz="3600" b="1">
                <a:solidFill>
                  <a:srgbClr val="A6A6A6"/>
                </a:solidFill>
                <a:latin typeface="Effra" pitchFamily="2" charset="0"/>
                <a:sym typeface="Effra" pitchFamily="2" charset="0"/>
              </a:rPr>
              <a:t>2</a:t>
            </a:r>
            <a:endParaRPr lang="zh-CN" altLang="en-US" sz="3600" b="1">
              <a:solidFill>
                <a:srgbClr val="A6A6A6"/>
              </a:solidFill>
              <a:latin typeface="Effra" pitchFamily="2" charset="0"/>
              <a:sym typeface="Effra" pitchFamily="2" charset="0"/>
            </a:endParaRPr>
          </a:p>
          <a:p>
            <a:r>
              <a:rPr lang="en-US" sz="3600" b="1">
                <a:solidFill>
                  <a:srgbClr val="A6A6A6"/>
                </a:solidFill>
                <a:latin typeface="Effra" pitchFamily="2" charset="0"/>
                <a:sym typeface="Effra" pitchFamily="2" charset="0"/>
              </a:rPr>
              <a:t>3</a:t>
            </a:r>
            <a:endParaRPr lang="zh-CN" altLang="en-US" sz="3600" b="1">
              <a:solidFill>
                <a:srgbClr val="A6A6A6"/>
              </a:solidFill>
              <a:latin typeface="Effra" pitchFamily="2" charset="0"/>
              <a:sym typeface="Effra" pitchFamily="2" charset="0"/>
            </a:endParaRPr>
          </a:p>
          <a:p>
            <a:r>
              <a:rPr lang="en-US" sz="3600" b="1">
                <a:solidFill>
                  <a:srgbClr val="A6A6A6"/>
                </a:solidFill>
                <a:latin typeface="Effra" pitchFamily="2" charset="0"/>
                <a:sym typeface="Effra" pitchFamily="2" charset="0"/>
              </a:rPr>
              <a:t>4</a:t>
            </a:r>
            <a:endParaRPr lang="zh-CN" altLang="en-US"/>
          </a:p>
        </p:txBody>
      </p:sp>
      <p:sp>
        <p:nvSpPr>
          <p:cNvPr id="7171" name="文本框 14"/>
          <p:cNvSpPr>
            <a:spLocks noChangeArrowheads="1"/>
          </p:cNvSpPr>
          <p:nvPr/>
        </p:nvSpPr>
        <p:spPr bwMode="auto">
          <a:xfrm>
            <a:off x="1149350" y="2381250"/>
            <a:ext cx="73882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1400" dirty="0" smtClean="0">
                <a:solidFill>
                  <a:srgbClr val="1D399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软件</a:t>
            </a:r>
            <a:r>
              <a:rPr lang="en-US" altLang="zh-CN" sz="1400" dirty="0" smtClean="0">
                <a:solidFill>
                  <a:srgbClr val="1D399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VDC</a:t>
            </a:r>
            <a:r>
              <a:rPr lang="zh-CN" altLang="en-US" sz="1400" dirty="0" smtClean="0">
                <a:solidFill>
                  <a:srgbClr val="1D399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安装</a:t>
            </a:r>
            <a:endParaRPr lang="zh-CN" altLang="en-US" dirty="0"/>
          </a:p>
        </p:txBody>
      </p:sp>
      <p:sp>
        <p:nvSpPr>
          <p:cNvPr id="7172" name="文本框 15"/>
          <p:cNvSpPr>
            <a:spLocks noChangeArrowheads="1"/>
          </p:cNvSpPr>
          <p:nvPr/>
        </p:nvSpPr>
        <p:spPr bwMode="auto">
          <a:xfrm>
            <a:off x="1146175" y="2859088"/>
            <a:ext cx="73866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1400" dirty="0" smtClean="0">
                <a:solidFill>
                  <a:srgbClr val="A5A5A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VDC</a:t>
            </a:r>
            <a:r>
              <a:rPr lang="zh-CN" altLang="en-US" sz="1400" dirty="0" smtClean="0">
                <a:solidFill>
                  <a:srgbClr val="A5A5A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基础配置</a:t>
            </a:r>
            <a:endParaRPr lang="zh-CN" altLang="en-US" dirty="0"/>
          </a:p>
        </p:txBody>
      </p:sp>
      <p:sp>
        <p:nvSpPr>
          <p:cNvPr id="7173" name="文本框 16"/>
          <p:cNvSpPr>
            <a:spLocks noChangeArrowheads="1"/>
          </p:cNvSpPr>
          <p:nvPr/>
        </p:nvSpPr>
        <p:spPr bwMode="auto">
          <a:xfrm>
            <a:off x="1146175" y="3386138"/>
            <a:ext cx="73866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1400" dirty="0" smtClean="0">
                <a:solidFill>
                  <a:srgbClr val="A5A5A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资源介绍</a:t>
            </a:r>
            <a:endParaRPr lang="zh-CN" altLang="en-US" dirty="0"/>
          </a:p>
        </p:txBody>
      </p:sp>
      <p:sp>
        <p:nvSpPr>
          <p:cNvPr id="7174" name="文本框 17"/>
          <p:cNvSpPr>
            <a:spLocks noChangeArrowheads="1"/>
          </p:cNvSpPr>
          <p:nvPr/>
        </p:nvSpPr>
        <p:spPr bwMode="auto">
          <a:xfrm>
            <a:off x="1146175" y="3933825"/>
            <a:ext cx="73866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1400" dirty="0" smtClean="0">
                <a:solidFill>
                  <a:srgbClr val="A5A5A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用户认证和角色介绍</a:t>
            </a:r>
            <a:endParaRPr lang="zh-CN" altLang="en-US" dirty="0"/>
          </a:p>
        </p:txBody>
      </p:sp>
      <p:sp>
        <p:nvSpPr>
          <p:cNvPr id="7175" name="TextBox 23"/>
          <p:cNvSpPr>
            <a:spLocks noChangeArrowheads="1"/>
          </p:cNvSpPr>
          <p:nvPr/>
        </p:nvSpPr>
        <p:spPr bwMode="auto">
          <a:xfrm>
            <a:off x="719138" y="1485900"/>
            <a:ext cx="14049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2400">
                <a:solidFill>
                  <a:srgbClr val="1D3994"/>
                </a:solidFill>
                <a:latin typeface="Effra Medium" pitchFamily="2" charset="0"/>
                <a:sym typeface="Effra Medium" pitchFamily="2" charset="0"/>
              </a:rPr>
              <a:t>Contents</a:t>
            </a:r>
            <a:endParaRPr lang="zh-CN" altLang="en-US" sz="2400">
              <a:solidFill>
                <a:srgbClr val="1D3994"/>
              </a:solidFill>
              <a:latin typeface="Effra Medium" pitchFamily="2" charset="0"/>
              <a:sym typeface="Effra Medium" pitchFamily="2" charset="0"/>
            </a:endParaRPr>
          </a:p>
        </p:txBody>
      </p:sp>
      <p:sp>
        <p:nvSpPr>
          <p:cNvPr id="7176" name="直接连接符 8"/>
          <p:cNvSpPr>
            <a:spLocks noChangeShapeType="1"/>
          </p:cNvSpPr>
          <p:nvPr/>
        </p:nvSpPr>
        <p:spPr bwMode="auto">
          <a:xfrm>
            <a:off x="755650" y="1052513"/>
            <a:ext cx="8064500" cy="1587"/>
          </a:xfrm>
          <a:prstGeom prst="line">
            <a:avLst/>
          </a:prstGeom>
          <a:noFill/>
          <a:ln w="12700" cap="flat" cmpd="sng">
            <a:solidFill>
              <a:srgbClr val="49442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7094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Text Box 3"/>
          <p:cNvSpPr txBox="1">
            <a:spLocks noChangeArrowheads="1"/>
          </p:cNvSpPr>
          <p:nvPr/>
        </p:nvSpPr>
        <p:spPr bwMode="auto">
          <a:xfrm>
            <a:off x="900113" y="1773238"/>
            <a:ext cx="77041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endParaRPr lang="en-US" altLang="zh-CN"/>
          </a:p>
          <a:p>
            <a:pPr eaLnBrk="0" hangingPunct="0"/>
            <a:endParaRPr lang="zh-CN" altLang="en-US"/>
          </a:p>
        </p:txBody>
      </p:sp>
      <p:sp>
        <p:nvSpPr>
          <p:cNvPr id="67586" name="标题 3"/>
          <p:cNvSpPr>
            <a:spLocks noGrp="1" noChangeArrowheads="1"/>
          </p:cNvSpPr>
          <p:nvPr>
            <p:ph type="title"/>
          </p:nvPr>
        </p:nvSpPr>
        <p:spPr>
          <a:xfrm>
            <a:off x="-396552" y="125760"/>
            <a:ext cx="8229600" cy="1143000"/>
          </a:xfrm>
        </p:spPr>
        <p:txBody>
          <a:bodyPr/>
          <a:lstStyle/>
          <a:p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资源介绍</a:t>
            </a:r>
          </a:p>
        </p:txBody>
      </p:sp>
      <p:sp>
        <p:nvSpPr>
          <p:cNvPr id="11267" name="内容占位符 4"/>
          <p:cNvSpPr>
            <a:spLocks noGrp="1"/>
          </p:cNvSpPr>
          <p:nvPr>
            <p:ph idx="1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zh-CN" altLang="en-US" sz="2400" b="1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共享桌面配置过程</a:t>
            </a:r>
          </a:p>
          <a:p>
            <a:pPr lvl="1">
              <a:defRPr/>
            </a:pPr>
            <a:r>
              <a:rPr lang="zh-CN" altLang="en-US" sz="20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在服务器上安装终端服务</a:t>
            </a:r>
          </a:p>
          <a:p>
            <a:pPr lvl="1">
              <a:defRPr/>
            </a:pPr>
            <a:r>
              <a:rPr lang="zh-CN" altLang="en-US" sz="20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在服务器上安装SFRemoteAppServerInstall.exe</a:t>
            </a:r>
            <a:endParaRPr lang="zh-CN" altLang="en-US" sz="20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defRPr/>
            </a:pPr>
            <a:r>
              <a:rPr lang="zh-CN" altLang="en-US" sz="20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配置终端服务器</a:t>
            </a:r>
          </a:p>
          <a:p>
            <a:pPr lvl="1">
              <a:defRPr/>
            </a:pPr>
            <a:r>
              <a:rPr lang="zh-CN" altLang="en-US" sz="20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添加共享桌面资源</a:t>
            </a:r>
          </a:p>
          <a:p>
            <a:pPr marL="457200" lvl="1" indent="0">
              <a:buFont typeface="Arial" panose="020B0604020202020204" pitchFamily="34" charset="0"/>
              <a:buNone/>
              <a:defRPr/>
            </a:pPr>
            <a:endParaRPr lang="zh-CN" altLang="en-US" sz="20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buFont typeface="Arial" panose="020B0604020202020204" pitchFamily="34" charset="0"/>
              <a:buNone/>
              <a:defRPr/>
            </a:pPr>
            <a:endParaRPr lang="zh-CN" altLang="en-US" sz="20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19502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00" fill="hold"/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Text Box 3"/>
          <p:cNvSpPr txBox="1">
            <a:spLocks noChangeArrowheads="1"/>
          </p:cNvSpPr>
          <p:nvPr/>
        </p:nvSpPr>
        <p:spPr bwMode="auto">
          <a:xfrm>
            <a:off x="900113" y="1773238"/>
            <a:ext cx="77041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endParaRPr lang="en-US" altLang="zh-CN"/>
          </a:p>
          <a:p>
            <a:pPr eaLnBrk="0" hangingPunct="0"/>
            <a:endParaRPr lang="zh-CN" altLang="en-US"/>
          </a:p>
        </p:txBody>
      </p:sp>
      <p:sp>
        <p:nvSpPr>
          <p:cNvPr id="68610" name="标题 3"/>
          <p:cNvSpPr>
            <a:spLocks noGrp="1" noChangeArrowheads="1"/>
          </p:cNvSpPr>
          <p:nvPr>
            <p:ph type="title"/>
          </p:nvPr>
        </p:nvSpPr>
        <p:spPr>
          <a:xfrm>
            <a:off x="-252536" y="116632"/>
            <a:ext cx="8229600" cy="1143000"/>
          </a:xfrm>
        </p:spPr>
        <p:txBody>
          <a:bodyPr/>
          <a:lstStyle/>
          <a:p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资源介绍</a:t>
            </a:r>
          </a:p>
        </p:txBody>
      </p:sp>
      <p:sp>
        <p:nvSpPr>
          <p:cNvPr id="68611" name="内容占位符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添加共享桌面资源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zh-CN" sz="20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8612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2060575"/>
            <a:ext cx="9696450" cy="477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3" name="图片 1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050" y="1989138"/>
            <a:ext cx="5272088" cy="4843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74248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8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8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Text Box 3"/>
          <p:cNvSpPr txBox="1">
            <a:spLocks noChangeArrowheads="1"/>
          </p:cNvSpPr>
          <p:nvPr/>
        </p:nvSpPr>
        <p:spPr bwMode="auto">
          <a:xfrm>
            <a:off x="900113" y="1773238"/>
            <a:ext cx="77041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endParaRPr lang="en-US" altLang="zh-CN"/>
          </a:p>
          <a:p>
            <a:pPr eaLnBrk="0" hangingPunct="0"/>
            <a:endParaRPr lang="zh-CN" altLang="en-US"/>
          </a:p>
        </p:txBody>
      </p:sp>
      <p:sp>
        <p:nvSpPr>
          <p:cNvPr id="69634" name="标题 3"/>
          <p:cNvSpPr>
            <a:spLocks noGrp="1" noChangeArrowheads="1"/>
          </p:cNvSpPr>
          <p:nvPr>
            <p:ph type="title"/>
          </p:nvPr>
        </p:nvSpPr>
        <p:spPr>
          <a:xfrm>
            <a:off x="-180528" y="116632"/>
            <a:ext cx="8229600" cy="1143000"/>
          </a:xfrm>
        </p:spPr>
        <p:txBody>
          <a:bodyPr/>
          <a:lstStyle/>
          <a:p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资源介绍</a:t>
            </a:r>
          </a:p>
        </p:txBody>
      </p:sp>
      <p:sp>
        <p:nvSpPr>
          <p:cNvPr id="11267" name="内容占位符 4"/>
          <p:cNvSpPr>
            <a:spLocks noGrp="1"/>
          </p:cNvSpPr>
          <p:nvPr>
            <p:ph idx="1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zh-CN" altLang="en-US" sz="2400" b="1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独享桌面</a:t>
            </a:r>
          </a:p>
          <a:p>
            <a:pPr lvl="1">
              <a:defRPr/>
            </a:pPr>
            <a:r>
              <a:rPr lang="zh-CN" altLang="en-US" sz="2000" noProof="1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基于虚拟化技术，在同一物理主机上虚拟出多个</a:t>
            </a:r>
            <a:r>
              <a:rPr lang="en-US" altLang="x-none" sz="2000" noProof="1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Windows</a:t>
            </a:r>
            <a:r>
              <a:rPr lang="zh-CN" altLang="en-US" sz="2000" noProof="1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操作系统，且各自独立运行，每个用户拥有自己的桌面环境。用户在该桌面下操作自由，也可以通过策略进行灵活控制。</a:t>
            </a:r>
          </a:p>
          <a:p>
            <a:pPr lvl="1">
              <a:defRPr/>
            </a:pPr>
            <a:endParaRPr lang="zh-CN" altLang="en-US" sz="2000" b="1" noProof="1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457200" lvl="1" indent="0">
              <a:buFont typeface="Arial" panose="020B0604020202020204" pitchFamily="34" charset="0"/>
              <a:buNone/>
              <a:defRPr/>
            </a:pPr>
            <a:endParaRPr lang="en-US" altLang="zh-CN" sz="20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72446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Text Box 3"/>
          <p:cNvSpPr txBox="1">
            <a:spLocks noChangeArrowheads="1"/>
          </p:cNvSpPr>
          <p:nvPr/>
        </p:nvSpPr>
        <p:spPr bwMode="auto">
          <a:xfrm>
            <a:off x="900113" y="1773238"/>
            <a:ext cx="77041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endParaRPr lang="en-US" altLang="zh-CN"/>
          </a:p>
          <a:p>
            <a:pPr eaLnBrk="0" hangingPunct="0"/>
            <a:endParaRPr lang="zh-CN" altLang="en-US"/>
          </a:p>
        </p:txBody>
      </p:sp>
      <p:sp>
        <p:nvSpPr>
          <p:cNvPr id="70658" name="标题 3"/>
          <p:cNvSpPr>
            <a:spLocks noGrp="1" noChangeArrowheads="1"/>
          </p:cNvSpPr>
          <p:nvPr>
            <p:ph type="title"/>
          </p:nvPr>
        </p:nvSpPr>
        <p:spPr>
          <a:xfrm>
            <a:off x="-180528" y="116632"/>
            <a:ext cx="8229600" cy="1143000"/>
          </a:xfrm>
        </p:spPr>
        <p:txBody>
          <a:bodyPr/>
          <a:lstStyle/>
          <a:p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资源介绍</a:t>
            </a:r>
          </a:p>
        </p:txBody>
      </p:sp>
      <p:sp>
        <p:nvSpPr>
          <p:cNvPr id="11267" name="内容占位符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独享桌面资源配置过程</a:t>
            </a:r>
          </a:p>
          <a:p>
            <a:pPr lvl="1"/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新建独享桌面资源</a:t>
            </a:r>
          </a:p>
          <a:p>
            <a:pPr lvl="1"/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虚拟机配置</a:t>
            </a:r>
          </a:p>
          <a:p>
            <a:pPr lvl="1"/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自动登录方式</a:t>
            </a:r>
          </a:p>
          <a:p>
            <a:pPr lvl="1"/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开关机计划</a:t>
            </a:r>
          </a:p>
        </p:txBody>
      </p:sp>
    </p:spTree>
    <p:extLst>
      <p:ext uri="{BB962C8B-B14F-4D97-AF65-F5344CB8AC3E}">
        <p14:creationId xmlns:p14="http://schemas.microsoft.com/office/powerpoint/2010/main" val="3838474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00" fill="hold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Text Box 3"/>
          <p:cNvSpPr txBox="1">
            <a:spLocks noChangeArrowheads="1"/>
          </p:cNvSpPr>
          <p:nvPr/>
        </p:nvSpPr>
        <p:spPr bwMode="auto">
          <a:xfrm>
            <a:off x="900113" y="1773238"/>
            <a:ext cx="77041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endParaRPr lang="en-US" altLang="zh-CN"/>
          </a:p>
          <a:p>
            <a:pPr eaLnBrk="0" hangingPunct="0"/>
            <a:endParaRPr lang="zh-CN" altLang="en-US"/>
          </a:p>
        </p:txBody>
      </p:sp>
      <p:sp>
        <p:nvSpPr>
          <p:cNvPr id="71682" name="标题 3"/>
          <p:cNvSpPr>
            <a:spLocks noGrp="1" noChangeArrowheads="1"/>
          </p:cNvSpPr>
          <p:nvPr>
            <p:ph type="title"/>
          </p:nvPr>
        </p:nvSpPr>
        <p:spPr>
          <a:xfrm>
            <a:off x="-252536" y="116632"/>
            <a:ext cx="8229600" cy="1143000"/>
          </a:xfrm>
        </p:spPr>
        <p:txBody>
          <a:bodyPr/>
          <a:lstStyle/>
          <a:p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资源介绍</a:t>
            </a:r>
          </a:p>
        </p:txBody>
      </p:sp>
      <p:sp>
        <p:nvSpPr>
          <p:cNvPr id="71683" name="内容占位符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新建独享桌面资源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zh-CN" sz="20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1684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2132013"/>
            <a:ext cx="8751887" cy="428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2132013"/>
            <a:ext cx="8797925" cy="429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56625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Text Box 3"/>
          <p:cNvSpPr txBox="1">
            <a:spLocks noChangeArrowheads="1"/>
          </p:cNvSpPr>
          <p:nvPr/>
        </p:nvSpPr>
        <p:spPr bwMode="auto">
          <a:xfrm>
            <a:off x="900113" y="1773238"/>
            <a:ext cx="77041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endParaRPr lang="en-US" altLang="zh-CN"/>
          </a:p>
          <a:p>
            <a:pPr eaLnBrk="0" hangingPunct="0"/>
            <a:endParaRPr lang="zh-CN" altLang="en-US"/>
          </a:p>
        </p:txBody>
      </p:sp>
      <p:sp>
        <p:nvSpPr>
          <p:cNvPr id="72706" name="标题 3"/>
          <p:cNvSpPr>
            <a:spLocks noGrp="1" noChangeArrowheads="1"/>
          </p:cNvSpPr>
          <p:nvPr>
            <p:ph type="title"/>
          </p:nvPr>
        </p:nvSpPr>
        <p:spPr>
          <a:xfrm>
            <a:off x="-252536" y="116632"/>
            <a:ext cx="8229600" cy="1143000"/>
          </a:xfrm>
        </p:spPr>
        <p:txBody>
          <a:bodyPr/>
          <a:lstStyle/>
          <a:p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资源介绍</a:t>
            </a:r>
          </a:p>
        </p:txBody>
      </p:sp>
      <p:sp>
        <p:nvSpPr>
          <p:cNvPr id="11267" name="内容占位符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独享桌面资源配置过程</a:t>
            </a:r>
          </a:p>
          <a:p>
            <a:pPr lvl="1"/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新建独享桌面资源</a:t>
            </a:r>
          </a:p>
          <a:p>
            <a:pPr lvl="1"/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虚拟机配置</a:t>
            </a:r>
          </a:p>
          <a:p>
            <a:pPr lvl="1"/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自动登录方式</a:t>
            </a:r>
          </a:p>
          <a:p>
            <a:pPr lvl="1"/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开关机计划</a:t>
            </a:r>
          </a:p>
        </p:txBody>
      </p:sp>
    </p:spTree>
    <p:extLst>
      <p:ext uri="{BB962C8B-B14F-4D97-AF65-F5344CB8AC3E}">
        <p14:creationId xmlns:p14="http://schemas.microsoft.com/office/powerpoint/2010/main" val="3432912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00" fill="hold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Text Box 3"/>
          <p:cNvSpPr txBox="1">
            <a:spLocks noChangeArrowheads="1"/>
          </p:cNvSpPr>
          <p:nvPr/>
        </p:nvSpPr>
        <p:spPr bwMode="auto">
          <a:xfrm>
            <a:off x="900113" y="1773238"/>
            <a:ext cx="77041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endParaRPr lang="en-US" altLang="zh-CN"/>
          </a:p>
          <a:p>
            <a:pPr eaLnBrk="0" hangingPunct="0"/>
            <a:endParaRPr lang="zh-CN" altLang="en-US"/>
          </a:p>
        </p:txBody>
      </p:sp>
      <p:sp>
        <p:nvSpPr>
          <p:cNvPr id="73730" name="标题 3"/>
          <p:cNvSpPr>
            <a:spLocks noGrp="1" noChangeArrowheads="1"/>
          </p:cNvSpPr>
          <p:nvPr>
            <p:ph type="title"/>
          </p:nvPr>
        </p:nvSpPr>
        <p:spPr>
          <a:xfrm>
            <a:off x="-252536" y="116632"/>
            <a:ext cx="8229600" cy="1143000"/>
          </a:xfrm>
        </p:spPr>
        <p:txBody>
          <a:bodyPr/>
          <a:lstStyle/>
          <a:p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资源介绍</a:t>
            </a:r>
          </a:p>
        </p:txBody>
      </p:sp>
      <p:sp>
        <p:nvSpPr>
          <p:cNvPr id="11267" name="内容占位符 4"/>
          <p:cNvSpPr>
            <a:spLocks noGrp="1"/>
          </p:cNvSpPr>
          <p:nvPr>
            <p:ph idx="1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zh-CN" altLang="en-US" sz="2400" b="1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虚拟机配置</a:t>
            </a:r>
          </a:p>
          <a:p>
            <a:pPr lvl="1">
              <a:defRPr/>
            </a:pPr>
            <a:r>
              <a:rPr lang="zh-CN" altLang="en-US" sz="20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虚拟机名称</a:t>
            </a:r>
          </a:p>
          <a:p>
            <a:pPr lvl="2">
              <a:defRPr/>
            </a:pPr>
            <a:r>
              <a:rPr lang="zh-CN" altLang="en-US" sz="16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派生出来的虚拟机会以该名称为基础，加上自动编号，作为虚拟机的名称和虚拟机操作系统的计算机名。如虚拟机名称为test，则派生虚拟机的名称为test</a:t>
            </a:r>
            <a:r>
              <a:rPr lang="zh-CN" altLang="en-US" sz="1600" noProof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en-US" altLang="zh-CN" sz="1600" noProof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001</a:t>
            </a:r>
            <a:r>
              <a:rPr lang="zh-CN" altLang="en-US" sz="1600" noProof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,test</a:t>
            </a:r>
            <a:r>
              <a:rPr lang="en-US" altLang="zh-CN" sz="1600" noProof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0002</a:t>
            </a:r>
            <a:r>
              <a:rPr lang="zh-CN" altLang="en-US" sz="1600" noProof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,test</a:t>
            </a:r>
            <a:r>
              <a:rPr lang="en-US" altLang="zh-CN" sz="1600" noProof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0003</a:t>
            </a:r>
            <a:r>
              <a:rPr lang="zh-CN" altLang="en-US" sz="1600" noProof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16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..。当用户登录并绑定该虚拟机后，会在虚拟机的名称后再追加其用户名，如test</a:t>
            </a:r>
            <a:r>
              <a:rPr lang="zh-CN" altLang="en-US" sz="1600" noProof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en-US" altLang="zh-CN" sz="1600" noProof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001</a:t>
            </a:r>
            <a:r>
              <a:rPr lang="zh-CN" altLang="en-US" sz="1600" noProof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16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zhangsan。</a:t>
            </a:r>
          </a:p>
          <a:p>
            <a:pPr lvl="1">
              <a:defRPr/>
            </a:pPr>
            <a:r>
              <a:rPr lang="zh-CN" altLang="en-US" sz="1995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虚拟机模板</a:t>
            </a:r>
          </a:p>
          <a:p>
            <a:pPr lvl="2">
              <a:defRPr/>
            </a:pPr>
            <a:r>
              <a:rPr lang="zh-CN" altLang="en-US" sz="16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在VMP上创建的模版虚拟机，VDC根据该模板进行桌面虚拟机派生。</a:t>
            </a:r>
          </a:p>
          <a:p>
            <a:pPr lvl="1">
              <a:defRPr/>
            </a:pPr>
            <a:r>
              <a:rPr lang="zh-CN" altLang="en-US" sz="20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发布类型</a:t>
            </a:r>
          </a:p>
          <a:p>
            <a:pPr lvl="2">
              <a:defRPr/>
            </a:pPr>
            <a:r>
              <a:rPr lang="zh-CN" altLang="en-US" sz="18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专用模式</a:t>
            </a:r>
          </a:p>
          <a:p>
            <a:pPr lvl="3">
              <a:defRPr/>
            </a:pPr>
            <a:r>
              <a:rPr lang="zh-CN" altLang="en-US" sz="16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保留用户对其桌面虚拟机的任何修改，重启不会还原</a:t>
            </a:r>
          </a:p>
          <a:p>
            <a:pPr lvl="2">
              <a:defRPr/>
            </a:pPr>
            <a:r>
              <a:rPr lang="zh-CN" altLang="en-US" sz="18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还原模式</a:t>
            </a:r>
          </a:p>
          <a:p>
            <a:pPr lvl="3">
              <a:defRPr/>
            </a:pPr>
            <a:r>
              <a:rPr lang="zh-CN" altLang="en-US" sz="16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虚拟机重启后会恢复初始状态（恢复从模板继承的系统盘），用户的个人磁盘数据不会改动</a:t>
            </a:r>
            <a:endParaRPr lang="en-US" altLang="zh-CN" sz="16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3">
              <a:defRPr/>
            </a:pPr>
            <a:endParaRPr lang="zh-CN" altLang="en-US" sz="16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buFont typeface="Arial" panose="020B0604020202020204" pitchFamily="34" charset="0"/>
              <a:buNone/>
              <a:defRPr/>
            </a:pPr>
            <a:endParaRPr lang="zh-CN" altLang="en-US" sz="20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8763" y="3571875"/>
            <a:ext cx="4560887" cy="247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59997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Text Box 3"/>
          <p:cNvSpPr txBox="1">
            <a:spLocks noChangeArrowheads="1"/>
          </p:cNvSpPr>
          <p:nvPr/>
        </p:nvSpPr>
        <p:spPr bwMode="auto">
          <a:xfrm>
            <a:off x="900113" y="1773238"/>
            <a:ext cx="77041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endParaRPr lang="en-US" altLang="zh-CN"/>
          </a:p>
          <a:p>
            <a:pPr eaLnBrk="0" hangingPunct="0"/>
            <a:endParaRPr lang="zh-CN" altLang="en-US"/>
          </a:p>
        </p:txBody>
      </p:sp>
      <p:sp>
        <p:nvSpPr>
          <p:cNvPr id="74754" name="标题 3"/>
          <p:cNvSpPr>
            <a:spLocks noGrp="1" noChangeArrowheads="1"/>
          </p:cNvSpPr>
          <p:nvPr>
            <p:ph type="title"/>
          </p:nvPr>
        </p:nvSpPr>
        <p:spPr>
          <a:xfrm>
            <a:off x="-252536" y="125760"/>
            <a:ext cx="8229600" cy="1143000"/>
          </a:xfrm>
        </p:spPr>
        <p:txBody>
          <a:bodyPr/>
          <a:lstStyle/>
          <a:p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资源介绍</a:t>
            </a:r>
          </a:p>
        </p:txBody>
      </p:sp>
      <p:sp>
        <p:nvSpPr>
          <p:cNvPr id="11267" name="内容占位符 4"/>
          <p:cNvSpPr>
            <a:spLocks noGrp="1"/>
          </p:cNvSpPr>
          <p:nvPr>
            <p:ph idx="1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zh-CN" altLang="en-US" sz="2400" b="1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虚拟机配置</a:t>
            </a:r>
          </a:p>
          <a:p>
            <a:pPr lvl="1">
              <a:defRPr/>
            </a:pPr>
            <a:r>
              <a:rPr lang="zh-CN" altLang="en-US" sz="20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个人磁盘</a:t>
            </a:r>
          </a:p>
          <a:p>
            <a:pPr lvl="2">
              <a:defRPr/>
            </a:pPr>
            <a:r>
              <a:rPr lang="zh-CN" altLang="en-US" sz="171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派生虚拟机会继承模板虚拟机的系统盘。</a:t>
            </a:r>
          </a:p>
          <a:p>
            <a:pPr lvl="2">
              <a:defRPr/>
            </a:pPr>
            <a:r>
              <a:rPr lang="zh-CN" altLang="en-US" sz="171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可以为用户分配独立的个人磁盘用于保存私有数据。</a:t>
            </a:r>
          </a:p>
          <a:p>
            <a:pPr lvl="2">
              <a:defRPr/>
            </a:pPr>
            <a:r>
              <a:rPr lang="zh-CN" altLang="en-US" sz="171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个人磁盘的数据不受“还原模式”的影响，即还原模式不会还原个人磁盘数据。</a:t>
            </a:r>
          </a:p>
          <a:p>
            <a:pPr lvl="2">
              <a:defRPr/>
            </a:pPr>
            <a:r>
              <a:rPr lang="zh-CN" altLang="en-US" sz="171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Agent程序会自动将原存放于Windows系统盘的“我的文档”等个人文件夹重定向到个人磁盘。</a:t>
            </a:r>
          </a:p>
          <a:p>
            <a:pPr lvl="1">
              <a:defRPr/>
            </a:pPr>
            <a:r>
              <a:rPr lang="zh-CN" altLang="en-US" sz="1995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网页浏览加速</a:t>
            </a:r>
          </a:p>
          <a:p>
            <a:pPr lvl="2">
              <a:defRPr/>
            </a:pPr>
            <a:r>
              <a:rPr lang="zh-CN" altLang="en-US" sz="171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当桌面虚拟机分配内存大于2.5GB时，Agent程序可以划分一部分内存空间作为磁盘缓存，用作IE等浏览器的缓存目录，以提升网页浏览的加载速度。</a:t>
            </a:r>
          </a:p>
          <a:p>
            <a:pPr marL="457200" lvl="1" indent="0">
              <a:buFont typeface="Arial" panose="020B0604020202020204" pitchFamily="34" charset="0"/>
              <a:buNone/>
              <a:defRPr/>
            </a:pPr>
            <a:endParaRPr lang="en-US" altLang="zh-CN" sz="20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675" y="4365625"/>
            <a:ext cx="3790950" cy="245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12473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Text Box 3"/>
          <p:cNvSpPr txBox="1">
            <a:spLocks noChangeArrowheads="1"/>
          </p:cNvSpPr>
          <p:nvPr/>
        </p:nvSpPr>
        <p:spPr bwMode="auto">
          <a:xfrm>
            <a:off x="900113" y="1773238"/>
            <a:ext cx="77041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endParaRPr lang="en-US" altLang="zh-CN"/>
          </a:p>
          <a:p>
            <a:pPr eaLnBrk="0" hangingPunct="0"/>
            <a:endParaRPr lang="zh-CN" altLang="en-US"/>
          </a:p>
        </p:txBody>
      </p:sp>
      <p:sp>
        <p:nvSpPr>
          <p:cNvPr id="75778" name="标题 3"/>
          <p:cNvSpPr>
            <a:spLocks noGrp="1" noChangeArrowheads="1"/>
          </p:cNvSpPr>
          <p:nvPr>
            <p:ph type="title"/>
          </p:nvPr>
        </p:nvSpPr>
        <p:spPr>
          <a:xfrm>
            <a:off x="-252536" y="116632"/>
            <a:ext cx="8229600" cy="1143000"/>
          </a:xfrm>
        </p:spPr>
        <p:txBody>
          <a:bodyPr/>
          <a:lstStyle/>
          <a:p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资源介绍</a:t>
            </a:r>
          </a:p>
        </p:txBody>
      </p:sp>
      <p:sp>
        <p:nvSpPr>
          <p:cNvPr id="11267" name="内容占位符 4"/>
          <p:cNvSpPr>
            <a:spLocks noGrp="1"/>
          </p:cNvSpPr>
          <p:nvPr>
            <p:ph idx="1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zh-CN" altLang="en-US" sz="2400" b="1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虚拟机配置</a:t>
            </a:r>
          </a:p>
          <a:p>
            <a:pPr lvl="1">
              <a:defRPr/>
            </a:pPr>
            <a:r>
              <a:rPr lang="zh-CN" altLang="en-US" sz="20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虚拟机位置与数量</a:t>
            </a:r>
          </a:p>
          <a:p>
            <a:pPr lvl="2">
              <a:defRPr/>
            </a:pPr>
            <a:r>
              <a:rPr lang="zh-CN" altLang="en-US" sz="171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为即将派生的桌面虚拟机指定运行位置和存储位置。</a:t>
            </a:r>
          </a:p>
          <a:p>
            <a:pPr lvl="2">
              <a:defRPr/>
            </a:pPr>
            <a:r>
              <a:rPr lang="zh-CN" altLang="en-US" sz="171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如果虚拟机基本信息包含了个人磁盘，则还需指定个人磁盘的存储位置。</a:t>
            </a:r>
          </a:p>
          <a:p>
            <a:pPr lvl="2">
              <a:defRPr/>
            </a:pPr>
            <a:r>
              <a:rPr lang="zh-CN" altLang="en-US" sz="171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为桌面虚拟机指定桥接网络使用的虚拟交换机。</a:t>
            </a:r>
          </a:p>
          <a:p>
            <a:pPr lvl="2">
              <a:defRPr/>
            </a:pPr>
            <a:r>
              <a:rPr lang="zh-CN" altLang="en-US" sz="171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填写需要派生桌面虚拟机的数量。</a:t>
            </a:r>
          </a:p>
          <a:p>
            <a:pPr lvl="2">
              <a:defRPr/>
            </a:pPr>
            <a:r>
              <a:rPr lang="zh-CN" altLang="en-US" sz="1710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注意：运行位置选择为“集群虚拟机”时，要求存储位置必须为外置存储或虚拟存储，否则存储位置和个人磁盘位置显示为灰色，需要把运行位置改到主机上。</a:t>
            </a:r>
          </a:p>
          <a:p>
            <a:pPr marL="457200" lvl="1" indent="0">
              <a:buFont typeface="Arial" panose="020B0604020202020204" pitchFamily="34" charset="0"/>
              <a:buNone/>
              <a:defRPr/>
            </a:pPr>
            <a:endParaRPr lang="en-US" altLang="zh-CN" sz="20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5780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9788" y="4486275"/>
            <a:ext cx="3865562" cy="223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9999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Text Box 3"/>
          <p:cNvSpPr txBox="1">
            <a:spLocks noChangeArrowheads="1"/>
          </p:cNvSpPr>
          <p:nvPr/>
        </p:nvSpPr>
        <p:spPr bwMode="auto">
          <a:xfrm>
            <a:off x="900113" y="1773238"/>
            <a:ext cx="77041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endParaRPr lang="en-US" altLang="zh-CN"/>
          </a:p>
          <a:p>
            <a:pPr eaLnBrk="0" hangingPunct="0"/>
            <a:endParaRPr lang="zh-CN" altLang="en-US"/>
          </a:p>
        </p:txBody>
      </p:sp>
      <p:sp>
        <p:nvSpPr>
          <p:cNvPr id="76802" name="标题 3"/>
          <p:cNvSpPr>
            <a:spLocks noGrp="1" noChangeArrowheads="1"/>
          </p:cNvSpPr>
          <p:nvPr>
            <p:ph type="title"/>
          </p:nvPr>
        </p:nvSpPr>
        <p:spPr>
          <a:xfrm>
            <a:off x="-324544" y="116632"/>
            <a:ext cx="8229600" cy="1143000"/>
          </a:xfrm>
        </p:spPr>
        <p:txBody>
          <a:bodyPr/>
          <a:lstStyle/>
          <a:p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资源介绍</a:t>
            </a:r>
          </a:p>
        </p:txBody>
      </p:sp>
      <p:sp>
        <p:nvSpPr>
          <p:cNvPr id="11267" name="内容占位符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独享桌面资源配置过程</a:t>
            </a:r>
          </a:p>
          <a:p>
            <a:pPr lvl="1"/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新建独享桌面资源</a:t>
            </a:r>
          </a:p>
          <a:p>
            <a:pPr lvl="1"/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虚拟机配置</a:t>
            </a:r>
          </a:p>
          <a:p>
            <a:pPr lvl="1"/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自动登录方式</a:t>
            </a:r>
          </a:p>
          <a:p>
            <a:pPr lvl="1"/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开关机计划</a:t>
            </a:r>
          </a:p>
        </p:txBody>
      </p:sp>
    </p:spTree>
    <p:extLst>
      <p:ext uri="{BB962C8B-B14F-4D97-AF65-F5344CB8AC3E}">
        <p14:creationId xmlns:p14="http://schemas.microsoft.com/office/powerpoint/2010/main" val="2874379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00" fill="hold"/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>
            <a:off x="467544" y="1050620"/>
            <a:ext cx="8280920" cy="2116"/>
          </a:xfrm>
          <a:prstGeom prst="line">
            <a:avLst/>
          </a:prstGeom>
          <a:ln w="12700" cmpd="sng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7"/>
          <p:cNvSpPr txBox="1">
            <a:spLocks noChangeArrowheads="1"/>
          </p:cNvSpPr>
          <p:nvPr/>
        </p:nvSpPr>
        <p:spPr bwMode="auto">
          <a:xfrm>
            <a:off x="698500" y="2380829"/>
            <a:ext cx="7747000" cy="2096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zh-CN" altLang="en-US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软件</a:t>
            </a:r>
            <a:r>
              <a:rPr lang="en-US" altLang="zh-CN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VDC</a:t>
            </a:r>
            <a:r>
              <a:rPr lang="zh-CN" altLang="en-US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安装</a:t>
            </a:r>
            <a:endParaRPr lang="en-US" altLang="zh-CN" sz="4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lnSpc>
                <a:spcPct val="150000"/>
              </a:lnSpc>
            </a:pPr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掌握软件</a:t>
            </a:r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VDC</a:t>
            </a:r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的安装过程</a:t>
            </a:r>
          </a:p>
        </p:txBody>
      </p:sp>
    </p:spTree>
    <p:extLst>
      <p:ext uri="{BB962C8B-B14F-4D97-AF65-F5344CB8AC3E}">
        <p14:creationId xmlns:p14="http://schemas.microsoft.com/office/powerpoint/2010/main" val="1552498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Text Box 3"/>
          <p:cNvSpPr txBox="1">
            <a:spLocks noChangeArrowheads="1"/>
          </p:cNvSpPr>
          <p:nvPr/>
        </p:nvSpPr>
        <p:spPr bwMode="auto">
          <a:xfrm>
            <a:off x="900113" y="1773238"/>
            <a:ext cx="77041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endParaRPr lang="en-US" altLang="zh-CN"/>
          </a:p>
          <a:p>
            <a:pPr eaLnBrk="0" hangingPunct="0"/>
            <a:endParaRPr lang="zh-CN" altLang="en-US"/>
          </a:p>
        </p:txBody>
      </p:sp>
      <p:sp>
        <p:nvSpPr>
          <p:cNvPr id="77826" name="标题 3"/>
          <p:cNvSpPr>
            <a:spLocks noGrp="1" noChangeArrowheads="1"/>
          </p:cNvSpPr>
          <p:nvPr>
            <p:ph type="title"/>
          </p:nvPr>
        </p:nvSpPr>
        <p:spPr>
          <a:xfrm>
            <a:off x="-252536" y="125760"/>
            <a:ext cx="8229600" cy="1143000"/>
          </a:xfrm>
        </p:spPr>
        <p:txBody>
          <a:bodyPr/>
          <a:lstStyle/>
          <a:p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资源介绍</a:t>
            </a:r>
          </a:p>
        </p:txBody>
      </p:sp>
      <p:sp>
        <p:nvSpPr>
          <p:cNvPr id="11267" name="内容占位符 4"/>
          <p:cNvSpPr>
            <a:spLocks noGrp="1"/>
          </p:cNvSpPr>
          <p:nvPr>
            <p:ph idx="1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zh-CN" altLang="en-US" sz="2400" b="1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自动登录方式</a:t>
            </a:r>
          </a:p>
          <a:p>
            <a:pPr lvl="1">
              <a:defRPr/>
            </a:pPr>
            <a:r>
              <a:rPr lang="zh-CN" altLang="en-US" sz="20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用户打开独享桌面虚拟机时，用指定的帐号自动登录到虚拟机的</a:t>
            </a:r>
            <a:r>
              <a:rPr lang="en-US" altLang="zh-CN" sz="20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Windows</a:t>
            </a:r>
            <a:r>
              <a:rPr lang="zh-CN" altLang="en-US" sz="20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系统中</a:t>
            </a:r>
          </a:p>
          <a:p>
            <a:pPr lvl="1">
              <a:defRPr/>
            </a:pPr>
            <a:r>
              <a:rPr lang="zh-CN" altLang="en-US" sz="20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登录到本地</a:t>
            </a:r>
          </a:p>
          <a:p>
            <a:pPr lvl="2">
              <a:defRPr/>
            </a:pPr>
            <a:r>
              <a:rPr lang="zh-CN" altLang="en-US" sz="18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用指定的本地帐号登录到</a:t>
            </a:r>
            <a:r>
              <a:rPr lang="en-US" altLang="zh-CN" sz="18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Windows</a:t>
            </a:r>
          </a:p>
          <a:p>
            <a:pPr lvl="1">
              <a:defRPr/>
            </a:pPr>
            <a:r>
              <a:rPr lang="zh-CN" altLang="en-US" sz="20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登录到域</a:t>
            </a:r>
          </a:p>
          <a:p>
            <a:pPr lvl="2">
              <a:defRPr/>
            </a:pPr>
            <a:r>
              <a:rPr lang="zh-CN" altLang="en-US" sz="18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首次使用时会将该虚拟机加入指定域</a:t>
            </a:r>
          </a:p>
          <a:p>
            <a:pPr lvl="2">
              <a:defRPr/>
            </a:pPr>
            <a:r>
              <a:rPr lang="zh-CN" altLang="en-US" sz="18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用登录</a:t>
            </a:r>
            <a:r>
              <a:rPr lang="en-US" altLang="zh-CN" sz="18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VDI</a:t>
            </a:r>
            <a:r>
              <a:rPr lang="zh-CN" altLang="en-US" sz="18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的帐号密码登录</a:t>
            </a:r>
            <a:r>
              <a:rPr lang="en-US" altLang="zh-CN" sz="18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Windows</a:t>
            </a:r>
            <a:r>
              <a:rPr lang="zh-CN" altLang="en-US" sz="18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系统到指定域</a:t>
            </a:r>
            <a:endParaRPr lang="zh-CN" altLang="en-US" sz="18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defRPr/>
            </a:pPr>
            <a:endParaRPr lang="zh-CN" altLang="en-US" sz="2100" b="1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buFont typeface="Arial" panose="020B0604020202020204" pitchFamily="34" charset="0"/>
              <a:buNone/>
              <a:defRPr/>
            </a:pPr>
            <a:endParaRPr lang="en-US" altLang="zh-CN" sz="20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4750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Text Box 3"/>
          <p:cNvSpPr txBox="1">
            <a:spLocks noChangeArrowheads="1"/>
          </p:cNvSpPr>
          <p:nvPr/>
        </p:nvSpPr>
        <p:spPr bwMode="auto">
          <a:xfrm>
            <a:off x="900113" y="1773238"/>
            <a:ext cx="77041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endParaRPr lang="en-US" altLang="zh-CN"/>
          </a:p>
          <a:p>
            <a:pPr eaLnBrk="0" hangingPunct="0"/>
            <a:endParaRPr lang="zh-CN" altLang="en-US"/>
          </a:p>
        </p:txBody>
      </p:sp>
      <p:sp>
        <p:nvSpPr>
          <p:cNvPr id="78850" name="标题 3"/>
          <p:cNvSpPr>
            <a:spLocks noGrp="1" noChangeArrowheads="1"/>
          </p:cNvSpPr>
          <p:nvPr>
            <p:ph type="title"/>
          </p:nvPr>
        </p:nvSpPr>
        <p:spPr>
          <a:xfrm>
            <a:off x="-180528" y="116632"/>
            <a:ext cx="8229600" cy="1143000"/>
          </a:xfrm>
        </p:spPr>
        <p:txBody>
          <a:bodyPr/>
          <a:lstStyle/>
          <a:p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资源介绍</a:t>
            </a:r>
          </a:p>
        </p:txBody>
      </p:sp>
      <p:sp>
        <p:nvSpPr>
          <p:cNvPr id="78851" name="内容占位符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自动登录方式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zh-CN" sz="20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613" y="2205038"/>
            <a:ext cx="4467225" cy="3341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图片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" y="2205038"/>
            <a:ext cx="8305800" cy="421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86758960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Text Box 3"/>
          <p:cNvSpPr txBox="1">
            <a:spLocks noChangeArrowheads="1"/>
          </p:cNvSpPr>
          <p:nvPr/>
        </p:nvSpPr>
        <p:spPr bwMode="auto">
          <a:xfrm>
            <a:off x="900113" y="1773238"/>
            <a:ext cx="77041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endParaRPr lang="en-US" altLang="zh-CN"/>
          </a:p>
          <a:p>
            <a:pPr eaLnBrk="0" hangingPunct="0"/>
            <a:endParaRPr lang="zh-CN" altLang="en-US"/>
          </a:p>
        </p:txBody>
      </p:sp>
      <p:sp>
        <p:nvSpPr>
          <p:cNvPr id="79874" name="标题 3"/>
          <p:cNvSpPr>
            <a:spLocks noGrp="1" noChangeArrowheads="1"/>
          </p:cNvSpPr>
          <p:nvPr>
            <p:ph type="title"/>
          </p:nvPr>
        </p:nvSpPr>
        <p:spPr>
          <a:xfrm>
            <a:off x="35496" y="116632"/>
            <a:ext cx="8229600" cy="1143000"/>
          </a:xfrm>
        </p:spPr>
        <p:txBody>
          <a:bodyPr/>
          <a:lstStyle/>
          <a:p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资源介绍</a:t>
            </a:r>
          </a:p>
        </p:txBody>
      </p:sp>
      <p:sp>
        <p:nvSpPr>
          <p:cNvPr id="11267" name="内容占位符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独享桌面资源配置过程</a:t>
            </a:r>
          </a:p>
          <a:p>
            <a:pPr lvl="1"/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新建独享桌面资源</a:t>
            </a:r>
          </a:p>
          <a:p>
            <a:pPr lvl="1"/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虚拟机配置</a:t>
            </a:r>
          </a:p>
          <a:p>
            <a:pPr lvl="1"/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自动登录方式</a:t>
            </a:r>
          </a:p>
          <a:p>
            <a:pPr lvl="1"/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开关机计划</a:t>
            </a:r>
          </a:p>
        </p:txBody>
      </p:sp>
    </p:spTree>
    <p:extLst>
      <p:ext uri="{BB962C8B-B14F-4D97-AF65-F5344CB8AC3E}">
        <p14:creationId xmlns:p14="http://schemas.microsoft.com/office/powerpoint/2010/main" val="2679709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00" fill="hold"/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Text Box 3"/>
          <p:cNvSpPr txBox="1">
            <a:spLocks noChangeArrowheads="1"/>
          </p:cNvSpPr>
          <p:nvPr/>
        </p:nvSpPr>
        <p:spPr bwMode="auto">
          <a:xfrm>
            <a:off x="900113" y="1773238"/>
            <a:ext cx="77041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endParaRPr lang="en-US" altLang="zh-CN"/>
          </a:p>
          <a:p>
            <a:pPr eaLnBrk="0" hangingPunct="0"/>
            <a:endParaRPr lang="zh-CN" altLang="en-US"/>
          </a:p>
        </p:txBody>
      </p:sp>
      <p:sp>
        <p:nvSpPr>
          <p:cNvPr id="80898" name="标题 3"/>
          <p:cNvSpPr>
            <a:spLocks noGrp="1" noChangeArrowheads="1"/>
          </p:cNvSpPr>
          <p:nvPr>
            <p:ph type="title"/>
          </p:nvPr>
        </p:nvSpPr>
        <p:spPr>
          <a:xfrm>
            <a:off x="-396552" y="125760"/>
            <a:ext cx="8229600" cy="1143000"/>
          </a:xfrm>
        </p:spPr>
        <p:txBody>
          <a:bodyPr/>
          <a:lstStyle/>
          <a:p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资源介绍</a:t>
            </a:r>
          </a:p>
        </p:txBody>
      </p:sp>
      <p:sp>
        <p:nvSpPr>
          <p:cNvPr id="11267" name="内容占位符 4"/>
          <p:cNvSpPr>
            <a:spLocks noGrp="1"/>
          </p:cNvSpPr>
          <p:nvPr>
            <p:ph idx="1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zh-CN" altLang="en-US" sz="2400" b="1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开关机计划</a:t>
            </a:r>
          </a:p>
          <a:p>
            <a:pPr lvl="1">
              <a:defRPr/>
            </a:pPr>
            <a:r>
              <a:rPr lang="zh-CN" altLang="en-US" sz="20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开机计划</a:t>
            </a:r>
          </a:p>
          <a:p>
            <a:pPr lvl="2">
              <a:defRPr/>
            </a:pPr>
            <a:r>
              <a:rPr lang="zh-CN" altLang="en-US" sz="18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指定虚拟机在某个时刻自动开机</a:t>
            </a:r>
            <a:endParaRPr lang="en-US" altLang="zh-CN" sz="18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defRPr/>
            </a:pPr>
            <a:r>
              <a:rPr lang="zh-CN" altLang="en-US" sz="18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提前自动开机，可以节省用户打开独享桌面时的开机时间，以提升用户体验</a:t>
            </a:r>
            <a:endParaRPr lang="en-US" altLang="zh-CN" sz="18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defRPr/>
            </a:pPr>
            <a:r>
              <a:rPr lang="zh-CN" altLang="en-US" sz="20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关机计划</a:t>
            </a:r>
          </a:p>
          <a:p>
            <a:pPr lvl="2">
              <a:defRPr/>
            </a:pPr>
            <a:r>
              <a:rPr lang="zh-CN" altLang="en-US" sz="18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用户注销后指定时间内未再使用该独享桌面虚拟机时，将虚拟机自动关机，以释放资源、节约能源</a:t>
            </a:r>
          </a:p>
          <a:p>
            <a:pPr lvl="2">
              <a:defRPr/>
            </a:pPr>
            <a:r>
              <a:rPr lang="zh-CN" altLang="en-US" sz="1800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注意：虚拟机的关机计划是在用户注销后生效的。</a:t>
            </a:r>
          </a:p>
          <a:p>
            <a:pPr marL="914400" lvl="2" indent="0">
              <a:buFont typeface="Arial" panose="020B0604020202020204" pitchFamily="34" charset="0"/>
              <a:buNone/>
              <a:defRPr/>
            </a:pPr>
            <a:endParaRPr lang="zh-CN" altLang="en-US" sz="1800" b="1" noProof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457200" lvl="1" indent="0">
              <a:buFont typeface="Arial" panose="020B0604020202020204" pitchFamily="34" charset="0"/>
              <a:buNone/>
              <a:defRPr/>
            </a:pPr>
            <a:endParaRPr lang="en-US" altLang="zh-CN" sz="20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3713" y="1239838"/>
            <a:ext cx="4391025" cy="503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89629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文本框 13"/>
          <p:cNvSpPr>
            <a:spLocks noChangeArrowheads="1"/>
          </p:cNvSpPr>
          <p:nvPr/>
        </p:nvSpPr>
        <p:spPr bwMode="auto">
          <a:xfrm>
            <a:off x="708025" y="2223120"/>
            <a:ext cx="43815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3600" b="1" dirty="0">
                <a:solidFill>
                  <a:srgbClr val="A6A6A6"/>
                </a:solidFill>
                <a:latin typeface="Effra" pitchFamily="2" charset="0"/>
                <a:sym typeface="Effra" pitchFamily="2" charset="0"/>
              </a:rPr>
              <a:t>1</a:t>
            </a:r>
            <a:endParaRPr lang="zh-CN" altLang="en-US" sz="3600" b="1" dirty="0">
              <a:solidFill>
                <a:srgbClr val="A6A6A6"/>
              </a:solidFill>
              <a:latin typeface="Effra" pitchFamily="2" charset="0"/>
              <a:sym typeface="Effra" pitchFamily="2" charset="0"/>
            </a:endParaRPr>
          </a:p>
          <a:p>
            <a:r>
              <a:rPr lang="en-US" sz="3600" b="1" dirty="0">
                <a:solidFill>
                  <a:srgbClr val="A6A6A6"/>
                </a:solidFill>
                <a:latin typeface="Effra" pitchFamily="2" charset="0"/>
                <a:sym typeface="Effra" pitchFamily="2" charset="0"/>
              </a:rPr>
              <a:t>2</a:t>
            </a:r>
            <a:endParaRPr lang="zh-CN" altLang="en-US" sz="3600" b="1" dirty="0">
              <a:solidFill>
                <a:srgbClr val="A6A6A6"/>
              </a:solidFill>
              <a:latin typeface="Effra" pitchFamily="2" charset="0"/>
              <a:sym typeface="Effra" pitchFamily="2" charset="0"/>
            </a:endParaRPr>
          </a:p>
          <a:p>
            <a:r>
              <a:rPr lang="en-US" sz="3600" b="1" dirty="0">
                <a:solidFill>
                  <a:srgbClr val="A6A6A6"/>
                </a:solidFill>
                <a:latin typeface="Effra" pitchFamily="2" charset="0"/>
                <a:sym typeface="Effra" pitchFamily="2" charset="0"/>
              </a:rPr>
              <a:t>3</a:t>
            </a:r>
            <a:endParaRPr lang="zh-CN" altLang="en-US" sz="3600" b="1" dirty="0">
              <a:solidFill>
                <a:srgbClr val="A6A6A6"/>
              </a:solidFill>
              <a:latin typeface="Effra" pitchFamily="2" charset="0"/>
              <a:sym typeface="Effra" pitchFamily="2" charset="0"/>
            </a:endParaRPr>
          </a:p>
          <a:p>
            <a:r>
              <a:rPr lang="en-US" sz="3600" b="1" dirty="0">
                <a:solidFill>
                  <a:srgbClr val="1D3994"/>
                </a:solidFill>
                <a:latin typeface="Effra" pitchFamily="2" charset="0"/>
                <a:sym typeface="Effra" pitchFamily="2" charset="0"/>
              </a:rPr>
              <a:t>4</a:t>
            </a:r>
            <a:endParaRPr lang="zh-CN" altLang="en-US" sz="3600" b="1" dirty="0">
              <a:solidFill>
                <a:srgbClr val="1D3994"/>
              </a:solidFill>
              <a:latin typeface="Effra" pitchFamily="2" charset="0"/>
            </a:endParaRPr>
          </a:p>
        </p:txBody>
      </p:sp>
      <p:sp>
        <p:nvSpPr>
          <p:cNvPr id="7171" name="文本框 14"/>
          <p:cNvSpPr>
            <a:spLocks noChangeArrowheads="1"/>
          </p:cNvSpPr>
          <p:nvPr/>
        </p:nvSpPr>
        <p:spPr bwMode="auto">
          <a:xfrm>
            <a:off x="1149350" y="2381250"/>
            <a:ext cx="73882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1400" dirty="0">
                <a:solidFill>
                  <a:srgbClr val="A5A5A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软件</a:t>
            </a:r>
            <a:r>
              <a:rPr lang="en-US" altLang="zh-CN" sz="1400" dirty="0">
                <a:solidFill>
                  <a:srgbClr val="A5A5A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VDC</a:t>
            </a:r>
            <a:r>
              <a:rPr lang="zh-CN" altLang="en-US" sz="1400" dirty="0">
                <a:solidFill>
                  <a:srgbClr val="A5A5A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安装</a:t>
            </a:r>
            <a:endParaRPr lang="zh-CN" altLang="en-US" sz="1400" dirty="0">
              <a:solidFill>
                <a:srgbClr val="A5A5A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72" name="文本框 15"/>
          <p:cNvSpPr>
            <a:spLocks noChangeArrowheads="1"/>
          </p:cNvSpPr>
          <p:nvPr/>
        </p:nvSpPr>
        <p:spPr bwMode="auto">
          <a:xfrm>
            <a:off x="1146175" y="2859088"/>
            <a:ext cx="73866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1400" dirty="0" smtClean="0">
                <a:solidFill>
                  <a:srgbClr val="A5A5A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VDC</a:t>
            </a:r>
            <a:r>
              <a:rPr lang="zh-CN" altLang="en-US" sz="1400" dirty="0" smtClean="0">
                <a:solidFill>
                  <a:srgbClr val="A5A5A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基础配置</a:t>
            </a:r>
            <a:endParaRPr lang="zh-CN" altLang="en-US" dirty="0"/>
          </a:p>
        </p:txBody>
      </p:sp>
      <p:sp>
        <p:nvSpPr>
          <p:cNvPr id="7173" name="文本框 16"/>
          <p:cNvSpPr>
            <a:spLocks noChangeArrowheads="1"/>
          </p:cNvSpPr>
          <p:nvPr/>
        </p:nvSpPr>
        <p:spPr bwMode="auto">
          <a:xfrm>
            <a:off x="1146175" y="3386138"/>
            <a:ext cx="73866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1400" dirty="0" smtClean="0">
                <a:solidFill>
                  <a:srgbClr val="A5A5A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资源介绍</a:t>
            </a:r>
            <a:endParaRPr lang="zh-CN" altLang="en-US" dirty="0"/>
          </a:p>
        </p:txBody>
      </p:sp>
      <p:sp>
        <p:nvSpPr>
          <p:cNvPr id="7174" name="文本框 17"/>
          <p:cNvSpPr>
            <a:spLocks noChangeArrowheads="1"/>
          </p:cNvSpPr>
          <p:nvPr/>
        </p:nvSpPr>
        <p:spPr bwMode="auto">
          <a:xfrm>
            <a:off x="1146175" y="3933825"/>
            <a:ext cx="73866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1400" dirty="0">
                <a:solidFill>
                  <a:srgbClr val="1D399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用户认证和角色介绍</a:t>
            </a:r>
            <a:endParaRPr lang="zh-CN" altLang="en-US" sz="1400" dirty="0">
              <a:solidFill>
                <a:srgbClr val="1D399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75" name="TextBox 23"/>
          <p:cNvSpPr>
            <a:spLocks noChangeArrowheads="1"/>
          </p:cNvSpPr>
          <p:nvPr/>
        </p:nvSpPr>
        <p:spPr bwMode="auto">
          <a:xfrm>
            <a:off x="719138" y="1485900"/>
            <a:ext cx="14049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2400">
                <a:solidFill>
                  <a:srgbClr val="1D3994"/>
                </a:solidFill>
                <a:latin typeface="Effra Medium" pitchFamily="2" charset="0"/>
                <a:sym typeface="Effra Medium" pitchFamily="2" charset="0"/>
              </a:rPr>
              <a:t>Contents</a:t>
            </a:r>
            <a:endParaRPr lang="zh-CN" altLang="en-US" sz="2400">
              <a:solidFill>
                <a:srgbClr val="1D3994"/>
              </a:solidFill>
              <a:latin typeface="Effra Medium" pitchFamily="2" charset="0"/>
              <a:sym typeface="Effra Medium" pitchFamily="2" charset="0"/>
            </a:endParaRPr>
          </a:p>
        </p:txBody>
      </p:sp>
      <p:sp>
        <p:nvSpPr>
          <p:cNvPr id="7176" name="直接连接符 8"/>
          <p:cNvSpPr>
            <a:spLocks noChangeShapeType="1"/>
          </p:cNvSpPr>
          <p:nvPr/>
        </p:nvSpPr>
        <p:spPr bwMode="auto">
          <a:xfrm>
            <a:off x="755650" y="1052513"/>
            <a:ext cx="8064500" cy="1587"/>
          </a:xfrm>
          <a:prstGeom prst="line">
            <a:avLst/>
          </a:prstGeom>
          <a:noFill/>
          <a:ln w="12700" cap="flat" cmpd="sng">
            <a:solidFill>
              <a:srgbClr val="49442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0174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>
            <a:off x="467544" y="1050620"/>
            <a:ext cx="8280920" cy="2116"/>
          </a:xfrm>
          <a:prstGeom prst="line">
            <a:avLst/>
          </a:prstGeom>
          <a:ln w="12700" cmpd="sng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7"/>
          <p:cNvSpPr txBox="1">
            <a:spLocks noChangeArrowheads="1"/>
          </p:cNvSpPr>
          <p:nvPr/>
        </p:nvSpPr>
        <p:spPr bwMode="auto">
          <a:xfrm>
            <a:off x="698500" y="1890117"/>
            <a:ext cx="7747000" cy="3077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用户认证和角色</a:t>
            </a:r>
            <a:r>
              <a:rPr lang="zh-CN" altLang="en-US" sz="4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  <a:endParaRPr lang="en-US" altLang="zh-CN" sz="4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lnSpc>
                <a:spcPct val="150000"/>
              </a:lnSpc>
            </a:pPr>
            <a:r>
              <a:rPr lang="en-US" altLang="zh-CN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、了解支持的认证方式</a:t>
            </a:r>
            <a:endParaRPr lang="en-US" altLang="zh-CN" sz="3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lnSpc>
                <a:spcPct val="150000"/>
              </a:lnSpc>
            </a:pPr>
            <a:r>
              <a:rPr lang="en-US" altLang="zh-CN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、掌握角色的作用和配置</a:t>
            </a:r>
            <a:endParaRPr lang="zh-CN" altLang="en-US" sz="3200" b="1" i="1" dirty="0" smtClean="0"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eaLnBrk="1" hangingPunct="1"/>
            <a:endParaRPr lang="zh-CN" altLang="en-US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10006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Text Box 3"/>
          <p:cNvSpPr txBox="1">
            <a:spLocks noChangeArrowheads="1"/>
          </p:cNvSpPr>
          <p:nvPr/>
        </p:nvSpPr>
        <p:spPr bwMode="auto">
          <a:xfrm>
            <a:off x="900113" y="1773238"/>
            <a:ext cx="77041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endParaRPr lang="en-US" altLang="zh-CN"/>
          </a:p>
          <a:p>
            <a:pPr eaLnBrk="0" hangingPunct="0"/>
            <a:endParaRPr lang="zh-CN" altLang="en-US"/>
          </a:p>
        </p:txBody>
      </p:sp>
      <p:sp>
        <p:nvSpPr>
          <p:cNvPr id="82946" name="标题 3"/>
          <p:cNvSpPr>
            <a:spLocks noGrp="1" noChangeArrowheads="1"/>
          </p:cNvSpPr>
          <p:nvPr>
            <p:ph type="title"/>
          </p:nvPr>
        </p:nvSpPr>
        <p:spPr>
          <a:xfrm>
            <a:off x="-396552" y="125760"/>
            <a:ext cx="8229600" cy="1143000"/>
          </a:xfrm>
        </p:spPr>
        <p:txBody>
          <a:bodyPr/>
          <a:lstStyle/>
          <a:p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用户和用户组</a:t>
            </a:r>
          </a:p>
        </p:txBody>
      </p:sp>
      <p:sp>
        <p:nvSpPr>
          <p:cNvPr id="11267" name="内容占位符 4"/>
          <p:cNvSpPr>
            <a:spLocks noGrp="1"/>
          </p:cNvSpPr>
          <p:nvPr>
            <p:ph idx="1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zh-CN" altLang="en-US" sz="2400" b="1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</a:p>
          <a:p>
            <a:pPr lvl="1">
              <a:defRPr/>
            </a:pPr>
            <a:r>
              <a:rPr lang="zh-CN" altLang="en-US" sz="20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登录</a:t>
            </a:r>
            <a:r>
              <a:rPr lang="en-US" altLang="zh-CN" sz="20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VDI</a:t>
            </a:r>
            <a:r>
              <a:rPr lang="zh-CN" altLang="en-US" sz="20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的账号</a:t>
            </a:r>
          </a:p>
          <a:p>
            <a:pPr>
              <a:defRPr/>
            </a:pPr>
            <a:r>
              <a:rPr lang="zh-CN" altLang="en-US" sz="2400" b="1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用户组</a:t>
            </a:r>
          </a:p>
          <a:p>
            <a:pPr lvl="1">
              <a:defRPr/>
            </a:pPr>
            <a:r>
              <a:rPr lang="zh-CN" altLang="en-US" sz="20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由“用户”组成，每个“用户”必须属于唯一的“用户组”，</a:t>
            </a:r>
            <a:r>
              <a:rPr lang="en-US" altLang="x-none" sz="20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root</a:t>
            </a:r>
            <a:r>
              <a:rPr lang="zh-CN" altLang="en-US" sz="20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根组和默认用户组无法删除。</a:t>
            </a:r>
            <a:endParaRPr lang="zh-CN" altLang="en-US" sz="2000" b="1" noProof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457200" lvl="1" indent="0">
              <a:buFont typeface="Arial" panose="020B0604020202020204" pitchFamily="34" charset="0"/>
              <a:buNone/>
              <a:defRPr/>
            </a:pPr>
            <a:endParaRPr lang="en-US" altLang="zh-CN" sz="20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2948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3571875"/>
            <a:ext cx="8724900" cy="239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73932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标题 3"/>
          <p:cNvSpPr>
            <a:spLocks noGrp="1" noChangeArrowheads="1"/>
          </p:cNvSpPr>
          <p:nvPr>
            <p:ph type="title"/>
          </p:nvPr>
        </p:nvSpPr>
        <p:spPr>
          <a:xfrm>
            <a:off x="-396552" y="125760"/>
            <a:ext cx="8229600" cy="1143000"/>
          </a:xfrm>
        </p:spPr>
        <p:txBody>
          <a:bodyPr/>
          <a:lstStyle/>
          <a:p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用户和用户组</a:t>
            </a:r>
          </a:p>
        </p:txBody>
      </p:sp>
      <p:sp>
        <p:nvSpPr>
          <p:cNvPr id="83970" name="内容占位符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用户组的添加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zh-CN" sz="20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3971" name="图片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2132013"/>
            <a:ext cx="8685212" cy="4217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4800" y="1555750"/>
            <a:ext cx="4406900" cy="520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5861050" y="2105025"/>
            <a:ext cx="1231900" cy="6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lang="zh-CN" altLang="en-US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选择名称和所属组</a:t>
            </a:r>
          </a:p>
        </p:txBody>
      </p:sp>
      <p:sp>
        <p:nvSpPr>
          <p:cNvPr id="6" name="文本框 5"/>
          <p:cNvSpPr txBox="1">
            <a:spLocks noChangeArrowheads="1"/>
          </p:cNvSpPr>
          <p:nvPr/>
        </p:nvSpPr>
        <p:spPr bwMode="auto">
          <a:xfrm>
            <a:off x="4935538" y="3695700"/>
            <a:ext cx="158115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lang="zh-CN" altLang="en-US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选择认证方式</a:t>
            </a:r>
          </a:p>
        </p:txBody>
      </p:sp>
      <p:sp>
        <p:nvSpPr>
          <p:cNvPr id="7" name="文本框 6"/>
          <p:cNvSpPr txBox="1">
            <a:spLocks noChangeArrowheads="1"/>
          </p:cNvSpPr>
          <p:nvPr/>
        </p:nvSpPr>
        <p:spPr bwMode="auto">
          <a:xfrm>
            <a:off x="4702175" y="5818188"/>
            <a:ext cx="26924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lang="zh-CN" altLang="en-US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可选策略组和关联角色</a:t>
            </a:r>
          </a:p>
        </p:txBody>
      </p:sp>
      <p:pic>
        <p:nvPicPr>
          <p:cNvPr id="8" name="图片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2708275"/>
            <a:ext cx="9148763" cy="2306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文本框 8"/>
          <p:cNvSpPr txBox="1">
            <a:spLocks noChangeArrowheads="1"/>
          </p:cNvSpPr>
          <p:nvPr/>
        </p:nvSpPr>
        <p:spPr bwMode="auto">
          <a:xfrm>
            <a:off x="6105525" y="3475038"/>
            <a:ext cx="271462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lang="zh-CN" altLang="en-US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保存之后选择立即生效</a:t>
            </a:r>
          </a:p>
        </p:txBody>
      </p:sp>
    </p:spTree>
    <p:extLst>
      <p:ext uri="{BB962C8B-B14F-4D97-AF65-F5344CB8AC3E}">
        <p14:creationId xmlns:p14="http://schemas.microsoft.com/office/powerpoint/2010/main" val="552573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9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Text Box 3"/>
          <p:cNvSpPr txBox="1">
            <a:spLocks noChangeArrowheads="1"/>
          </p:cNvSpPr>
          <p:nvPr/>
        </p:nvSpPr>
        <p:spPr bwMode="auto">
          <a:xfrm>
            <a:off x="900113" y="1773238"/>
            <a:ext cx="77041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endParaRPr lang="en-US" altLang="zh-CN"/>
          </a:p>
          <a:p>
            <a:pPr eaLnBrk="0" hangingPunct="0"/>
            <a:endParaRPr lang="zh-CN" altLang="en-US"/>
          </a:p>
        </p:txBody>
      </p:sp>
      <p:sp>
        <p:nvSpPr>
          <p:cNvPr id="84994" name="标题 3"/>
          <p:cNvSpPr>
            <a:spLocks noGrp="1" noChangeArrowheads="1"/>
          </p:cNvSpPr>
          <p:nvPr>
            <p:ph type="title"/>
          </p:nvPr>
        </p:nvSpPr>
        <p:spPr>
          <a:xfrm>
            <a:off x="-396552" y="44624"/>
            <a:ext cx="8229600" cy="1143000"/>
          </a:xfrm>
        </p:spPr>
        <p:txBody>
          <a:bodyPr/>
          <a:lstStyle/>
          <a:p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用户和用户组</a:t>
            </a:r>
          </a:p>
        </p:txBody>
      </p:sp>
      <p:sp>
        <p:nvSpPr>
          <p:cNvPr id="84995" name="内容占位符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用户的添加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zh-CN" sz="20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4996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2132013"/>
            <a:ext cx="8497888" cy="41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图片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4438" y="1700213"/>
            <a:ext cx="6588125" cy="4802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4979988" y="3487738"/>
            <a:ext cx="2400300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lang="zh-CN" altLang="en-US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此处如果勾选，则该用户会继承所属组的认证方式和策略</a:t>
            </a:r>
          </a:p>
        </p:txBody>
      </p:sp>
      <p:pic>
        <p:nvPicPr>
          <p:cNvPr id="11" name="图片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0475" y="2420938"/>
            <a:ext cx="7666038" cy="3313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文本框 11"/>
          <p:cNvSpPr txBox="1">
            <a:spLocks noChangeArrowheads="1"/>
          </p:cNvSpPr>
          <p:nvPr/>
        </p:nvSpPr>
        <p:spPr bwMode="auto">
          <a:xfrm>
            <a:off x="4452938" y="4646613"/>
            <a:ext cx="3287712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lang="zh-CN" altLang="en-US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此处如果不勾选，则该用户不会继承所属组的认证方式和策略，需要手动选择</a:t>
            </a:r>
          </a:p>
        </p:txBody>
      </p:sp>
      <p:pic>
        <p:nvPicPr>
          <p:cNvPr id="13" name="图片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2276475"/>
            <a:ext cx="6475413" cy="414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文本框 13"/>
          <p:cNvSpPr txBox="1">
            <a:spLocks noChangeArrowheads="1"/>
          </p:cNvSpPr>
          <p:nvPr/>
        </p:nvSpPr>
        <p:spPr bwMode="auto">
          <a:xfrm>
            <a:off x="3419475" y="2708275"/>
            <a:ext cx="1579563" cy="38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lang="zh-CN" altLang="en-US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选择认证方式</a:t>
            </a:r>
          </a:p>
        </p:txBody>
      </p:sp>
      <p:sp>
        <p:nvSpPr>
          <p:cNvPr id="15" name="文本框 14"/>
          <p:cNvSpPr txBox="1">
            <a:spLocks noChangeArrowheads="1"/>
          </p:cNvSpPr>
          <p:nvPr/>
        </p:nvSpPr>
        <p:spPr bwMode="auto">
          <a:xfrm>
            <a:off x="6467475" y="4646613"/>
            <a:ext cx="2065338" cy="658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lang="zh-CN" altLang="en-US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可选策略组和关联角色</a:t>
            </a:r>
          </a:p>
        </p:txBody>
      </p:sp>
      <p:pic>
        <p:nvPicPr>
          <p:cNvPr id="16" name="图片 1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3" y="2997200"/>
            <a:ext cx="9132888" cy="2360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文本框 16"/>
          <p:cNvSpPr txBox="1">
            <a:spLocks noChangeArrowheads="1"/>
          </p:cNvSpPr>
          <p:nvPr/>
        </p:nvSpPr>
        <p:spPr bwMode="auto">
          <a:xfrm>
            <a:off x="6337300" y="3341688"/>
            <a:ext cx="25527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lang="zh-CN" altLang="en-US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保存之后点击立即生效</a:t>
            </a:r>
          </a:p>
        </p:txBody>
      </p:sp>
    </p:spTree>
    <p:extLst>
      <p:ext uri="{BB962C8B-B14F-4D97-AF65-F5344CB8AC3E}">
        <p14:creationId xmlns:p14="http://schemas.microsoft.com/office/powerpoint/2010/main" val="794219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4" grpId="0"/>
      <p:bldP spid="15" grpId="0"/>
      <p:bldP spid="17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Text Box 3"/>
          <p:cNvSpPr txBox="1">
            <a:spLocks noChangeArrowheads="1"/>
          </p:cNvSpPr>
          <p:nvPr/>
        </p:nvSpPr>
        <p:spPr bwMode="auto">
          <a:xfrm>
            <a:off x="900113" y="1773238"/>
            <a:ext cx="77041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endParaRPr lang="en-US" altLang="zh-CN"/>
          </a:p>
          <a:p>
            <a:pPr eaLnBrk="0" hangingPunct="0"/>
            <a:endParaRPr lang="zh-CN" altLang="en-US"/>
          </a:p>
        </p:txBody>
      </p:sp>
      <p:sp>
        <p:nvSpPr>
          <p:cNvPr id="86018" name="标题 3"/>
          <p:cNvSpPr>
            <a:spLocks noGrp="1" noChangeArrowheads="1"/>
          </p:cNvSpPr>
          <p:nvPr>
            <p:ph type="title"/>
          </p:nvPr>
        </p:nvSpPr>
        <p:spPr>
          <a:xfrm>
            <a:off x="-252536" y="125760"/>
            <a:ext cx="8229600" cy="1143000"/>
          </a:xfrm>
        </p:spPr>
        <p:txBody>
          <a:bodyPr/>
          <a:lstStyle/>
          <a:p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认证方式</a:t>
            </a:r>
          </a:p>
        </p:txBody>
      </p:sp>
      <p:sp>
        <p:nvSpPr>
          <p:cNvPr id="11267" name="内容占位符 4"/>
          <p:cNvSpPr>
            <a:spLocks noGrp="1"/>
          </p:cNvSpPr>
          <p:nvPr>
            <p:ph idx="1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zh-CN" altLang="en-US" sz="2400" b="1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支持的认证方式</a:t>
            </a:r>
          </a:p>
          <a:p>
            <a:pPr lvl="1">
              <a:defRPr/>
            </a:pPr>
            <a:r>
              <a:rPr lang="zh-CN" altLang="en-US" sz="20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本地用户名密码</a:t>
            </a:r>
          </a:p>
          <a:p>
            <a:pPr lvl="1">
              <a:defRPr/>
            </a:pPr>
            <a:r>
              <a:rPr lang="zh-CN" altLang="en-US" sz="20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证书</a:t>
            </a:r>
            <a:r>
              <a:rPr lang="en-US" altLang="zh-CN" sz="20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/DKEY</a:t>
            </a:r>
          </a:p>
          <a:p>
            <a:pPr lvl="1">
              <a:defRPr/>
            </a:pPr>
            <a:r>
              <a:rPr lang="zh-CN" altLang="en-US" sz="20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外部认证</a:t>
            </a:r>
            <a:r>
              <a:rPr lang="en-US" altLang="zh-CN" sz="20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(LDAP/RADIUS)</a:t>
            </a:r>
            <a:endParaRPr lang="zh-CN" altLang="en-US" sz="2000" b="1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buFont typeface="Arial" panose="020B0604020202020204" pitchFamily="34" charset="0"/>
              <a:buNone/>
              <a:defRPr/>
            </a:pPr>
            <a:endParaRPr lang="en-US" altLang="zh-CN" sz="20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63078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Text Box 3"/>
          <p:cNvSpPr txBox="1">
            <a:spLocks noChangeArrowheads="1"/>
          </p:cNvSpPr>
          <p:nvPr/>
        </p:nvSpPr>
        <p:spPr bwMode="auto">
          <a:xfrm>
            <a:off x="900113" y="1773238"/>
            <a:ext cx="77041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endParaRPr lang="en-US" altLang="zh-CN"/>
          </a:p>
          <a:p>
            <a:pPr eaLnBrk="0" hangingPunct="0"/>
            <a:endParaRPr lang="zh-CN" altLang="en-US"/>
          </a:p>
        </p:txBody>
      </p:sp>
      <p:sp>
        <p:nvSpPr>
          <p:cNvPr id="44034" name="标题 3"/>
          <p:cNvSpPr>
            <a:spLocks noGrp="1" noChangeArrowheads="1"/>
          </p:cNvSpPr>
          <p:nvPr>
            <p:ph type="title"/>
          </p:nvPr>
        </p:nvSpPr>
        <p:spPr>
          <a:xfrm>
            <a:off x="-345232" y="118541"/>
            <a:ext cx="8229600" cy="1150219"/>
          </a:xfrm>
        </p:spPr>
        <p:txBody>
          <a:bodyPr/>
          <a:lstStyle/>
          <a:p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软件</a:t>
            </a:r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VDC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安装</a:t>
            </a:r>
          </a:p>
        </p:txBody>
      </p:sp>
      <p:sp>
        <p:nvSpPr>
          <p:cNvPr id="11267" name="内容占位符 4"/>
          <p:cNvSpPr>
            <a:spLocks noGrp="1"/>
          </p:cNvSpPr>
          <p:nvPr>
            <p:ph idx="1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en-US" altLang="zh-CN" sz="2400" b="1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VDC</a:t>
            </a:r>
          </a:p>
          <a:p>
            <a:pPr lvl="1">
              <a:defRPr/>
            </a:pPr>
            <a:r>
              <a:rPr lang="en-US" altLang="zh-CN" sz="2000" noProof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虚拟桌面接入管理系统（Virtual Desktop Controller,VDC）提供用户认证管理、细粒度的策略控制、桌面/云终端统一监控及管理等功能，实现更安全、更可靠地交付云桌面。</a:t>
            </a:r>
            <a:endParaRPr lang="en-US" altLang="zh-CN" sz="2000" b="1" noProof="1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ea"/>
            </a:endParaRPr>
          </a:p>
          <a:p>
            <a:pPr marL="457200" lvl="1" indent="0">
              <a:buFont typeface="Arial" panose="020B0604020202020204" pitchFamily="34" charset="0"/>
              <a:buNone/>
              <a:defRPr/>
            </a:pPr>
            <a:endParaRPr lang="en-US" altLang="zh-CN" sz="20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75106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Text Box 3"/>
          <p:cNvSpPr txBox="1">
            <a:spLocks noChangeArrowheads="1"/>
          </p:cNvSpPr>
          <p:nvPr/>
        </p:nvSpPr>
        <p:spPr bwMode="auto">
          <a:xfrm>
            <a:off x="900113" y="1773238"/>
            <a:ext cx="77041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endParaRPr lang="en-US" altLang="zh-CN"/>
          </a:p>
          <a:p>
            <a:pPr eaLnBrk="0" hangingPunct="0"/>
            <a:endParaRPr lang="zh-CN" altLang="en-US"/>
          </a:p>
        </p:txBody>
      </p:sp>
      <p:sp>
        <p:nvSpPr>
          <p:cNvPr id="87042" name="标题 3"/>
          <p:cNvSpPr>
            <a:spLocks noGrp="1" noChangeArrowheads="1"/>
          </p:cNvSpPr>
          <p:nvPr>
            <p:ph type="title"/>
          </p:nvPr>
        </p:nvSpPr>
        <p:spPr>
          <a:xfrm>
            <a:off x="-324544" y="44624"/>
            <a:ext cx="8229600" cy="1143000"/>
          </a:xfrm>
        </p:spPr>
        <p:txBody>
          <a:bodyPr/>
          <a:lstStyle/>
          <a:p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认证方式</a:t>
            </a:r>
          </a:p>
        </p:txBody>
      </p:sp>
      <p:sp>
        <p:nvSpPr>
          <p:cNvPr id="58371" name="内容占位符 4"/>
          <p:cNvSpPr>
            <a:spLocks noGrp="1"/>
          </p:cNvSpPr>
          <p:nvPr>
            <p:ph idx="1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zh-CN" altLang="en-US" sz="2400" b="1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本地用户名密码认证</a:t>
            </a:r>
          </a:p>
          <a:p>
            <a:pPr lvl="1">
              <a:defRPr/>
            </a:pPr>
            <a:r>
              <a:rPr lang="zh-CN" altLang="en-US" sz="20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用户名密码认证，即用户通过输入用户名和密码登录</a:t>
            </a:r>
            <a:endParaRPr lang="zh-CN" altLang="en-US" sz="2000" b="1" noProof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457200" lvl="1" indent="0">
              <a:buFont typeface="Arial" panose="020B0604020202020204" pitchFamily="34" charset="0"/>
              <a:buNone/>
              <a:defRPr/>
            </a:pPr>
            <a:endParaRPr lang="en-US" altLang="zh-CN" sz="20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1052513"/>
            <a:ext cx="7713663" cy="575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文本框 5"/>
          <p:cNvSpPr txBox="1">
            <a:spLocks noChangeArrowheads="1"/>
          </p:cNvSpPr>
          <p:nvPr/>
        </p:nvSpPr>
        <p:spPr bwMode="auto">
          <a:xfrm>
            <a:off x="3779838" y="2852738"/>
            <a:ext cx="2147887" cy="839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lang="zh-CN" altLang="en-US" sz="1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用户名</a:t>
            </a:r>
            <a:r>
              <a:rPr lang="zh-CN" altLang="en-US" sz="1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密码信息保存在设备数据库中，属于本地认证</a:t>
            </a:r>
          </a:p>
        </p:txBody>
      </p:sp>
      <p:sp>
        <p:nvSpPr>
          <p:cNvPr id="7" name="文本框 6"/>
          <p:cNvSpPr txBox="1">
            <a:spLocks noChangeArrowheads="1"/>
          </p:cNvSpPr>
          <p:nvPr/>
        </p:nvSpPr>
        <p:spPr bwMode="auto">
          <a:xfrm>
            <a:off x="2663825" y="4546600"/>
            <a:ext cx="1620838" cy="658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lang="zh-CN" altLang="en-US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Arial" panose="020B0604020202020204" pitchFamily="34" charset="0"/>
              </a:rPr>
              <a:t>认证方式选择“用户名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Arial" panose="020B0604020202020204" pitchFamily="34" charset="0"/>
              </a:rPr>
              <a:t>/</a:t>
            </a:r>
            <a:r>
              <a:rPr lang="zh-CN" altLang="en-US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Arial" panose="020B0604020202020204" pitchFamily="34" charset="0"/>
              </a:rPr>
              <a:t>密码”</a:t>
            </a:r>
            <a:endParaRPr lang="zh-CN" altLang="en-US"/>
          </a:p>
        </p:txBody>
      </p:sp>
      <p:sp>
        <p:nvSpPr>
          <p:cNvPr id="8" name="文本框 7"/>
          <p:cNvSpPr txBox="1">
            <a:spLocks noChangeArrowheads="1"/>
          </p:cNvSpPr>
          <p:nvPr/>
        </p:nvSpPr>
        <p:spPr bwMode="auto">
          <a:xfrm>
            <a:off x="3886200" y="5494338"/>
            <a:ext cx="3703638" cy="135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lang="zh-CN" altLang="en-US" sz="16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Arial" panose="020B0604020202020204" pitchFamily="34" charset="0"/>
              </a:rPr>
              <a:t>“同时使用”</a:t>
            </a:r>
            <a:r>
              <a:rPr lang="zh-CN" altLang="en-US" sz="16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Arial" panose="020B0604020202020204" pitchFamily="34" charset="0"/>
              </a:rPr>
              <a:t>表示设置了多种主要认证方式时，所有认证都必须通过。“任意一种”表示其中一种主要认证方式通过即可。</a:t>
            </a:r>
          </a:p>
          <a:p>
            <a:pPr eaLnBrk="0" hangingPunct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95352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Text Box 3"/>
          <p:cNvSpPr txBox="1">
            <a:spLocks noChangeArrowheads="1"/>
          </p:cNvSpPr>
          <p:nvPr/>
        </p:nvSpPr>
        <p:spPr bwMode="auto">
          <a:xfrm>
            <a:off x="900113" y="1773238"/>
            <a:ext cx="77041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endParaRPr lang="en-US" altLang="zh-CN"/>
          </a:p>
          <a:p>
            <a:pPr eaLnBrk="0" hangingPunct="0"/>
            <a:endParaRPr lang="zh-CN" altLang="en-US"/>
          </a:p>
        </p:txBody>
      </p:sp>
      <p:sp>
        <p:nvSpPr>
          <p:cNvPr id="88066" name="标题 3"/>
          <p:cNvSpPr>
            <a:spLocks noGrp="1" noChangeArrowheads="1"/>
          </p:cNvSpPr>
          <p:nvPr>
            <p:ph type="title"/>
          </p:nvPr>
        </p:nvSpPr>
        <p:spPr>
          <a:xfrm>
            <a:off x="-612576" y="125760"/>
            <a:ext cx="8229600" cy="1143000"/>
          </a:xfrm>
        </p:spPr>
        <p:txBody>
          <a:bodyPr/>
          <a:lstStyle/>
          <a:p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本地用户名密码认证</a:t>
            </a:r>
          </a:p>
        </p:txBody>
      </p:sp>
      <p:sp>
        <p:nvSpPr>
          <p:cNvPr id="58371" name="内容占位符 4"/>
          <p:cNvSpPr>
            <a:spLocks noGrp="1"/>
          </p:cNvSpPr>
          <p:nvPr>
            <p:ph idx="1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zh-CN" altLang="en-US" sz="2400" b="1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本地用户名密码认证</a:t>
            </a:r>
          </a:p>
          <a:p>
            <a:pPr lvl="1">
              <a:defRPr/>
            </a:pPr>
            <a:r>
              <a:rPr lang="zh-CN" altLang="en-US" sz="20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为了加强用户名密码认证的安全性，可启用密码安全策略，软键盘和图形校验码功能。</a:t>
            </a:r>
            <a:endParaRPr lang="zh-CN" altLang="en-US" sz="2000" b="1" noProof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457200" lvl="1" indent="0">
              <a:buFont typeface="Arial" panose="020B0604020202020204" pitchFamily="34" charset="0"/>
              <a:buNone/>
              <a:defRPr/>
            </a:pPr>
            <a:endParaRPr lang="en-US" altLang="zh-CN" sz="20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" y="1555750"/>
            <a:ext cx="8589963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175" y="1628775"/>
            <a:ext cx="6056313" cy="473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34319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Text Box 3"/>
          <p:cNvSpPr txBox="1">
            <a:spLocks noChangeArrowheads="1"/>
          </p:cNvSpPr>
          <p:nvPr/>
        </p:nvSpPr>
        <p:spPr bwMode="auto">
          <a:xfrm>
            <a:off x="900113" y="1773238"/>
            <a:ext cx="77041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endParaRPr lang="en-US" altLang="zh-CN"/>
          </a:p>
          <a:p>
            <a:pPr eaLnBrk="0" hangingPunct="0"/>
            <a:endParaRPr lang="zh-CN" altLang="en-US"/>
          </a:p>
        </p:txBody>
      </p:sp>
      <p:sp>
        <p:nvSpPr>
          <p:cNvPr id="89090" name="标题 3"/>
          <p:cNvSpPr>
            <a:spLocks noGrp="1" noChangeArrowheads="1"/>
          </p:cNvSpPr>
          <p:nvPr>
            <p:ph type="title"/>
          </p:nvPr>
        </p:nvSpPr>
        <p:spPr>
          <a:xfrm>
            <a:off x="-252536" y="44624"/>
            <a:ext cx="8229600" cy="1143000"/>
          </a:xfrm>
        </p:spPr>
        <p:txBody>
          <a:bodyPr/>
          <a:lstStyle/>
          <a:p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认证方式</a:t>
            </a:r>
          </a:p>
        </p:txBody>
      </p:sp>
      <p:sp>
        <p:nvSpPr>
          <p:cNvPr id="60419" name="内容占位符 4"/>
          <p:cNvSpPr>
            <a:spLocks noGrp="1"/>
          </p:cNvSpPr>
          <p:nvPr>
            <p:ph idx="1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en-US" altLang="zh-CN" sz="2400" b="1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LDAP</a:t>
            </a:r>
            <a:r>
              <a:rPr lang="zh-CN" altLang="en-US" sz="2400" b="1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认证</a:t>
            </a:r>
          </a:p>
          <a:p>
            <a:pPr lvl="1">
              <a:defRPr/>
            </a:pPr>
            <a:r>
              <a:rPr lang="zh-CN" altLang="en-US" sz="20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微软的AD域的最主要作用之一就是统一管理用户账户，包括用户名、密码及用户的各种属性和权限等信息。LDAP（轻量级目录访问协议，Lightweight Directory Access Protocol)是一种用于访问目录服务的标准协议，是在X.500标准基础上产生的一个简化版本。微软的AD域就支持通过LDAP协议来读取目录列表。</a:t>
            </a:r>
          </a:p>
          <a:p>
            <a:pPr lvl="1">
              <a:defRPr/>
            </a:pPr>
            <a:r>
              <a:rPr lang="zh-CN" altLang="en-US" sz="20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VDC支持使用LDAP协议进行用户认证，管理员只需在AD域上维护用户账号，不需要再从VDC上创建用户。</a:t>
            </a:r>
          </a:p>
          <a:p>
            <a:pPr marL="457200" lvl="1" indent="0">
              <a:buFont typeface="Arial" panose="020B0604020202020204" pitchFamily="34" charset="0"/>
              <a:buNone/>
              <a:defRPr/>
            </a:pPr>
            <a:endParaRPr lang="en-US" altLang="zh-CN" sz="20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49259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Text Box 3"/>
          <p:cNvSpPr txBox="1">
            <a:spLocks noChangeArrowheads="1"/>
          </p:cNvSpPr>
          <p:nvPr/>
        </p:nvSpPr>
        <p:spPr bwMode="auto">
          <a:xfrm>
            <a:off x="900113" y="1773238"/>
            <a:ext cx="77041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endParaRPr lang="en-US" altLang="zh-CN"/>
          </a:p>
          <a:p>
            <a:pPr eaLnBrk="0" hangingPunct="0"/>
            <a:endParaRPr lang="zh-CN" altLang="en-US"/>
          </a:p>
        </p:txBody>
      </p:sp>
      <p:sp>
        <p:nvSpPr>
          <p:cNvPr id="90114" name="标题 3"/>
          <p:cNvSpPr>
            <a:spLocks noGrp="1" noChangeArrowheads="1"/>
          </p:cNvSpPr>
          <p:nvPr>
            <p:ph type="title"/>
          </p:nvPr>
        </p:nvSpPr>
        <p:spPr>
          <a:xfrm>
            <a:off x="-252536" y="44624"/>
            <a:ext cx="8229600" cy="1143000"/>
          </a:xfrm>
        </p:spPr>
        <p:txBody>
          <a:bodyPr/>
          <a:lstStyle/>
          <a:p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LDAP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认证</a:t>
            </a:r>
          </a:p>
        </p:txBody>
      </p:sp>
      <p:sp>
        <p:nvSpPr>
          <p:cNvPr id="90115" name="内容占位符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新建LDAP服务器，提供有AD域控的IP，有权限读取用户信息的管理员账号密码，然后即可搜索出组织架构。注意管理员DN的配置格式。</a:t>
            </a:r>
          </a:p>
          <a:p>
            <a:r>
              <a:rPr lang="en-US" altLang="zh-CN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默认配置完成后，LDAP用户认证成功后会归属于VDC的默认用户组。如果希望对LDAP用户进行分组管理，可以使用组映射，或者导入用户到本地。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zh-CN" sz="20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513" y="1123950"/>
            <a:ext cx="5667375" cy="570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8125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Text Box 3"/>
          <p:cNvSpPr txBox="1">
            <a:spLocks noChangeArrowheads="1"/>
          </p:cNvSpPr>
          <p:nvPr/>
        </p:nvSpPr>
        <p:spPr bwMode="auto">
          <a:xfrm>
            <a:off x="900113" y="1773238"/>
            <a:ext cx="77041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endParaRPr lang="en-US" altLang="zh-CN"/>
          </a:p>
          <a:p>
            <a:pPr eaLnBrk="0" hangingPunct="0"/>
            <a:endParaRPr lang="zh-CN" altLang="en-US"/>
          </a:p>
        </p:txBody>
      </p:sp>
      <p:sp>
        <p:nvSpPr>
          <p:cNvPr id="91138" name="标题 3"/>
          <p:cNvSpPr>
            <a:spLocks noGrp="1" noChangeArrowheads="1"/>
          </p:cNvSpPr>
          <p:nvPr>
            <p:ph type="title"/>
          </p:nvPr>
        </p:nvSpPr>
        <p:spPr>
          <a:xfrm>
            <a:off x="-180528" y="44624"/>
            <a:ext cx="8229600" cy="1143000"/>
          </a:xfrm>
        </p:spPr>
        <p:txBody>
          <a:bodyPr/>
          <a:lstStyle/>
          <a:p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LDAP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认证</a:t>
            </a:r>
          </a:p>
        </p:txBody>
      </p:sp>
      <p:sp>
        <p:nvSpPr>
          <p:cNvPr id="60419" name="内容占位符 4"/>
          <p:cNvSpPr>
            <a:spLocks noGrp="1"/>
          </p:cNvSpPr>
          <p:nvPr>
            <p:ph idx="1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zh-CN" altLang="en-US" sz="2400" b="1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组映射</a:t>
            </a:r>
          </a:p>
          <a:p>
            <a:pPr lvl="1">
              <a:defRPr/>
            </a:pPr>
            <a:r>
              <a:rPr lang="zh-CN" altLang="en-US" sz="20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对于没有导入到VDC本地的用户，到LDAP上认证成功后，会根据配置的组映射规则，把该服务器上指定OU的用户映射到本地指定的用户组。</a:t>
            </a:r>
          </a:p>
          <a:p>
            <a:pPr marL="457200" lvl="1" indent="0">
              <a:buFont typeface="Arial" panose="020B0604020202020204" pitchFamily="34" charset="0"/>
              <a:buNone/>
              <a:defRPr/>
            </a:pPr>
            <a:endParaRPr lang="zh-CN" altLang="en-US" sz="20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1140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175" y="3140075"/>
            <a:ext cx="5456238" cy="305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06843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Text Box 3"/>
          <p:cNvSpPr txBox="1">
            <a:spLocks noChangeArrowheads="1"/>
          </p:cNvSpPr>
          <p:nvPr/>
        </p:nvSpPr>
        <p:spPr bwMode="auto">
          <a:xfrm>
            <a:off x="900113" y="1773238"/>
            <a:ext cx="77041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endParaRPr lang="en-US" altLang="zh-CN"/>
          </a:p>
          <a:p>
            <a:pPr eaLnBrk="0" hangingPunct="0"/>
            <a:endParaRPr lang="zh-CN" altLang="en-US"/>
          </a:p>
        </p:txBody>
      </p:sp>
      <p:sp>
        <p:nvSpPr>
          <p:cNvPr id="92162" name="标题 3"/>
          <p:cNvSpPr>
            <a:spLocks noGrp="1" noChangeArrowheads="1"/>
          </p:cNvSpPr>
          <p:nvPr>
            <p:ph type="title"/>
          </p:nvPr>
        </p:nvSpPr>
        <p:spPr>
          <a:xfrm>
            <a:off x="-252536" y="44624"/>
            <a:ext cx="8229600" cy="1143000"/>
          </a:xfrm>
        </p:spPr>
        <p:txBody>
          <a:bodyPr/>
          <a:lstStyle/>
          <a:p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LDAP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认证</a:t>
            </a:r>
          </a:p>
        </p:txBody>
      </p:sp>
      <p:sp>
        <p:nvSpPr>
          <p:cNvPr id="60419" name="内容占位符 4"/>
          <p:cNvSpPr>
            <a:spLocks noGrp="1"/>
          </p:cNvSpPr>
          <p:nvPr>
            <p:ph idx="1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zh-CN" altLang="en-US" sz="2400" b="1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导入用户到本地</a:t>
            </a:r>
          </a:p>
          <a:p>
            <a:pPr lvl="1">
              <a:defRPr/>
            </a:pPr>
            <a:r>
              <a:rPr lang="zh-CN" altLang="en-US" sz="20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将LDAP上的用户按其原始组织架构完整同步到VDC本地。</a:t>
            </a:r>
          </a:p>
          <a:p>
            <a:pPr marL="457200" lvl="1" indent="0">
              <a:buFont typeface="Arial" panose="020B0604020202020204" pitchFamily="34" charset="0"/>
              <a:buNone/>
              <a:defRPr/>
            </a:pPr>
            <a:endParaRPr lang="en-US" altLang="zh-CN" sz="20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2420938"/>
            <a:ext cx="6078538" cy="4284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2852738"/>
            <a:ext cx="7027862" cy="3236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图片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613" y="2492375"/>
            <a:ext cx="5391150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93554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Text Box 3"/>
          <p:cNvSpPr txBox="1">
            <a:spLocks noChangeArrowheads="1"/>
          </p:cNvSpPr>
          <p:nvPr/>
        </p:nvSpPr>
        <p:spPr bwMode="auto">
          <a:xfrm>
            <a:off x="900113" y="1773238"/>
            <a:ext cx="77041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endParaRPr lang="en-US" altLang="zh-CN"/>
          </a:p>
          <a:p>
            <a:pPr eaLnBrk="0" hangingPunct="0"/>
            <a:endParaRPr lang="zh-CN" altLang="en-US"/>
          </a:p>
        </p:txBody>
      </p:sp>
      <p:sp>
        <p:nvSpPr>
          <p:cNvPr id="93186" name="标题 3"/>
          <p:cNvSpPr>
            <a:spLocks noGrp="1" noChangeArrowheads="1"/>
          </p:cNvSpPr>
          <p:nvPr>
            <p:ph type="title"/>
          </p:nvPr>
        </p:nvSpPr>
        <p:spPr>
          <a:xfrm>
            <a:off x="-324544" y="116632"/>
            <a:ext cx="8229600" cy="1143000"/>
          </a:xfrm>
        </p:spPr>
        <p:txBody>
          <a:bodyPr/>
          <a:lstStyle/>
          <a:p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LDAP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认证</a:t>
            </a:r>
          </a:p>
        </p:txBody>
      </p:sp>
      <p:sp>
        <p:nvSpPr>
          <p:cNvPr id="60419" name="内容占位符 4"/>
          <p:cNvSpPr>
            <a:spLocks noGrp="1"/>
          </p:cNvSpPr>
          <p:nvPr>
            <p:ph idx="1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zh-CN" altLang="en-US" sz="2400" b="1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关联角色</a:t>
            </a:r>
          </a:p>
          <a:p>
            <a:pPr lvl="1">
              <a:defRPr/>
            </a:pPr>
            <a:r>
              <a:rPr lang="zh-CN" altLang="en-US" sz="20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用户配置完成后，需要为LDAP用户关联角色。LDAP用户关联角色也有两种方式</a:t>
            </a:r>
          </a:p>
          <a:p>
            <a:pPr lvl="2">
              <a:defRPr/>
            </a:pPr>
            <a:r>
              <a:rPr lang="zh-CN" altLang="en-US" sz="171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外部安全组映射到本地角色</a:t>
            </a:r>
          </a:p>
          <a:p>
            <a:pPr lvl="2">
              <a:defRPr/>
            </a:pPr>
            <a:r>
              <a:rPr lang="zh-CN" altLang="en-US" sz="171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导入或映射到本地组后关联角色</a:t>
            </a:r>
          </a:p>
          <a:p>
            <a:pPr marL="457200" lvl="1" indent="0">
              <a:buFont typeface="Arial" panose="020B0604020202020204" pitchFamily="34" charset="0"/>
              <a:buNone/>
              <a:defRPr/>
            </a:pPr>
            <a:endParaRPr lang="en-US" altLang="zh-CN" sz="20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39784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Text Box 3"/>
          <p:cNvSpPr txBox="1">
            <a:spLocks noChangeArrowheads="1"/>
          </p:cNvSpPr>
          <p:nvPr/>
        </p:nvSpPr>
        <p:spPr bwMode="auto">
          <a:xfrm>
            <a:off x="900113" y="1773238"/>
            <a:ext cx="77041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endParaRPr lang="en-US" altLang="zh-CN"/>
          </a:p>
          <a:p>
            <a:pPr eaLnBrk="0" hangingPunct="0"/>
            <a:endParaRPr lang="zh-CN" altLang="en-US"/>
          </a:p>
        </p:txBody>
      </p:sp>
      <p:sp>
        <p:nvSpPr>
          <p:cNvPr id="94210" name="标题 3"/>
          <p:cNvSpPr>
            <a:spLocks noGrp="1" noChangeArrowheads="1"/>
          </p:cNvSpPr>
          <p:nvPr>
            <p:ph type="title"/>
          </p:nvPr>
        </p:nvSpPr>
        <p:spPr>
          <a:xfrm>
            <a:off x="-180528" y="-27384"/>
            <a:ext cx="8229600" cy="1143000"/>
          </a:xfrm>
        </p:spPr>
        <p:txBody>
          <a:bodyPr/>
          <a:lstStyle/>
          <a:p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关联角色</a:t>
            </a:r>
          </a:p>
        </p:txBody>
      </p:sp>
      <p:sp>
        <p:nvSpPr>
          <p:cNvPr id="60419" name="内容占位符 4"/>
          <p:cNvSpPr>
            <a:spLocks noGrp="1"/>
          </p:cNvSpPr>
          <p:nvPr>
            <p:ph idx="1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en-US" altLang="zh-CN" sz="2400" b="1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外部安全组映射到本地角色</a:t>
            </a:r>
          </a:p>
          <a:p>
            <a:pPr lvl="1">
              <a:defRPr/>
            </a:pPr>
            <a:r>
              <a:rPr lang="en-US" altLang="zh-CN" sz="20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AD域可以使用安全组来管理用户的权限，VDC可以根据不同的安全组对用户关联不同的角色。</a:t>
            </a:r>
          </a:p>
          <a:p>
            <a:pPr marL="457200" lvl="1" indent="0">
              <a:buFont typeface="Arial" panose="020B0604020202020204" pitchFamily="34" charset="0"/>
              <a:buNone/>
              <a:defRPr/>
            </a:pPr>
            <a:endParaRPr lang="en-US" altLang="zh-CN" sz="20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4212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175" y="2781300"/>
            <a:ext cx="5484813" cy="286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03148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Text Box 3"/>
          <p:cNvSpPr txBox="1">
            <a:spLocks noChangeArrowheads="1"/>
          </p:cNvSpPr>
          <p:nvPr/>
        </p:nvSpPr>
        <p:spPr bwMode="auto">
          <a:xfrm>
            <a:off x="900113" y="1773238"/>
            <a:ext cx="77041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endParaRPr lang="en-US" altLang="zh-CN"/>
          </a:p>
          <a:p>
            <a:pPr eaLnBrk="0" hangingPunct="0"/>
            <a:endParaRPr lang="zh-CN" altLang="en-US"/>
          </a:p>
        </p:txBody>
      </p:sp>
      <p:sp>
        <p:nvSpPr>
          <p:cNvPr id="95234" name="标题 3"/>
          <p:cNvSpPr>
            <a:spLocks noGrp="1" noChangeArrowheads="1"/>
          </p:cNvSpPr>
          <p:nvPr>
            <p:ph type="title"/>
          </p:nvPr>
        </p:nvSpPr>
        <p:spPr>
          <a:xfrm>
            <a:off x="-252536" y="125760"/>
            <a:ext cx="8229600" cy="1143000"/>
          </a:xfrm>
        </p:spPr>
        <p:txBody>
          <a:bodyPr/>
          <a:lstStyle/>
          <a:p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关联角色</a:t>
            </a:r>
          </a:p>
        </p:txBody>
      </p:sp>
      <p:sp>
        <p:nvSpPr>
          <p:cNvPr id="60419" name="内容占位符 4"/>
          <p:cNvSpPr>
            <a:spLocks noGrp="1"/>
          </p:cNvSpPr>
          <p:nvPr>
            <p:ph idx="1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en-US" altLang="zh-CN" sz="2400" b="1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导入或映射到本地组后关联角色</a:t>
            </a:r>
          </a:p>
          <a:p>
            <a:pPr lvl="1">
              <a:defRPr/>
            </a:pPr>
            <a:r>
              <a:rPr lang="en-US" altLang="zh-CN" sz="20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LDAP用户导入或映射到本地组后，对该组关联角色后，用户也会继承该组的角色关联。</a:t>
            </a:r>
          </a:p>
          <a:p>
            <a:pPr marL="457200" lvl="1" indent="0">
              <a:buFont typeface="Arial" panose="020B0604020202020204" pitchFamily="34" charset="0"/>
              <a:buNone/>
              <a:defRPr/>
            </a:pPr>
            <a:endParaRPr lang="en-US" altLang="zh-CN" sz="20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5236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613" y="2708275"/>
            <a:ext cx="5391150" cy="417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02869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Text Box 3"/>
          <p:cNvSpPr txBox="1">
            <a:spLocks noChangeArrowheads="1"/>
          </p:cNvSpPr>
          <p:nvPr/>
        </p:nvSpPr>
        <p:spPr bwMode="auto">
          <a:xfrm>
            <a:off x="900113" y="1773238"/>
            <a:ext cx="77041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endParaRPr lang="en-US" altLang="zh-CN"/>
          </a:p>
          <a:p>
            <a:pPr eaLnBrk="0" hangingPunct="0"/>
            <a:endParaRPr lang="zh-CN" altLang="en-US"/>
          </a:p>
        </p:txBody>
      </p:sp>
      <p:sp>
        <p:nvSpPr>
          <p:cNvPr id="96258" name="标题 3"/>
          <p:cNvSpPr>
            <a:spLocks noGrp="1" noChangeArrowheads="1"/>
          </p:cNvSpPr>
          <p:nvPr>
            <p:ph type="title"/>
          </p:nvPr>
        </p:nvSpPr>
        <p:spPr>
          <a:xfrm>
            <a:off x="-468560" y="44624"/>
            <a:ext cx="8229600" cy="1143000"/>
          </a:xfrm>
        </p:spPr>
        <p:txBody>
          <a:bodyPr/>
          <a:lstStyle/>
          <a:p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角色的作用和配置</a:t>
            </a:r>
          </a:p>
        </p:txBody>
      </p:sp>
      <p:sp>
        <p:nvSpPr>
          <p:cNvPr id="57347" name="内容占位符 4"/>
          <p:cNvSpPr>
            <a:spLocks noGrp="1"/>
          </p:cNvSpPr>
          <p:nvPr>
            <p:ph idx="1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zh-CN" altLang="en-US" sz="2400" b="1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角色</a:t>
            </a:r>
          </a:p>
          <a:p>
            <a:pPr lvl="1">
              <a:defRPr/>
            </a:pPr>
            <a:r>
              <a:rPr lang="zh-CN" altLang="en-US" sz="20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建立用户和资源的关联，授权用户访问资源</a:t>
            </a:r>
          </a:p>
          <a:p>
            <a:pPr lvl="1">
              <a:defRPr/>
            </a:pPr>
            <a:r>
              <a:rPr lang="zh-CN" altLang="en-US" sz="20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一个用户可以关联多个角色</a:t>
            </a:r>
          </a:p>
          <a:p>
            <a:pPr lvl="1">
              <a:defRPr/>
            </a:pPr>
            <a:r>
              <a:rPr lang="zh-CN" altLang="en-US" sz="20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一个资源也可以同时属于多个角色</a:t>
            </a:r>
          </a:p>
          <a:p>
            <a:pPr lvl="1">
              <a:defRPr/>
            </a:pPr>
            <a:r>
              <a:rPr lang="zh-CN" altLang="en-US" sz="20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用户可以访问的资源是其关联角色所包含资源的集合。</a:t>
            </a:r>
          </a:p>
          <a:p>
            <a:pPr marL="457200" lvl="1" indent="0">
              <a:buFont typeface="Arial" panose="020B0604020202020204" pitchFamily="34" charset="0"/>
              <a:buNone/>
              <a:defRPr/>
            </a:pPr>
            <a:endParaRPr lang="en-US" altLang="zh-CN" sz="20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62169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ext Box 3"/>
          <p:cNvSpPr txBox="1">
            <a:spLocks noChangeArrowheads="1"/>
          </p:cNvSpPr>
          <p:nvPr/>
        </p:nvSpPr>
        <p:spPr bwMode="auto">
          <a:xfrm>
            <a:off x="900113" y="1773238"/>
            <a:ext cx="77041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endParaRPr lang="en-US" altLang="zh-CN"/>
          </a:p>
          <a:p>
            <a:pPr eaLnBrk="0" hangingPunct="0"/>
            <a:endParaRPr lang="zh-CN" altLang="en-US"/>
          </a:p>
        </p:txBody>
      </p:sp>
      <p:sp>
        <p:nvSpPr>
          <p:cNvPr id="45058" name="标题 3"/>
          <p:cNvSpPr>
            <a:spLocks noGrp="1" noChangeArrowheads="1"/>
          </p:cNvSpPr>
          <p:nvPr>
            <p:ph type="title"/>
          </p:nvPr>
        </p:nvSpPr>
        <p:spPr>
          <a:xfrm>
            <a:off x="-324544" y="125760"/>
            <a:ext cx="8229600" cy="1143000"/>
          </a:xfrm>
        </p:spPr>
        <p:txBody>
          <a:bodyPr/>
          <a:lstStyle/>
          <a:p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软件</a:t>
            </a:r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VDC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安装</a:t>
            </a:r>
          </a:p>
        </p:txBody>
      </p:sp>
      <p:sp>
        <p:nvSpPr>
          <p:cNvPr id="11267" name="内容占位符 4"/>
          <p:cNvSpPr>
            <a:spLocks noGrp="1"/>
          </p:cNvSpPr>
          <p:nvPr>
            <p:ph idx="1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en-US" altLang="zh-CN" sz="2400" b="1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VDC</a:t>
            </a:r>
          </a:p>
          <a:p>
            <a:pPr lvl="1">
              <a:defRPr/>
            </a:pPr>
            <a:r>
              <a:rPr lang="zh-CN" altLang="en-US" sz="20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硬件</a:t>
            </a:r>
            <a:r>
              <a:rPr lang="en-US" altLang="zh-CN" sz="20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VDC</a:t>
            </a:r>
            <a:endParaRPr lang="en-US" altLang="zh-CN" sz="20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defRPr/>
            </a:pPr>
            <a:r>
              <a:rPr lang="zh-CN" altLang="en-US" sz="20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一台物理设备</a:t>
            </a:r>
            <a:endParaRPr lang="en-US" altLang="zh-CN" sz="20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defRPr/>
            </a:pPr>
            <a:r>
              <a:rPr lang="zh-CN" altLang="en-US" sz="20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序列号通过硬件网关</a:t>
            </a:r>
            <a:r>
              <a:rPr lang="en-US" altLang="zh-CN" sz="20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ID</a:t>
            </a:r>
            <a:r>
              <a:rPr lang="zh-CN" altLang="en-US" sz="20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开启</a:t>
            </a:r>
            <a:endParaRPr lang="en-US" altLang="zh-CN" sz="20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defRPr/>
            </a:pPr>
            <a:r>
              <a:rPr lang="zh-CN" altLang="en-US" sz="20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软件</a:t>
            </a:r>
            <a:r>
              <a:rPr lang="en-US" altLang="zh-CN" sz="20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VDC</a:t>
            </a:r>
            <a:endParaRPr lang="en-US" altLang="zh-CN" sz="20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defRPr/>
            </a:pPr>
            <a:r>
              <a:rPr lang="en-US" altLang="zh-CN" sz="20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VMP</a:t>
            </a:r>
            <a:r>
              <a:rPr lang="zh-CN" altLang="en-US" sz="20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上的一台虚拟机</a:t>
            </a:r>
            <a:endParaRPr lang="en-US" altLang="zh-CN" sz="20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defRPr/>
            </a:pPr>
            <a:r>
              <a:rPr lang="zh-CN" altLang="en-US" sz="20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序列号通过</a:t>
            </a:r>
            <a:r>
              <a:rPr lang="en-US" altLang="zh-CN" sz="20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VMP</a:t>
            </a:r>
            <a:r>
              <a:rPr lang="zh-CN" altLang="en-US" sz="20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</a:t>
            </a:r>
            <a:r>
              <a:rPr lang="en-US" altLang="zh-CN" sz="20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KEY ID</a:t>
            </a:r>
            <a:r>
              <a:rPr lang="zh-CN" altLang="en-US" sz="20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开启</a:t>
            </a:r>
            <a:endParaRPr lang="en-US" altLang="zh-CN" sz="20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defRPr/>
            </a:pPr>
            <a:endParaRPr lang="en-US" altLang="zh-CN" sz="2100" b="1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buFont typeface="Arial" panose="020B0604020202020204" pitchFamily="34" charset="0"/>
              <a:buNone/>
              <a:defRPr/>
            </a:pPr>
            <a:endParaRPr lang="en-US" altLang="zh-CN" sz="20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4294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Text Box 3"/>
          <p:cNvSpPr txBox="1">
            <a:spLocks noChangeArrowheads="1"/>
          </p:cNvSpPr>
          <p:nvPr/>
        </p:nvSpPr>
        <p:spPr bwMode="auto">
          <a:xfrm>
            <a:off x="900113" y="1773238"/>
            <a:ext cx="77041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endParaRPr lang="en-US" altLang="zh-CN"/>
          </a:p>
          <a:p>
            <a:pPr eaLnBrk="0" hangingPunct="0"/>
            <a:endParaRPr lang="zh-CN" altLang="en-US"/>
          </a:p>
        </p:txBody>
      </p:sp>
      <p:sp>
        <p:nvSpPr>
          <p:cNvPr id="97282" name="标题 3"/>
          <p:cNvSpPr>
            <a:spLocks noGrp="1" noChangeArrowheads="1"/>
          </p:cNvSpPr>
          <p:nvPr>
            <p:ph type="title"/>
          </p:nvPr>
        </p:nvSpPr>
        <p:spPr>
          <a:xfrm>
            <a:off x="-468560" y="53752"/>
            <a:ext cx="8229600" cy="1143000"/>
          </a:xfrm>
        </p:spPr>
        <p:txBody>
          <a:bodyPr/>
          <a:lstStyle/>
          <a:p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角色的作用和配置</a:t>
            </a:r>
          </a:p>
        </p:txBody>
      </p:sp>
      <p:sp>
        <p:nvSpPr>
          <p:cNvPr id="97283" name="内容占位符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角色的配置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zh-CN" sz="20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7284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2205038"/>
            <a:ext cx="8794750" cy="351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2205038"/>
            <a:ext cx="6799262" cy="430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13151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标题 1"/>
          <p:cNvSpPr>
            <a:spLocks noGrp="1" noChangeArrowheads="1"/>
          </p:cNvSpPr>
          <p:nvPr>
            <p:ph type="ctrTitle"/>
          </p:nvPr>
        </p:nvSpPr>
        <p:spPr>
          <a:xfrm>
            <a:off x="-36512" y="44624"/>
            <a:ext cx="8229600" cy="1143000"/>
          </a:xfrm>
        </p:spPr>
        <p:txBody>
          <a:bodyPr anchor="ctr"/>
          <a:lstStyle/>
          <a:p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测试题</a:t>
            </a:r>
          </a:p>
        </p:txBody>
      </p:sp>
      <p:sp>
        <p:nvSpPr>
          <p:cNvPr id="98306" name="TextBox 2"/>
          <p:cNvSpPr>
            <a:spLocks noChangeArrowheads="1"/>
          </p:cNvSpPr>
          <p:nvPr/>
        </p:nvSpPr>
        <p:spPr bwMode="auto">
          <a:xfrm>
            <a:off x="642938" y="1289050"/>
            <a:ext cx="7673975" cy="3382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lnSpc>
                <a:spcPct val="150000"/>
              </a:lnSpc>
            </a:pPr>
            <a:r>
              <a:rPr lang="en-US" altLang="zh-CN" sz="24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1.</a:t>
            </a:r>
            <a:r>
              <a:rPr lang="en-US" altLang="en-US" sz="24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VDC</a:t>
            </a:r>
            <a:r>
              <a:rPr lang="zh-CN" altLang="en-US" sz="24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有哪两种部署模式？</a:t>
            </a:r>
          </a:p>
          <a:p>
            <a:pPr eaLnBrk="0" hangingPunct="0">
              <a:lnSpc>
                <a:spcPct val="150000"/>
              </a:lnSpc>
            </a:pPr>
            <a:endParaRPr lang="zh-CN" altLang="en-US" sz="24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0" hangingPunct="0">
              <a:lnSpc>
                <a:spcPct val="150000"/>
              </a:lnSpc>
            </a:pPr>
            <a:endParaRPr lang="zh-CN" altLang="en-US" sz="24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0" hangingPunct="0">
              <a:lnSpc>
                <a:spcPct val="150000"/>
              </a:lnSpc>
            </a:pPr>
            <a:endParaRPr lang="zh-CN" altLang="en-US" sz="24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0" hangingPunct="0">
              <a:lnSpc>
                <a:spcPct val="150000"/>
              </a:lnSpc>
            </a:pPr>
            <a:endParaRPr lang="zh-CN" altLang="en-US" sz="24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zh-CN" sz="24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2.</a:t>
            </a:r>
            <a:r>
              <a:rPr lang="zh-CN" altLang="en-US" sz="24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什么是独享桌面？</a:t>
            </a:r>
          </a:p>
        </p:txBody>
      </p:sp>
    </p:spTree>
    <p:extLst>
      <p:ext uri="{BB962C8B-B14F-4D97-AF65-F5344CB8AC3E}">
        <p14:creationId xmlns:p14="http://schemas.microsoft.com/office/powerpoint/2010/main" val="688278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0"/>
          <p:cNvSpPr txBox="1"/>
          <p:nvPr/>
        </p:nvSpPr>
        <p:spPr>
          <a:xfrm>
            <a:off x="467544" y="6497587"/>
            <a:ext cx="4946650" cy="27699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800" dirty="0">
                <a:solidFill>
                  <a:schemeClr val="bg2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深圳市南山区学苑大道</a:t>
            </a:r>
            <a:r>
              <a:rPr lang="en-US" altLang="zh-CN" sz="800" dirty="0">
                <a:solidFill>
                  <a:schemeClr val="bg2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1001</a:t>
            </a:r>
            <a:r>
              <a:rPr lang="zh-CN" altLang="en-US" sz="800" dirty="0">
                <a:solidFill>
                  <a:schemeClr val="bg2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号南山智园</a:t>
            </a:r>
            <a:r>
              <a:rPr lang="en-US" altLang="zh-CN" sz="800" dirty="0">
                <a:solidFill>
                  <a:schemeClr val="bg2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A1</a:t>
            </a:r>
            <a:r>
              <a:rPr lang="zh-CN" altLang="en-US" sz="800" dirty="0" smtClean="0">
                <a:solidFill>
                  <a:schemeClr val="bg2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栋</a:t>
            </a:r>
            <a:endParaRPr lang="en-US" altLang="zh-CN" sz="800" dirty="0">
              <a:solidFill>
                <a:schemeClr val="bg2">
                  <a:lumMod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0" y="6454196"/>
            <a:ext cx="9144000" cy="0"/>
          </a:xfrm>
          <a:prstGeom prst="line">
            <a:avLst/>
          </a:prstGeom>
          <a:ln w="12700" cmpd="sng">
            <a:solidFill>
              <a:schemeClr val="tx1">
                <a:lumMod val="65000"/>
                <a:lumOff val="3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17"/>
          <p:cNvSpPr txBox="1"/>
          <p:nvPr/>
        </p:nvSpPr>
        <p:spPr>
          <a:xfrm>
            <a:off x="4067945" y="6532376"/>
            <a:ext cx="1766019" cy="2359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 err="1" smtClean="0">
                <a:solidFill>
                  <a:schemeClr val="bg2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market</a:t>
            </a:r>
            <a:r>
              <a:rPr lang="en-US" sz="800" dirty="0" err="1">
                <a:solidFill>
                  <a:schemeClr val="bg2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@sangfor.com.cn</a:t>
            </a:r>
            <a:endParaRPr lang="zh-CN" altLang="en-US" sz="800" dirty="0">
              <a:solidFill>
                <a:schemeClr val="bg2">
                  <a:lumMod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文本框 20"/>
          <p:cNvSpPr txBox="1"/>
          <p:nvPr/>
        </p:nvSpPr>
        <p:spPr>
          <a:xfrm>
            <a:off x="6516216" y="6497587"/>
            <a:ext cx="228235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  <a:defRPr/>
            </a:pPr>
            <a:r>
              <a:rPr lang="en-US" altLang="zh-CN" sz="800" dirty="0" smtClean="0">
                <a:solidFill>
                  <a:schemeClr val="bg2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www.sangfor.com.cn</a:t>
            </a:r>
            <a:endParaRPr lang="en-US" altLang="zh-CN" sz="800" dirty="0">
              <a:solidFill>
                <a:schemeClr val="bg2">
                  <a:lumMod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" name="Picture 3" descr="F:\公司的\logo\子品牌\未标题-1-0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0869" y="1407755"/>
            <a:ext cx="3248678" cy="303322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23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Text Box 3"/>
          <p:cNvSpPr txBox="1">
            <a:spLocks noChangeArrowheads="1"/>
          </p:cNvSpPr>
          <p:nvPr/>
        </p:nvSpPr>
        <p:spPr bwMode="auto">
          <a:xfrm>
            <a:off x="900113" y="1773238"/>
            <a:ext cx="77041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endParaRPr lang="en-US" altLang="zh-CN"/>
          </a:p>
          <a:p>
            <a:pPr eaLnBrk="0" hangingPunct="0"/>
            <a:endParaRPr lang="zh-CN" altLang="en-US"/>
          </a:p>
        </p:txBody>
      </p:sp>
      <p:sp>
        <p:nvSpPr>
          <p:cNvPr id="46082" name="标题 3"/>
          <p:cNvSpPr>
            <a:spLocks noGrp="1" noChangeArrowheads="1"/>
          </p:cNvSpPr>
          <p:nvPr>
            <p:ph type="title"/>
          </p:nvPr>
        </p:nvSpPr>
        <p:spPr>
          <a:xfrm>
            <a:off x="-324544" y="125760"/>
            <a:ext cx="8229600" cy="1143000"/>
          </a:xfrm>
        </p:spPr>
        <p:txBody>
          <a:bodyPr/>
          <a:lstStyle/>
          <a:p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软件</a:t>
            </a:r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VDC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安装</a:t>
            </a:r>
          </a:p>
        </p:txBody>
      </p:sp>
      <p:sp>
        <p:nvSpPr>
          <p:cNvPr id="11267" name="内容占位符 4"/>
          <p:cNvSpPr>
            <a:spLocks noGrp="1"/>
          </p:cNvSpPr>
          <p:nvPr>
            <p:ph idx="1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zh-CN" altLang="en-US" sz="2400" b="1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软件</a:t>
            </a:r>
            <a:r>
              <a:rPr lang="en-US" altLang="zh-CN" sz="2400" b="1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VDC</a:t>
            </a:r>
          </a:p>
          <a:p>
            <a:pPr lvl="1">
              <a:defRPr/>
            </a:pPr>
            <a:r>
              <a:rPr lang="zh-CN" altLang="en-US" sz="20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操作系统</a:t>
            </a:r>
          </a:p>
          <a:p>
            <a:pPr lvl="2">
              <a:defRPr/>
            </a:pPr>
            <a:r>
              <a:rPr lang="zh-CN" altLang="en-US" sz="18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虚拟桌面控制系统（</a:t>
            </a:r>
            <a:r>
              <a:rPr lang="en-US" altLang="zh-CN" sz="18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VDC</a:t>
            </a:r>
            <a:r>
              <a:rPr lang="zh-CN" altLang="en-US" sz="18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  <a:p>
            <a:pPr lvl="1">
              <a:defRPr/>
            </a:pPr>
            <a:r>
              <a:rPr lang="zh-CN" altLang="en-US" sz="1995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磁盘</a:t>
            </a:r>
          </a:p>
          <a:p>
            <a:pPr lvl="2">
              <a:defRPr/>
            </a:pPr>
            <a:r>
              <a:rPr lang="zh-CN" altLang="en-US" sz="18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使用已有磁盘</a:t>
            </a:r>
            <a:r>
              <a:rPr lang="en-US" altLang="zh-CN" sz="18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qcow2</a:t>
            </a:r>
            <a:r>
              <a:rPr lang="zh-CN" altLang="en-US" sz="18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</a:p>
          <a:p>
            <a:pPr lvl="2">
              <a:defRPr/>
            </a:pPr>
            <a:r>
              <a:rPr lang="en-US" altLang="zh-CN" sz="18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VMP</a:t>
            </a:r>
            <a:r>
              <a:rPr lang="zh-CN" altLang="en-US" sz="18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已经内置</a:t>
            </a:r>
            <a:r>
              <a:rPr lang="en-US" altLang="zh-CN" sz="18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VDC</a:t>
            </a:r>
            <a:r>
              <a:rPr lang="zh-CN" altLang="en-US" sz="18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8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qcow2</a:t>
            </a:r>
            <a:r>
              <a:rPr lang="zh-CN" altLang="en-US" sz="18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文件，无须手动上传</a:t>
            </a:r>
          </a:p>
          <a:p>
            <a:pPr lvl="1">
              <a:defRPr/>
            </a:pPr>
            <a:r>
              <a:rPr lang="zh-CN" altLang="en-US" sz="1995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网卡</a:t>
            </a:r>
          </a:p>
          <a:p>
            <a:pPr lvl="2">
              <a:defRPr/>
            </a:pPr>
            <a:r>
              <a:rPr lang="en-US" altLang="zh-CN" sz="1800" kern="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</a:t>
            </a:r>
            <a:r>
              <a:rPr lang="zh-CN" altLang="en-US" sz="1800" kern="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*</a:t>
            </a:r>
            <a:r>
              <a:rPr lang="en-US" altLang="zh-CN" sz="1800" kern="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Intel E1000</a:t>
            </a:r>
          </a:p>
          <a:p>
            <a:pPr lvl="1">
              <a:defRPr/>
            </a:pPr>
            <a:r>
              <a:rPr lang="zh-CN" altLang="en-US" sz="2100" kern="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最低配置</a:t>
            </a:r>
          </a:p>
          <a:p>
            <a:pPr lvl="2">
              <a:defRPr/>
            </a:pPr>
            <a:r>
              <a:rPr lang="en-US" altLang="zh-CN" sz="1800" kern="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CPU 2</a:t>
            </a:r>
            <a:r>
              <a:rPr lang="zh-CN" altLang="en-US" sz="1800" kern="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核</a:t>
            </a:r>
            <a:r>
              <a:rPr lang="en-US" altLang="zh-CN" sz="1800" kern="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</a:t>
            </a:r>
            <a:r>
              <a:rPr lang="zh-CN" altLang="en-US" sz="1800" kern="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内存 </a:t>
            </a:r>
            <a:r>
              <a:rPr lang="en-US" altLang="zh-CN" sz="1800" kern="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2GB/</a:t>
            </a:r>
            <a:endParaRPr lang="en-US" altLang="zh-CN" sz="1800" kern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defRPr/>
            </a:pPr>
            <a:endParaRPr lang="zh-CN" altLang="en-US" sz="1800" kern="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2">
              <a:defRPr/>
            </a:pPr>
            <a:endParaRPr lang="zh-CN" altLang="en-US" sz="18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defRPr/>
            </a:pPr>
            <a:endParaRPr lang="zh-CN" altLang="en-US" sz="171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buFont typeface="Arial" panose="020B0604020202020204" pitchFamily="34" charset="0"/>
              <a:buNone/>
              <a:defRPr/>
            </a:pPr>
            <a:endParaRPr lang="en-US" altLang="zh-CN" sz="20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23287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ext Box 3"/>
          <p:cNvSpPr txBox="1">
            <a:spLocks noChangeArrowheads="1"/>
          </p:cNvSpPr>
          <p:nvPr/>
        </p:nvSpPr>
        <p:spPr bwMode="auto">
          <a:xfrm>
            <a:off x="900113" y="1773238"/>
            <a:ext cx="77041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endParaRPr lang="en-US" altLang="zh-CN"/>
          </a:p>
          <a:p>
            <a:pPr eaLnBrk="0" hangingPunct="0"/>
            <a:endParaRPr lang="zh-CN" altLang="en-US"/>
          </a:p>
        </p:txBody>
      </p:sp>
      <p:sp>
        <p:nvSpPr>
          <p:cNvPr id="47106" name="标题 3"/>
          <p:cNvSpPr>
            <a:spLocks noGrp="1" noChangeArrowheads="1"/>
          </p:cNvSpPr>
          <p:nvPr>
            <p:ph type="title"/>
          </p:nvPr>
        </p:nvSpPr>
        <p:spPr>
          <a:xfrm>
            <a:off x="-324544" y="125760"/>
            <a:ext cx="8229600" cy="1143000"/>
          </a:xfrm>
        </p:spPr>
        <p:txBody>
          <a:bodyPr/>
          <a:lstStyle/>
          <a:p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软件</a:t>
            </a:r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VDC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安装</a:t>
            </a:r>
          </a:p>
        </p:txBody>
      </p:sp>
      <p:sp>
        <p:nvSpPr>
          <p:cNvPr id="47107" name="内容占位符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altLang="zh-CN" sz="2400" b="1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zh-CN" sz="20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7108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339850"/>
            <a:ext cx="888365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1123950"/>
            <a:ext cx="8456613" cy="570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本框 3"/>
          <p:cNvSpPr txBox="1">
            <a:spLocks noChangeArrowheads="1"/>
          </p:cNvSpPr>
          <p:nvPr/>
        </p:nvSpPr>
        <p:spPr bwMode="auto">
          <a:xfrm>
            <a:off x="6032500" y="3659188"/>
            <a:ext cx="2428875" cy="59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lang="zh-CN" altLang="en-US" sz="1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可以在创建时直接修改</a:t>
            </a:r>
            <a:r>
              <a:rPr lang="en-US" altLang="zh-CN" sz="1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VDC</a:t>
            </a:r>
            <a:r>
              <a:rPr lang="zh-CN" altLang="en-US" sz="1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</a:p>
        </p:txBody>
      </p:sp>
      <p:pic>
        <p:nvPicPr>
          <p:cNvPr id="5" name="图片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575" y="2276475"/>
            <a:ext cx="6305550" cy="371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文本框 5"/>
          <p:cNvSpPr txBox="1">
            <a:spLocks noChangeArrowheads="1"/>
          </p:cNvSpPr>
          <p:nvPr/>
        </p:nvSpPr>
        <p:spPr bwMode="auto">
          <a:xfrm>
            <a:off x="2241550" y="5383213"/>
            <a:ext cx="4635500" cy="839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lang="zh-CN" altLang="en-US" sz="1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在一体机的初始化向导最后一个步骤，会提示创建VDC虚拟机。根据该向导提示创建软件VDC时，可以同时完成VDC的网络配置。</a:t>
            </a:r>
          </a:p>
        </p:txBody>
      </p:sp>
    </p:spTree>
    <p:extLst>
      <p:ext uri="{BB962C8B-B14F-4D97-AF65-F5344CB8AC3E}">
        <p14:creationId xmlns:p14="http://schemas.microsoft.com/office/powerpoint/2010/main" val="2124917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Text Box 3"/>
          <p:cNvSpPr txBox="1">
            <a:spLocks noChangeArrowheads="1"/>
          </p:cNvSpPr>
          <p:nvPr/>
        </p:nvSpPr>
        <p:spPr bwMode="auto">
          <a:xfrm>
            <a:off x="900113" y="1773238"/>
            <a:ext cx="77041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endParaRPr lang="en-US" altLang="zh-CN"/>
          </a:p>
          <a:p>
            <a:pPr eaLnBrk="0" hangingPunct="0"/>
            <a:endParaRPr lang="zh-CN" altLang="en-US"/>
          </a:p>
        </p:txBody>
      </p:sp>
      <p:sp>
        <p:nvSpPr>
          <p:cNvPr id="48130" name="标题 3"/>
          <p:cNvSpPr>
            <a:spLocks noGrp="1" noChangeArrowheads="1"/>
          </p:cNvSpPr>
          <p:nvPr>
            <p:ph type="title"/>
          </p:nvPr>
        </p:nvSpPr>
        <p:spPr>
          <a:xfrm>
            <a:off x="-324544" y="116632"/>
            <a:ext cx="8229600" cy="1143000"/>
          </a:xfrm>
        </p:spPr>
        <p:txBody>
          <a:bodyPr/>
          <a:lstStyle/>
          <a:p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软件</a:t>
            </a:r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VDC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安装</a:t>
            </a:r>
          </a:p>
        </p:txBody>
      </p:sp>
      <p:sp>
        <p:nvSpPr>
          <p:cNvPr id="11267" name="内容占位符 4"/>
          <p:cNvSpPr>
            <a:spLocks noGrp="1"/>
          </p:cNvSpPr>
          <p:nvPr>
            <p:ph idx="1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en-US" altLang="zh-CN" sz="2400" b="1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VDC</a:t>
            </a:r>
            <a:r>
              <a:rPr lang="zh-CN" altLang="en-US" sz="2400" b="1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登录</a:t>
            </a:r>
          </a:p>
          <a:p>
            <a:pPr lvl="1">
              <a:defRPr/>
            </a:pPr>
            <a:r>
              <a:rPr lang="zh-CN" altLang="en-US" sz="20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默认</a:t>
            </a:r>
            <a:r>
              <a:rPr lang="en-US" altLang="zh-CN" sz="2000" noProof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ip:</a:t>
            </a:r>
            <a:r>
              <a:rPr lang="en-US" altLang="zh-CN" sz="1710" noProof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10.254.254.254</a:t>
            </a:r>
            <a:endParaRPr lang="en-US" altLang="zh-CN" sz="171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defRPr/>
            </a:pPr>
            <a:r>
              <a:rPr lang="en-US" altLang="zh-CN" sz="18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PC</a:t>
            </a:r>
            <a:r>
              <a:rPr lang="zh-CN" altLang="en-US" sz="18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物理网卡直连到软件</a:t>
            </a:r>
            <a:r>
              <a:rPr lang="en-US" altLang="zh-CN" sz="18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VDC</a:t>
            </a:r>
            <a:r>
              <a:rPr lang="zh-CN" altLang="en-US" sz="18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网卡</a:t>
            </a:r>
            <a:r>
              <a:rPr lang="en-US" altLang="zh-CN" sz="18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1(ETH0)</a:t>
            </a:r>
            <a:r>
              <a:rPr lang="zh-CN" altLang="en-US" sz="18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桥接的网口，然后</a:t>
            </a:r>
            <a:r>
              <a:rPr lang="en-US" altLang="zh-CN" sz="18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PC</a:t>
            </a:r>
            <a:r>
              <a:rPr lang="zh-CN" altLang="en-US" sz="18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配置同网段</a:t>
            </a:r>
            <a:r>
              <a:rPr lang="en-US" altLang="zh-CN" sz="18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IP</a:t>
            </a:r>
            <a:r>
              <a:rPr lang="zh-CN" altLang="en-US" sz="18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登录进行配置</a:t>
            </a:r>
            <a:endParaRPr lang="en-US" altLang="zh-CN" sz="18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defRPr/>
            </a:pPr>
            <a:r>
              <a:rPr lang="en-US" altLang="zh-CN" sz="18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  <a:hlinkClick r:id="rId2"/>
              </a:rPr>
              <a:t>https://10.254.254.254:4430</a:t>
            </a:r>
            <a:endParaRPr lang="en-US" altLang="zh-CN" sz="18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defRPr/>
            </a:pPr>
            <a:r>
              <a:rPr lang="en-US" altLang="zh-CN" sz="18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admin/admin</a:t>
            </a:r>
            <a:endParaRPr lang="en-US" altLang="zh-CN" sz="18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buFont typeface="Arial" panose="020B0604020202020204" pitchFamily="34" charset="0"/>
              <a:buNone/>
              <a:defRPr/>
            </a:pPr>
            <a:endParaRPr lang="en-US" altLang="zh-CN" sz="18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1972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2259</Words>
  <Application>Microsoft Office PowerPoint</Application>
  <PresentationFormat>全屏显示(4:3)</PresentationFormat>
  <Paragraphs>347</Paragraphs>
  <Slides>62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62</vt:i4>
      </vt:variant>
    </vt:vector>
  </HeadingPairs>
  <TitlesOfParts>
    <vt:vector size="70" baseType="lpstr">
      <vt:lpstr>Effra</vt:lpstr>
      <vt:lpstr>Effra Medium</vt:lpstr>
      <vt:lpstr>宋体</vt:lpstr>
      <vt:lpstr>微软雅黑</vt:lpstr>
      <vt:lpstr>Arial</vt:lpstr>
      <vt:lpstr>Calibri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软件VDC安装</vt:lpstr>
      <vt:lpstr>软件VDC安装</vt:lpstr>
      <vt:lpstr>软件VDC安装</vt:lpstr>
      <vt:lpstr>软件VDC安装</vt:lpstr>
      <vt:lpstr>软件VDC安装</vt:lpstr>
      <vt:lpstr>软件VDC安装</vt:lpstr>
      <vt:lpstr>PowerPoint 演示文稿</vt:lpstr>
      <vt:lpstr>PowerPoint 演示文稿</vt:lpstr>
      <vt:lpstr>VDC基础配置</vt:lpstr>
      <vt:lpstr>VDC基础配置</vt:lpstr>
      <vt:lpstr>VDC基础配置</vt:lpstr>
      <vt:lpstr>VDC配置</vt:lpstr>
      <vt:lpstr>VDC配置</vt:lpstr>
      <vt:lpstr>VDC配置</vt:lpstr>
      <vt:lpstr>VDC配置</vt:lpstr>
      <vt:lpstr>VDC配置</vt:lpstr>
      <vt:lpstr>VDC配置</vt:lpstr>
      <vt:lpstr>VDC配置</vt:lpstr>
      <vt:lpstr>PowerPoint 演示文稿</vt:lpstr>
      <vt:lpstr>PowerPoint 演示文稿</vt:lpstr>
      <vt:lpstr>资源介绍</vt:lpstr>
      <vt:lpstr>资源介绍</vt:lpstr>
      <vt:lpstr>资源介绍</vt:lpstr>
      <vt:lpstr>资源介绍</vt:lpstr>
      <vt:lpstr>资源介绍</vt:lpstr>
      <vt:lpstr>资源介绍</vt:lpstr>
      <vt:lpstr>资源介绍</vt:lpstr>
      <vt:lpstr>资源介绍</vt:lpstr>
      <vt:lpstr>资源介绍</vt:lpstr>
      <vt:lpstr>资源介绍</vt:lpstr>
      <vt:lpstr>资源介绍</vt:lpstr>
      <vt:lpstr>资源介绍</vt:lpstr>
      <vt:lpstr>资源介绍</vt:lpstr>
      <vt:lpstr>资源介绍</vt:lpstr>
      <vt:lpstr>资源介绍</vt:lpstr>
      <vt:lpstr>资源介绍</vt:lpstr>
      <vt:lpstr>资源介绍</vt:lpstr>
      <vt:lpstr>资源介绍</vt:lpstr>
      <vt:lpstr>资源介绍</vt:lpstr>
      <vt:lpstr>PowerPoint 演示文稿</vt:lpstr>
      <vt:lpstr>PowerPoint 演示文稿</vt:lpstr>
      <vt:lpstr>用户和用户组</vt:lpstr>
      <vt:lpstr>用户和用户组</vt:lpstr>
      <vt:lpstr>用户和用户组</vt:lpstr>
      <vt:lpstr>认证方式</vt:lpstr>
      <vt:lpstr>认证方式</vt:lpstr>
      <vt:lpstr>本地用户名密码认证</vt:lpstr>
      <vt:lpstr>认证方式</vt:lpstr>
      <vt:lpstr>LDAP认证</vt:lpstr>
      <vt:lpstr>LDAP认证</vt:lpstr>
      <vt:lpstr>LDAP认证</vt:lpstr>
      <vt:lpstr>LDAP认证</vt:lpstr>
      <vt:lpstr>关联角色</vt:lpstr>
      <vt:lpstr>关联角色</vt:lpstr>
      <vt:lpstr>角色的作用和配置</vt:lpstr>
      <vt:lpstr>角色的作用和配置</vt:lpstr>
      <vt:lpstr>测试题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hdy</dc:creator>
  <cp:lastModifiedBy>Sangfor</cp:lastModifiedBy>
  <cp:revision>109</cp:revision>
  <dcterms:created xsi:type="dcterms:W3CDTF">2016-12-12T03:34:47Z</dcterms:created>
  <dcterms:modified xsi:type="dcterms:W3CDTF">2017-03-24T10:22:42Z</dcterms:modified>
</cp:coreProperties>
</file>