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9" r:id="rId3"/>
    <p:sldId id="302" r:id="rId4"/>
    <p:sldId id="30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04" r:id="rId17"/>
    <p:sldId id="307" r:id="rId18"/>
    <p:sldId id="295" r:id="rId19"/>
    <p:sldId id="296" r:id="rId20"/>
    <p:sldId id="297" r:id="rId21"/>
    <p:sldId id="306" r:id="rId22"/>
    <p:sldId id="298" r:id="rId23"/>
    <p:sldId id="299" r:id="rId24"/>
    <p:sldId id="300" r:id="rId25"/>
    <p:sldId id="27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94660"/>
  </p:normalViewPr>
  <p:slideViewPr>
    <p:cSldViewPr showGuides="1">
      <p:cViewPr varScale="1">
        <p:scale>
          <a:sx n="70" d="100"/>
          <a:sy n="70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8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0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7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D9C8-963F-468C-998E-FE1467747F64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323528" y="6213309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237803" y="6177162"/>
            <a:ext cx="9701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Jan</a:t>
            </a:r>
            <a:r>
              <a:rPr lang="en-US" altLang="zh-CN" sz="1600" smtClean="0">
                <a:solidFill>
                  <a:schemeClr val="bg2">
                    <a:lumMod val="50000"/>
                  </a:schemeClr>
                </a:solidFill>
              </a:rPr>
              <a:t>, 2017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209254" y="5517232"/>
            <a:ext cx="6594995" cy="58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终端接入方法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 descr="C:\Users\hdy\Desktop\未标题-1-0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8045">
            <a:off x="1550669" y="1403953"/>
            <a:ext cx="10205590" cy="32597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公司的\logo\子品牌\深信服横式组合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92" y="5301208"/>
            <a:ext cx="2529796" cy="933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9154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4915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相应接口接好之后，按电源键开机，需要完成以下配置</a:t>
            </a: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屏幕分辨率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通常为自适应，可自行修改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网络设置</a:t>
            </a:r>
          </a:p>
          <a:p>
            <a:pPr lvl="3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手动设置</a:t>
            </a:r>
          </a:p>
          <a:p>
            <a:pPr lvl="4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网络参数（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IP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、网关、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DNS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中心管理器地址（</a:t>
            </a:r>
            <a:r>
              <a:rPr lang="en-US" altLang="zh-CN" sz="1600" i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VDC_IP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3"/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DHCP</a:t>
            </a:r>
          </a:p>
          <a:p>
            <a:pPr lvl="4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建议开启VDC自带的DHCP功能，为aDesk分配IP的同时，可以分配VDC自己的IP作为中心管理器地址。</a:t>
            </a:r>
          </a:p>
        </p:txBody>
      </p:sp>
    </p:spTree>
    <p:extLst>
      <p:ext uri="{BB962C8B-B14F-4D97-AF65-F5344CB8AC3E}">
        <p14:creationId xmlns:p14="http://schemas.microsoft.com/office/powerpoint/2010/main" val="7713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0178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50179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18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528763"/>
            <a:ext cx="68008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800850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279900" y="2935288"/>
            <a:ext cx="3243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中心管理地址为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98030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1202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6553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000" noProof="1">
                <a:latin typeface="微软雅黑" pitchFamily="34" charset="-122"/>
                <a:ea typeface="微软雅黑" pitchFamily="34" charset="-122"/>
                <a:sym typeface="+mn-ea"/>
              </a:rPr>
              <a:t>aDesk</a:t>
            </a:r>
            <a:r>
              <a:rPr lang="zh-CN" altLang="en-US" sz="2000" noProof="1">
                <a:latin typeface="微软雅黑" pitchFamily="34" charset="-122"/>
                <a:ea typeface="微软雅黑" pitchFamily="34" charset="-122"/>
                <a:sym typeface="+mn-ea"/>
              </a:rPr>
              <a:t>更新</a:t>
            </a:r>
          </a:p>
          <a:p>
            <a:pPr lvl="1">
              <a:defRPr/>
            </a:pPr>
            <a:r>
              <a:rPr lang="en-US" altLang="zh-CN" sz="1750" noProof="1">
                <a:latin typeface="微软雅黑" pitchFamily="34" charset="-122"/>
                <a:ea typeface="微软雅黑" pitchFamily="34" charset="-122"/>
                <a:sym typeface="+mn-ea"/>
              </a:rPr>
              <a:t>从VDC上开启“自动下载安装系统更新”，这样aDesk接入成功后会自动下载并安装更新。</a:t>
            </a:r>
          </a:p>
          <a:p>
            <a:pPr lvl="1">
              <a:defRPr/>
            </a:pPr>
            <a:r>
              <a:rPr lang="en-US" altLang="zh-CN" sz="1750" noProof="1">
                <a:latin typeface="微软雅黑" pitchFamily="34" charset="-122"/>
                <a:ea typeface="微软雅黑" pitchFamily="34" charset="-122"/>
              </a:rPr>
              <a:t>aDesk成功连接至VDC后，会检查当前aDesk系统的ROM版本，如果检查版本不一致，会在右下角提示更新。</a:t>
            </a:r>
          </a:p>
          <a:p>
            <a:pPr lvl="1">
              <a:defRPr/>
            </a:pPr>
            <a:r>
              <a:rPr lang="en-US" altLang="zh-CN" sz="1750" noProof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更新过程中aDesk会自动重启进入Recovery模式执行升级，期间禁止断电关闭aDesk。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1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2226" name="标题 3"/>
          <p:cNvSpPr>
            <a:spLocks noGrp="1" noChangeArrowheads="1"/>
          </p:cNvSpPr>
          <p:nvPr>
            <p:ph type="title"/>
          </p:nvPr>
        </p:nvSpPr>
        <p:spPr>
          <a:xfrm>
            <a:off x="-345232" y="116632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5222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2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26586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3950"/>
            <a:ext cx="68087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1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3250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53251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更新完成后即可进入系统桌面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点击系统桌面的VDI Client程序，即可运行VDI程序，登录后可以访问桌面资源。访问过程主要包括：输入用户名密码进行认证－－加载资源列表－－点击资源－－使用桌面。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6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4274" name="标题 3"/>
          <p:cNvSpPr>
            <a:spLocks noGrp="1" noChangeArrowheads="1"/>
          </p:cNvSpPr>
          <p:nvPr>
            <p:ph type="title"/>
          </p:nvPr>
        </p:nvSpPr>
        <p:spPr>
          <a:xfrm>
            <a:off x="-345232" y="125760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5427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27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23950"/>
            <a:ext cx="68008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23950"/>
            <a:ext cx="679132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23950"/>
            <a:ext cx="67818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5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/>
          <p:nvPr/>
        </p:nvSpPr>
        <p:spPr>
          <a:xfrm>
            <a:off x="708472" y="2108848"/>
            <a:ext cx="4373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A6A6A6"/>
                </a:solidFill>
                <a:latin typeface="Effra" pitchFamily="2" charset="0"/>
              </a:rPr>
              <a:t>1</a:t>
            </a:r>
          </a:p>
          <a:p>
            <a:pPr eaLnBrk="1" hangingPunct="1"/>
            <a:r>
              <a:rPr lang="en-US" altLang="zh-CN" sz="3600" b="1" dirty="0">
                <a:solidFill>
                  <a:srgbClr val="1D3994"/>
                </a:solidFill>
                <a:latin typeface="Effra" pitchFamily="2" charset="0"/>
              </a:rPr>
              <a:t>2</a:t>
            </a:r>
          </a:p>
          <a:p>
            <a:pPr eaLnBrk="1" hangingPunct="1"/>
            <a:r>
              <a:rPr lang="en-US" altLang="zh-CN" sz="3600" b="1" dirty="0" smtClean="0">
                <a:solidFill>
                  <a:srgbClr val="A6A6A6"/>
                </a:solidFill>
                <a:latin typeface="Effra" pitchFamily="2" charset="0"/>
              </a:rPr>
              <a:t>3</a:t>
            </a:r>
            <a:endParaRPr lang="en-US" altLang="zh-CN" sz="3600" b="1" dirty="0">
              <a:solidFill>
                <a:srgbClr val="A6A6A6"/>
              </a:solidFill>
              <a:latin typeface="Effra" pitchFamily="2" charset="0"/>
            </a:endParaRPr>
          </a:p>
        </p:txBody>
      </p:sp>
      <p:sp>
        <p:nvSpPr>
          <p:cNvPr id="3" name="文本框 14"/>
          <p:cNvSpPr txBox="1">
            <a:spLocks noChangeArrowheads="1"/>
          </p:cNvSpPr>
          <p:nvPr/>
        </p:nvSpPr>
        <p:spPr bwMode="auto">
          <a:xfrm>
            <a:off x="1145802" y="2387594"/>
            <a:ext cx="738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aDesk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接入</a:t>
            </a:r>
          </a:p>
        </p:txBody>
      </p:sp>
      <p:sp>
        <p:nvSpPr>
          <p:cNvPr id="4" name="文本框 15"/>
          <p:cNvSpPr txBox="1"/>
          <p:nvPr/>
        </p:nvSpPr>
        <p:spPr>
          <a:xfrm>
            <a:off x="1145802" y="2859486"/>
            <a:ext cx="73866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1400" dirty="0">
                <a:solidFill>
                  <a:srgbClr val="1D3994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400" dirty="0">
                <a:solidFill>
                  <a:srgbClr val="1D3994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</a:p>
        </p:txBody>
      </p:sp>
      <p:sp>
        <p:nvSpPr>
          <p:cNvPr id="5" name="文本框 16"/>
          <p:cNvSpPr txBox="1"/>
          <p:nvPr/>
        </p:nvSpPr>
        <p:spPr>
          <a:xfrm>
            <a:off x="1145802" y="3386120"/>
            <a:ext cx="73866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移动终端接入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719176" y="1486762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D3994"/>
                </a:solidFill>
                <a:latin typeface="Effra Medium" pitchFamily="2" charset="0"/>
              </a:rPr>
              <a:t>Contents</a:t>
            </a:r>
            <a:endParaRPr lang="zh-CN" altLang="en-US" sz="2400" dirty="0">
              <a:solidFill>
                <a:srgbClr val="1D3994"/>
              </a:solidFill>
              <a:latin typeface="Effra Medium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576" y="1052736"/>
            <a:ext cx="8064896" cy="0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467544" y="1796819"/>
            <a:ext cx="7747000" cy="267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直接接入的过程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一体化的配置</a:t>
            </a:r>
          </a:p>
        </p:txBody>
      </p:sp>
    </p:spTree>
    <p:extLst>
      <p:ext uri="{BB962C8B-B14F-4D97-AF65-F5344CB8AC3E}">
        <p14:creationId xmlns:p14="http://schemas.microsoft.com/office/powerpoint/2010/main" val="1887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6322" name="标题 3"/>
          <p:cNvSpPr>
            <a:spLocks noGrp="1" noChangeArrowheads="1"/>
          </p:cNvSpPr>
          <p:nvPr>
            <p:ph type="title"/>
          </p:nvPr>
        </p:nvSpPr>
        <p:spPr>
          <a:xfrm>
            <a:off x="-345232" y="125760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6553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itchFamily="34" charset="-122"/>
                <a:ea typeface="微软雅黑" pitchFamily="34" charset="-122"/>
              </a:rPr>
              <a:t>普通接入</a:t>
            </a:r>
          </a:p>
          <a:p>
            <a:pPr lvl="1">
              <a:defRPr/>
            </a:pPr>
            <a:r>
              <a:rPr lang="zh-CN" altLang="en-US" sz="1750" noProof="1">
                <a:latin typeface="微软雅黑" pitchFamily="34" charset="-122"/>
                <a:ea typeface="微软雅黑" pitchFamily="34" charset="-122"/>
              </a:rPr>
              <a:t>使用Windows自带的IE浏览器打开VDC的登录页面，输入用户名密码后，会自动安装客户端程序。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44675"/>
            <a:ext cx="665638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4675"/>
            <a:ext cx="66675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1871663"/>
            <a:ext cx="6684962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852738"/>
            <a:ext cx="3913188" cy="28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657475" y="5073650"/>
            <a:ext cx="420211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首次通过IE浏览器登录成功，完成客户端程序安装后，下次登录可以直接从桌面的VDI Client程序进行登录使用。</a:t>
            </a:r>
          </a:p>
        </p:txBody>
      </p:sp>
    </p:spTree>
    <p:extLst>
      <p:ext uri="{BB962C8B-B14F-4D97-AF65-F5344CB8AC3E}">
        <p14:creationId xmlns:p14="http://schemas.microsoft.com/office/powerpoint/2010/main" val="348929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7346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6553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b="1" noProof="1">
                <a:latin typeface="微软雅黑" pitchFamily="34" charset="-122"/>
                <a:ea typeface="微软雅黑" pitchFamily="34" charset="-122"/>
              </a:rPr>
              <a:t>一体化</a:t>
            </a:r>
          </a:p>
          <a:p>
            <a:pPr lvl="1">
              <a:defRPr/>
            </a:pPr>
            <a:r>
              <a:rPr lang="zh-CN" altLang="en-US" sz="1800" noProof="1">
                <a:latin typeface="微软雅黑" pitchFamily="34" charset="-122"/>
                <a:ea typeface="微软雅黑" pitchFamily="34" charset="-122"/>
              </a:rPr>
              <a:t>除了PC安装客户端程序使用独享桌面外，还可以直接将PC作为客户机使用，该功能称为“PC一体化”。</a:t>
            </a:r>
          </a:p>
          <a:p>
            <a:pPr lvl="1">
              <a:defRPr/>
            </a:pPr>
            <a:r>
              <a:rPr lang="zh-CN" altLang="en-US" sz="1800" noProof="1">
                <a:latin typeface="微软雅黑" pitchFamily="34" charset="-122"/>
                <a:ea typeface="微软雅黑" pitchFamily="34" charset="-122"/>
              </a:rPr>
              <a:t>PC一体化控件需要独立下载安装vDesktopClient。安装完成后，Windows的PC开机时自动运行VDI客户端，对用户屏蔽物理机的Windows界面，直接使用虚拟机桌面。关闭虚拟机时，自动关闭物理机。</a:t>
            </a:r>
          </a:p>
          <a:p>
            <a:pPr lvl="1">
              <a:defRPr/>
            </a:pPr>
            <a:r>
              <a:rPr lang="zh-CN" altLang="en-US" sz="1800" noProof="1">
                <a:latin typeface="微软雅黑" pitchFamily="34" charset="-122"/>
                <a:ea typeface="微软雅黑" pitchFamily="34" charset="-122"/>
              </a:rPr>
              <a:t>通过接入选项配置，可以设置是否允许用户在本地桌面和虚拟机之间进行切换。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800" noProof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0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3961483915"/>
              </p:ext>
            </p:extLst>
          </p:nvPr>
        </p:nvGraphicFramePr>
        <p:xfrm>
          <a:off x="488950" y="1189621"/>
          <a:ext cx="8166100" cy="4478759"/>
        </p:xfrm>
        <a:graphic>
          <a:graphicData uri="http://schemas.openxmlformats.org/drawingml/2006/table">
            <a:tbl>
              <a:tblPr/>
              <a:tblGrid>
                <a:gridCol w="3103563"/>
                <a:gridCol w="5062537"/>
              </a:tblGrid>
              <a:tr h="711200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  <a:sym typeface="Calibri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5pPr>
                    </a:lstStyle>
                    <a:p>
                      <a:pPr marL="0" lvl="0" indent="0"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zh-CN" altLang="en-US" sz="2000" b="1" i="1" baseline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培训内容</a:t>
                      </a:r>
                      <a:endParaRPr lang="zh-CN" altLang="en-US"/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  <a:sym typeface="Calibri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5pPr>
                    </a:lstStyle>
                    <a:p>
                      <a:pPr marL="0" lvl="0" indent="0"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zh-CN" altLang="en-US" sz="2000" b="1" i="1" baseline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培训目标</a:t>
                      </a:r>
                      <a:endParaRPr lang="zh-CN" altLang="en-US"/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</a:tr>
              <a:tr h="1584325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  <a:sym typeface="Calibri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en-US" altLang="zh-CN" sz="2000" b="1" dirty="0">
                          <a:solidFill>
                            <a:schemeClr val="hlink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aDesk</a:t>
                      </a: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接入</a:t>
                      </a:r>
                    </a:p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en-US" altLang="x-none" sz="2000" b="1" i="1" baseline="0" dirty="0">
                        <a:solidFill>
                          <a:schemeClr val="hlink"/>
                        </a:solidFill>
                        <a:latin typeface="Times New Roman" pitchFamily="18" charset="0"/>
                        <a:ea typeface="微软雅黑" pitchFamily="34" charset="-122"/>
                        <a:sym typeface="Times New Roman" pitchFamily="18" charset="0"/>
                      </a:endParaRP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  <a:sym typeface="Calibri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1、掌握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adesk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的初始化配置</a:t>
                      </a:r>
                      <a:b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</a:b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2、掌握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adesk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接入独享桌面的过程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>
                        <a:alpha val="100000"/>
                      </a:srgbClr>
                    </a:solidFill>
                  </a:tcPr>
                </a:tc>
              </a:tr>
              <a:tr h="1077913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  <a:sym typeface="Calibri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en-US" altLang="zh-CN" sz="2000" b="1" dirty="0">
                          <a:solidFill>
                            <a:schemeClr val="hlink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PC</a:t>
                      </a: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接入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  <a:sym typeface="Calibri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5pPr>
                    </a:lstStyle>
                    <a:p>
                      <a:pPr marL="457200" lvl="0" indent="-45720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1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、掌握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PC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端直接接入的过程</a:t>
                      </a:r>
                    </a:p>
                    <a:p>
                      <a:pPr marL="457200" lvl="0" indent="-45720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2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、掌握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PC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一体化的配置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</a:tr>
              <a:tr h="1105321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  <a:sym typeface="Calibri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移动终端接入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  <a:sym typeface="Calibri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itchFamily="34" charset="0"/>
                          <a:ea typeface="宋体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1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、掌握移动客户端的配置</a:t>
                      </a:r>
                    </a:p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2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、</a:t>
                      </a:r>
                      <a:r>
                        <a:rPr lang="zh-CN" altLang="en-US" sz="2000" b="1" i="1" dirty="0"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掌握移动终端的接入过程</a:t>
                      </a:r>
                      <a:endParaRPr lang="zh-CN" altLang="en-US" sz="2000" b="1" i="1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sym typeface="Times New Roman" pitchFamily="18" charset="0"/>
                      </a:endParaRP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1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8370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58371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37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80878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9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/>
          <p:nvPr/>
        </p:nvSpPr>
        <p:spPr>
          <a:xfrm>
            <a:off x="708472" y="2108848"/>
            <a:ext cx="4373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A6A6A6"/>
                </a:solidFill>
                <a:latin typeface="Effra" pitchFamily="2" charset="0"/>
              </a:rPr>
              <a:t>1</a:t>
            </a:r>
          </a:p>
          <a:p>
            <a:pPr eaLnBrk="1" hangingPunct="1"/>
            <a:r>
              <a:rPr lang="en-US" altLang="zh-CN" sz="3600" b="1" dirty="0">
                <a:solidFill>
                  <a:srgbClr val="A6A6A6"/>
                </a:solidFill>
                <a:latin typeface="Effra" pitchFamily="2" charset="0"/>
              </a:rPr>
              <a:t>2</a:t>
            </a:r>
          </a:p>
          <a:p>
            <a:pPr eaLnBrk="1" hangingPunct="1"/>
            <a:r>
              <a:rPr lang="en-US" altLang="zh-CN" sz="3600" b="1" dirty="0">
                <a:solidFill>
                  <a:srgbClr val="1D3994"/>
                </a:solidFill>
                <a:latin typeface="Effra" pitchFamily="2" charset="0"/>
              </a:rPr>
              <a:t>3</a:t>
            </a:r>
          </a:p>
        </p:txBody>
      </p:sp>
      <p:sp>
        <p:nvSpPr>
          <p:cNvPr id="3" name="文本框 14"/>
          <p:cNvSpPr txBox="1">
            <a:spLocks noChangeArrowheads="1"/>
          </p:cNvSpPr>
          <p:nvPr/>
        </p:nvSpPr>
        <p:spPr bwMode="auto">
          <a:xfrm>
            <a:off x="1145802" y="2387594"/>
            <a:ext cx="738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aDesk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接入</a:t>
            </a:r>
          </a:p>
        </p:txBody>
      </p:sp>
      <p:sp>
        <p:nvSpPr>
          <p:cNvPr id="4" name="文本框 15"/>
          <p:cNvSpPr txBox="1"/>
          <p:nvPr/>
        </p:nvSpPr>
        <p:spPr>
          <a:xfrm>
            <a:off x="1145802" y="2859486"/>
            <a:ext cx="73866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PC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接入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16"/>
          <p:cNvSpPr txBox="1"/>
          <p:nvPr/>
        </p:nvSpPr>
        <p:spPr>
          <a:xfrm>
            <a:off x="1145802" y="3386120"/>
            <a:ext cx="73866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1D3994"/>
                </a:solidFill>
                <a:latin typeface="微软雅黑" pitchFamily="34" charset="-122"/>
                <a:ea typeface="微软雅黑" pitchFamily="34" charset="-122"/>
              </a:rPr>
              <a:t>移动终端接入</a:t>
            </a: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719176" y="1486762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D3994"/>
                </a:solidFill>
                <a:latin typeface="Effra Medium" pitchFamily="2" charset="0"/>
              </a:rPr>
              <a:t>Contents</a:t>
            </a:r>
            <a:endParaRPr lang="zh-CN" altLang="en-US" sz="2400" dirty="0">
              <a:solidFill>
                <a:srgbClr val="1D3994"/>
              </a:solidFill>
              <a:latin typeface="Effra Medium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576" y="1052736"/>
            <a:ext cx="8064896" cy="0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9394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移动终端接入</a:t>
            </a:r>
          </a:p>
        </p:txBody>
      </p:sp>
      <p:sp>
        <p:nvSpPr>
          <p:cNvPr id="5939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在Android或者iOS的移动终端上，通过安装EasyConnect应用，可以实现移动接入独享桌面。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Android客户端应用可以从各大应用市场或者使用手机自带浏览器打开VDC用户登录界面进行下载。iOS客户端应用可以从AppStore上下载。</a:t>
            </a:r>
          </a:p>
          <a:p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注意：要求虚拟机必须开启远程桌面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3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0418" name="标题 3"/>
          <p:cNvSpPr>
            <a:spLocks noGrp="1" noChangeArrowheads="1"/>
          </p:cNvSpPr>
          <p:nvPr>
            <p:ph type="title"/>
          </p:nvPr>
        </p:nvSpPr>
        <p:spPr>
          <a:xfrm>
            <a:off x="-345232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移动终端接入</a:t>
            </a:r>
          </a:p>
        </p:txBody>
      </p:sp>
      <p:sp>
        <p:nvSpPr>
          <p:cNvPr id="60419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123950"/>
            <a:ext cx="3376613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23950"/>
            <a:ext cx="3382962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132013"/>
            <a:ext cx="62769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45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 noChangeArrowheads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测试题</a:t>
            </a:r>
          </a:p>
        </p:txBody>
      </p:sp>
      <p:sp>
        <p:nvSpPr>
          <p:cNvPr id="61442" name="TextBox 2"/>
          <p:cNvSpPr>
            <a:spLocks noChangeArrowheads="1"/>
          </p:cNvSpPr>
          <p:nvPr/>
        </p:nvSpPr>
        <p:spPr bwMode="auto">
          <a:xfrm>
            <a:off x="642938" y="1289050"/>
            <a:ext cx="76739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独享桌面的接入方式有哪几种？</a:t>
            </a: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移动终端接入时的注意事项是什么？</a:t>
            </a:r>
          </a:p>
        </p:txBody>
      </p:sp>
    </p:spTree>
    <p:extLst>
      <p:ext uri="{BB962C8B-B14F-4D97-AF65-F5344CB8AC3E}">
        <p14:creationId xmlns:p14="http://schemas.microsoft.com/office/powerpoint/2010/main" val="41875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467544" y="6497587"/>
            <a:ext cx="49466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深圳市南山区学苑大道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号南山智园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A1</a:t>
            </a: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栋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6454196"/>
            <a:ext cx="914400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7"/>
          <p:cNvSpPr txBox="1"/>
          <p:nvPr/>
        </p:nvSpPr>
        <p:spPr>
          <a:xfrm>
            <a:off x="4067945" y="6532376"/>
            <a:ext cx="1766019" cy="23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</a:t>
            </a:r>
            <a:r>
              <a:rPr lang="en-US" sz="800" dirty="0" err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@sangfor.com.cn</a:t>
            </a:r>
            <a:endParaRPr lang="zh-CN" altLang="en-US" sz="8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6516216" y="6497587"/>
            <a:ext cx="22823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8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www.sangfor.com.cn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 descr="F:\公司的\logo\子品牌\未标题-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69" y="1407755"/>
            <a:ext cx="3248678" cy="3033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/>
          <p:nvPr/>
        </p:nvSpPr>
        <p:spPr>
          <a:xfrm>
            <a:off x="708472" y="2108848"/>
            <a:ext cx="4373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1D3994"/>
                </a:solidFill>
                <a:latin typeface="Effra" pitchFamily="2" charset="0"/>
              </a:rPr>
              <a:t>1</a:t>
            </a:r>
          </a:p>
          <a:p>
            <a:pPr eaLnBrk="1" hangingPunct="1"/>
            <a:r>
              <a:rPr lang="en-US" altLang="zh-CN" sz="3600" b="1" dirty="0">
                <a:solidFill>
                  <a:srgbClr val="A6A6A6"/>
                </a:solidFill>
                <a:latin typeface="Effra" pitchFamily="2" charset="0"/>
              </a:rPr>
              <a:t>2</a:t>
            </a:r>
          </a:p>
          <a:p>
            <a:pPr eaLnBrk="1" hangingPunct="1"/>
            <a:r>
              <a:rPr lang="en-US" altLang="zh-CN" sz="3600" b="1" dirty="0" smtClean="0">
                <a:solidFill>
                  <a:srgbClr val="A6A6A6"/>
                </a:solidFill>
                <a:latin typeface="Effra" pitchFamily="2" charset="0"/>
              </a:rPr>
              <a:t>3</a:t>
            </a:r>
            <a:endParaRPr lang="en-US" altLang="zh-CN" sz="3600" b="1" dirty="0">
              <a:solidFill>
                <a:srgbClr val="A6A6A6"/>
              </a:solidFill>
              <a:latin typeface="Effra" pitchFamily="2" charset="0"/>
            </a:endParaRPr>
          </a:p>
        </p:txBody>
      </p:sp>
      <p:sp>
        <p:nvSpPr>
          <p:cNvPr id="3" name="文本框 14"/>
          <p:cNvSpPr txBox="1">
            <a:spLocks noChangeArrowheads="1"/>
          </p:cNvSpPr>
          <p:nvPr/>
        </p:nvSpPr>
        <p:spPr bwMode="auto">
          <a:xfrm>
            <a:off x="1145802" y="2387594"/>
            <a:ext cx="738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rgbClr val="1D3994"/>
                </a:solidFill>
                <a:latin typeface="微软雅黑" pitchFamily="34" charset="-122"/>
                <a:ea typeface="微软雅黑" pitchFamily="34" charset="-122"/>
              </a:rPr>
              <a:t>aDesk</a:t>
            </a:r>
            <a:r>
              <a:rPr lang="zh-CN" altLang="en-US" sz="1400" dirty="0" smtClean="0">
                <a:solidFill>
                  <a:srgbClr val="1D3994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zh-CN" altLang="en-US" sz="1400" dirty="0">
              <a:solidFill>
                <a:srgbClr val="1D399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1145802" y="2859486"/>
            <a:ext cx="73866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PC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接入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16"/>
          <p:cNvSpPr txBox="1"/>
          <p:nvPr/>
        </p:nvSpPr>
        <p:spPr>
          <a:xfrm>
            <a:off x="1145802" y="3386120"/>
            <a:ext cx="73866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移动终端接入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719176" y="1486762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D3994"/>
                </a:solidFill>
                <a:latin typeface="Effra Medium" pitchFamily="2" charset="0"/>
              </a:rPr>
              <a:t>Contents</a:t>
            </a:r>
            <a:endParaRPr lang="zh-CN" altLang="en-US" sz="2400" dirty="0">
              <a:solidFill>
                <a:srgbClr val="1D3994"/>
              </a:solidFill>
              <a:latin typeface="Effra Medium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576" y="1052736"/>
            <a:ext cx="8064896" cy="0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368" y="2211859"/>
            <a:ext cx="8291264" cy="24342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的初始化配置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接入独享桌面的过程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4034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6553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itchFamily="34" charset="-122"/>
                <a:ea typeface="微软雅黑" pitchFamily="34" charset="-122"/>
              </a:rPr>
              <a:t>aDesk</a:t>
            </a:r>
          </a:p>
          <a:p>
            <a:pPr lvl="1">
              <a:defRPr/>
            </a:pPr>
            <a:r>
              <a:rPr lang="zh-CN" altLang="en-US" sz="2000" noProof="1">
                <a:latin typeface="微软雅黑" pitchFamily="34" charset="-122"/>
                <a:ea typeface="微软雅黑" pitchFamily="34" charset="-122"/>
              </a:rPr>
              <a:t>aDesk是深信服桌面虚拟化方案中的用户终端设备。</a:t>
            </a:r>
          </a:p>
          <a:p>
            <a:pPr lvl="1">
              <a:defRPr/>
            </a:pPr>
            <a:r>
              <a:rPr lang="zh-CN" altLang="en-US" sz="2000" noProof="1">
                <a:latin typeface="微软雅黑" pitchFamily="34" charset="-122"/>
                <a:ea typeface="微软雅黑" pitchFamily="34" charset="-122"/>
              </a:rPr>
              <a:t>用户通过aDesk设备登录VDC，访问运行在VMP上的虚拟机桌面。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5058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45059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型号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893813904"/>
              </p:ext>
            </p:extLst>
          </p:nvPr>
        </p:nvGraphicFramePr>
        <p:xfrm>
          <a:off x="66675" y="2092325"/>
          <a:ext cx="8870951" cy="342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73"/>
                <a:gridCol w="687021"/>
                <a:gridCol w="1066996"/>
                <a:gridCol w="673052"/>
                <a:gridCol w="749089"/>
                <a:gridCol w="2339039"/>
                <a:gridCol w="1721381"/>
              </a:tblGrid>
              <a:tr h="7418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    </a:t>
                      </a:r>
                      <a:r>
                        <a:rPr lang="zh-CN" sz="1800" dirty="0"/>
                        <a:t>型号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/>
                        <a:t>处理器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/>
                        <a:t>操作系统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/>
                        <a:t>内存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/>
                        <a:t>存储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输入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输出支持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网口</a:t>
                      </a:r>
                    </a:p>
                  </a:txBody>
                  <a:tcPr marL="91433" marR="91433" marT="46449" marB="46449"/>
                </a:tc>
              </a:tr>
              <a:tr h="959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aDesk-STD-100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ARM 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 dirty="0"/>
                        <a:t>双核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400" dirty="0"/>
                        <a:t>Android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1G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4G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USB接口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4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VGA：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串口：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音频输入/输出接口：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1个标准以太网口</a:t>
                      </a:r>
                    </a:p>
                  </a:txBody>
                  <a:tcPr marL="91433" marR="91433" marT="46449" marB="46449"/>
                </a:tc>
              </a:tr>
              <a:tr h="7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aDesk-STD-200H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ARM 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四核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 </a:t>
                      </a:r>
                      <a:r>
                        <a:rPr sz="1400">
                          <a:latin typeface="微软雅黑" charset="0"/>
                          <a:ea typeface="微软雅黑" charset="0"/>
                        </a:rPr>
                        <a:t>Android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1G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4G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400">
                          <a:latin typeface="微软雅黑" charset="0"/>
                          <a:ea typeface="微软雅黑" charset="0"/>
                        </a:rPr>
                        <a:t>USB接口</a:t>
                      </a:r>
                      <a:r>
                        <a:rPr lang="zh-CN" sz="1400">
                          <a:latin typeface="微软雅黑" charset="0"/>
                          <a:ea typeface="微软雅黑" charset="0"/>
                        </a:rPr>
                        <a:t>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6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  <a:p>
                      <a:pPr>
                        <a:buNone/>
                      </a:pPr>
                      <a:r>
                        <a:rPr lang="zh-CN" sz="1400">
                          <a:latin typeface="微软雅黑" charset="0"/>
                          <a:ea typeface="微软雅黑" charset="0"/>
                        </a:rPr>
                        <a:t>VGA：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  <a:p>
                      <a:pPr>
                        <a:buNone/>
                      </a:pPr>
                      <a:r>
                        <a:rPr lang="zh-CN" sz="1400">
                          <a:latin typeface="微软雅黑" charset="0"/>
                          <a:ea typeface="微软雅黑" charset="0"/>
                        </a:rPr>
                        <a:t>音频输入/输出接口：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400">
                          <a:latin typeface="微软雅黑" charset="0"/>
                          <a:ea typeface="微软雅黑" charset="0"/>
                        </a:rPr>
                        <a:t>1个标准以太网口</a:t>
                      </a:r>
                    </a:p>
                  </a:txBody>
                  <a:tcPr marL="91433" marR="91433" marT="46449" marB="46449"/>
                </a:tc>
              </a:tr>
              <a:tr h="9773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微软雅黑" charset="0"/>
                          <a:ea typeface="微软雅黑" charset="0"/>
                          <a:sym typeface="+mn-ea"/>
                        </a:rPr>
                        <a:t>aDesk-STD-500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     X86 Inte(双核)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400">
                          <a:latin typeface="微软雅黑" charset="0"/>
                          <a:ea typeface="微软雅黑" charset="0"/>
                        </a:rPr>
                        <a:t>Linux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400">
                          <a:latin typeface="微软雅黑" charset="0"/>
                          <a:ea typeface="微软雅黑" charset="0"/>
                        </a:rPr>
                        <a:t>2G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8G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400">
                          <a:latin typeface="微软雅黑" charset="0"/>
                          <a:ea typeface="微软雅黑" charset="0"/>
                        </a:rPr>
                        <a:t>USB接口</a:t>
                      </a:r>
                      <a:r>
                        <a:rPr lang="zh-CN" sz="1400">
                          <a:latin typeface="微软雅黑" charset="0"/>
                          <a:ea typeface="微软雅黑" charset="0"/>
                        </a:rPr>
                        <a:t>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6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VGA接口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HDMI接口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个</a:t>
                      </a:r>
                    </a:p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音频输入/输出接口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对</a:t>
                      </a:r>
                    </a:p>
                  </a:txBody>
                  <a:tcPr marL="91433" marR="91433" marT="46449" marB="4644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微软雅黑" charset="0"/>
                          <a:ea typeface="微软雅黑" charset="0"/>
                        </a:rPr>
                        <a:t>1个千兆以太网口</a:t>
                      </a:r>
                    </a:p>
                  </a:txBody>
                  <a:tcPr marL="91433" marR="91433" marT="46449" marB="4644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1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6082" name="标题 3"/>
          <p:cNvSpPr>
            <a:spLocks noGrp="1" noChangeArrowheads="1"/>
          </p:cNvSpPr>
          <p:nvPr>
            <p:ph type="title"/>
          </p:nvPr>
        </p:nvSpPr>
        <p:spPr>
          <a:xfrm>
            <a:off x="-345232" y="116632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6553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itchFamily="34" charset="-122"/>
                <a:ea typeface="微软雅黑" pitchFamily="34" charset="-122"/>
              </a:rPr>
              <a:t>aDesk</a:t>
            </a:r>
            <a:r>
              <a:rPr lang="zh-CN" altLang="en-US" sz="2400" b="1" noProof="1">
                <a:latin typeface="微软雅黑" pitchFamily="34" charset="-122"/>
                <a:ea typeface="微软雅黑" pitchFamily="34" charset="-122"/>
              </a:rPr>
              <a:t>外观</a:t>
            </a:r>
          </a:p>
          <a:p>
            <a:pPr lvl="1">
              <a:defRPr/>
            </a:pPr>
            <a:r>
              <a:rPr lang="en-US" altLang="zh-CN" sz="2000" noProof="1">
                <a:latin typeface="微软雅黑" pitchFamily="34" charset="-122"/>
                <a:ea typeface="微软雅黑" pitchFamily="34" charset="-122"/>
              </a:rPr>
              <a:t>aDesk-STD-100</a:t>
            </a:r>
          </a:p>
          <a:p>
            <a:pPr lvl="2">
              <a:defRPr/>
            </a:pP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白色</a:t>
            </a:r>
          </a:p>
          <a:p>
            <a:pPr lvl="2">
              <a:defRPr/>
            </a:pP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面板光滑</a:t>
            </a:r>
          </a:p>
          <a:p>
            <a:pPr lvl="2">
              <a:defRPr/>
            </a:pP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正面板</a:t>
            </a:r>
            <a:r>
              <a:rPr lang="en-US" altLang="zh-CN" sz="1710" noProof="1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是打印的</a:t>
            </a:r>
          </a:p>
          <a:p>
            <a:pPr lvl="1">
              <a:defRPr/>
            </a:pPr>
            <a:endParaRPr lang="zh-CN" altLang="en-US" sz="1995" noProof="1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995" noProof="1">
                <a:latin typeface="微软雅黑" pitchFamily="34" charset="-122"/>
                <a:ea typeface="微软雅黑" pitchFamily="34" charset="-122"/>
              </a:rPr>
              <a:t>aDesk-STD-200H/aDesk-AIR-200H</a:t>
            </a:r>
            <a:endParaRPr lang="zh-CN" altLang="en-US" sz="1995" noProof="1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黑色</a:t>
            </a:r>
          </a:p>
          <a:p>
            <a:pPr lvl="2">
              <a:defRPr/>
            </a:pP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面板磨砂</a:t>
            </a:r>
          </a:p>
          <a:p>
            <a:pPr lvl="2">
              <a:defRPr/>
            </a:pP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方形</a:t>
            </a:r>
          </a:p>
          <a:p>
            <a:pPr lvl="2">
              <a:defRPr/>
            </a:pPr>
            <a:endParaRPr lang="zh-CN" altLang="en-US" sz="1710" noProof="1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zh-CN" altLang="en-US" sz="1710" noProof="1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1771650"/>
            <a:ext cx="32099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149725"/>
            <a:ext cx="32575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7106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6553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itchFamily="34" charset="-122"/>
                <a:ea typeface="微软雅黑" pitchFamily="34" charset="-122"/>
              </a:rPr>
              <a:t>aDesk</a:t>
            </a:r>
            <a:r>
              <a:rPr lang="zh-CN" altLang="en-US" sz="2400" b="1" noProof="1">
                <a:latin typeface="微软雅黑" pitchFamily="34" charset="-122"/>
                <a:ea typeface="微软雅黑" pitchFamily="34" charset="-122"/>
              </a:rPr>
              <a:t>外观</a:t>
            </a:r>
          </a:p>
          <a:p>
            <a:pPr lvl="1">
              <a:defRPr/>
            </a:pPr>
            <a:r>
              <a:rPr lang="en-US" altLang="zh-CN" sz="2000" noProof="1">
                <a:latin typeface="微软雅黑" pitchFamily="34" charset="-122"/>
                <a:ea typeface="微软雅黑" pitchFamily="34" charset="-122"/>
              </a:rPr>
              <a:t>aDesk-STD-500</a:t>
            </a:r>
          </a:p>
          <a:p>
            <a:pPr lvl="2">
              <a:defRPr/>
            </a:pPr>
            <a:r>
              <a:rPr lang="zh-CN" altLang="en-US" sz="1800" noProof="1">
                <a:latin typeface="微软雅黑" pitchFamily="34" charset="-122"/>
                <a:ea typeface="微软雅黑" pitchFamily="34" charset="-122"/>
              </a:rPr>
              <a:t>黑色</a:t>
            </a:r>
          </a:p>
          <a:p>
            <a:pPr lvl="2">
              <a:defRPr/>
            </a:pP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面板有棱状条纹</a:t>
            </a:r>
          </a:p>
          <a:p>
            <a:pPr lvl="2">
              <a:defRPr/>
            </a:pP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正面、侧面两处</a:t>
            </a:r>
            <a:r>
              <a:rPr lang="en-US" altLang="zh-CN" sz="1710" noProof="1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710" noProof="1">
                <a:latin typeface="微软雅黑" pitchFamily="34" charset="-122"/>
                <a:ea typeface="微软雅黑" pitchFamily="34" charset="-122"/>
              </a:rPr>
              <a:t>均为打印</a:t>
            </a:r>
          </a:p>
          <a:p>
            <a:pPr lvl="1">
              <a:defRPr/>
            </a:pPr>
            <a:endParaRPr lang="zh-CN" altLang="en-US" sz="1995" noProof="1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zh-CN" altLang="en-US" sz="1710" noProof="1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zh-CN" altLang="en-US" sz="1710" noProof="1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10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700213"/>
            <a:ext cx="2819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1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8130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</a:p>
        </p:txBody>
      </p:sp>
      <p:sp>
        <p:nvSpPr>
          <p:cNvPr id="6553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itchFamily="34" charset="-122"/>
                <a:ea typeface="微软雅黑" pitchFamily="34" charset="-122"/>
              </a:rPr>
              <a:t>aDesk</a:t>
            </a:r>
            <a:r>
              <a:rPr lang="zh-CN" altLang="en-US" sz="2400" b="1" noProof="1">
                <a:latin typeface="微软雅黑" pitchFamily="34" charset="-122"/>
                <a:ea typeface="微软雅黑" pitchFamily="34" charset="-122"/>
              </a:rPr>
              <a:t>接口</a:t>
            </a:r>
          </a:p>
          <a:p>
            <a:pPr lvl="1">
              <a:defRPr/>
            </a:pPr>
            <a:r>
              <a:rPr lang="zh-CN" altLang="en-US" sz="2000" noProof="1">
                <a:latin typeface="微软雅黑" charset="0"/>
                <a:ea typeface="微软雅黑" charset="0"/>
                <a:sym typeface="+mn-ea"/>
              </a:rPr>
              <a:t>电源</a:t>
            </a:r>
            <a:endParaRPr lang="en-US" altLang="zh-CN" sz="2000" noProof="1">
              <a:latin typeface="微软雅黑" charset="0"/>
              <a:ea typeface="微软雅黑" charset="0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charset="0"/>
                <a:ea typeface="微软雅黑" charset="0"/>
                <a:sym typeface="+mn-ea"/>
              </a:rPr>
              <a:t>有线网卡</a:t>
            </a:r>
            <a:r>
              <a:rPr lang="en-US" altLang="zh-CN" sz="2000" noProof="1">
                <a:latin typeface="微软雅黑" charset="0"/>
                <a:ea typeface="微软雅黑" charset="0"/>
                <a:sym typeface="+mn-ea"/>
              </a:rPr>
              <a:t>/WIFI</a:t>
            </a:r>
            <a:endParaRPr lang="en-US" altLang="zh-CN" sz="2000" noProof="1">
              <a:latin typeface="微软雅黑" charset="0"/>
              <a:ea typeface="微软雅黑" charset="0"/>
            </a:endParaRPr>
          </a:p>
          <a:p>
            <a:pPr lvl="1">
              <a:defRPr/>
            </a:pPr>
            <a:r>
              <a:rPr lang="en-US" altLang="zh-CN" sz="2000" noProof="1">
                <a:latin typeface="微软雅黑" charset="0"/>
                <a:ea typeface="微软雅黑" charset="0"/>
                <a:sym typeface="+mn-ea"/>
              </a:rPr>
              <a:t>USB</a:t>
            </a:r>
            <a:r>
              <a:rPr lang="zh-CN" altLang="en-US" sz="2000" noProof="1">
                <a:latin typeface="微软雅黑" charset="0"/>
                <a:ea typeface="微软雅黑" charset="0"/>
                <a:sym typeface="+mn-ea"/>
              </a:rPr>
              <a:t>键盘、鼠标</a:t>
            </a:r>
            <a:endParaRPr lang="en-US" altLang="zh-CN" sz="2000" noProof="1">
              <a:latin typeface="微软雅黑" charset="0"/>
              <a:ea typeface="微软雅黑" charset="0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charset="0"/>
                <a:ea typeface="微软雅黑" charset="0"/>
                <a:sym typeface="+mn-ea"/>
              </a:rPr>
              <a:t>显示输出</a:t>
            </a:r>
            <a:r>
              <a:rPr lang="en-US" altLang="zh-CN" sz="2000" noProof="1">
                <a:latin typeface="微软雅黑" charset="0"/>
                <a:ea typeface="微软雅黑" charset="0"/>
                <a:sym typeface="+mn-ea"/>
              </a:rPr>
              <a:t>VGA/HDMI</a:t>
            </a:r>
            <a:endParaRPr lang="zh-CN" altLang="en-US" sz="2000" noProof="1">
              <a:latin typeface="微软雅黑" charset="0"/>
              <a:ea typeface="微软雅黑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679</Words>
  <Application>Microsoft Office PowerPoint</Application>
  <PresentationFormat>全屏显示(4:3)</PresentationFormat>
  <Paragraphs>156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Effra</vt:lpstr>
      <vt:lpstr>Effra Medium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aDesk接入 1、掌握adesk的初始化配置 2、掌握adesk接入独享桌面的过程</vt:lpstr>
      <vt:lpstr>aDesk接入</vt:lpstr>
      <vt:lpstr>aDesk接入</vt:lpstr>
      <vt:lpstr>aDesk接入</vt:lpstr>
      <vt:lpstr>aDesk接入</vt:lpstr>
      <vt:lpstr>aDesk接入</vt:lpstr>
      <vt:lpstr>aDesk接入</vt:lpstr>
      <vt:lpstr>aDesk接入</vt:lpstr>
      <vt:lpstr>aDesk接入</vt:lpstr>
      <vt:lpstr>aDesk接入</vt:lpstr>
      <vt:lpstr>aDesk接入</vt:lpstr>
      <vt:lpstr>aDesk接入</vt:lpstr>
      <vt:lpstr>PowerPoint 演示文稿</vt:lpstr>
      <vt:lpstr>PowerPoint 演示文稿</vt:lpstr>
      <vt:lpstr>PC接入</vt:lpstr>
      <vt:lpstr>PC接入</vt:lpstr>
      <vt:lpstr>PC接入</vt:lpstr>
      <vt:lpstr>PowerPoint 演示文稿</vt:lpstr>
      <vt:lpstr>移动终端接入</vt:lpstr>
      <vt:lpstr>移动终端接入</vt:lpstr>
      <vt:lpstr>测试题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hdy</dc:creator>
  <cp:lastModifiedBy>Sangfor</cp:lastModifiedBy>
  <cp:revision>60</cp:revision>
  <dcterms:created xsi:type="dcterms:W3CDTF">2016-12-12T03:34:47Z</dcterms:created>
  <dcterms:modified xsi:type="dcterms:W3CDTF">2017-03-25T00:39:03Z</dcterms:modified>
</cp:coreProperties>
</file>