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42" r:id="rId3"/>
    <p:sldId id="338" r:id="rId4"/>
    <p:sldId id="343" r:id="rId5"/>
    <p:sldId id="283" r:id="rId6"/>
    <p:sldId id="284" r:id="rId7"/>
    <p:sldId id="285" r:id="rId8"/>
    <p:sldId id="286" r:id="rId9"/>
    <p:sldId id="287" r:id="rId10"/>
    <p:sldId id="288" r:id="rId11"/>
    <p:sldId id="347" r:id="rId12"/>
    <p:sldId id="344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48" r:id="rId24"/>
    <p:sldId id="345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49" r:id="rId45"/>
    <p:sldId id="346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34" r:id="rId60"/>
    <p:sldId id="335" r:id="rId61"/>
    <p:sldId id="336" r:id="rId62"/>
    <p:sldId id="278" r:id="rId6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0" autoAdjust="0"/>
    <p:restoredTop sz="94660"/>
  </p:normalViewPr>
  <p:slideViewPr>
    <p:cSldViewPr showGuides="1">
      <p:cViewPr>
        <p:scale>
          <a:sx n="90" d="100"/>
          <a:sy n="90" d="100"/>
        </p:scale>
        <p:origin x="138" y="-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08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62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68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60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17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07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7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76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4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23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AD9C8-963F-468C-998E-FE1467747F64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60F42-FBDB-4ECC-9B7D-771AC858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6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10.254.254.254:443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>
            <a:off x="323528" y="6213309"/>
            <a:ext cx="849694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/>
          <p:cNvSpPr txBox="1"/>
          <p:nvPr/>
        </p:nvSpPr>
        <p:spPr>
          <a:xfrm>
            <a:off x="237803" y="6177162"/>
            <a:ext cx="97013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Jan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, 2017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323528" y="5554553"/>
            <a:ext cx="65949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000">
                <a:latin typeface="微软雅黑" pitchFamily="34" charset="-122"/>
                <a:ea typeface="微软雅黑" pitchFamily="34" charset="-122"/>
              </a:rPr>
              <a:t>VDC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和独享桌面</a:t>
            </a:r>
            <a:endParaRPr lang="en-US" altLang="zh-CN" sz="3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3" descr="C:\Users\hdy\Desktop\未标题-1-01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08045">
            <a:off x="1550669" y="1403953"/>
            <a:ext cx="10205590" cy="325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F:\公司的\logo\子品牌\深信服横式组合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92" y="5301208"/>
            <a:ext cx="2529796" cy="93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005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49154" name="标题 3"/>
          <p:cNvSpPr>
            <a:spLocks noGrp="1" noChangeArrowheads="1"/>
          </p:cNvSpPr>
          <p:nvPr>
            <p:ph type="title"/>
          </p:nvPr>
        </p:nvSpPr>
        <p:spPr>
          <a:xfrm>
            <a:off x="-324544" y="125760"/>
            <a:ext cx="8229600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</a:p>
        </p:txBody>
      </p:sp>
      <p:sp>
        <p:nvSpPr>
          <p:cNvPr id="49155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915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412875"/>
            <a:ext cx="8953500" cy="456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956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13"/>
          <p:cNvSpPr>
            <a:spLocks noChangeArrowheads="1"/>
          </p:cNvSpPr>
          <p:nvPr/>
        </p:nvSpPr>
        <p:spPr bwMode="auto">
          <a:xfrm>
            <a:off x="708025" y="2108200"/>
            <a:ext cx="4381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b="1" dirty="0">
                <a:solidFill>
                  <a:srgbClr val="A6A6A6"/>
                </a:solidFill>
                <a:latin typeface="Effra" pitchFamily="2" charset="0"/>
                <a:sym typeface="Effra" pitchFamily="2" charset="0"/>
              </a:rPr>
              <a:t>1</a:t>
            </a:r>
            <a:endParaRPr lang="zh-CN" altLang="en-US" sz="3600" b="1" dirty="0">
              <a:solidFill>
                <a:srgbClr val="A6A6A6"/>
              </a:solidFill>
              <a:latin typeface="Effra" pitchFamily="2" charset="0"/>
              <a:sym typeface="Effra" pitchFamily="2" charset="0"/>
            </a:endParaRPr>
          </a:p>
          <a:p>
            <a:r>
              <a:rPr lang="en-US" sz="3600" b="1" dirty="0">
                <a:solidFill>
                  <a:srgbClr val="1D3994"/>
                </a:solidFill>
                <a:latin typeface="Effra" pitchFamily="2" charset="0"/>
                <a:sym typeface="Effra" pitchFamily="2" charset="0"/>
              </a:rPr>
              <a:t>2</a:t>
            </a:r>
            <a:endParaRPr lang="zh-CN" altLang="en-US" sz="3600" b="1" dirty="0">
              <a:solidFill>
                <a:srgbClr val="1D3994"/>
              </a:solidFill>
              <a:latin typeface="Effra" pitchFamily="2" charset="0"/>
              <a:sym typeface="Effra" pitchFamily="2" charset="0"/>
            </a:endParaRPr>
          </a:p>
          <a:p>
            <a:r>
              <a:rPr lang="en-US" sz="3600" b="1" dirty="0">
                <a:solidFill>
                  <a:srgbClr val="A6A6A6"/>
                </a:solidFill>
                <a:latin typeface="Effra" pitchFamily="2" charset="0"/>
                <a:sym typeface="Effra" pitchFamily="2" charset="0"/>
              </a:rPr>
              <a:t>3</a:t>
            </a:r>
            <a:endParaRPr lang="zh-CN" altLang="en-US" sz="3600" b="1" dirty="0">
              <a:solidFill>
                <a:srgbClr val="A6A6A6"/>
              </a:solidFill>
              <a:latin typeface="Effra" pitchFamily="2" charset="0"/>
              <a:sym typeface="Effra" pitchFamily="2" charset="0"/>
            </a:endParaRPr>
          </a:p>
          <a:p>
            <a:r>
              <a:rPr lang="en-US" sz="3600" b="1" dirty="0">
                <a:solidFill>
                  <a:srgbClr val="A6A6A6"/>
                </a:solidFill>
                <a:latin typeface="Effra" pitchFamily="2" charset="0"/>
                <a:sym typeface="Effra" pitchFamily="2" charset="0"/>
              </a:rPr>
              <a:t>4</a:t>
            </a:r>
            <a:endParaRPr lang="zh-CN" altLang="en-US" dirty="0"/>
          </a:p>
        </p:txBody>
      </p:sp>
      <p:sp>
        <p:nvSpPr>
          <p:cNvPr id="7171" name="文本框 14"/>
          <p:cNvSpPr>
            <a:spLocks noChangeArrowheads="1"/>
          </p:cNvSpPr>
          <p:nvPr/>
        </p:nvSpPr>
        <p:spPr bwMode="auto">
          <a:xfrm>
            <a:off x="1149350" y="2381250"/>
            <a:ext cx="7388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软件</a:t>
            </a:r>
            <a:r>
              <a:rPr lang="en-US" altLang="zh-CN" sz="1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VDC</a:t>
            </a:r>
            <a:r>
              <a:rPr lang="zh-CN" altLang="en-US" sz="1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</a:t>
            </a:r>
            <a:endParaRPr lang="zh-CN" altLang="en-US" sz="1400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文本框 15"/>
          <p:cNvSpPr>
            <a:spLocks noChangeArrowheads="1"/>
          </p:cNvSpPr>
          <p:nvPr/>
        </p:nvSpPr>
        <p:spPr bwMode="auto">
          <a:xfrm>
            <a:off x="1146175" y="2859088"/>
            <a:ext cx="7386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1D399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VDC</a:t>
            </a:r>
            <a:r>
              <a:rPr lang="zh-CN" altLang="en-US" sz="1400" dirty="0">
                <a:solidFill>
                  <a:srgbClr val="1D399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基础配置</a:t>
            </a:r>
            <a:endParaRPr lang="zh-CN" altLang="en-US" sz="1400" dirty="0">
              <a:solidFill>
                <a:srgbClr val="1D39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文本框 16"/>
          <p:cNvSpPr>
            <a:spLocks noChangeArrowheads="1"/>
          </p:cNvSpPr>
          <p:nvPr/>
        </p:nvSpPr>
        <p:spPr bwMode="auto">
          <a:xfrm>
            <a:off x="1146175" y="3386138"/>
            <a:ext cx="7386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资源介绍</a:t>
            </a:r>
            <a:endParaRPr lang="zh-CN" altLang="en-US" dirty="0"/>
          </a:p>
        </p:txBody>
      </p:sp>
      <p:sp>
        <p:nvSpPr>
          <p:cNvPr id="7174" name="文本框 17"/>
          <p:cNvSpPr>
            <a:spLocks noChangeArrowheads="1"/>
          </p:cNvSpPr>
          <p:nvPr/>
        </p:nvSpPr>
        <p:spPr bwMode="auto">
          <a:xfrm>
            <a:off x="1146175" y="3933825"/>
            <a:ext cx="7386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用户认证和角色介绍</a:t>
            </a:r>
            <a:endParaRPr lang="zh-CN" altLang="en-US" dirty="0"/>
          </a:p>
        </p:txBody>
      </p:sp>
      <p:sp>
        <p:nvSpPr>
          <p:cNvPr id="7175" name="TextBox 23"/>
          <p:cNvSpPr>
            <a:spLocks noChangeArrowheads="1"/>
          </p:cNvSpPr>
          <p:nvPr/>
        </p:nvSpPr>
        <p:spPr bwMode="auto">
          <a:xfrm>
            <a:off x="719138" y="1485900"/>
            <a:ext cx="1404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>
                <a:solidFill>
                  <a:srgbClr val="1D3994"/>
                </a:solidFill>
                <a:latin typeface="Effra Medium" pitchFamily="2" charset="0"/>
                <a:sym typeface="Effra Medium" pitchFamily="2" charset="0"/>
              </a:rPr>
              <a:t>Contents</a:t>
            </a:r>
            <a:endParaRPr lang="zh-CN" altLang="en-US" sz="2400">
              <a:solidFill>
                <a:srgbClr val="1D3994"/>
              </a:solidFill>
              <a:latin typeface="Effra Medium" pitchFamily="2" charset="0"/>
              <a:sym typeface="Effra Medium" pitchFamily="2" charset="0"/>
            </a:endParaRPr>
          </a:p>
        </p:txBody>
      </p:sp>
      <p:sp>
        <p:nvSpPr>
          <p:cNvPr id="7176" name="直接连接符 8"/>
          <p:cNvSpPr>
            <a:spLocks noChangeShapeType="1"/>
          </p:cNvSpPr>
          <p:nvPr/>
        </p:nvSpPr>
        <p:spPr bwMode="auto">
          <a:xfrm>
            <a:off x="755650" y="1052513"/>
            <a:ext cx="8064500" cy="1587"/>
          </a:xfrm>
          <a:prstGeom prst="line">
            <a:avLst/>
          </a:prstGeom>
          <a:noFill/>
          <a:ln w="12700" cap="flat" cmpd="sng">
            <a:solidFill>
              <a:srgbClr val="49442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91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67544" y="1050620"/>
            <a:ext cx="8280920" cy="2116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7"/>
          <p:cNvSpPr txBox="1">
            <a:spLocks noChangeArrowheads="1"/>
          </p:cNvSpPr>
          <p:nvPr/>
        </p:nvSpPr>
        <p:spPr bwMode="auto">
          <a:xfrm>
            <a:off x="467544" y="1796819"/>
            <a:ext cx="77470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基础配置</a:t>
            </a: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、了解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的部署模式和配置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、了解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等基础配置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484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51202" name="标题 3"/>
          <p:cNvSpPr>
            <a:spLocks noGrp="1" noChangeArrowheads="1"/>
          </p:cNvSpPr>
          <p:nvPr>
            <p:ph type="title"/>
          </p:nvPr>
        </p:nvSpPr>
        <p:spPr>
          <a:xfrm>
            <a:off x="-396552" y="116632"/>
            <a:ext cx="8229600" cy="1143000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基础配置</a:t>
            </a:r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序列号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使用授权：全新安装的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VMP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个用户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天的使用权限。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：根据网关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开授权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：根据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VMP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KEY ID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开授权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注意：</a:t>
            </a:r>
            <a:endParaRPr lang="en-US" altLang="zh-CN" sz="2000" b="1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1</a:t>
            </a:r>
            <a:r>
              <a:rPr lang="zh-CN" altLang="en-US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、软件</a:t>
            </a:r>
            <a:r>
              <a:rPr lang="en-US" altLang="zh-CN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VMP</a:t>
            </a:r>
            <a:r>
              <a:rPr lang="zh-CN" altLang="en-US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激活情况下</a:t>
            </a:r>
            <a:r>
              <a:rPr lang="en-US" altLang="zh-CN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必须激活，否则不能使用</a:t>
            </a:r>
            <a:endParaRPr lang="en-US" altLang="zh-CN" sz="2000" b="1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</a:t>
            </a:r>
            <a:r>
              <a:rPr lang="zh-CN" altLang="en-US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VMP</a:t>
            </a:r>
            <a:r>
              <a:rPr lang="zh-CN" altLang="en-US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激活后拔掉</a:t>
            </a:r>
            <a:r>
              <a:rPr lang="en-US" altLang="zh-CN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授权保留</a:t>
            </a:r>
            <a:r>
              <a:rPr lang="en-US" altLang="zh-CN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天，第二次</a:t>
            </a:r>
            <a:r>
              <a:rPr lang="en-US" altLang="zh-CN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</a:t>
            </a:r>
            <a:r>
              <a:rPr lang="en-US" altLang="zh-CN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天以上，掉</a:t>
            </a:r>
            <a:r>
              <a:rPr lang="en-US" altLang="zh-CN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授权才会保留</a:t>
            </a:r>
            <a:r>
              <a:rPr lang="en-US" altLang="zh-CN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天，否则是按照上次剩余天数递减。如：第一次</a:t>
            </a:r>
            <a:r>
              <a:rPr lang="en-US" altLang="zh-CN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</a:t>
            </a:r>
            <a:r>
              <a:rPr lang="en-US" altLang="zh-CN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天，然后</a:t>
            </a:r>
            <a:r>
              <a:rPr lang="en-US" altLang="zh-CN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</a:t>
            </a:r>
            <a:r>
              <a:rPr lang="en-US" altLang="zh-CN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天后再次掉线，授权保留天数只剩</a:t>
            </a:r>
            <a:r>
              <a:rPr lang="en-US" altLang="zh-CN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减去</a:t>
            </a:r>
            <a:r>
              <a:rPr lang="en-US" altLang="zh-CN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天。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zh-CN" altLang="en-US" sz="1800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5906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52226" name="标题 3"/>
          <p:cNvSpPr>
            <a:spLocks noGrp="1" noChangeArrowheads="1"/>
          </p:cNvSpPr>
          <p:nvPr>
            <p:ph type="title"/>
          </p:nvPr>
        </p:nvSpPr>
        <p:spPr>
          <a:xfrm>
            <a:off x="-324544" y="116632"/>
            <a:ext cx="8229600" cy="1143000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基础配置</a:t>
            </a:r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部署模式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单臂模式</a:t>
            </a:r>
          </a:p>
          <a:p>
            <a:pPr lvl="2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无须配置公网IP，通过前端设备连接上网。</a:t>
            </a:r>
          </a:p>
          <a:p>
            <a:pPr lvl="2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VDC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的接口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IP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、掩码、网关和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DNS</a:t>
            </a:r>
            <a:endParaRPr lang="zh-CN" altLang="en-US" sz="1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网关模式</a:t>
            </a:r>
          </a:p>
          <a:p>
            <a:pPr lvl="2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需要配置设备公网IP和内网IP，作为连接企业内网和公网的接口。</a:t>
            </a:r>
          </a:p>
          <a:p>
            <a:pPr lvl="2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需配置内网接口和外网接口</a:t>
            </a:r>
          </a:p>
          <a:p>
            <a:pPr lvl="2">
              <a:defRPr/>
            </a:pPr>
            <a:r>
              <a:rPr lang="zh-CN" altLang="en-US" sz="18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en-US" altLang="zh-CN" sz="18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18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需要开通线路授权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1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8172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53250" name="标题 3"/>
          <p:cNvSpPr>
            <a:spLocks noGrp="1" noChangeArrowheads="1"/>
          </p:cNvSpPr>
          <p:nvPr>
            <p:ph type="title"/>
          </p:nvPr>
        </p:nvSpPr>
        <p:spPr>
          <a:xfrm>
            <a:off x="-252536" y="125760"/>
            <a:ext cx="8229600" cy="1143000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基础配置</a:t>
            </a:r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可用于为虚拟机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/aDesk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分配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IP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地址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开启之后会向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adesk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分发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VDC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自己的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ip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作为控制台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ip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，免去手动输入的过程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2929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54274" name="标题 3"/>
          <p:cNvSpPr>
            <a:spLocks noGrp="1" noChangeArrowheads="1"/>
          </p:cNvSpPr>
          <p:nvPr>
            <p:ph type="title"/>
          </p:nvPr>
        </p:nvSpPr>
        <p:spPr>
          <a:xfrm>
            <a:off x="-252536" y="116632"/>
            <a:ext cx="8229600" cy="1143000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</a:p>
        </p:txBody>
      </p:sp>
      <p:sp>
        <p:nvSpPr>
          <p:cNvPr id="54275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427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9042400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022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55298" name="标题 3"/>
          <p:cNvSpPr>
            <a:spLocks noGrp="1" noChangeArrowheads="1"/>
          </p:cNvSpPr>
          <p:nvPr>
            <p:ph type="title"/>
          </p:nvPr>
        </p:nvSpPr>
        <p:spPr>
          <a:xfrm>
            <a:off x="-180528" y="116632"/>
            <a:ext cx="8229600" cy="1143000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</a:p>
        </p:txBody>
      </p:sp>
      <p:sp>
        <p:nvSpPr>
          <p:cNvPr id="55299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客户机配置</a:t>
            </a:r>
          </a:p>
          <a:p>
            <a:pPr lvl="1"/>
            <a:r>
              <a:rPr lang="en-US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客户机权限</a:t>
            </a:r>
          </a:p>
          <a:p>
            <a:pPr lvl="2"/>
            <a:r>
              <a:rPr lang="en-US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显示桌面：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是否允许显示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aDesk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Android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桌面</a:t>
            </a:r>
          </a:p>
          <a:p>
            <a:pPr lvl="2"/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安装应用：是否允许在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Android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系统上安装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APP</a:t>
            </a:r>
          </a:p>
          <a:p>
            <a:pPr lvl="2"/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新客户机接入：是否允许新的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aDesk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接入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VDC</a:t>
            </a:r>
          </a:p>
          <a:p>
            <a:pPr lvl="2"/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客户机修改配置：是否允许修改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aDesk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系统配置</a:t>
            </a:r>
          </a:p>
          <a:p>
            <a:pPr lvl="2"/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PC一体化修改配置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：为返回本地桌面，修改VDC地址设置密码</a:t>
            </a:r>
          </a:p>
          <a:p>
            <a:pPr lvl="1"/>
            <a:r>
              <a:rPr lang="zh-CN" altLang="en-US" sz="19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个性化配置</a:t>
            </a:r>
          </a:p>
          <a:p>
            <a:pPr lvl="2"/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自动下载安装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Android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系统更新</a:t>
            </a:r>
          </a:p>
          <a:p>
            <a:pPr lvl="2"/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开机自动运行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VDI Client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客户端</a:t>
            </a:r>
          </a:p>
          <a:p>
            <a:pPr lvl="2"/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允许客户机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Android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系统更换壁纸</a:t>
            </a:r>
          </a:p>
          <a:p>
            <a:pPr lvl="2"/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自定义客户端图标</a:t>
            </a:r>
          </a:p>
          <a:p>
            <a:pPr lvl="2"/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自定义开机动画，支持客户自己定义</a:t>
            </a: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aDesk</a:t>
            </a: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的开机动画</a:t>
            </a:r>
          </a:p>
          <a:p>
            <a:pPr lvl="2"/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en-US" sz="2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en-US" sz="2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2544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56322" name="标题 3"/>
          <p:cNvSpPr>
            <a:spLocks noGrp="1" noChangeArrowheads="1"/>
          </p:cNvSpPr>
          <p:nvPr>
            <p:ph type="title"/>
          </p:nvPr>
        </p:nvSpPr>
        <p:spPr>
          <a:xfrm>
            <a:off x="-252536" y="125760"/>
            <a:ext cx="8229600" cy="1143000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</a:p>
        </p:txBody>
      </p:sp>
      <p:sp>
        <p:nvSpPr>
          <p:cNvPr id="55299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客户机配置</a:t>
            </a:r>
            <a:endParaRPr lang="en-US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457200" lvl="1" inden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客户机清理</a:t>
            </a:r>
          </a:p>
          <a:p>
            <a:pPr marL="457200" lvl="1" inden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设置规定时间内aDesk未登录，从VDC删除</a:t>
            </a:r>
          </a:p>
          <a:p>
            <a:pPr marL="457200" lvl="1" inden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高级设置</a:t>
            </a:r>
          </a:p>
          <a:p>
            <a:pPr lvl="2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强制客户机直连虚拟化平台：不启用此选项，客户机优先直连虚拟化平台，直连失败，使用代理连接虚拟化平台。当客户机和虚拟化平台在同一局域网内时，启用客户机直连虚拟化平台，能有效减少数据中转的性能消耗，提升访问速度。</a:t>
            </a:r>
          </a:p>
          <a:p>
            <a:pPr lvl="2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启用自适应显示器时序：显示器使用最佳分辨率出现文字抖动或者闪屏，启用此选项。</a:t>
            </a:r>
          </a:p>
          <a:p>
            <a:pPr lvl="2">
              <a:buFont typeface="Arial" panose="020B0604020202020204" pitchFamily="34" charset="0"/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2"/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/>
            <a:endParaRPr lang="en-US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682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57346" name="标题 3"/>
          <p:cNvSpPr>
            <a:spLocks noGrp="1" noChangeArrowheads="1"/>
          </p:cNvSpPr>
          <p:nvPr>
            <p:ph type="title"/>
          </p:nvPr>
        </p:nvSpPr>
        <p:spPr>
          <a:xfrm>
            <a:off x="-252536" y="53752"/>
            <a:ext cx="8229600" cy="1143000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</a:p>
        </p:txBody>
      </p:sp>
      <p:sp>
        <p:nvSpPr>
          <p:cNvPr id="57347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34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9850"/>
            <a:ext cx="925195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631" y="2042319"/>
            <a:ext cx="6389687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2884488"/>
            <a:ext cx="7721600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235575" y="3484563"/>
            <a:ext cx="269716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</a:rPr>
              <a:t>在上传开机动画页面有，</a:t>
            </a:r>
          </a:p>
          <a:p>
            <a:r>
              <a:rPr lang="zh-CN" altLang="en-US">
                <a:solidFill>
                  <a:srgbClr val="FF0000"/>
                </a:solidFill>
              </a:rPr>
              <a:t>制作动画的文档可下载</a:t>
            </a:r>
          </a:p>
        </p:txBody>
      </p:sp>
    </p:spTree>
    <p:extLst>
      <p:ext uri="{BB962C8B-B14F-4D97-AF65-F5344CB8AC3E}">
        <p14:creationId xmlns:p14="http://schemas.microsoft.com/office/powerpoint/2010/main" val="355356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10242"/>
          <p:cNvGraphicFramePr/>
          <p:nvPr>
            <p:extLst>
              <p:ext uri="{D42A27DB-BD31-4B8C-83A1-F6EECF244321}">
                <p14:modId xmlns:p14="http://schemas.microsoft.com/office/powerpoint/2010/main" val="1952702637"/>
              </p:ext>
            </p:extLst>
          </p:nvPr>
        </p:nvGraphicFramePr>
        <p:xfrm>
          <a:off x="488950" y="1124744"/>
          <a:ext cx="8166100" cy="5184774"/>
        </p:xfrm>
        <a:graphic>
          <a:graphicData uri="http://schemas.openxmlformats.org/drawingml/2006/table">
            <a:tbl>
              <a:tblPr/>
              <a:tblGrid>
                <a:gridCol w="3103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2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1202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2000" b="1" i="1" baseline="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培训内容</a:t>
                      </a:r>
                      <a:endParaRPr lang="zh-CN" altLang="en-US" sz="3200" dirty="0"/>
                    </a:p>
                  </a:txBody>
                  <a:tcPr marL="91444" marR="91444" marT="45712" marB="45712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2000" b="1" i="1" baseline="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培训目标</a:t>
                      </a:r>
                      <a:endParaRPr lang="zh-CN" altLang="en-US" sz="3200" dirty="0"/>
                    </a:p>
                  </a:txBody>
                  <a:tcPr marL="91444" marR="91444" marT="45712" marB="45712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787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2000" b="1" dirty="0">
                          <a:solidFill>
                            <a:schemeClr val="hlin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</a:t>
                      </a:r>
                      <a:r>
                        <a:rPr lang="en-US" altLang="zh-CN" sz="2000" b="1" dirty="0">
                          <a:solidFill>
                            <a:schemeClr val="hlin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VDC</a:t>
                      </a:r>
                      <a:r>
                        <a:rPr lang="zh-CN" altLang="en-US" sz="2000" b="1" dirty="0">
                          <a:solidFill>
                            <a:schemeClr val="hlin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安装</a:t>
                      </a:r>
                    </a:p>
                    <a:p>
                      <a:pPr marL="0" lvl="0" indent="0" algn="l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x-none" sz="2000" b="1" i="1" baseline="0" dirty="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endParaRPr>
                    </a:p>
                  </a:txBody>
                  <a:tcPr marL="91444" marR="91444" marT="45712" marB="45712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3E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2000" b="1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Times New Roman" panose="02020603050405020304" pitchFamily="18" charset="0"/>
                        </a:rPr>
                        <a:t>1、掌握软件</a:t>
                      </a:r>
                      <a:r>
                        <a:rPr lang="en-US" altLang="zh-CN" sz="2000" b="1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Times New Roman" panose="02020603050405020304" pitchFamily="18" charset="0"/>
                        </a:rPr>
                        <a:t>VDC</a:t>
                      </a:r>
                      <a:r>
                        <a:rPr lang="zh-CN" altLang="en-US" sz="2000" b="1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Times New Roman" panose="02020603050405020304" pitchFamily="18" charset="0"/>
                        </a:rPr>
                        <a:t>的安装过程</a:t>
                      </a:r>
                    </a:p>
                  </a:txBody>
                  <a:tcPr marL="91444" marR="91444" marT="45712" marB="45712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3E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7916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>
                          <a:solidFill>
                            <a:schemeClr val="hlin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VDC</a:t>
                      </a:r>
                      <a:r>
                        <a:rPr lang="zh-CN" altLang="en-US" sz="2000" b="1" dirty="0">
                          <a:solidFill>
                            <a:schemeClr val="hlin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基础配置</a:t>
                      </a:r>
                    </a:p>
                  </a:txBody>
                  <a:tcPr marL="91444" marR="91444" marT="45712" marB="45712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457200" lvl="0" indent="-457200" algn="l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x-none" sz="2000" b="1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000" b="1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Times New Roman" panose="02020603050405020304" pitchFamily="18" charset="0"/>
                        </a:rPr>
                        <a:t>、了解</a:t>
                      </a:r>
                      <a:r>
                        <a:rPr lang="en-US" altLang="zh-CN" sz="2000" b="1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Times New Roman" panose="02020603050405020304" pitchFamily="18" charset="0"/>
                        </a:rPr>
                        <a:t>VDC</a:t>
                      </a:r>
                      <a:r>
                        <a:rPr lang="zh-CN" altLang="en-US" sz="2000" b="1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Times New Roman" panose="02020603050405020304" pitchFamily="18" charset="0"/>
                        </a:rPr>
                        <a:t>的部署模式和配置</a:t>
                      </a:r>
                    </a:p>
                    <a:p>
                      <a:pPr marL="457200" lvl="0" indent="-457200" algn="l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x-none" sz="2000" b="1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2000" b="1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Times New Roman" panose="02020603050405020304" pitchFamily="18" charset="0"/>
                        </a:rPr>
                        <a:t>、了解</a:t>
                      </a:r>
                      <a:r>
                        <a:rPr lang="en-US" altLang="zh-CN" sz="2000" b="1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Times New Roman" panose="02020603050405020304" pitchFamily="18" charset="0"/>
                        </a:rPr>
                        <a:t>DHCP</a:t>
                      </a:r>
                      <a:r>
                        <a:rPr lang="zh-CN" altLang="en-US" sz="2000" b="1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Times New Roman" panose="02020603050405020304" pitchFamily="18" charset="0"/>
                        </a:rPr>
                        <a:t>等基础配置</a:t>
                      </a:r>
                    </a:p>
                  </a:txBody>
                  <a:tcPr marL="91444" marR="91444" marT="45712" marB="45712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1565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2000" b="1" dirty="0">
                          <a:solidFill>
                            <a:schemeClr val="hlin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资源介绍</a:t>
                      </a:r>
                    </a:p>
                  </a:txBody>
                  <a:tcPr marL="91444" marR="91444" marT="45712" marB="45712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5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x-none" sz="2000" b="1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000" b="1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Times New Roman" panose="02020603050405020304" pitchFamily="18" charset="0"/>
                        </a:rPr>
                        <a:t>、掌握共享桌面的配置过程</a:t>
                      </a:r>
                    </a:p>
                    <a:p>
                      <a:pPr marL="0" lvl="0" indent="0" algn="l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x-none" sz="2000" b="1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2000" b="1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Times New Roman" panose="02020603050405020304" pitchFamily="18" charset="0"/>
                        </a:rPr>
                        <a:t>、掌握独享桌面的配置过程</a:t>
                      </a:r>
                    </a:p>
                  </a:txBody>
                  <a:tcPr marL="91444" marR="91444" marT="45712" marB="45712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5F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4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2000" b="1" dirty="0">
                          <a:solidFill>
                            <a:schemeClr val="hlink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用户认证和角色介绍</a:t>
                      </a:r>
                    </a:p>
                  </a:txBody>
                  <a:tcPr marL="91444" marR="91444" marT="45712" marB="45712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5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x-none" sz="2000" b="1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000" b="1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Times New Roman" panose="02020603050405020304" pitchFamily="18" charset="0"/>
                        </a:rPr>
                        <a:t>、了解支持的认证方式</a:t>
                      </a:r>
                    </a:p>
                    <a:p>
                      <a:pPr marL="0" lvl="0" indent="0" algn="l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x-none" sz="2000" b="1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2000" b="1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Times New Roman" panose="02020603050405020304" pitchFamily="18" charset="0"/>
                        </a:rPr>
                        <a:t>、掌握角色的作用和配置</a:t>
                      </a:r>
                    </a:p>
                  </a:txBody>
                  <a:tcPr marL="91444" marR="91444" marT="45712" marB="45712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5F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426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58370" name="标题 3"/>
          <p:cNvSpPr>
            <a:spLocks noGrp="1" noChangeArrowheads="1"/>
          </p:cNvSpPr>
          <p:nvPr>
            <p:ph type="title"/>
          </p:nvPr>
        </p:nvSpPr>
        <p:spPr>
          <a:xfrm>
            <a:off x="-108520" y="125760"/>
            <a:ext cx="8229600" cy="1143000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VDI Client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客户端自定义</a:t>
            </a:r>
          </a:p>
          <a:p>
            <a:pPr lvl="2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断线自动重连</a:t>
            </a:r>
          </a:p>
          <a:p>
            <a:pPr lvl="3">
              <a:defRPr/>
            </a:pPr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adesk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与资源之间的连接断开之后是否自动重新连接</a:t>
            </a:r>
          </a:p>
          <a:p>
            <a:pPr lvl="3">
              <a:defRPr/>
            </a:pP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启用"断线自动重试连接"，必须启用"允许用户选择自动登录"和"允许用户保存密码</a:t>
            </a:r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</a:p>
          <a:p>
            <a:pPr lvl="2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允许用户选择自动登录</a:t>
            </a:r>
          </a:p>
          <a:p>
            <a:pPr lvl="3">
              <a:defRPr/>
            </a:pP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VDI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登录界面，是否允许用户选择</a:t>
            </a:r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自动登录</a:t>
            </a:r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选项。</a:t>
            </a:r>
          </a:p>
          <a:p>
            <a:pPr lvl="3">
              <a:defRPr/>
            </a:pPr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启用"允许用户选择自动登录"，必须启用"允许用户保存密码"</a:t>
            </a:r>
          </a:p>
          <a:p>
            <a:pPr lvl="2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允许用户保存密码</a:t>
            </a:r>
          </a:p>
          <a:p>
            <a:pPr lvl="3">
              <a:defRPr/>
            </a:pP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VDI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登录界面，是否允许用户选择</a:t>
            </a:r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保存密码</a:t>
            </a:r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选项。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1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6152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59394" name="标题 3"/>
          <p:cNvSpPr>
            <a:spLocks noGrp="1" noChangeArrowheads="1"/>
          </p:cNvSpPr>
          <p:nvPr>
            <p:ph type="title"/>
          </p:nvPr>
        </p:nvSpPr>
        <p:spPr>
          <a:xfrm>
            <a:off x="-108520" y="116632"/>
            <a:ext cx="8229600" cy="1143000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</a:p>
        </p:txBody>
      </p:sp>
      <p:sp>
        <p:nvSpPr>
          <p:cNvPr id="59395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39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1555750"/>
            <a:ext cx="9183688" cy="447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198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60418" name="标题 3"/>
          <p:cNvSpPr>
            <a:spLocks noGrp="1" noChangeArrowheads="1"/>
          </p:cNvSpPr>
          <p:nvPr>
            <p:ph type="title"/>
          </p:nvPr>
        </p:nvSpPr>
        <p:spPr>
          <a:xfrm>
            <a:off x="-180528" y="116632"/>
            <a:ext cx="8229600" cy="1143000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虚拟化平台控制器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控制器地址</a:t>
            </a:r>
          </a:p>
          <a:p>
            <a:pPr lvl="2">
              <a:defRPr/>
            </a:pP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https://</a:t>
            </a:r>
            <a:r>
              <a:rPr lang="en-US" altLang="zh-CN" sz="1800" i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vmp_ip 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:4433</a:t>
            </a:r>
          </a:p>
          <a:p>
            <a:pPr lvl="2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账号：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VMP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控制台管理员账号</a:t>
            </a:r>
          </a:p>
          <a:p>
            <a:pPr lvl="2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密码：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VMP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控制台管理员密码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1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042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355975"/>
            <a:ext cx="8893175" cy="343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04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13"/>
          <p:cNvSpPr>
            <a:spLocks noChangeArrowheads="1"/>
          </p:cNvSpPr>
          <p:nvPr/>
        </p:nvSpPr>
        <p:spPr bwMode="auto">
          <a:xfrm>
            <a:off x="708025" y="2132856"/>
            <a:ext cx="4381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b="1" dirty="0">
                <a:solidFill>
                  <a:srgbClr val="A6A6A6"/>
                </a:solidFill>
                <a:latin typeface="Effra" pitchFamily="2" charset="0"/>
                <a:sym typeface="Effra" pitchFamily="2" charset="0"/>
              </a:rPr>
              <a:t>1</a:t>
            </a:r>
            <a:endParaRPr lang="zh-CN" altLang="en-US" sz="3600" b="1" dirty="0">
              <a:solidFill>
                <a:srgbClr val="A6A6A6"/>
              </a:solidFill>
              <a:latin typeface="Effra" pitchFamily="2" charset="0"/>
              <a:sym typeface="Effra" pitchFamily="2" charset="0"/>
            </a:endParaRPr>
          </a:p>
          <a:p>
            <a:r>
              <a:rPr lang="en-US" sz="3600" b="1" dirty="0">
                <a:solidFill>
                  <a:srgbClr val="A6A6A6"/>
                </a:solidFill>
                <a:latin typeface="Effra" pitchFamily="2" charset="0"/>
                <a:sym typeface="Effra" pitchFamily="2" charset="0"/>
              </a:rPr>
              <a:t>2</a:t>
            </a:r>
            <a:endParaRPr lang="zh-CN" altLang="en-US" sz="3600" b="1" dirty="0">
              <a:solidFill>
                <a:srgbClr val="A6A6A6"/>
              </a:solidFill>
              <a:latin typeface="Effra" pitchFamily="2" charset="0"/>
              <a:sym typeface="Effra" pitchFamily="2" charset="0"/>
            </a:endParaRPr>
          </a:p>
          <a:p>
            <a:r>
              <a:rPr lang="en-US" sz="3600" b="1" dirty="0">
                <a:solidFill>
                  <a:srgbClr val="1D3994"/>
                </a:solidFill>
                <a:latin typeface="Effra" pitchFamily="2" charset="0"/>
                <a:sym typeface="Effra" pitchFamily="2" charset="0"/>
              </a:rPr>
              <a:t>3</a:t>
            </a:r>
            <a:endParaRPr lang="zh-CN" altLang="en-US" sz="3600" b="1" dirty="0">
              <a:solidFill>
                <a:srgbClr val="1D3994"/>
              </a:solidFill>
              <a:latin typeface="Effra" pitchFamily="2" charset="0"/>
              <a:sym typeface="Effra" pitchFamily="2" charset="0"/>
            </a:endParaRPr>
          </a:p>
          <a:p>
            <a:r>
              <a:rPr lang="en-US" sz="3600" b="1" dirty="0">
                <a:solidFill>
                  <a:srgbClr val="A6A6A6"/>
                </a:solidFill>
                <a:latin typeface="Effra" pitchFamily="2" charset="0"/>
                <a:sym typeface="Effra" pitchFamily="2" charset="0"/>
              </a:rPr>
              <a:t>4</a:t>
            </a:r>
            <a:endParaRPr lang="zh-CN" altLang="en-US" dirty="0"/>
          </a:p>
        </p:txBody>
      </p:sp>
      <p:sp>
        <p:nvSpPr>
          <p:cNvPr id="7171" name="文本框 14"/>
          <p:cNvSpPr>
            <a:spLocks noChangeArrowheads="1"/>
          </p:cNvSpPr>
          <p:nvPr/>
        </p:nvSpPr>
        <p:spPr bwMode="auto">
          <a:xfrm>
            <a:off x="1149350" y="2381250"/>
            <a:ext cx="7388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软件</a:t>
            </a:r>
            <a:r>
              <a:rPr lang="en-US" altLang="zh-CN" sz="1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VDC</a:t>
            </a:r>
            <a:r>
              <a:rPr lang="zh-CN" altLang="en-US" sz="1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</a:t>
            </a:r>
            <a:endParaRPr lang="zh-CN" altLang="en-US" sz="1400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文本框 15"/>
          <p:cNvSpPr>
            <a:spLocks noChangeArrowheads="1"/>
          </p:cNvSpPr>
          <p:nvPr/>
        </p:nvSpPr>
        <p:spPr bwMode="auto">
          <a:xfrm>
            <a:off x="1146175" y="2859088"/>
            <a:ext cx="7386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VDC</a:t>
            </a:r>
            <a:r>
              <a:rPr lang="zh-CN" altLang="en-US" sz="1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基础配置</a:t>
            </a:r>
            <a:endParaRPr lang="zh-CN" altLang="en-US" dirty="0"/>
          </a:p>
        </p:txBody>
      </p:sp>
      <p:sp>
        <p:nvSpPr>
          <p:cNvPr id="7173" name="文本框 16"/>
          <p:cNvSpPr>
            <a:spLocks noChangeArrowheads="1"/>
          </p:cNvSpPr>
          <p:nvPr/>
        </p:nvSpPr>
        <p:spPr bwMode="auto">
          <a:xfrm>
            <a:off x="1146175" y="3386138"/>
            <a:ext cx="7386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rgbClr val="1D399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资源介绍</a:t>
            </a:r>
            <a:endParaRPr lang="zh-CN" altLang="en-US" sz="1400" dirty="0">
              <a:solidFill>
                <a:srgbClr val="1D39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4" name="文本框 17"/>
          <p:cNvSpPr>
            <a:spLocks noChangeArrowheads="1"/>
          </p:cNvSpPr>
          <p:nvPr/>
        </p:nvSpPr>
        <p:spPr bwMode="auto">
          <a:xfrm>
            <a:off x="1146175" y="3933825"/>
            <a:ext cx="7386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用户认证和角色介绍</a:t>
            </a:r>
            <a:endParaRPr lang="zh-CN" altLang="en-US" dirty="0"/>
          </a:p>
        </p:txBody>
      </p:sp>
      <p:sp>
        <p:nvSpPr>
          <p:cNvPr id="7175" name="TextBox 23"/>
          <p:cNvSpPr>
            <a:spLocks noChangeArrowheads="1"/>
          </p:cNvSpPr>
          <p:nvPr/>
        </p:nvSpPr>
        <p:spPr bwMode="auto">
          <a:xfrm>
            <a:off x="719138" y="1485900"/>
            <a:ext cx="1404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>
                <a:solidFill>
                  <a:srgbClr val="1D3994"/>
                </a:solidFill>
                <a:latin typeface="Effra Medium" pitchFamily="2" charset="0"/>
                <a:sym typeface="Effra Medium" pitchFamily="2" charset="0"/>
              </a:rPr>
              <a:t>Contents</a:t>
            </a:r>
            <a:endParaRPr lang="zh-CN" altLang="en-US" sz="2400">
              <a:solidFill>
                <a:srgbClr val="1D3994"/>
              </a:solidFill>
              <a:latin typeface="Effra Medium" pitchFamily="2" charset="0"/>
              <a:sym typeface="Effra Medium" pitchFamily="2" charset="0"/>
            </a:endParaRPr>
          </a:p>
        </p:txBody>
      </p:sp>
      <p:sp>
        <p:nvSpPr>
          <p:cNvPr id="7176" name="直接连接符 8"/>
          <p:cNvSpPr>
            <a:spLocks noChangeShapeType="1"/>
          </p:cNvSpPr>
          <p:nvPr/>
        </p:nvSpPr>
        <p:spPr bwMode="auto">
          <a:xfrm>
            <a:off x="755650" y="1052513"/>
            <a:ext cx="8064500" cy="1587"/>
          </a:xfrm>
          <a:prstGeom prst="line">
            <a:avLst/>
          </a:prstGeom>
          <a:noFill/>
          <a:ln w="12700" cap="flat" cmpd="sng">
            <a:solidFill>
              <a:srgbClr val="49442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927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67544" y="1050620"/>
            <a:ext cx="8280920" cy="2116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7"/>
          <p:cNvSpPr txBox="1">
            <a:spLocks noChangeArrowheads="1"/>
          </p:cNvSpPr>
          <p:nvPr/>
        </p:nvSpPr>
        <p:spPr bwMode="auto">
          <a:xfrm>
            <a:off x="698500" y="1997839"/>
            <a:ext cx="77470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资源介绍</a:t>
            </a: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、掌握共享桌面资源的配置过程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、掌握独享桌面资源的配置过程</a:t>
            </a:r>
          </a:p>
        </p:txBody>
      </p:sp>
    </p:spTree>
    <p:extLst>
      <p:ext uri="{BB962C8B-B14F-4D97-AF65-F5344CB8AC3E}">
        <p14:creationId xmlns:p14="http://schemas.microsoft.com/office/powerpoint/2010/main" val="2395374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62466" name="标题 3"/>
          <p:cNvSpPr>
            <a:spLocks noGrp="1" noChangeArrowheads="1"/>
          </p:cNvSpPr>
          <p:nvPr>
            <p:ph type="title"/>
          </p:nvPr>
        </p:nvSpPr>
        <p:spPr>
          <a:xfrm>
            <a:off x="-252536" y="125760"/>
            <a:ext cx="8229600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资源介绍</a:t>
            </a:r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共享桌面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基于</a:t>
            </a:r>
            <a:r>
              <a:rPr lang="en-US" altLang="x-none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Windows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终端服务而发布的桌面环境，所有用户共享同一个操作系统。出于安全考虑，需对用户的操作进行必要限制。</a:t>
            </a:r>
            <a:endParaRPr lang="zh-CN" altLang="en-US" sz="2000" b="1" noProof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4769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63490" name="标题 3"/>
          <p:cNvSpPr>
            <a:spLocks noGrp="1" noChangeArrowheads="1"/>
          </p:cNvSpPr>
          <p:nvPr>
            <p:ph type="title"/>
          </p:nvPr>
        </p:nvSpPr>
        <p:spPr>
          <a:xfrm>
            <a:off x="-180528" y="116632"/>
            <a:ext cx="8229600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资源介绍</a:t>
            </a:r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共享桌面资源配置过程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在服务器上安装终端服务（过程略）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在服务器上安装SFRemoteAppServerInstall.exe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配置终端服务器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添加共享桌面资源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37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64514" name="标题 3"/>
          <p:cNvSpPr>
            <a:spLocks noGrp="1" noChangeArrowheads="1"/>
          </p:cNvSpPr>
          <p:nvPr>
            <p:ph type="title"/>
          </p:nvPr>
        </p:nvSpPr>
        <p:spPr>
          <a:xfrm>
            <a:off x="-180528" y="116632"/>
            <a:ext cx="8229600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资源介绍</a:t>
            </a:r>
          </a:p>
        </p:txBody>
      </p:sp>
      <p:sp>
        <p:nvSpPr>
          <p:cNvPr id="64515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SFRemoteAppServerInstall.exe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451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060575"/>
            <a:ext cx="8977313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691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65538" name="标题 3"/>
          <p:cNvSpPr>
            <a:spLocks noGrp="1" noChangeArrowheads="1"/>
          </p:cNvSpPr>
          <p:nvPr>
            <p:ph type="title"/>
          </p:nvPr>
        </p:nvSpPr>
        <p:spPr>
          <a:xfrm>
            <a:off x="-180528" y="125760"/>
            <a:ext cx="8229600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资源介绍</a:t>
            </a:r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共享桌面配置过程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在服务器上安装终端服务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在服务器上安装SFRemoteAppServerInstall.exe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配置终端服务器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添加共享桌面资源</a:t>
            </a:r>
          </a:p>
          <a:p>
            <a:pPr lvl="1">
              <a:defRPr/>
            </a:pP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47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66562" name="标题 3"/>
          <p:cNvSpPr>
            <a:spLocks noGrp="1" noChangeArrowheads="1"/>
          </p:cNvSpPr>
          <p:nvPr>
            <p:ph type="title"/>
          </p:nvPr>
        </p:nvSpPr>
        <p:spPr>
          <a:xfrm>
            <a:off x="-180528" y="116632"/>
            <a:ext cx="8229600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资源介绍</a:t>
            </a:r>
          </a:p>
        </p:txBody>
      </p:sp>
      <p:sp>
        <p:nvSpPr>
          <p:cNvPr id="66563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配置终端服务器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656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132013"/>
            <a:ext cx="5783263" cy="433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989138"/>
            <a:ext cx="6929437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033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13"/>
          <p:cNvSpPr>
            <a:spLocks noChangeArrowheads="1"/>
          </p:cNvSpPr>
          <p:nvPr/>
        </p:nvSpPr>
        <p:spPr bwMode="auto">
          <a:xfrm>
            <a:off x="708025" y="2108200"/>
            <a:ext cx="4381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b="1">
                <a:solidFill>
                  <a:srgbClr val="1D3994"/>
                </a:solidFill>
                <a:latin typeface="Effra" pitchFamily="2" charset="0"/>
                <a:sym typeface="Effra" pitchFamily="2" charset="0"/>
              </a:rPr>
              <a:t>1</a:t>
            </a:r>
            <a:endParaRPr lang="zh-CN" altLang="en-US" sz="3600" b="1">
              <a:solidFill>
                <a:srgbClr val="1D3994"/>
              </a:solidFill>
              <a:latin typeface="Effra" pitchFamily="2" charset="0"/>
              <a:sym typeface="Effra" pitchFamily="2" charset="0"/>
            </a:endParaRPr>
          </a:p>
          <a:p>
            <a:r>
              <a:rPr lang="en-US" sz="3600" b="1">
                <a:solidFill>
                  <a:srgbClr val="A6A6A6"/>
                </a:solidFill>
                <a:latin typeface="Effra" pitchFamily="2" charset="0"/>
                <a:sym typeface="Effra" pitchFamily="2" charset="0"/>
              </a:rPr>
              <a:t>2</a:t>
            </a:r>
            <a:endParaRPr lang="zh-CN" altLang="en-US" sz="3600" b="1">
              <a:solidFill>
                <a:srgbClr val="A6A6A6"/>
              </a:solidFill>
              <a:latin typeface="Effra" pitchFamily="2" charset="0"/>
              <a:sym typeface="Effra" pitchFamily="2" charset="0"/>
            </a:endParaRPr>
          </a:p>
          <a:p>
            <a:r>
              <a:rPr lang="en-US" sz="3600" b="1">
                <a:solidFill>
                  <a:srgbClr val="A6A6A6"/>
                </a:solidFill>
                <a:latin typeface="Effra" pitchFamily="2" charset="0"/>
                <a:sym typeface="Effra" pitchFamily="2" charset="0"/>
              </a:rPr>
              <a:t>3</a:t>
            </a:r>
            <a:endParaRPr lang="zh-CN" altLang="en-US" sz="3600" b="1">
              <a:solidFill>
                <a:srgbClr val="A6A6A6"/>
              </a:solidFill>
              <a:latin typeface="Effra" pitchFamily="2" charset="0"/>
              <a:sym typeface="Effra" pitchFamily="2" charset="0"/>
            </a:endParaRPr>
          </a:p>
          <a:p>
            <a:r>
              <a:rPr lang="en-US" sz="3600" b="1">
                <a:solidFill>
                  <a:srgbClr val="A6A6A6"/>
                </a:solidFill>
                <a:latin typeface="Effra" pitchFamily="2" charset="0"/>
                <a:sym typeface="Effra" pitchFamily="2" charset="0"/>
              </a:rPr>
              <a:t>4</a:t>
            </a:r>
            <a:endParaRPr lang="zh-CN" altLang="en-US"/>
          </a:p>
        </p:txBody>
      </p:sp>
      <p:sp>
        <p:nvSpPr>
          <p:cNvPr id="7171" name="文本框 14"/>
          <p:cNvSpPr>
            <a:spLocks noChangeArrowheads="1"/>
          </p:cNvSpPr>
          <p:nvPr/>
        </p:nvSpPr>
        <p:spPr bwMode="auto">
          <a:xfrm>
            <a:off x="1149350" y="2381250"/>
            <a:ext cx="7388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400" dirty="0">
                <a:solidFill>
                  <a:srgbClr val="1D399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软件</a:t>
            </a:r>
            <a:r>
              <a:rPr lang="en-US" altLang="zh-CN" sz="1400" dirty="0">
                <a:solidFill>
                  <a:srgbClr val="1D399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VDC</a:t>
            </a:r>
            <a:r>
              <a:rPr lang="zh-CN" altLang="en-US" sz="1400" dirty="0">
                <a:solidFill>
                  <a:srgbClr val="1D399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</a:t>
            </a:r>
            <a:endParaRPr lang="zh-CN" altLang="en-US" dirty="0"/>
          </a:p>
        </p:txBody>
      </p:sp>
      <p:sp>
        <p:nvSpPr>
          <p:cNvPr id="7172" name="文本框 15"/>
          <p:cNvSpPr>
            <a:spLocks noChangeArrowheads="1"/>
          </p:cNvSpPr>
          <p:nvPr/>
        </p:nvSpPr>
        <p:spPr bwMode="auto">
          <a:xfrm>
            <a:off x="1146175" y="2859088"/>
            <a:ext cx="7386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VDC</a:t>
            </a:r>
            <a:r>
              <a:rPr lang="zh-CN" altLang="en-US" sz="1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基础配置</a:t>
            </a:r>
            <a:endParaRPr lang="zh-CN" altLang="en-US" dirty="0"/>
          </a:p>
        </p:txBody>
      </p:sp>
      <p:sp>
        <p:nvSpPr>
          <p:cNvPr id="7173" name="文本框 16"/>
          <p:cNvSpPr>
            <a:spLocks noChangeArrowheads="1"/>
          </p:cNvSpPr>
          <p:nvPr/>
        </p:nvSpPr>
        <p:spPr bwMode="auto">
          <a:xfrm>
            <a:off x="1146175" y="3386138"/>
            <a:ext cx="7386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资源介绍</a:t>
            </a:r>
            <a:endParaRPr lang="zh-CN" altLang="en-US" dirty="0"/>
          </a:p>
        </p:txBody>
      </p:sp>
      <p:sp>
        <p:nvSpPr>
          <p:cNvPr id="7174" name="文本框 17"/>
          <p:cNvSpPr>
            <a:spLocks noChangeArrowheads="1"/>
          </p:cNvSpPr>
          <p:nvPr/>
        </p:nvSpPr>
        <p:spPr bwMode="auto">
          <a:xfrm>
            <a:off x="1146175" y="3933825"/>
            <a:ext cx="7386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用户认证和角色介绍</a:t>
            </a:r>
            <a:endParaRPr lang="zh-CN" altLang="en-US" dirty="0"/>
          </a:p>
        </p:txBody>
      </p:sp>
      <p:sp>
        <p:nvSpPr>
          <p:cNvPr id="7175" name="TextBox 23"/>
          <p:cNvSpPr>
            <a:spLocks noChangeArrowheads="1"/>
          </p:cNvSpPr>
          <p:nvPr/>
        </p:nvSpPr>
        <p:spPr bwMode="auto">
          <a:xfrm>
            <a:off x="719138" y="1485900"/>
            <a:ext cx="1404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>
                <a:solidFill>
                  <a:srgbClr val="1D3994"/>
                </a:solidFill>
                <a:latin typeface="Effra Medium" pitchFamily="2" charset="0"/>
                <a:sym typeface="Effra Medium" pitchFamily="2" charset="0"/>
              </a:rPr>
              <a:t>Contents</a:t>
            </a:r>
            <a:endParaRPr lang="zh-CN" altLang="en-US" sz="2400">
              <a:solidFill>
                <a:srgbClr val="1D3994"/>
              </a:solidFill>
              <a:latin typeface="Effra Medium" pitchFamily="2" charset="0"/>
              <a:sym typeface="Effra Medium" pitchFamily="2" charset="0"/>
            </a:endParaRPr>
          </a:p>
        </p:txBody>
      </p:sp>
      <p:sp>
        <p:nvSpPr>
          <p:cNvPr id="7176" name="直接连接符 8"/>
          <p:cNvSpPr>
            <a:spLocks noChangeShapeType="1"/>
          </p:cNvSpPr>
          <p:nvPr/>
        </p:nvSpPr>
        <p:spPr bwMode="auto">
          <a:xfrm>
            <a:off x="755650" y="1052513"/>
            <a:ext cx="8064500" cy="1587"/>
          </a:xfrm>
          <a:prstGeom prst="line">
            <a:avLst/>
          </a:prstGeom>
          <a:noFill/>
          <a:ln w="12700" cap="flat" cmpd="sng">
            <a:solidFill>
              <a:srgbClr val="49442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94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67586" name="标题 3"/>
          <p:cNvSpPr>
            <a:spLocks noGrp="1" noChangeArrowheads="1"/>
          </p:cNvSpPr>
          <p:nvPr>
            <p:ph type="title"/>
          </p:nvPr>
        </p:nvSpPr>
        <p:spPr>
          <a:xfrm>
            <a:off x="-396552" y="125760"/>
            <a:ext cx="8229600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资源介绍</a:t>
            </a:r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共享桌面配置过程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在服务器上安装终端服务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在服务器上安装SFRemoteAppServerInstall.exe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配置终端服务器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添加共享桌面资源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950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68610" name="标题 3"/>
          <p:cNvSpPr>
            <a:spLocks noGrp="1" noChangeArrowheads="1"/>
          </p:cNvSpPr>
          <p:nvPr>
            <p:ph type="title"/>
          </p:nvPr>
        </p:nvSpPr>
        <p:spPr>
          <a:xfrm>
            <a:off x="-252536" y="116632"/>
            <a:ext cx="8229600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资源介绍</a:t>
            </a:r>
          </a:p>
        </p:txBody>
      </p:sp>
      <p:sp>
        <p:nvSpPr>
          <p:cNvPr id="68611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添加共享桌面资源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861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060575"/>
            <a:ext cx="969645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图片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989138"/>
            <a:ext cx="5272088" cy="484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424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69634" name="标题 3"/>
          <p:cNvSpPr>
            <a:spLocks noGrp="1" noChangeArrowheads="1"/>
          </p:cNvSpPr>
          <p:nvPr>
            <p:ph type="title"/>
          </p:nvPr>
        </p:nvSpPr>
        <p:spPr>
          <a:xfrm>
            <a:off x="-180528" y="116632"/>
            <a:ext cx="8229600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资源介绍</a:t>
            </a:r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独享桌面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基于虚拟化技术，在同一物理主机上虚拟出多个</a:t>
            </a:r>
            <a:r>
              <a:rPr lang="en-US" altLang="x-none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Windows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操作系统，且各自独立运行，每个用户拥有自己的桌面环境。用户在该桌面下操作自由，也可以通过策略进行灵活控制。</a:t>
            </a:r>
          </a:p>
          <a:p>
            <a:pPr lvl="1">
              <a:defRPr/>
            </a:pPr>
            <a:endParaRPr lang="zh-CN" altLang="en-US" sz="2000" b="1" noProof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446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70658" name="标题 3"/>
          <p:cNvSpPr>
            <a:spLocks noGrp="1" noChangeArrowheads="1"/>
          </p:cNvSpPr>
          <p:nvPr>
            <p:ph type="title"/>
          </p:nvPr>
        </p:nvSpPr>
        <p:spPr>
          <a:xfrm>
            <a:off x="-180528" y="116632"/>
            <a:ext cx="8229600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资源介绍</a:t>
            </a:r>
          </a:p>
        </p:txBody>
      </p:sp>
      <p:sp>
        <p:nvSpPr>
          <p:cNvPr id="11267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独享桌面资源配置过程</a:t>
            </a:r>
          </a:p>
          <a:p>
            <a:pPr lvl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新建独享桌面资源</a:t>
            </a:r>
          </a:p>
          <a:p>
            <a:pPr lvl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虚拟机配置</a:t>
            </a:r>
          </a:p>
          <a:p>
            <a:pPr lvl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自动登录方式</a:t>
            </a:r>
          </a:p>
          <a:p>
            <a:pPr lvl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开关机计划</a:t>
            </a:r>
          </a:p>
        </p:txBody>
      </p:sp>
    </p:spTree>
    <p:extLst>
      <p:ext uri="{BB962C8B-B14F-4D97-AF65-F5344CB8AC3E}">
        <p14:creationId xmlns:p14="http://schemas.microsoft.com/office/powerpoint/2010/main" val="383847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71682" name="标题 3"/>
          <p:cNvSpPr>
            <a:spLocks noGrp="1" noChangeArrowheads="1"/>
          </p:cNvSpPr>
          <p:nvPr>
            <p:ph type="title"/>
          </p:nvPr>
        </p:nvSpPr>
        <p:spPr>
          <a:xfrm>
            <a:off x="-252536" y="116632"/>
            <a:ext cx="8229600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资源介绍</a:t>
            </a:r>
          </a:p>
        </p:txBody>
      </p:sp>
      <p:sp>
        <p:nvSpPr>
          <p:cNvPr id="71683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新建独享桌面资源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68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132013"/>
            <a:ext cx="8751887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132013"/>
            <a:ext cx="879792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62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72706" name="标题 3"/>
          <p:cNvSpPr>
            <a:spLocks noGrp="1" noChangeArrowheads="1"/>
          </p:cNvSpPr>
          <p:nvPr>
            <p:ph type="title"/>
          </p:nvPr>
        </p:nvSpPr>
        <p:spPr>
          <a:xfrm>
            <a:off x="-252536" y="116632"/>
            <a:ext cx="8229600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资源介绍</a:t>
            </a:r>
          </a:p>
        </p:txBody>
      </p:sp>
      <p:sp>
        <p:nvSpPr>
          <p:cNvPr id="11267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独享桌面资源配置过程</a:t>
            </a:r>
          </a:p>
          <a:p>
            <a:pPr lvl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新建独享桌面资源</a:t>
            </a:r>
          </a:p>
          <a:p>
            <a:pPr lvl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虚拟机配置</a:t>
            </a:r>
          </a:p>
          <a:p>
            <a:pPr lvl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自动登录方式</a:t>
            </a:r>
          </a:p>
          <a:p>
            <a:pPr lvl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开关机计划</a:t>
            </a:r>
          </a:p>
        </p:txBody>
      </p:sp>
    </p:spTree>
    <p:extLst>
      <p:ext uri="{BB962C8B-B14F-4D97-AF65-F5344CB8AC3E}">
        <p14:creationId xmlns:p14="http://schemas.microsoft.com/office/powerpoint/2010/main" val="343291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73730" name="标题 3"/>
          <p:cNvSpPr>
            <a:spLocks noGrp="1" noChangeArrowheads="1"/>
          </p:cNvSpPr>
          <p:nvPr>
            <p:ph type="title"/>
          </p:nvPr>
        </p:nvSpPr>
        <p:spPr>
          <a:xfrm>
            <a:off x="-252536" y="116632"/>
            <a:ext cx="8229600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资源介绍</a:t>
            </a:r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虚拟机配置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虚拟机名称</a:t>
            </a:r>
          </a:p>
          <a:p>
            <a:pPr lvl="2">
              <a:defRPr/>
            </a:pP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派生出来的虚拟机会以该名称为基础，加上自动编号，作为虚拟机的名称和虚拟机操作系统的计算机名。如虚拟机名称为test，则派生虚拟机的名称为test0</a:t>
            </a:r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001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,test</a:t>
            </a:r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0002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,test</a:t>
            </a:r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0003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...。当用户登录并绑定该虚拟机后，会在虚拟机的名称后再追加其用户名，如test0</a:t>
            </a:r>
            <a:r>
              <a: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001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_zhangsan。</a:t>
            </a:r>
          </a:p>
          <a:p>
            <a:pPr lvl="1">
              <a:defRPr/>
            </a:pPr>
            <a:r>
              <a:rPr lang="zh-CN" altLang="en-US" sz="1995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虚拟机模板</a:t>
            </a:r>
          </a:p>
          <a:p>
            <a:pPr lvl="2">
              <a:defRPr/>
            </a:pP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在VMP上创建的模版虚拟机，VDC根据该模板进行桌面虚拟机派生。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发布类型</a:t>
            </a:r>
          </a:p>
          <a:p>
            <a:pPr lvl="2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专用模式</a:t>
            </a:r>
          </a:p>
          <a:p>
            <a:pPr lvl="3">
              <a:defRPr/>
            </a:pP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保留用户对其桌面虚拟机的任何修改，重启不会还原</a:t>
            </a:r>
          </a:p>
          <a:p>
            <a:pPr lvl="2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还原模式</a:t>
            </a:r>
          </a:p>
          <a:p>
            <a:pPr lvl="3">
              <a:defRPr/>
            </a:pP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虚拟机重启后会恢复初始状态（恢复从模板继承的系统盘），用户的个人磁盘数据不会改动</a:t>
            </a:r>
            <a:endParaRPr lang="en-US" altLang="zh-CN" sz="1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defRPr/>
            </a:pPr>
            <a:endParaRPr lang="zh-CN" altLang="en-US" sz="1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556" y="3070253"/>
            <a:ext cx="4560887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999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74754" name="标题 3"/>
          <p:cNvSpPr>
            <a:spLocks noGrp="1" noChangeArrowheads="1"/>
          </p:cNvSpPr>
          <p:nvPr>
            <p:ph type="title"/>
          </p:nvPr>
        </p:nvSpPr>
        <p:spPr>
          <a:xfrm>
            <a:off x="-252536" y="125760"/>
            <a:ext cx="8229600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资源介绍</a:t>
            </a:r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虚拟机配置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个人磁盘</a:t>
            </a:r>
          </a:p>
          <a:p>
            <a:pPr lvl="2">
              <a:defRPr/>
            </a:pPr>
            <a:r>
              <a:rPr lang="zh-CN" altLang="en-US" sz="171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派生虚拟机会继承模板虚拟机的系统盘。</a:t>
            </a:r>
          </a:p>
          <a:p>
            <a:pPr lvl="2">
              <a:defRPr/>
            </a:pPr>
            <a:r>
              <a:rPr lang="zh-CN" altLang="en-US" sz="171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可以为用户分配独立的个人磁盘用于保存私有数据。</a:t>
            </a:r>
          </a:p>
          <a:p>
            <a:pPr lvl="2">
              <a:defRPr/>
            </a:pPr>
            <a:r>
              <a:rPr lang="zh-CN" altLang="en-US" sz="171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个人磁盘的数据不受“还原模式”的影响，即还原模式不会还原个人磁盘数据。</a:t>
            </a:r>
          </a:p>
          <a:p>
            <a:pPr lvl="2">
              <a:defRPr/>
            </a:pPr>
            <a:r>
              <a:rPr lang="zh-CN" altLang="en-US" sz="171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Agent程序会自动将原存放于Windows系统盘的“我的文档”等个人文件夹重定向到个人磁盘。</a:t>
            </a:r>
          </a:p>
          <a:p>
            <a:pPr lvl="1">
              <a:defRPr/>
            </a:pPr>
            <a:r>
              <a:rPr lang="zh-CN" altLang="en-US" sz="1995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网页浏览加速</a:t>
            </a:r>
          </a:p>
          <a:p>
            <a:pPr lvl="2">
              <a:defRPr/>
            </a:pPr>
            <a:r>
              <a:rPr lang="zh-CN" altLang="en-US" sz="171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当桌面虚拟机分配内存大于2.5GB时，Agent程序可以划分一部分内存空间作为磁盘缓存，用作IE等浏览器的缓存目录，以提升网页浏览的加载速度。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209926"/>
            <a:ext cx="37909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47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75778" name="标题 3"/>
          <p:cNvSpPr>
            <a:spLocks noGrp="1" noChangeArrowheads="1"/>
          </p:cNvSpPr>
          <p:nvPr>
            <p:ph type="title"/>
          </p:nvPr>
        </p:nvSpPr>
        <p:spPr>
          <a:xfrm>
            <a:off x="-252536" y="116632"/>
            <a:ext cx="8229600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资源介绍</a:t>
            </a:r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虚拟机配置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虚拟机位置与数量</a:t>
            </a:r>
          </a:p>
          <a:p>
            <a:pPr lvl="2">
              <a:defRPr/>
            </a:pPr>
            <a:r>
              <a:rPr lang="zh-CN" altLang="en-US" sz="171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为即将派生的桌面虚拟机指定运行位置和存储位置。</a:t>
            </a:r>
          </a:p>
          <a:p>
            <a:pPr lvl="2">
              <a:defRPr/>
            </a:pPr>
            <a:r>
              <a:rPr lang="zh-CN" altLang="en-US" sz="171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如果虚拟机基本信息包含了个人磁盘，则还需指定个人磁盘的存储位置。</a:t>
            </a:r>
          </a:p>
          <a:p>
            <a:pPr lvl="2">
              <a:defRPr/>
            </a:pPr>
            <a:r>
              <a:rPr lang="zh-CN" altLang="en-US" sz="171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为桌面虚拟机指定桥接网络使用的虚拟交换机。</a:t>
            </a:r>
          </a:p>
          <a:p>
            <a:pPr lvl="2">
              <a:defRPr/>
            </a:pPr>
            <a:r>
              <a:rPr lang="zh-CN" altLang="en-US" sz="171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填写需要派生桌面虚拟机的数量。</a:t>
            </a:r>
          </a:p>
          <a:p>
            <a:pPr lvl="2">
              <a:defRPr/>
            </a:pPr>
            <a:r>
              <a:rPr lang="zh-CN" altLang="en-US" sz="171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注意：运行位置选择为“集群虚拟机”时，要求存储位置必须为外置存储或虚拟存储，否则存储位置和个人磁盘位置显示为灰色，需要把运行位置改到主机上。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578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788" y="4486275"/>
            <a:ext cx="3865562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999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76802" name="标题 3"/>
          <p:cNvSpPr>
            <a:spLocks noGrp="1" noChangeArrowheads="1"/>
          </p:cNvSpPr>
          <p:nvPr>
            <p:ph type="title"/>
          </p:nvPr>
        </p:nvSpPr>
        <p:spPr>
          <a:xfrm>
            <a:off x="-324544" y="116632"/>
            <a:ext cx="8229600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资源介绍</a:t>
            </a:r>
          </a:p>
        </p:txBody>
      </p:sp>
      <p:sp>
        <p:nvSpPr>
          <p:cNvPr id="11267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独享桌面资源配置过程</a:t>
            </a:r>
          </a:p>
          <a:p>
            <a:pPr lvl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新建独享桌面资源</a:t>
            </a:r>
          </a:p>
          <a:p>
            <a:pPr lvl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虚拟机配置</a:t>
            </a:r>
          </a:p>
          <a:p>
            <a:pPr lvl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自动登录方式</a:t>
            </a:r>
          </a:p>
          <a:p>
            <a:pPr lvl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开关机计划</a:t>
            </a:r>
          </a:p>
        </p:txBody>
      </p:sp>
    </p:spTree>
    <p:extLst>
      <p:ext uri="{BB962C8B-B14F-4D97-AF65-F5344CB8AC3E}">
        <p14:creationId xmlns:p14="http://schemas.microsoft.com/office/powerpoint/2010/main" val="287437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67544" y="1050620"/>
            <a:ext cx="8280920" cy="2116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7"/>
          <p:cNvSpPr txBox="1">
            <a:spLocks noChangeArrowheads="1"/>
          </p:cNvSpPr>
          <p:nvPr/>
        </p:nvSpPr>
        <p:spPr bwMode="auto">
          <a:xfrm>
            <a:off x="698500" y="2380829"/>
            <a:ext cx="7747000" cy="209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掌握软件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的安装过程</a:t>
            </a:r>
          </a:p>
        </p:txBody>
      </p:sp>
    </p:spTree>
    <p:extLst>
      <p:ext uri="{BB962C8B-B14F-4D97-AF65-F5344CB8AC3E}">
        <p14:creationId xmlns:p14="http://schemas.microsoft.com/office/powerpoint/2010/main" val="1552498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77826" name="标题 3"/>
          <p:cNvSpPr>
            <a:spLocks noGrp="1" noChangeArrowheads="1"/>
          </p:cNvSpPr>
          <p:nvPr>
            <p:ph type="title"/>
          </p:nvPr>
        </p:nvSpPr>
        <p:spPr>
          <a:xfrm>
            <a:off x="-252536" y="125760"/>
            <a:ext cx="8229600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资源介绍</a:t>
            </a:r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自动登录方式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用户打开独享桌面虚拟机时，用指定的帐号自动登录到虚拟机的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Windows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系统中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登录到本地</a:t>
            </a:r>
          </a:p>
          <a:p>
            <a:pPr lvl="2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用指定的本地帐号登录到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Windows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登录到域</a:t>
            </a:r>
          </a:p>
          <a:p>
            <a:pPr lvl="2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首次使用时会将该虚拟机加入指定域</a:t>
            </a:r>
          </a:p>
          <a:p>
            <a:pPr lvl="2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用登录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VDI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的帐号密码登录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Windows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系统到指定域</a:t>
            </a:r>
            <a:endParaRPr lang="zh-CN" altLang="en-US" sz="1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endParaRPr lang="zh-CN" altLang="en-US" sz="2100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7505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78850" name="标题 3"/>
          <p:cNvSpPr>
            <a:spLocks noGrp="1" noChangeArrowheads="1"/>
          </p:cNvSpPr>
          <p:nvPr>
            <p:ph type="title"/>
          </p:nvPr>
        </p:nvSpPr>
        <p:spPr>
          <a:xfrm>
            <a:off x="-180528" y="116632"/>
            <a:ext cx="8229600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资源介绍</a:t>
            </a:r>
          </a:p>
        </p:txBody>
      </p:sp>
      <p:sp>
        <p:nvSpPr>
          <p:cNvPr id="78851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自动登录方式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205038"/>
            <a:ext cx="4467225" cy="33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205038"/>
            <a:ext cx="83058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75896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79874" name="标题 3"/>
          <p:cNvSpPr>
            <a:spLocks noGrp="1" noChangeArrowheads="1"/>
          </p:cNvSpPr>
          <p:nvPr>
            <p:ph type="title"/>
          </p:nvPr>
        </p:nvSpPr>
        <p:spPr>
          <a:xfrm>
            <a:off x="35496" y="116632"/>
            <a:ext cx="8229600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资源介绍</a:t>
            </a:r>
          </a:p>
        </p:txBody>
      </p:sp>
      <p:sp>
        <p:nvSpPr>
          <p:cNvPr id="11267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独享桌面资源配置过程</a:t>
            </a:r>
          </a:p>
          <a:p>
            <a:pPr lvl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新建独享桌面资源</a:t>
            </a:r>
          </a:p>
          <a:p>
            <a:pPr lvl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虚拟机配置</a:t>
            </a:r>
          </a:p>
          <a:p>
            <a:pPr lvl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自动登录方式</a:t>
            </a:r>
          </a:p>
          <a:p>
            <a:pPr lvl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开关机计划</a:t>
            </a:r>
          </a:p>
        </p:txBody>
      </p:sp>
    </p:spTree>
    <p:extLst>
      <p:ext uri="{BB962C8B-B14F-4D97-AF65-F5344CB8AC3E}">
        <p14:creationId xmlns:p14="http://schemas.microsoft.com/office/powerpoint/2010/main" val="267970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80898" name="标题 3"/>
          <p:cNvSpPr>
            <a:spLocks noGrp="1" noChangeArrowheads="1"/>
          </p:cNvSpPr>
          <p:nvPr>
            <p:ph type="title"/>
          </p:nvPr>
        </p:nvSpPr>
        <p:spPr>
          <a:xfrm>
            <a:off x="-396552" y="125760"/>
            <a:ext cx="8229600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资源介绍</a:t>
            </a:r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开关机计划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开机计划</a:t>
            </a:r>
          </a:p>
          <a:p>
            <a:pPr lvl="2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指定虚拟机在某个时刻自动开机</a:t>
            </a:r>
            <a:endParaRPr lang="en-US" altLang="zh-CN" sz="1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提前自动开机，可以节省用户打开独享桌面时的开机时间，以提升用户体验</a:t>
            </a:r>
            <a:endParaRPr lang="en-US" altLang="zh-CN" sz="1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关机计划</a:t>
            </a:r>
          </a:p>
          <a:p>
            <a:pPr lvl="2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用户注销后指定时间内未再使用该独享桌面虚拟机时，将虚拟机自动关机，以释放资源、节约能源</a:t>
            </a:r>
          </a:p>
          <a:p>
            <a:pPr lvl="2">
              <a:defRPr/>
            </a:pPr>
            <a:r>
              <a:rPr lang="zh-CN" altLang="en-US" sz="18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注意：虚拟机的关机计划是在用户注销后生效的。</a:t>
            </a:r>
          </a:p>
          <a:p>
            <a:pPr marL="914400" lvl="2" indent="0">
              <a:buFont typeface="Arial" panose="020B0604020202020204" pitchFamily="34" charset="0"/>
              <a:buNone/>
              <a:defRPr/>
            </a:pPr>
            <a:endParaRPr lang="zh-CN" altLang="en-US" sz="1800" b="1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023" y="1919288"/>
            <a:ext cx="439102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62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13"/>
          <p:cNvSpPr>
            <a:spLocks noChangeArrowheads="1"/>
          </p:cNvSpPr>
          <p:nvPr/>
        </p:nvSpPr>
        <p:spPr bwMode="auto">
          <a:xfrm>
            <a:off x="708025" y="2223120"/>
            <a:ext cx="4381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b="1" dirty="0">
                <a:solidFill>
                  <a:srgbClr val="A6A6A6"/>
                </a:solidFill>
                <a:latin typeface="Effra" pitchFamily="2" charset="0"/>
                <a:sym typeface="Effra" pitchFamily="2" charset="0"/>
              </a:rPr>
              <a:t>1</a:t>
            </a:r>
            <a:endParaRPr lang="zh-CN" altLang="en-US" sz="3600" b="1" dirty="0">
              <a:solidFill>
                <a:srgbClr val="A6A6A6"/>
              </a:solidFill>
              <a:latin typeface="Effra" pitchFamily="2" charset="0"/>
              <a:sym typeface="Effra" pitchFamily="2" charset="0"/>
            </a:endParaRPr>
          </a:p>
          <a:p>
            <a:r>
              <a:rPr lang="en-US" sz="3600" b="1" dirty="0">
                <a:solidFill>
                  <a:srgbClr val="A6A6A6"/>
                </a:solidFill>
                <a:latin typeface="Effra" pitchFamily="2" charset="0"/>
                <a:sym typeface="Effra" pitchFamily="2" charset="0"/>
              </a:rPr>
              <a:t>2</a:t>
            </a:r>
            <a:endParaRPr lang="zh-CN" altLang="en-US" sz="3600" b="1" dirty="0">
              <a:solidFill>
                <a:srgbClr val="A6A6A6"/>
              </a:solidFill>
              <a:latin typeface="Effra" pitchFamily="2" charset="0"/>
              <a:sym typeface="Effra" pitchFamily="2" charset="0"/>
            </a:endParaRPr>
          </a:p>
          <a:p>
            <a:r>
              <a:rPr lang="en-US" sz="3600" b="1" dirty="0">
                <a:solidFill>
                  <a:srgbClr val="A6A6A6"/>
                </a:solidFill>
                <a:latin typeface="Effra" pitchFamily="2" charset="0"/>
                <a:sym typeface="Effra" pitchFamily="2" charset="0"/>
              </a:rPr>
              <a:t>3</a:t>
            </a:r>
            <a:endParaRPr lang="zh-CN" altLang="en-US" sz="3600" b="1" dirty="0">
              <a:solidFill>
                <a:srgbClr val="A6A6A6"/>
              </a:solidFill>
              <a:latin typeface="Effra" pitchFamily="2" charset="0"/>
              <a:sym typeface="Effra" pitchFamily="2" charset="0"/>
            </a:endParaRPr>
          </a:p>
          <a:p>
            <a:r>
              <a:rPr lang="en-US" sz="3600" b="1" dirty="0">
                <a:solidFill>
                  <a:srgbClr val="1D3994"/>
                </a:solidFill>
                <a:latin typeface="Effra" pitchFamily="2" charset="0"/>
                <a:sym typeface="Effra" pitchFamily="2" charset="0"/>
              </a:rPr>
              <a:t>4</a:t>
            </a:r>
            <a:endParaRPr lang="zh-CN" altLang="en-US" sz="3600" b="1" dirty="0">
              <a:solidFill>
                <a:srgbClr val="1D3994"/>
              </a:solidFill>
              <a:latin typeface="Effra" pitchFamily="2" charset="0"/>
            </a:endParaRPr>
          </a:p>
        </p:txBody>
      </p:sp>
      <p:sp>
        <p:nvSpPr>
          <p:cNvPr id="7171" name="文本框 14"/>
          <p:cNvSpPr>
            <a:spLocks noChangeArrowheads="1"/>
          </p:cNvSpPr>
          <p:nvPr/>
        </p:nvSpPr>
        <p:spPr bwMode="auto">
          <a:xfrm>
            <a:off x="1149350" y="2381250"/>
            <a:ext cx="7388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软件</a:t>
            </a:r>
            <a:r>
              <a:rPr lang="en-US" altLang="zh-CN" sz="1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VDC</a:t>
            </a:r>
            <a:r>
              <a:rPr lang="zh-CN" altLang="en-US" sz="1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</a:t>
            </a:r>
            <a:endParaRPr lang="zh-CN" altLang="en-US" sz="1400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文本框 15"/>
          <p:cNvSpPr>
            <a:spLocks noChangeArrowheads="1"/>
          </p:cNvSpPr>
          <p:nvPr/>
        </p:nvSpPr>
        <p:spPr bwMode="auto">
          <a:xfrm>
            <a:off x="1146175" y="2859088"/>
            <a:ext cx="7386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VDC</a:t>
            </a:r>
            <a:r>
              <a:rPr lang="zh-CN" altLang="en-US" sz="1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基础配置</a:t>
            </a:r>
            <a:endParaRPr lang="zh-CN" altLang="en-US" dirty="0"/>
          </a:p>
        </p:txBody>
      </p:sp>
      <p:sp>
        <p:nvSpPr>
          <p:cNvPr id="7173" name="文本框 16"/>
          <p:cNvSpPr>
            <a:spLocks noChangeArrowheads="1"/>
          </p:cNvSpPr>
          <p:nvPr/>
        </p:nvSpPr>
        <p:spPr bwMode="auto">
          <a:xfrm>
            <a:off x="1146175" y="3386138"/>
            <a:ext cx="7386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资源介绍</a:t>
            </a:r>
            <a:endParaRPr lang="zh-CN" altLang="en-US" dirty="0"/>
          </a:p>
        </p:txBody>
      </p:sp>
      <p:sp>
        <p:nvSpPr>
          <p:cNvPr id="7174" name="文本框 17"/>
          <p:cNvSpPr>
            <a:spLocks noChangeArrowheads="1"/>
          </p:cNvSpPr>
          <p:nvPr/>
        </p:nvSpPr>
        <p:spPr bwMode="auto">
          <a:xfrm>
            <a:off x="1146175" y="3933825"/>
            <a:ext cx="7386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rgbClr val="1D399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用户认证和角色介绍</a:t>
            </a:r>
            <a:endParaRPr lang="zh-CN" altLang="en-US" sz="1400" dirty="0">
              <a:solidFill>
                <a:srgbClr val="1D39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5" name="TextBox 23"/>
          <p:cNvSpPr>
            <a:spLocks noChangeArrowheads="1"/>
          </p:cNvSpPr>
          <p:nvPr/>
        </p:nvSpPr>
        <p:spPr bwMode="auto">
          <a:xfrm>
            <a:off x="719138" y="1485900"/>
            <a:ext cx="1404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>
                <a:solidFill>
                  <a:srgbClr val="1D3994"/>
                </a:solidFill>
                <a:latin typeface="Effra Medium" pitchFamily="2" charset="0"/>
                <a:sym typeface="Effra Medium" pitchFamily="2" charset="0"/>
              </a:rPr>
              <a:t>Contents</a:t>
            </a:r>
            <a:endParaRPr lang="zh-CN" altLang="en-US" sz="2400">
              <a:solidFill>
                <a:srgbClr val="1D3994"/>
              </a:solidFill>
              <a:latin typeface="Effra Medium" pitchFamily="2" charset="0"/>
              <a:sym typeface="Effra Medium" pitchFamily="2" charset="0"/>
            </a:endParaRPr>
          </a:p>
        </p:txBody>
      </p:sp>
      <p:sp>
        <p:nvSpPr>
          <p:cNvPr id="7176" name="直接连接符 8"/>
          <p:cNvSpPr>
            <a:spLocks noChangeShapeType="1"/>
          </p:cNvSpPr>
          <p:nvPr/>
        </p:nvSpPr>
        <p:spPr bwMode="auto">
          <a:xfrm>
            <a:off x="755650" y="1052513"/>
            <a:ext cx="8064500" cy="1587"/>
          </a:xfrm>
          <a:prstGeom prst="line">
            <a:avLst/>
          </a:prstGeom>
          <a:noFill/>
          <a:ln w="12700" cap="flat" cmpd="sng">
            <a:solidFill>
              <a:srgbClr val="49442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1741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67544" y="1050620"/>
            <a:ext cx="8280920" cy="2116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7"/>
          <p:cNvSpPr txBox="1">
            <a:spLocks noChangeArrowheads="1"/>
          </p:cNvSpPr>
          <p:nvPr/>
        </p:nvSpPr>
        <p:spPr bwMode="auto">
          <a:xfrm>
            <a:off x="442756" y="1890117"/>
            <a:ext cx="7747000" cy="307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用户认证和角色介绍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、了解支持的认证方式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、掌握角色的作用和配置</a:t>
            </a:r>
            <a:endParaRPr lang="zh-CN" altLang="en-US" sz="3200" b="1" i="1" dirty="0"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eaLnBrk="1" hangingPunct="1"/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0066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82946" name="标题 3"/>
          <p:cNvSpPr>
            <a:spLocks noGrp="1" noChangeArrowheads="1"/>
          </p:cNvSpPr>
          <p:nvPr>
            <p:ph type="title"/>
          </p:nvPr>
        </p:nvSpPr>
        <p:spPr>
          <a:xfrm>
            <a:off x="-396552" y="125760"/>
            <a:ext cx="8229600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用户和用户组</a:t>
            </a:r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登录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VDI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的账号</a:t>
            </a:r>
          </a:p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用户组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由“用户”组成，每个“用户”必须属于唯一的“用户组”，</a:t>
            </a:r>
            <a:r>
              <a:rPr lang="en-US" altLang="x-none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root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根组和默认用户组无法删除。</a:t>
            </a:r>
            <a:endParaRPr lang="zh-CN" altLang="en-US" sz="2000" b="1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294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571875"/>
            <a:ext cx="87249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39324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3"/>
          <p:cNvSpPr>
            <a:spLocks noGrp="1" noChangeArrowheads="1"/>
          </p:cNvSpPr>
          <p:nvPr>
            <p:ph type="title"/>
          </p:nvPr>
        </p:nvSpPr>
        <p:spPr>
          <a:xfrm>
            <a:off x="-396552" y="125760"/>
            <a:ext cx="8229600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用户和用户组</a:t>
            </a:r>
          </a:p>
        </p:txBody>
      </p:sp>
      <p:sp>
        <p:nvSpPr>
          <p:cNvPr id="83970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用户组的添加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3971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132013"/>
            <a:ext cx="8685212" cy="421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1555750"/>
            <a:ext cx="44069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5861050" y="2105025"/>
            <a:ext cx="12319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选择名称和所属组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935538" y="3695700"/>
            <a:ext cx="15811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选择认证方式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4702175" y="5818188"/>
            <a:ext cx="2692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可选策略组和关联角色</a:t>
            </a:r>
          </a:p>
        </p:txBody>
      </p:sp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708275"/>
            <a:ext cx="9148763" cy="23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105525" y="3475038"/>
            <a:ext cx="27146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保存之后选择立即生效</a:t>
            </a:r>
          </a:p>
        </p:txBody>
      </p:sp>
    </p:spTree>
    <p:extLst>
      <p:ext uri="{BB962C8B-B14F-4D97-AF65-F5344CB8AC3E}">
        <p14:creationId xmlns:p14="http://schemas.microsoft.com/office/powerpoint/2010/main" val="55257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84994" name="标题 3"/>
          <p:cNvSpPr>
            <a:spLocks noGrp="1" noChangeArrowheads="1"/>
          </p:cNvSpPr>
          <p:nvPr>
            <p:ph type="title"/>
          </p:nvPr>
        </p:nvSpPr>
        <p:spPr>
          <a:xfrm>
            <a:off x="-396552" y="44624"/>
            <a:ext cx="8229600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用户和用户组</a:t>
            </a:r>
          </a:p>
        </p:txBody>
      </p:sp>
      <p:sp>
        <p:nvSpPr>
          <p:cNvPr id="84995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用户的添加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499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132013"/>
            <a:ext cx="8497888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700213"/>
            <a:ext cx="6588125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979988" y="3487738"/>
            <a:ext cx="24003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此处如果勾选，则该用户会继承所属组的认证方式和策略</a:t>
            </a:r>
          </a:p>
        </p:txBody>
      </p:sp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420938"/>
            <a:ext cx="7666038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4452938" y="4646613"/>
            <a:ext cx="328771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此处如果不勾选，则该用户不会继承所属组的认证方式和策略，需要手动选择</a:t>
            </a:r>
          </a:p>
        </p:txBody>
      </p:sp>
      <p:pic>
        <p:nvPicPr>
          <p:cNvPr id="13" name="图片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276475"/>
            <a:ext cx="6475413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3419475" y="2708275"/>
            <a:ext cx="157956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选择认证方式</a:t>
            </a: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467475" y="4646613"/>
            <a:ext cx="2065338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可选策略组和关联角色</a:t>
            </a:r>
          </a:p>
        </p:txBody>
      </p:sp>
      <p:pic>
        <p:nvPicPr>
          <p:cNvPr id="16" name="图片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2997200"/>
            <a:ext cx="9132888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6337300" y="3341688"/>
            <a:ext cx="25527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保存之后点击立即生效</a:t>
            </a:r>
          </a:p>
        </p:txBody>
      </p:sp>
    </p:spTree>
    <p:extLst>
      <p:ext uri="{BB962C8B-B14F-4D97-AF65-F5344CB8AC3E}">
        <p14:creationId xmlns:p14="http://schemas.microsoft.com/office/powerpoint/2010/main" val="79421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/>
      <p:bldP spid="1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86018" name="标题 3"/>
          <p:cNvSpPr>
            <a:spLocks noGrp="1" noChangeArrowheads="1"/>
          </p:cNvSpPr>
          <p:nvPr>
            <p:ph type="title"/>
          </p:nvPr>
        </p:nvSpPr>
        <p:spPr>
          <a:xfrm>
            <a:off x="-252536" y="125760"/>
            <a:ext cx="8229600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认证方式</a:t>
            </a:r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支持的认证方式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本地用户名密码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证书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/DKEY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外部认证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(LDAP/RADIUS)</a:t>
            </a:r>
            <a:endParaRPr lang="zh-CN" altLang="en-US" sz="2000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07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44034" name="标题 3"/>
          <p:cNvSpPr>
            <a:spLocks noGrp="1" noChangeArrowheads="1"/>
          </p:cNvSpPr>
          <p:nvPr>
            <p:ph type="title"/>
          </p:nvPr>
        </p:nvSpPr>
        <p:spPr>
          <a:xfrm>
            <a:off x="-345232" y="118541"/>
            <a:ext cx="8229600" cy="115021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</a:p>
          <a:p>
            <a:pPr lvl="1">
              <a:defRPr/>
            </a:pP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虚拟桌面接入管理系统（Virtual Desktop Controller,VDC）提供用户认证管理、细粒度的策略控制、桌面/云终端统一监控及管理等功能，实现更安全、更可靠地交付云桌面。</a:t>
            </a:r>
            <a:endParaRPr lang="en-US" altLang="zh-CN" sz="2000" b="1" noProof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1069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87042" name="标题 3"/>
          <p:cNvSpPr>
            <a:spLocks noGrp="1" noChangeArrowheads="1"/>
          </p:cNvSpPr>
          <p:nvPr>
            <p:ph type="title"/>
          </p:nvPr>
        </p:nvSpPr>
        <p:spPr>
          <a:xfrm>
            <a:off x="-324544" y="44624"/>
            <a:ext cx="8229600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认证方式</a:t>
            </a:r>
          </a:p>
        </p:txBody>
      </p:sp>
      <p:sp>
        <p:nvSpPr>
          <p:cNvPr id="58371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本地用户名密码认证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用户名密码认证，即用户通过输入用户名和密码登录</a:t>
            </a:r>
            <a:endParaRPr lang="zh-CN" altLang="en-US" sz="2000" b="1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052513"/>
            <a:ext cx="7713663" cy="575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779838" y="2852738"/>
            <a:ext cx="2147887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密码信息保存在设备数据库中，属于本地认证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663825" y="4546600"/>
            <a:ext cx="1620838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Arial" panose="020B0604020202020204" pitchFamily="34" charset="0"/>
              </a:rPr>
              <a:t>认证方式选择“用户名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Arial" panose="020B0604020202020204" pitchFamily="34" charset="0"/>
              </a:rPr>
              <a:t>密码”</a:t>
            </a:r>
            <a:endParaRPr lang="zh-CN" altLang="en-US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3886200" y="5494338"/>
            <a:ext cx="3703638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Arial" panose="020B0604020202020204" pitchFamily="34" charset="0"/>
              </a:rPr>
              <a:t>“同时使用”表示设置了多种主要认证方式时，所有认证都必须通过。“任意一种”表示其中一种主要认证方式通过即可。</a:t>
            </a:r>
          </a:p>
          <a:p>
            <a:pPr eaLnBrk="0" hangingPunct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35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88066" name="标题 3"/>
          <p:cNvSpPr>
            <a:spLocks noGrp="1" noChangeArrowheads="1"/>
          </p:cNvSpPr>
          <p:nvPr>
            <p:ph type="title"/>
          </p:nvPr>
        </p:nvSpPr>
        <p:spPr>
          <a:xfrm>
            <a:off x="-612576" y="125760"/>
            <a:ext cx="8229600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本地用户名密码认证</a:t>
            </a:r>
          </a:p>
        </p:txBody>
      </p:sp>
      <p:sp>
        <p:nvSpPr>
          <p:cNvPr id="58371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本地用户名密码认证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为了加强用户名密码认证的安全性，可启用密码安全策略，软键盘和图形校验码功能。</a:t>
            </a:r>
            <a:endParaRPr lang="zh-CN" altLang="en-US" sz="2000" b="1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555750"/>
            <a:ext cx="858996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628775"/>
            <a:ext cx="6056313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43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89090" name="标题 3"/>
          <p:cNvSpPr>
            <a:spLocks noGrp="1" noChangeArrowheads="1"/>
          </p:cNvSpPr>
          <p:nvPr>
            <p:ph type="title"/>
          </p:nvPr>
        </p:nvSpPr>
        <p:spPr>
          <a:xfrm>
            <a:off x="-252536" y="44624"/>
            <a:ext cx="8229600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认证方式</a:t>
            </a:r>
          </a:p>
        </p:txBody>
      </p:sp>
      <p:sp>
        <p:nvSpPr>
          <p:cNvPr id="60419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LDAP</a:t>
            </a: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微软的AD域的最主要作用之一就是统一管理用户账户，包括用户名、密码及用户的各种属性和权限等信息。LDAP（轻量级目录访问协议，Lightweight Directory Access Protocol)是一种用于访问目录服务的标准协议，是在X.500标准基础上产生的一个简化版本。微软的AD域就支持通过LDAP协议来读取目录列表。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VDC支持使用LDAP协议进行用户认证，管理员只需在AD域上维护用户账号，不需要再从VDC上创建用户。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92592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90114" name="标题 3"/>
          <p:cNvSpPr>
            <a:spLocks noGrp="1" noChangeArrowheads="1"/>
          </p:cNvSpPr>
          <p:nvPr>
            <p:ph type="title"/>
          </p:nvPr>
        </p:nvSpPr>
        <p:spPr>
          <a:xfrm>
            <a:off x="-252536" y="44624"/>
            <a:ext cx="8229600" cy="1143000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LDAP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</a:p>
        </p:txBody>
      </p:sp>
      <p:sp>
        <p:nvSpPr>
          <p:cNvPr id="90115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新建LDAP服务器，提供有AD域控的IP，有权限读取用户信息的管理员账号密码，然后即可搜索出组织架构。注意管理员DN的配置格式。</a:t>
            </a: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默认配置完成后，LDAP用户认证成功后会归属于VDC的默认用户组。如果希望对LDAP用户进行分组管理，可以使用组映射，或者导入用户到本地。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123950"/>
            <a:ext cx="5667375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12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91138" name="标题 3"/>
          <p:cNvSpPr>
            <a:spLocks noGrp="1" noChangeArrowheads="1"/>
          </p:cNvSpPr>
          <p:nvPr>
            <p:ph type="title"/>
          </p:nvPr>
        </p:nvSpPr>
        <p:spPr>
          <a:xfrm>
            <a:off x="-180528" y="44624"/>
            <a:ext cx="8229600" cy="1143000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LDAP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</a:p>
        </p:txBody>
      </p:sp>
      <p:sp>
        <p:nvSpPr>
          <p:cNvPr id="60419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组映射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对于没有导入到VDC本地的用户，到LDAP上认证成功后，会根据配置的组映射规则，把该服务器上指定OU的用户映射到本地指定的用户组。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114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140075"/>
            <a:ext cx="5456238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8432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92162" name="标题 3"/>
          <p:cNvSpPr>
            <a:spLocks noGrp="1" noChangeArrowheads="1"/>
          </p:cNvSpPr>
          <p:nvPr>
            <p:ph type="title"/>
          </p:nvPr>
        </p:nvSpPr>
        <p:spPr>
          <a:xfrm>
            <a:off x="-252536" y="44624"/>
            <a:ext cx="8229600" cy="1143000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LDAP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</a:p>
        </p:txBody>
      </p:sp>
      <p:sp>
        <p:nvSpPr>
          <p:cNvPr id="60419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导入用户到本地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将LDAP上的用户按其原始组织架构完整同步到VDC本地。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420938"/>
            <a:ext cx="6078538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852738"/>
            <a:ext cx="7027862" cy="32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492375"/>
            <a:ext cx="53911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355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93186" name="标题 3"/>
          <p:cNvSpPr>
            <a:spLocks noGrp="1" noChangeArrowheads="1"/>
          </p:cNvSpPr>
          <p:nvPr>
            <p:ph type="title"/>
          </p:nvPr>
        </p:nvSpPr>
        <p:spPr>
          <a:xfrm>
            <a:off x="-324544" y="116632"/>
            <a:ext cx="8229600" cy="1143000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LDAP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</a:p>
        </p:txBody>
      </p:sp>
      <p:sp>
        <p:nvSpPr>
          <p:cNvPr id="60419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关联角色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用户配置完成后，需要为LDAP用户关联角色。LDAP用户关联角色也有两种方式</a:t>
            </a:r>
          </a:p>
          <a:p>
            <a:pPr lvl="2">
              <a:defRPr/>
            </a:pPr>
            <a:r>
              <a:rPr lang="zh-CN" altLang="en-US" sz="171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外部安全组映射到本地角色</a:t>
            </a:r>
          </a:p>
          <a:p>
            <a:pPr lvl="2">
              <a:defRPr/>
            </a:pPr>
            <a:r>
              <a:rPr lang="zh-CN" altLang="en-US" sz="171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导入或映射到本地组后关联角色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97845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94210" name="标题 3"/>
          <p:cNvSpPr>
            <a:spLocks noGrp="1" noChangeArrowheads="1"/>
          </p:cNvSpPr>
          <p:nvPr>
            <p:ph type="title"/>
          </p:nvPr>
        </p:nvSpPr>
        <p:spPr>
          <a:xfrm>
            <a:off x="-180528" y="-27384"/>
            <a:ext cx="8229600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关联角色</a:t>
            </a:r>
          </a:p>
        </p:txBody>
      </p:sp>
      <p:sp>
        <p:nvSpPr>
          <p:cNvPr id="60419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外部安全组映射到本地角色</a:t>
            </a:r>
          </a:p>
          <a:p>
            <a:pPr lvl="1">
              <a:defRPr/>
            </a:pP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AD域可以使用安全组来管理用户的权限，VDC可以根据不同的安全组对用户关联不同的角色。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421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781300"/>
            <a:ext cx="5484813" cy="286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31483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95234" name="标题 3"/>
          <p:cNvSpPr>
            <a:spLocks noGrp="1" noChangeArrowheads="1"/>
          </p:cNvSpPr>
          <p:nvPr>
            <p:ph type="title"/>
          </p:nvPr>
        </p:nvSpPr>
        <p:spPr>
          <a:xfrm>
            <a:off x="-252536" y="125760"/>
            <a:ext cx="8229600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关联角色</a:t>
            </a:r>
          </a:p>
        </p:txBody>
      </p:sp>
      <p:sp>
        <p:nvSpPr>
          <p:cNvPr id="60419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导入或映射到本地组后关联角色</a:t>
            </a:r>
          </a:p>
          <a:p>
            <a:pPr lvl="1">
              <a:defRPr/>
            </a:pP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LDAP用户导入或映射到本地组后，对该组关联角色后，用户也会继承该组的角色关联。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523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708275"/>
            <a:ext cx="539115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8695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96258" name="标题 3"/>
          <p:cNvSpPr>
            <a:spLocks noGrp="1" noChangeArrowheads="1"/>
          </p:cNvSpPr>
          <p:nvPr>
            <p:ph type="title"/>
          </p:nvPr>
        </p:nvSpPr>
        <p:spPr>
          <a:xfrm>
            <a:off x="-468560" y="44624"/>
            <a:ext cx="8229600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角色的作用和配置</a:t>
            </a:r>
          </a:p>
        </p:txBody>
      </p:sp>
      <p:sp>
        <p:nvSpPr>
          <p:cNvPr id="5734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建立用户和资源的关联，授权用户访问资源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一个用户可以关联多个角色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一个资源也可以同时属于多个角色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用户可以访问的资源是其关联角色所包含资源的集合。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2169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45058" name="标题 3"/>
          <p:cNvSpPr>
            <a:spLocks noGrp="1" noChangeArrowheads="1"/>
          </p:cNvSpPr>
          <p:nvPr>
            <p:ph type="title"/>
          </p:nvPr>
        </p:nvSpPr>
        <p:spPr>
          <a:xfrm>
            <a:off x="-324544" y="125760"/>
            <a:ext cx="8229600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VDC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一台物理设备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序列号通过硬件网关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开启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VDC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defRPr/>
            </a:pP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VMP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上的一台虚拟机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序列号通过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VMP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 ID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开启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endParaRPr lang="en-US" altLang="zh-CN" sz="2100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2948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97282" name="标题 3"/>
          <p:cNvSpPr>
            <a:spLocks noGrp="1" noChangeArrowheads="1"/>
          </p:cNvSpPr>
          <p:nvPr>
            <p:ph type="title"/>
          </p:nvPr>
        </p:nvSpPr>
        <p:spPr>
          <a:xfrm>
            <a:off x="-468560" y="53752"/>
            <a:ext cx="8229600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角色的作用和配置</a:t>
            </a:r>
          </a:p>
        </p:txBody>
      </p:sp>
      <p:sp>
        <p:nvSpPr>
          <p:cNvPr id="97283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角色的配置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728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05038"/>
            <a:ext cx="879475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205038"/>
            <a:ext cx="6799262" cy="430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15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标题 1"/>
          <p:cNvSpPr>
            <a:spLocks noGrp="1" noChangeArrowheads="1"/>
          </p:cNvSpPr>
          <p:nvPr>
            <p:ph type="ctrTitle"/>
          </p:nvPr>
        </p:nvSpPr>
        <p:spPr>
          <a:xfrm>
            <a:off x="-36512" y="44624"/>
            <a:ext cx="8229600" cy="1143000"/>
          </a:xfrm>
        </p:spPr>
        <p:txBody>
          <a:bodyPr anchor="ctr"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测试题</a:t>
            </a:r>
          </a:p>
        </p:txBody>
      </p:sp>
      <p:sp>
        <p:nvSpPr>
          <p:cNvPr id="98306" name="TextBox 2"/>
          <p:cNvSpPr>
            <a:spLocks noChangeArrowheads="1"/>
          </p:cNvSpPr>
          <p:nvPr/>
        </p:nvSpPr>
        <p:spPr bwMode="auto">
          <a:xfrm>
            <a:off x="642938" y="1289050"/>
            <a:ext cx="7673975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en-US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VDC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有哪两种部署模式？</a:t>
            </a:r>
          </a:p>
          <a:p>
            <a:pPr eaLnBrk="0" hangingPunct="0">
              <a:lnSpc>
                <a:spcPct val="150000"/>
              </a:lnSpc>
            </a:pP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什么是独享桌面？</a:t>
            </a:r>
          </a:p>
        </p:txBody>
      </p:sp>
    </p:spTree>
    <p:extLst>
      <p:ext uri="{BB962C8B-B14F-4D97-AF65-F5344CB8AC3E}">
        <p14:creationId xmlns:p14="http://schemas.microsoft.com/office/powerpoint/2010/main" val="6882780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/>
          <p:nvPr/>
        </p:nvSpPr>
        <p:spPr>
          <a:xfrm>
            <a:off x="467544" y="6497587"/>
            <a:ext cx="494665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8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深圳市南山区学苑大道</a:t>
            </a:r>
            <a:r>
              <a:rPr lang="en-US" altLang="zh-CN" sz="8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1001</a:t>
            </a:r>
            <a:r>
              <a:rPr lang="zh-CN" altLang="en-US" sz="8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号南山智园</a:t>
            </a:r>
            <a:r>
              <a:rPr lang="en-US" altLang="zh-CN" sz="8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A1</a:t>
            </a:r>
            <a:r>
              <a:rPr lang="zh-CN" altLang="en-US" sz="8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栋</a:t>
            </a:r>
            <a:endParaRPr lang="en-US" altLang="zh-CN" sz="800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6454196"/>
            <a:ext cx="9144000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17"/>
          <p:cNvSpPr txBox="1"/>
          <p:nvPr/>
        </p:nvSpPr>
        <p:spPr>
          <a:xfrm>
            <a:off x="4067945" y="6532376"/>
            <a:ext cx="1766019" cy="235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market@sangfor.com.cn</a:t>
            </a:r>
            <a:endParaRPr lang="zh-CN" altLang="en-US" sz="800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20"/>
          <p:cNvSpPr txBox="1"/>
          <p:nvPr/>
        </p:nvSpPr>
        <p:spPr>
          <a:xfrm>
            <a:off x="6516216" y="6497587"/>
            <a:ext cx="22823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zh-CN" sz="8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www.sangfor.com.cn</a:t>
            </a:r>
          </a:p>
        </p:txBody>
      </p:sp>
      <p:pic>
        <p:nvPicPr>
          <p:cNvPr id="7" name="Picture 3" descr="F:\公司的\logo\子品牌\未标题-1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869" y="1407755"/>
            <a:ext cx="3248678" cy="303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46082" name="标题 3"/>
          <p:cNvSpPr>
            <a:spLocks noGrp="1" noChangeArrowheads="1"/>
          </p:cNvSpPr>
          <p:nvPr>
            <p:ph type="title"/>
          </p:nvPr>
        </p:nvSpPr>
        <p:spPr>
          <a:xfrm>
            <a:off x="-324544" y="125760"/>
            <a:ext cx="8229600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en-US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</a:p>
          <a:p>
            <a:pPr lvl="2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虚拟桌面控制系统（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>
              <a:defRPr/>
            </a:pPr>
            <a:r>
              <a:rPr lang="zh-CN" altLang="en-US" sz="1995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</a:p>
          <a:p>
            <a:pPr lvl="2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使用已有磁盘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qcow2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  <a:p>
            <a:pPr lvl="2">
              <a:defRPr/>
            </a:pP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VMP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已经内置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qcow2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文件，无须手动上传</a:t>
            </a:r>
          </a:p>
          <a:p>
            <a:pPr lvl="1">
              <a:defRPr/>
            </a:pPr>
            <a:r>
              <a:rPr lang="zh-CN" altLang="en-US" sz="1995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网卡</a:t>
            </a:r>
          </a:p>
          <a:p>
            <a:pPr lvl="2">
              <a:defRPr/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Intel E1000</a:t>
            </a:r>
          </a:p>
          <a:p>
            <a:pPr lvl="1">
              <a:defRPr/>
            </a:pPr>
            <a:r>
              <a:rPr lang="zh-CN" altLang="en-US" sz="21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最低配置</a:t>
            </a:r>
          </a:p>
          <a:p>
            <a:pPr lvl="2">
              <a:defRPr/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 2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内存 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2GB/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defRPr/>
            </a:pPr>
            <a:endParaRPr lang="zh-CN" altLang="en-US" sz="1800" kern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>
              <a:defRPr/>
            </a:pPr>
            <a:endParaRPr lang="zh-CN" altLang="en-US" sz="1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defRPr/>
            </a:pPr>
            <a:endParaRPr lang="zh-CN" altLang="en-US" sz="171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328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47106" name="标题 3"/>
          <p:cNvSpPr>
            <a:spLocks noGrp="1" noChangeArrowheads="1"/>
          </p:cNvSpPr>
          <p:nvPr>
            <p:ph type="title"/>
          </p:nvPr>
        </p:nvSpPr>
        <p:spPr>
          <a:xfrm>
            <a:off x="-324544" y="125760"/>
            <a:ext cx="8229600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</a:p>
        </p:txBody>
      </p:sp>
      <p:sp>
        <p:nvSpPr>
          <p:cNvPr id="47107" name="内容占位符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10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339850"/>
            <a:ext cx="88836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23950"/>
            <a:ext cx="8456613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032500" y="3659188"/>
            <a:ext cx="242887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可以在创建时直接修改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2276475"/>
            <a:ext cx="63055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241550" y="5383213"/>
            <a:ext cx="4635500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在一体机的初始化向导最后一个步骤，会提示创建VDC虚拟机。根据该向导提示创建软件VDC时，可以同时完成VDC的网络配置。</a:t>
            </a:r>
          </a:p>
        </p:txBody>
      </p:sp>
    </p:spTree>
    <p:extLst>
      <p:ext uri="{BB962C8B-B14F-4D97-AF65-F5344CB8AC3E}">
        <p14:creationId xmlns:p14="http://schemas.microsoft.com/office/powerpoint/2010/main" val="212491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3"/>
          <p:cNvSpPr txBox="1">
            <a:spLocks noChangeArrowheads="1"/>
          </p:cNvSpPr>
          <p:nvPr/>
        </p:nvSpPr>
        <p:spPr bwMode="auto">
          <a:xfrm>
            <a:off x="900113" y="1773238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/>
          </a:p>
          <a:p>
            <a:pPr eaLnBrk="0" hangingPunct="0"/>
            <a:endParaRPr lang="zh-CN" altLang="en-US"/>
          </a:p>
        </p:txBody>
      </p:sp>
      <p:sp>
        <p:nvSpPr>
          <p:cNvPr id="48130" name="标题 3"/>
          <p:cNvSpPr>
            <a:spLocks noGrp="1" noChangeArrowheads="1"/>
          </p:cNvSpPr>
          <p:nvPr>
            <p:ph type="title"/>
          </p:nvPr>
        </p:nvSpPr>
        <p:spPr>
          <a:xfrm>
            <a:off x="-324544" y="116632"/>
            <a:ext cx="8229600" cy="1143000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  <a:p>
            <a:pPr lvl="1"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ip:</a:t>
            </a:r>
            <a:r>
              <a:rPr lang="en-US" altLang="zh-CN" sz="171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10.254.254.254</a:t>
            </a:r>
          </a:p>
          <a:p>
            <a:pPr lvl="2">
              <a:defRPr/>
            </a:pP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PC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物理网卡直连到软件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VDC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网卡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1(ETH0)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桥接的网口，然后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PC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配置同网段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IP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登录进行配置</a:t>
            </a:r>
            <a:endParaRPr lang="en-US" altLang="zh-CN" sz="1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defRPr/>
            </a:pP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2"/>
              </a:rPr>
              <a:t>https://10.254.254.254:4430</a:t>
            </a:r>
            <a:endParaRPr lang="en-US" altLang="zh-CN" sz="1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defRPr/>
            </a:pP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admin/admin</a:t>
            </a:r>
            <a:endParaRPr lang="en-US" altLang="zh-CN" sz="1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1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97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2285</Words>
  <Application>Microsoft Office PowerPoint</Application>
  <PresentationFormat>全屏显示(4:3)</PresentationFormat>
  <Paragraphs>347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0" baseType="lpstr">
      <vt:lpstr>Effra</vt:lpstr>
      <vt:lpstr>Effra Medium</vt:lpstr>
      <vt:lpstr>宋体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软件VDC安装</vt:lpstr>
      <vt:lpstr>软件VDC安装</vt:lpstr>
      <vt:lpstr>软件VDC安装</vt:lpstr>
      <vt:lpstr>软件VDC安装</vt:lpstr>
      <vt:lpstr>软件VDC安装</vt:lpstr>
      <vt:lpstr>软件VDC安装</vt:lpstr>
      <vt:lpstr>PowerPoint 演示文稿</vt:lpstr>
      <vt:lpstr>PowerPoint 演示文稿</vt:lpstr>
      <vt:lpstr>VDC基础配置</vt:lpstr>
      <vt:lpstr>VDC基础配置</vt:lpstr>
      <vt:lpstr>VDC基础配置</vt:lpstr>
      <vt:lpstr>VDC配置</vt:lpstr>
      <vt:lpstr>VDC配置</vt:lpstr>
      <vt:lpstr>VDC配置</vt:lpstr>
      <vt:lpstr>VDC配置</vt:lpstr>
      <vt:lpstr>VDC配置</vt:lpstr>
      <vt:lpstr>VDC配置</vt:lpstr>
      <vt:lpstr>VDC配置</vt:lpstr>
      <vt:lpstr>PowerPoint 演示文稿</vt:lpstr>
      <vt:lpstr>PowerPoint 演示文稿</vt:lpstr>
      <vt:lpstr>资源介绍</vt:lpstr>
      <vt:lpstr>资源介绍</vt:lpstr>
      <vt:lpstr>资源介绍</vt:lpstr>
      <vt:lpstr>资源介绍</vt:lpstr>
      <vt:lpstr>资源介绍</vt:lpstr>
      <vt:lpstr>资源介绍</vt:lpstr>
      <vt:lpstr>资源介绍</vt:lpstr>
      <vt:lpstr>资源介绍</vt:lpstr>
      <vt:lpstr>资源介绍</vt:lpstr>
      <vt:lpstr>资源介绍</vt:lpstr>
      <vt:lpstr>资源介绍</vt:lpstr>
      <vt:lpstr>资源介绍</vt:lpstr>
      <vt:lpstr>资源介绍</vt:lpstr>
      <vt:lpstr>资源介绍</vt:lpstr>
      <vt:lpstr>资源介绍</vt:lpstr>
      <vt:lpstr>资源介绍</vt:lpstr>
      <vt:lpstr>资源介绍</vt:lpstr>
      <vt:lpstr>资源介绍</vt:lpstr>
      <vt:lpstr>资源介绍</vt:lpstr>
      <vt:lpstr>PowerPoint 演示文稿</vt:lpstr>
      <vt:lpstr>PowerPoint 演示文稿</vt:lpstr>
      <vt:lpstr>用户和用户组</vt:lpstr>
      <vt:lpstr>用户和用户组</vt:lpstr>
      <vt:lpstr>用户和用户组</vt:lpstr>
      <vt:lpstr>认证方式</vt:lpstr>
      <vt:lpstr>认证方式</vt:lpstr>
      <vt:lpstr>本地用户名密码认证</vt:lpstr>
      <vt:lpstr>认证方式</vt:lpstr>
      <vt:lpstr>LDAP认证</vt:lpstr>
      <vt:lpstr>LDAP认证</vt:lpstr>
      <vt:lpstr>LDAP认证</vt:lpstr>
      <vt:lpstr>LDAP认证</vt:lpstr>
      <vt:lpstr>关联角色</vt:lpstr>
      <vt:lpstr>关联角色</vt:lpstr>
      <vt:lpstr>角色的作用和配置</vt:lpstr>
      <vt:lpstr>角色的作用和配置</vt:lpstr>
      <vt:lpstr>测试题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hdy</dc:creator>
  <cp:lastModifiedBy>Admin</cp:lastModifiedBy>
  <cp:revision>112</cp:revision>
  <dcterms:created xsi:type="dcterms:W3CDTF">2016-12-12T03:34:47Z</dcterms:created>
  <dcterms:modified xsi:type="dcterms:W3CDTF">2018-10-23T15:43:38Z</dcterms:modified>
</cp:coreProperties>
</file>