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7"/>
  </p:handoutMasterIdLst>
  <p:sldIdLst>
    <p:sldId id="256" r:id="rId3"/>
    <p:sldId id="257" r:id="rId4"/>
    <p:sldId id="259" r:id="rId5"/>
    <p:sldId id="258" r:id="rId6"/>
  </p:sldIdLst>
  <p:sldSz cx="9144000" cy="6858000" type="screen4x3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a5c922-6768-4810-8efc-c577ee5f1b5f}">
          <p14:sldIdLst>
            <p14:sldId id="256"/>
            <p14:sldId id="257"/>
            <p14:sldId id="259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nanomsg protocol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Kan Liu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665798"/>
          </a:xfrm>
        </p:spPr>
        <p:txBody>
          <a:bodyPr>
            <a:normAutofit fontScale="90000"/>
          </a:bodyPr>
          <a:p>
            <a:r>
              <a:rPr lang="en-US"/>
              <a:t>Network thread to params server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78965"/>
            <a:ext cx="7881620" cy="1255395"/>
          </a:xfrm>
        </p:spPr>
        <p:txBody>
          <a:bodyPr>
            <a:normAutofit fontScale="60000"/>
          </a:bodyPr>
          <a:p>
            <a:r>
              <a:rPr lang="en-US"/>
              <a:t>send “c”+p_cap , recv p_n /*n states*/                                     A</a:t>
            </a:r>
            <a:endParaRPr lang="en-US"/>
          </a:p>
          <a:p>
            <a:r>
              <a:rPr lang="en-US"/>
              <a:t>send “p”+gpuNodeId, recv p_ga </a:t>
            </a:r>
            <a:r>
              <a:rPr lang="en-US">
                <a:sym typeface="+mn-ea"/>
              </a:rPr>
              <a:t>/*params set*/                       B</a:t>
            </a:r>
            <a:endParaRPr lang="en-US">
              <a:sym typeface="+mn-ea"/>
            </a:endParaRPr>
          </a:p>
          <a:p>
            <a:r>
              <a:rPr lang="en-US"/>
              <a:t>send “r”+res, recv “ok”                                                            C</a:t>
            </a:r>
            <a:endParaRPr lang="en-US"/>
          </a:p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624364" y="3497580"/>
            <a:ext cx="7886700" cy="66579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Network thread to gpu server</a:t>
            </a:r>
            <a:endParaRPr lang="en-US" sz="33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624364" y="4245293"/>
            <a:ext cx="7886700" cy="1141095"/>
          </a:xfrm>
          <a:prstGeom prst="rect">
            <a:avLst/>
          </a:prstGeom>
        </p:spPr>
        <p:txBody>
          <a:bodyPr vert="horz" lIns="68580" tIns="34290" rIns="68580" bIns="3429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send “c”</a:t>
            </a:r>
            <a:r>
              <a:rPr 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+p_n</a:t>
            </a:r>
            <a:r>
              <a:rPr 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, recv sid /*n states*/                           After A</a:t>
            </a:r>
            <a:endParaRPr lang="en-US" sz="21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send “p”+</a:t>
            </a:r>
            <a:r>
              <a:rPr 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sid+p_ga</a:t>
            </a:r>
            <a:r>
              <a:rPr 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recv</a:t>
            </a:r>
            <a:r>
              <a:rPr 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“ok”</a:t>
            </a:r>
            <a:r>
              <a:rPr 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/*params set*/          After B</a:t>
            </a:r>
            <a:endParaRPr lang="en-US" sz="21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send “r”+</a:t>
            </a:r>
            <a:r>
              <a:rPr 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sid</a:t>
            </a:r>
            <a:r>
              <a:rPr 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recv “</a:t>
            </a:r>
            <a:r>
              <a:rPr 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res</a:t>
            </a:r>
            <a:r>
              <a:rPr 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                                        Before C</a:t>
            </a:r>
            <a:endParaRPr lang="en-US" sz="21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21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ectangle 9"/>
          <p:cNvSpPr/>
          <p:nvPr/>
        </p:nvSpPr>
        <p:spPr>
          <a:xfrm>
            <a:off x="5207635" y="3278505"/>
            <a:ext cx="1361440" cy="2268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8680" y="3272790"/>
            <a:ext cx="1361440" cy="2268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Servers &amp; client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10305" y="1691005"/>
            <a:ext cx="10382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params server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05685" y="3441065"/>
            <a:ext cx="10382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GPU</a:t>
            </a:r>
            <a:endParaRPr lang="en-US">
              <a:sym typeface="+mn-ea"/>
            </a:endParaRPr>
          </a:p>
          <a:p>
            <a:pPr algn="ctr"/>
            <a:r>
              <a:rPr lang="en-US">
                <a:sym typeface="+mn-ea"/>
              </a:rPr>
              <a:t>server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81625" y="4460240"/>
            <a:ext cx="10382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Networkserver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75275" y="3440430"/>
            <a:ext cx="10382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Networkclient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99335" y="4459605"/>
            <a:ext cx="10382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GPU</a:t>
            </a:r>
            <a:endParaRPr lang="en-US">
              <a:sym typeface="+mn-ea"/>
            </a:endParaRPr>
          </a:p>
          <a:p>
            <a:pPr algn="ctr"/>
            <a:r>
              <a:rPr lang="en-US">
                <a:sym typeface="+mn-ea"/>
              </a:rPr>
              <a:t>client</a:t>
            </a:r>
            <a:endParaRPr lang="en-US"/>
          </a:p>
        </p:txBody>
      </p:sp>
      <p:cxnSp>
        <p:nvCxnSpPr>
          <p:cNvPr id="12" name="Elbow Connector 11"/>
          <p:cNvCxnSpPr>
            <a:stCxn id="7" idx="0"/>
            <a:endCxn id="4" idx="3"/>
          </p:cNvCxnSpPr>
          <p:nvPr/>
        </p:nvCxnSpPr>
        <p:spPr>
          <a:xfrm rot="16200000" flipV="1">
            <a:off x="4674870" y="2221230"/>
            <a:ext cx="1292225" cy="1146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3"/>
            <a:endCxn id="6" idx="1"/>
          </p:cNvCxnSpPr>
          <p:nvPr/>
        </p:nvCxnSpPr>
        <p:spPr>
          <a:xfrm>
            <a:off x="3337560" y="4916805"/>
            <a:ext cx="2044065" cy="635"/>
          </a:xfrm>
          <a:prstGeom prst="bentConnector3">
            <a:avLst>
              <a:gd name="adj1" fmla="val 500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1"/>
            <a:endCxn id="5" idx="3"/>
          </p:cNvCxnSpPr>
          <p:nvPr/>
        </p:nvCxnSpPr>
        <p:spPr>
          <a:xfrm rot="10800000" flipV="1">
            <a:off x="3343910" y="3897630"/>
            <a:ext cx="2031365" cy="635"/>
          </a:xfrm>
          <a:prstGeom prst="bentConnector3">
            <a:avLst>
              <a:gd name="adj1" fmla="val 499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3920490" cy="1325880"/>
          </a:xfrm>
        </p:spPr>
        <p:txBody>
          <a:bodyPr/>
          <a:p>
            <a:r>
              <a:rPr lang="en-US"/>
              <a:t>GPU </a:t>
            </a:r>
            <a:r>
              <a:rPr lang="en-US">
                <a:sym typeface="+mn-ea"/>
              </a:rPr>
              <a:t>thread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" y="1825625"/>
            <a:ext cx="4068445" cy="4985385"/>
          </a:xfrm>
        </p:spPr>
        <p:txBody>
          <a:bodyPr>
            <a:normAutofit lnSpcReduction="10000"/>
          </a:bodyPr>
          <a:p>
            <a:r>
              <a:rPr lang="en-US" sz="1200"/>
              <a:t>for sidx in streamNum:</a:t>
            </a:r>
            <a:endParaRPr lang="en-US" sz="1200"/>
          </a:p>
          <a:p>
            <a:pPr lvl="1"/>
            <a:r>
              <a:rPr lang="en-US" sz="1025"/>
              <a:t>lock(m[sidx)</a:t>
            </a:r>
            <a:endParaRPr lang="en-US" sz="1025"/>
          </a:p>
          <a:p>
            <a:pPr lvl="1"/>
            <a:r>
              <a:rPr lang="en-US" sz="1200">
                <a:sym typeface="+mn-ea"/>
              </a:rPr>
              <a:t>if dataready[sidx]==3</a:t>
            </a:r>
            <a:endParaRPr lang="en-US" sz="1200">
              <a:sym typeface="+mn-ea"/>
            </a:endParaRPr>
          </a:p>
          <a:p>
            <a:pPr lvl="2"/>
            <a:r>
              <a:rPr lang="en-US" sz="1000">
                <a:sym typeface="+mn-ea"/>
              </a:rPr>
              <a:t>if(query_stream)</a:t>
            </a:r>
            <a:endParaRPr lang="en-US" sz="1000"/>
          </a:p>
          <a:p>
            <a:pPr lvl="3"/>
            <a:r>
              <a:rPr lang="en-US" sz="1080">
                <a:sym typeface="+mn-ea"/>
              </a:rPr>
              <a:t>dataready[sidx]=4</a:t>
            </a:r>
            <a:endParaRPr lang="en-US" sz="1080"/>
          </a:p>
          <a:p>
            <a:pPr lvl="3"/>
            <a:r>
              <a:rPr lang="en-US" sz="1080">
                <a:sym typeface="+mn-ea"/>
              </a:rPr>
              <a:t>notify_one(cv[sidx])</a:t>
            </a:r>
            <a:endParaRPr lang="en-US" sz="1080">
              <a:sym typeface="+mn-ea"/>
            </a:endParaRPr>
          </a:p>
          <a:p>
            <a:pPr lvl="3"/>
            <a:r>
              <a:rPr lang="en-US" sz="1080">
                <a:sym typeface="+mn-ea"/>
              </a:rPr>
              <a:t>continue</a:t>
            </a:r>
            <a:endParaRPr lang="en-US" sz="1080">
              <a:sym typeface="+mn-ea"/>
            </a:endParaRPr>
          </a:p>
          <a:p>
            <a:pPr lvl="2"/>
            <a:r>
              <a:rPr lang="en-US" sz="1200">
                <a:sym typeface="+mn-ea"/>
              </a:rPr>
              <a:t>else continue</a:t>
            </a:r>
            <a:endParaRPr lang="en-US" sz="1200">
              <a:sym typeface="+mn-ea"/>
            </a:endParaRPr>
          </a:p>
          <a:p>
            <a:pPr lvl="1"/>
            <a:r>
              <a:rPr lang="en-US" sz="1440">
                <a:sym typeface="+mn-ea"/>
              </a:rPr>
              <a:t>elseif dataready[sidx]==4</a:t>
            </a:r>
            <a:endParaRPr lang="en-US" sz="1440">
              <a:sym typeface="+mn-ea"/>
            </a:endParaRPr>
          </a:p>
          <a:p>
            <a:pPr lvl="2"/>
            <a:r>
              <a:rPr lang="en-US" sz="1200">
                <a:sym typeface="+mn-ea"/>
              </a:rPr>
              <a:t>continue</a:t>
            </a:r>
            <a:endParaRPr lang="en-US" sz="1200"/>
          </a:p>
          <a:p>
            <a:pPr lvl="1"/>
            <a:r>
              <a:rPr lang="en-US" sz="1200">
                <a:sym typeface="+mn-ea"/>
              </a:rPr>
              <a:t>unlock(m[sidx)</a:t>
            </a:r>
            <a:endParaRPr lang="en-US" sz="1200"/>
          </a:p>
          <a:p>
            <a:pPr lvl="1"/>
            <a:r>
              <a:rPr lang="en-US" sz="1200"/>
              <a:t>wait(cv[sidx],dataready[sidx]&gt;=1&amp;&amp;&lt;=2)</a:t>
            </a:r>
            <a:endParaRPr lang="en-US" sz="1200"/>
          </a:p>
          <a:p>
            <a:pPr lvl="1"/>
            <a:r>
              <a:rPr lang="en-US" sz="1200"/>
              <a:t>gpu_set_sn;</a:t>
            </a:r>
            <a:endParaRPr lang="en-US" sz="1200"/>
          </a:p>
          <a:p>
            <a:pPr lvl="1"/>
            <a:r>
              <a:rPr lang="en-US" sz="1200"/>
              <a:t>gpu_set_params;</a:t>
            </a:r>
            <a:endParaRPr lang="en-US" sz="1200"/>
          </a:p>
          <a:p>
            <a:pPr lvl="1"/>
            <a:r>
              <a:rPr lang="en-US" sz="1200"/>
              <a:t>gpu_calc;</a:t>
            </a:r>
            <a:endParaRPr lang="en-US" sz="1200"/>
          </a:p>
          <a:p>
            <a:pPr lvl="1"/>
            <a:r>
              <a:rPr lang="en-US" sz="1200"/>
              <a:t>if(query_stream)</a:t>
            </a:r>
            <a:endParaRPr lang="en-US" sz="1200"/>
          </a:p>
          <a:p>
            <a:pPr lvl="2"/>
            <a:r>
              <a:rPr lang="en-US" sz="1000">
                <a:sym typeface="+mn-ea"/>
              </a:rPr>
              <a:t>dataready[sidx]=4</a:t>
            </a:r>
            <a:endParaRPr lang="en-US" sz="1000"/>
          </a:p>
          <a:p>
            <a:pPr lvl="2"/>
            <a:r>
              <a:rPr lang="en-US" sz="1000">
                <a:sym typeface="+mn-ea"/>
              </a:rPr>
              <a:t>notify_one(cv[sidx])</a:t>
            </a:r>
            <a:endParaRPr lang="en-US" sz="1000"/>
          </a:p>
          <a:p>
            <a:pPr lvl="1"/>
            <a:r>
              <a:rPr lang="en-US" sz="1200"/>
              <a:t>else dataready[sidx]=3</a:t>
            </a:r>
            <a:endParaRPr lang="en-US" sz="1200"/>
          </a:p>
          <a:p>
            <a:pPr lvl="1"/>
            <a:r>
              <a:rPr lang="en-US" sz="1200">
                <a:sym typeface="+mn-ea"/>
              </a:rPr>
              <a:t>unlock(m[sidx)</a:t>
            </a:r>
            <a:endParaRPr lang="en-US" sz="1200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4775200" y="365125"/>
            <a:ext cx="392049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Net </a:t>
            </a:r>
            <a:r>
              <a:rPr lang="en-US">
                <a:sym typeface="+mn-ea"/>
              </a:rPr>
              <a:t>thread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34925" y="1428750"/>
            <a:ext cx="3103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while 1: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4925" y="178435"/>
            <a:ext cx="9044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mutex m[</a:t>
            </a:r>
            <a:r>
              <a:rPr lang="en-US">
                <a:sym typeface="+mn-ea"/>
              </a:rPr>
              <a:t>streamNum];condition_variable cv[streamNum];dataready[sidx]=0</a:t>
            </a:r>
            <a:endParaRPr 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97985" y="1428750"/>
            <a:ext cx="484378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while 1:</a:t>
            </a:r>
            <a:endParaRPr lang="en-US" altLang="zh-CN" sz="1600"/>
          </a:p>
          <a:p>
            <a:r>
              <a:rPr lang="en-US" altLang="zh-CN" sz="1600"/>
              <a:t>	lock(m[sidx])</a:t>
            </a:r>
            <a:endParaRPr lang="en-US" altLang="zh-CN" sz="1600"/>
          </a:p>
          <a:p>
            <a:pPr marL="0" lvl="1"/>
            <a:r>
              <a:rPr lang="en-US" altLang="zh-CN" sz="1600"/>
              <a:t>	if </a:t>
            </a:r>
            <a:r>
              <a:rPr lang="en-US" sz="1600">
                <a:sym typeface="+mn-ea"/>
              </a:rPr>
              <a:t>dataready[sidx]==0</a:t>
            </a:r>
            <a:endParaRPr lang="en-US" sz="1600">
              <a:sym typeface="+mn-ea"/>
            </a:endParaRPr>
          </a:p>
          <a:p>
            <a:pPr marL="0" lvl="1"/>
            <a:r>
              <a:rPr lang="en-US" sz="1600">
                <a:sym typeface="+mn-ea"/>
              </a:rPr>
              <a:t>		recv p_n</a:t>
            </a:r>
            <a:endParaRPr lang="en-US" sz="1600">
              <a:sym typeface="+mn-ea"/>
            </a:endParaRPr>
          </a:p>
          <a:p>
            <a:pPr marL="0" lvl="1"/>
            <a:r>
              <a:rPr lang="en-US" sz="1600">
                <a:sym typeface="+mn-ea"/>
              </a:rPr>
              <a:t>		dataready[sidx]=1</a:t>
            </a:r>
            <a:endParaRPr lang="en-US" sz="1600">
              <a:sym typeface="+mn-ea"/>
            </a:endParaRPr>
          </a:p>
          <a:p>
            <a:pPr marL="0" lvl="1"/>
            <a:r>
              <a:rPr lang="en-US" sz="1600">
                <a:sym typeface="+mn-ea"/>
              </a:rPr>
              <a:t>		recv p_ga</a:t>
            </a:r>
            <a:endParaRPr lang="en-US" sz="1600">
              <a:sym typeface="+mn-ea"/>
            </a:endParaRPr>
          </a:p>
          <a:p>
            <a:pPr marL="0" lvl="1"/>
            <a:r>
              <a:rPr lang="en-US" sz="1600">
                <a:sym typeface="+mn-ea"/>
              </a:rPr>
              <a:t>		dataready[sidx]=2</a:t>
            </a:r>
            <a:endParaRPr lang="en-US" sz="1600">
              <a:sym typeface="+mn-ea"/>
            </a:endParaRPr>
          </a:p>
          <a:p>
            <a:pPr marL="0" lvl="3"/>
            <a:r>
              <a:rPr lang="en-US" sz="1600">
                <a:sym typeface="+mn-ea"/>
              </a:rPr>
              <a:t>		</a:t>
            </a:r>
            <a:r>
              <a:rPr lang="en-US" sz="1600">
                <a:sym typeface="+mn-ea"/>
              </a:rPr>
              <a:t>notify_one(cv[sidx])</a:t>
            </a:r>
            <a:endParaRPr lang="en-US" sz="1600">
              <a:sym typeface="+mn-ea"/>
            </a:endParaRPr>
          </a:p>
          <a:p>
            <a:pPr marL="0" lvl="3"/>
            <a:r>
              <a:rPr lang="en-US" sz="1600">
                <a:sym typeface="+mn-ea"/>
              </a:rPr>
              <a:t>	un</a:t>
            </a:r>
            <a:r>
              <a:rPr lang="en-US" altLang="zh-CN" sz="1600">
                <a:sym typeface="+mn-ea"/>
              </a:rPr>
              <a:t>lock(m[sidx])</a:t>
            </a:r>
            <a:endParaRPr lang="en-US" sz="1600">
              <a:sym typeface="+mn-ea"/>
            </a:endParaRPr>
          </a:p>
          <a:p>
            <a:pPr marL="0" lvl="3"/>
            <a:r>
              <a:rPr lang="en-US" sz="1600">
                <a:sym typeface="+mn-ea"/>
              </a:rPr>
              <a:t>	</a:t>
            </a:r>
            <a:r>
              <a:rPr lang="en-US" sz="1600">
                <a:sym typeface="+mn-ea"/>
              </a:rPr>
              <a:t>wait(cv[sidx],dataready[sidx]==4)</a:t>
            </a:r>
            <a:endParaRPr lang="en-US" sz="1600">
              <a:sym typeface="+mn-ea"/>
            </a:endParaRPr>
          </a:p>
          <a:p>
            <a:pPr marL="0" lvl="3"/>
            <a:r>
              <a:rPr lang="en-US" sz="1600">
                <a:sym typeface="+mn-ea"/>
              </a:rPr>
              <a:t>	send “r”+res</a:t>
            </a:r>
            <a:endParaRPr lang="en-US" sz="1600">
              <a:sym typeface="+mn-ea"/>
            </a:endParaRPr>
          </a:p>
          <a:p>
            <a:pPr marL="0" lvl="3"/>
            <a:r>
              <a:rPr lang="en-US" sz="1600">
                <a:sym typeface="+mn-ea"/>
              </a:rPr>
              <a:t>	dataready[sidx]=</a:t>
            </a:r>
            <a:r>
              <a:rPr lang="en-US" sz="1600">
                <a:sym typeface="+mn-ea"/>
              </a:rPr>
              <a:t>0</a:t>
            </a:r>
            <a:endParaRPr lang="en-US" sz="1600">
              <a:sym typeface="+mn-ea"/>
            </a:endParaRPr>
          </a:p>
          <a:p>
            <a:pPr marL="0" lvl="3"/>
            <a:r>
              <a:rPr lang="en-US" sz="1600">
                <a:sym typeface="+mn-ea"/>
              </a:rPr>
              <a:t>	</a:t>
            </a:r>
            <a:r>
              <a:rPr lang="en-US" sz="1600">
                <a:sym typeface="+mn-ea"/>
              </a:rPr>
              <a:t>un</a:t>
            </a:r>
            <a:r>
              <a:rPr lang="en-US" altLang="zh-CN" sz="1600">
                <a:sym typeface="+mn-ea"/>
              </a:rPr>
              <a:t>lock(m[sidx])</a:t>
            </a:r>
            <a:endParaRPr lang="en-US" sz="1600">
              <a:sym typeface="+mn-ea"/>
            </a:endParaRPr>
          </a:p>
          <a:p>
            <a:pPr marL="0" lvl="1"/>
            <a:endParaRPr lang="en-US" sz="1600">
              <a:sym typeface="+mn-ea"/>
            </a:endParaRPr>
          </a:p>
          <a:p>
            <a:endParaRPr lang="en-US" altLang="zh-CN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1242</Words>
  <Application>WPS 演示</Application>
  <PresentationFormat>Widescreen</PresentationFormat>
  <Paragraphs>77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DejaVu Sans</vt:lpstr>
      <vt:lpstr>Calibri Light</vt:lpstr>
      <vt:lpstr>Calibri</vt:lpstr>
      <vt:lpstr>微软雅黑</vt:lpstr>
      <vt:lpstr>文泉驿微米黑</vt:lpstr>
      <vt:lpstr>宋体</vt:lpstr>
      <vt:lpstr>Arial Unicode MS</vt:lpstr>
      <vt:lpstr>文泉驿正黑</vt:lpstr>
      <vt:lpstr>Office Theme</vt:lpstr>
      <vt:lpstr>nanomsg protocol</vt:lpstr>
      <vt:lpstr>Network thread to params server</vt:lpstr>
      <vt:lpstr>Servers &amp; client</vt:lpstr>
      <vt:lpstr>GPU thread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Kan Liu</dc:creator>
  <cp:lastModifiedBy>liuk</cp:lastModifiedBy>
  <cp:revision>17</cp:revision>
  <dcterms:created xsi:type="dcterms:W3CDTF">2019-06-28T07:10:36Z</dcterms:created>
  <dcterms:modified xsi:type="dcterms:W3CDTF">2019-06-28T07:10:36Z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