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66" r:id="rId5"/>
    <p:sldId id="267" r:id="rId6"/>
    <p:sldId id="257" r:id="rId7"/>
    <p:sldId id="258" r:id="rId8"/>
    <p:sldId id="259" r:id="rId9"/>
    <p:sldId id="260" r:id="rId10"/>
    <p:sldId id="261"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09" autoAdjust="0"/>
  </p:normalViewPr>
  <p:slideViewPr>
    <p:cSldViewPr snapToGrid="0">
      <p:cViewPr>
        <p:scale>
          <a:sx n="66" d="100"/>
          <a:sy n="66" d="100"/>
        </p:scale>
        <p:origin x="1104"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40BE1-D42E-4E8F-BDB1-22A9331E09C0}" type="datetimeFigureOut">
              <a:rPr lang="zh-CN" altLang="en-US" smtClean="0"/>
              <a:t>2024/9/29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EE8A4-9E2A-4A63-B81E-1BB2DFD24F17}" type="slidenum">
              <a:rPr lang="zh-CN" altLang="en-US" smtClean="0"/>
              <a:t>‹#›</a:t>
            </a:fld>
            <a:endParaRPr lang="zh-CN" altLang="en-US"/>
          </a:p>
        </p:txBody>
      </p:sp>
    </p:spTree>
    <p:extLst>
      <p:ext uri="{BB962C8B-B14F-4D97-AF65-F5344CB8AC3E}">
        <p14:creationId xmlns:p14="http://schemas.microsoft.com/office/powerpoint/2010/main" val="324157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图？从定义上来看，图是通过一系列的元素，可以是文字可以是符号对事物进行一种描述。这有点像什么，说明书或者是简历，或者想象一个场景，家里面有个年长的亲戚要相亲，微信上刷的一下收到了相亲对象的照片和描述，如果只有图像描述，是不是就不那么能够对这个对象进行一个较为初步的了解，反过来如果只有文字描述是不是也容易产生误会。因此图要对一个事物进行客观描述也就需要用点和线去描述事物外型、用符号、文字和数字对事物特性进行描述。</a:t>
            </a:r>
          </a:p>
        </p:txBody>
      </p:sp>
      <p:sp>
        <p:nvSpPr>
          <p:cNvPr id="4" name="灯片编号占位符 3"/>
          <p:cNvSpPr>
            <a:spLocks noGrp="1"/>
          </p:cNvSpPr>
          <p:nvPr>
            <p:ph type="sldNum" sz="quarter" idx="5"/>
          </p:nvPr>
        </p:nvSpPr>
        <p:spPr/>
        <p:txBody>
          <a:bodyPr/>
          <a:lstStyle/>
          <a:p>
            <a:fld id="{368EE8A4-9E2A-4A63-B81E-1BB2DFD24F17}" type="slidenum">
              <a:rPr lang="zh-CN" altLang="en-US" smtClean="0"/>
              <a:t>6</a:t>
            </a:fld>
            <a:endParaRPr lang="zh-CN" altLang="en-US"/>
          </a:p>
        </p:txBody>
      </p:sp>
    </p:spTree>
    <p:extLst>
      <p:ext uri="{BB962C8B-B14F-4D97-AF65-F5344CB8AC3E}">
        <p14:creationId xmlns:p14="http://schemas.microsoft.com/office/powerpoint/2010/main" val="8484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图样便是对于图的一个规范化，这就好比说方言，你说标准的自己家乡的方言，我说我家乡的方言，是不是交流起来会很困难，甚至碰到谐音的时候还会出现误解。那么这就体现了标准化的一个作用，图样作为一种技术交流的表现形式，必然需要标准化，这样才能使得设计人员之间，实施人员之间、设计与实施人员之间的交流更为便利、准确。</a:t>
            </a:r>
          </a:p>
        </p:txBody>
      </p:sp>
      <p:sp>
        <p:nvSpPr>
          <p:cNvPr id="4" name="灯片编号占位符 3"/>
          <p:cNvSpPr>
            <a:spLocks noGrp="1"/>
          </p:cNvSpPr>
          <p:nvPr>
            <p:ph type="sldNum" sz="quarter" idx="5"/>
          </p:nvPr>
        </p:nvSpPr>
        <p:spPr/>
        <p:txBody>
          <a:bodyPr/>
          <a:lstStyle/>
          <a:p>
            <a:fld id="{368EE8A4-9E2A-4A63-B81E-1BB2DFD24F17}" type="slidenum">
              <a:rPr lang="zh-CN" altLang="en-US" smtClean="0"/>
              <a:t>7</a:t>
            </a:fld>
            <a:endParaRPr lang="zh-CN" altLang="en-US"/>
          </a:p>
        </p:txBody>
      </p:sp>
    </p:spTree>
    <p:extLst>
      <p:ext uri="{BB962C8B-B14F-4D97-AF65-F5344CB8AC3E}">
        <p14:creationId xmlns:p14="http://schemas.microsoft.com/office/powerpoint/2010/main" val="227416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机械图样顾名思义就是使用在机械制造场景下的图样。</a:t>
            </a:r>
          </a:p>
        </p:txBody>
      </p:sp>
      <p:sp>
        <p:nvSpPr>
          <p:cNvPr id="4" name="灯片编号占位符 3"/>
          <p:cNvSpPr>
            <a:spLocks noGrp="1"/>
          </p:cNvSpPr>
          <p:nvPr>
            <p:ph type="sldNum" sz="quarter" idx="5"/>
          </p:nvPr>
        </p:nvSpPr>
        <p:spPr/>
        <p:txBody>
          <a:bodyPr/>
          <a:lstStyle/>
          <a:p>
            <a:fld id="{368EE8A4-9E2A-4A63-B81E-1BB2DFD24F17}" type="slidenum">
              <a:rPr lang="zh-CN" altLang="en-US" smtClean="0"/>
              <a:t>8</a:t>
            </a:fld>
            <a:endParaRPr lang="zh-CN" altLang="en-US"/>
          </a:p>
        </p:txBody>
      </p:sp>
    </p:spTree>
    <p:extLst>
      <p:ext uri="{BB962C8B-B14F-4D97-AF65-F5344CB8AC3E}">
        <p14:creationId xmlns:p14="http://schemas.microsoft.com/office/powerpoint/2010/main" val="2159461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机械图样顾名思义就是使用在机械制造场景下的图样。现在我们的机器大多由诺干个零部件组成，这也就衍生出了两种机械图样，一种是零件图，</a:t>
            </a:r>
            <a:r>
              <a:rPr lang="zh-CN" altLang="en-US" b="0" i="0" dirty="0">
                <a:solidFill>
                  <a:srgbClr val="212529"/>
                </a:solidFill>
                <a:effectLst/>
                <a:latin typeface="system-ui"/>
              </a:rPr>
              <a:t>表示零件结构、大小及技术要求的图样，一种是装配图，表示产品及其组成部分的连接、装配关系的图样，这两种图样也是通过这门课最终要学会的。</a:t>
            </a:r>
            <a:endParaRPr lang="zh-CN" altLang="en-US" dirty="0"/>
          </a:p>
        </p:txBody>
      </p:sp>
      <p:sp>
        <p:nvSpPr>
          <p:cNvPr id="4" name="灯片编号占位符 3"/>
          <p:cNvSpPr>
            <a:spLocks noGrp="1"/>
          </p:cNvSpPr>
          <p:nvPr>
            <p:ph type="sldNum" sz="quarter" idx="5"/>
          </p:nvPr>
        </p:nvSpPr>
        <p:spPr/>
        <p:txBody>
          <a:bodyPr/>
          <a:lstStyle/>
          <a:p>
            <a:fld id="{368EE8A4-9E2A-4A63-B81E-1BB2DFD24F17}" type="slidenum">
              <a:rPr lang="zh-CN" altLang="en-US" smtClean="0"/>
              <a:t>9</a:t>
            </a:fld>
            <a:endParaRPr lang="zh-CN" altLang="en-US"/>
          </a:p>
        </p:txBody>
      </p:sp>
    </p:spTree>
    <p:extLst>
      <p:ext uri="{BB962C8B-B14F-4D97-AF65-F5344CB8AC3E}">
        <p14:creationId xmlns:p14="http://schemas.microsoft.com/office/powerpoint/2010/main" val="164509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门课的学习对象是机械图样，那么就包括了从物体得到我们的机械图样，也就是制图的这一部分，以及从图样想象出物体真实样貌的能力，也就是读图。这两者都需要我们有较好的一个空间想象能力，但是不能只靠空间想象能力，有些图真的很难想象出来，就拿这本书后面的一些图来说，纯靠想象基本上就和解了，</a:t>
            </a:r>
          </a:p>
        </p:txBody>
      </p:sp>
      <p:sp>
        <p:nvSpPr>
          <p:cNvPr id="4" name="灯片编号占位符 3"/>
          <p:cNvSpPr>
            <a:spLocks noGrp="1"/>
          </p:cNvSpPr>
          <p:nvPr>
            <p:ph type="sldNum" sz="quarter" idx="5"/>
          </p:nvPr>
        </p:nvSpPr>
        <p:spPr/>
        <p:txBody>
          <a:bodyPr/>
          <a:lstStyle/>
          <a:p>
            <a:fld id="{368EE8A4-9E2A-4A63-B81E-1BB2DFD24F17}" type="slidenum">
              <a:rPr lang="zh-CN" altLang="en-US" smtClean="0"/>
              <a:t>10</a:t>
            </a:fld>
            <a:endParaRPr lang="zh-CN" altLang="en-US"/>
          </a:p>
        </p:txBody>
      </p:sp>
    </p:spTree>
    <p:extLst>
      <p:ext uri="{BB962C8B-B14F-4D97-AF65-F5344CB8AC3E}">
        <p14:creationId xmlns:p14="http://schemas.microsoft.com/office/powerpoint/2010/main" val="93073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门课的学习对象是机械图样，那么就包括了从物体得到我们的机械图样，也就是制图的这一部分，以及从图样想象出物体真实样貌的能力，也就是读图。这两者都需要我们有较好的一个空间想象能力，但是不能只靠空间想象能力，有些图真的很难想象出来，就拿这本书后面的一些图来说，纯靠想象基本上就和解了，</a:t>
            </a:r>
          </a:p>
        </p:txBody>
      </p:sp>
      <p:sp>
        <p:nvSpPr>
          <p:cNvPr id="4" name="灯片编号占位符 3"/>
          <p:cNvSpPr>
            <a:spLocks noGrp="1"/>
          </p:cNvSpPr>
          <p:nvPr>
            <p:ph type="sldNum" sz="quarter" idx="5"/>
          </p:nvPr>
        </p:nvSpPr>
        <p:spPr/>
        <p:txBody>
          <a:bodyPr/>
          <a:lstStyle/>
          <a:p>
            <a:fld id="{368EE8A4-9E2A-4A63-B81E-1BB2DFD24F17}" type="slidenum">
              <a:rPr lang="zh-CN" altLang="en-US" smtClean="0"/>
              <a:t>11</a:t>
            </a:fld>
            <a:endParaRPr lang="zh-CN" altLang="en-US"/>
          </a:p>
        </p:txBody>
      </p:sp>
    </p:spTree>
    <p:extLst>
      <p:ext uri="{BB962C8B-B14F-4D97-AF65-F5344CB8AC3E}">
        <p14:creationId xmlns:p14="http://schemas.microsoft.com/office/powerpoint/2010/main" val="217543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54E0D-EA84-209B-F960-E381CD2F4A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2B702E-3644-2BA2-BE27-183E1B172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EA964A-142D-3B7E-41D4-9A592398BF8A}"/>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AC0B2EF0-0AC0-905E-537D-3BA610A91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5CBECF-F1BD-EAE0-C336-5950550F7160}"/>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184384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A53C2-2380-6741-13EE-C791F13509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8B6D94-0327-AB57-92B3-1B31E0DEF81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E0F04C-F54D-2B1B-FB7D-6A6CC0F110A1}"/>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4C81E5AB-EA75-16BB-0D7E-D04A79E2D7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2182F-0D7A-AFDF-8D0B-E1AFF32A1CE7}"/>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65892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C0FDD0-EB18-4165-31CE-93F23569A1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C25B46-A321-9EF6-B5CA-D4E2D14AD9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8F9DB9-9BFB-955A-5CD2-C57F348D02AA}"/>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BFF87A04-410C-B5A1-DB56-7A816FD446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65F331-5775-F911-AF8F-05C2812D068A}"/>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211351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40942-E305-2BDA-D80B-A260FE1714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7C38E0-0BEE-4A88-7FD3-FAD225C2C3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5F5D6B-C444-FCF0-661A-D5F941B11EFF}"/>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CF2DD03A-224B-4DDD-DEFF-1442B879C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A72A04-7465-6FFB-9F36-64B185F7183B}"/>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282403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7AEAC-E965-CE36-7174-715FBDA672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B05181-003B-CC5D-200F-992E887DF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EE4B61-F2BC-CEF0-C53F-DF3BAC219E56}"/>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DB00A5A8-76D5-667B-FC7D-224F7E8781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1F1B6-AEF6-040B-2180-40020B91A882}"/>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132162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B238A-B0CB-43C6-4FD0-66C92F8EF1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1407C2-84F9-33CD-FC21-9CF59A308A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E78955-85E3-C1F2-8E3F-614DBF8415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0ADD69-209D-B215-95AC-C029D979E597}"/>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7864233A-F820-D66A-AE2A-0301F67E03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58095A-B87D-87E8-4AC6-CFD50D22FC78}"/>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20648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184C9-F45F-1B65-431F-9E9010D5A9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0F0164-29CF-91A9-B117-62D85D2CC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5ACA1F-E31A-AD0E-8D10-7FCDF8D867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8615D4-10DA-57BD-8216-BDC6BD15D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C48EFE-1A28-2E97-E358-AC50649073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04F2EA-7E42-1917-B825-8A99D184B6E5}"/>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8" name="页脚占位符 7">
            <a:extLst>
              <a:ext uri="{FF2B5EF4-FFF2-40B4-BE49-F238E27FC236}">
                <a16:creationId xmlns:a16="http://schemas.microsoft.com/office/drawing/2014/main" id="{5C48089B-4982-8B8F-9BED-E7026475E85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B06406-757F-E711-BC9C-CC2CAD4CC042}"/>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240027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C2D5E-2DAB-8528-D64A-35180CE503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DE6EE5-C731-C513-979C-6E942FC2EAE9}"/>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4" name="页脚占位符 3">
            <a:extLst>
              <a:ext uri="{FF2B5EF4-FFF2-40B4-BE49-F238E27FC236}">
                <a16:creationId xmlns:a16="http://schemas.microsoft.com/office/drawing/2014/main" id="{7000D7D0-D498-1878-0D6A-2E1F43956B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F0D786-C113-4925-0E0A-4D777DF2B856}"/>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137996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F6A3F4-DB4D-3C4F-07D4-0070863F8EE9}"/>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3" name="页脚占位符 2">
            <a:extLst>
              <a:ext uri="{FF2B5EF4-FFF2-40B4-BE49-F238E27FC236}">
                <a16:creationId xmlns:a16="http://schemas.microsoft.com/office/drawing/2014/main" id="{0A9851E6-6C7B-5B0B-9953-5742EEF7B6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E0B279-8037-2CAC-785F-6F587536B15E}"/>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324907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DD032-3A06-6963-9B23-178F4D9E59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CBD8C8-2706-C0BF-7141-1BEEEB6E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40FA95-181D-4544-9290-6D131176E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846A93-1B28-29C7-568D-2D602A5FDF5F}"/>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E9CAFC1B-5F5A-F612-D234-B0E8F88795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89579-62C3-7CA1-6CB9-FEDBE75BB4B5}"/>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192830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68A18-578D-A6DA-DEDB-6D9997D6A8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393AE2-2BF0-8624-D121-86A33CC55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A934E6-DED7-5BD9-E4B1-581B9EB80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F78E9A-31D7-57D7-C5A0-85007A2FAF80}"/>
              </a:ext>
            </a:extLst>
          </p:cNvPr>
          <p:cNvSpPr>
            <a:spLocks noGrp="1"/>
          </p:cNvSpPr>
          <p:nvPr>
            <p:ph type="dt" sz="half" idx="10"/>
          </p:nvPr>
        </p:nvSpPr>
        <p:spPr/>
        <p:txBody>
          <a:bodyPr/>
          <a:lstStyle/>
          <a:p>
            <a:fld id="{1356660C-664B-4B82-B927-17816080D095}" type="datetimeFigureOut">
              <a:rPr lang="zh-CN" altLang="en-US" smtClean="0"/>
              <a:t>2024/9/29</a:t>
            </a:fld>
            <a:endParaRPr lang="zh-CN" altLang="en-US"/>
          </a:p>
        </p:txBody>
      </p:sp>
      <p:sp>
        <p:nvSpPr>
          <p:cNvPr id="6" name="页脚占位符 5">
            <a:extLst>
              <a:ext uri="{FF2B5EF4-FFF2-40B4-BE49-F238E27FC236}">
                <a16:creationId xmlns:a16="http://schemas.microsoft.com/office/drawing/2014/main" id="{9BFB2A87-4225-0073-E2CF-DFCB75AFAB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032C7C-B6D6-A191-46D5-88F101194BE5}"/>
              </a:ext>
            </a:extLst>
          </p:cNvPr>
          <p:cNvSpPr>
            <a:spLocks noGrp="1"/>
          </p:cNvSpPr>
          <p:nvPr>
            <p:ph type="sldNum" sz="quarter" idx="12"/>
          </p:nvPr>
        </p:nvSpPr>
        <p:spPr/>
        <p:txBody>
          <a:body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326345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922FBF-6002-F379-934F-0241E617C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0020B0-CDE3-CDB3-53C8-308D0136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62E1DD-2CB6-22D8-4CF6-17700110E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6660C-664B-4B82-B927-17816080D095}" type="datetimeFigureOut">
              <a:rPr lang="zh-CN" altLang="en-US" smtClean="0"/>
              <a:t>2024/9/29</a:t>
            </a:fld>
            <a:endParaRPr lang="zh-CN" altLang="en-US"/>
          </a:p>
        </p:txBody>
      </p:sp>
      <p:sp>
        <p:nvSpPr>
          <p:cNvPr id="5" name="页脚占位符 4">
            <a:extLst>
              <a:ext uri="{FF2B5EF4-FFF2-40B4-BE49-F238E27FC236}">
                <a16:creationId xmlns:a16="http://schemas.microsoft.com/office/drawing/2014/main" id="{BA726369-F457-47DA-DC6C-84AE502FA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6F65F1-F0B7-4964-B8B5-25200C046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73999-F126-45E2-9B1C-9EC47FEA8809}" type="slidenum">
              <a:rPr lang="zh-CN" altLang="en-US" smtClean="0"/>
              <a:t>‹#›</a:t>
            </a:fld>
            <a:endParaRPr lang="zh-CN" altLang="en-US"/>
          </a:p>
        </p:txBody>
      </p:sp>
    </p:spTree>
    <p:extLst>
      <p:ext uri="{BB962C8B-B14F-4D97-AF65-F5344CB8AC3E}">
        <p14:creationId xmlns:p14="http://schemas.microsoft.com/office/powerpoint/2010/main" val="364448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AD63C-E20D-C240-EBD4-151E4D1239DF}"/>
              </a:ext>
            </a:extLst>
          </p:cNvPr>
          <p:cNvSpPr>
            <a:spLocks noGrp="1"/>
          </p:cNvSpPr>
          <p:nvPr>
            <p:ph type="ctrTitle"/>
          </p:nvPr>
        </p:nvSpPr>
        <p:spPr/>
        <p:txBody>
          <a:bodyPr/>
          <a:lstStyle/>
          <a:p>
            <a:r>
              <a:rPr lang="zh-CN" altLang="en-US" dirty="0"/>
              <a:t>绪论与课程规定</a:t>
            </a:r>
          </a:p>
        </p:txBody>
      </p:sp>
      <p:sp>
        <p:nvSpPr>
          <p:cNvPr id="3" name="副标题 2">
            <a:extLst>
              <a:ext uri="{FF2B5EF4-FFF2-40B4-BE49-F238E27FC236}">
                <a16:creationId xmlns:a16="http://schemas.microsoft.com/office/drawing/2014/main" id="{F485BFBA-ADC9-47A0-8FBA-EB83783F53B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6184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这门课讲什么？</a:t>
            </a:r>
          </a:p>
        </p:txBody>
      </p:sp>
      <p:sp>
        <p:nvSpPr>
          <p:cNvPr id="4" name="矩形: 圆角 3">
            <a:extLst>
              <a:ext uri="{FF2B5EF4-FFF2-40B4-BE49-F238E27FC236}">
                <a16:creationId xmlns:a16="http://schemas.microsoft.com/office/drawing/2014/main" id="{6BE09428-0364-FDB7-C884-26DE23C0C822}"/>
              </a:ext>
            </a:extLst>
          </p:cNvPr>
          <p:cNvSpPr/>
          <p:nvPr/>
        </p:nvSpPr>
        <p:spPr>
          <a:xfrm>
            <a:off x="3366051" y="3951942"/>
            <a:ext cx="1590261" cy="92765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制图</a:t>
            </a:r>
          </a:p>
        </p:txBody>
      </p:sp>
      <p:sp>
        <p:nvSpPr>
          <p:cNvPr id="6" name="矩形: 圆角 5">
            <a:extLst>
              <a:ext uri="{FF2B5EF4-FFF2-40B4-BE49-F238E27FC236}">
                <a16:creationId xmlns:a16="http://schemas.microsoft.com/office/drawing/2014/main" id="{5A0AFD05-F46D-A483-A1B8-C1B24B145C05}"/>
              </a:ext>
            </a:extLst>
          </p:cNvPr>
          <p:cNvSpPr/>
          <p:nvPr/>
        </p:nvSpPr>
        <p:spPr>
          <a:xfrm>
            <a:off x="6922603" y="3951942"/>
            <a:ext cx="1590261" cy="92765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读图</a:t>
            </a:r>
          </a:p>
        </p:txBody>
      </p:sp>
      <p:sp>
        <p:nvSpPr>
          <p:cNvPr id="5" name="文本框 4">
            <a:extLst>
              <a:ext uri="{FF2B5EF4-FFF2-40B4-BE49-F238E27FC236}">
                <a16:creationId xmlns:a16="http://schemas.microsoft.com/office/drawing/2014/main" id="{75FFE796-D69C-8E37-3D1C-3E05B914CF36}"/>
              </a:ext>
            </a:extLst>
          </p:cNvPr>
          <p:cNvSpPr txBox="1"/>
          <p:nvPr/>
        </p:nvSpPr>
        <p:spPr>
          <a:xfrm>
            <a:off x="7819608" y="3223499"/>
            <a:ext cx="3702325" cy="461665"/>
          </a:xfrm>
          <a:prstGeom prst="rect">
            <a:avLst/>
          </a:prstGeom>
          <a:noFill/>
        </p:spPr>
        <p:txBody>
          <a:bodyPr wrap="square" rtlCol="0">
            <a:spAutoFit/>
          </a:bodyPr>
          <a:lstStyle/>
          <a:p>
            <a:r>
              <a:rPr lang="zh-CN" altLang="en-US" sz="2400" i="1" dirty="0"/>
              <a:t>将二维图像还原为三维</a:t>
            </a:r>
          </a:p>
        </p:txBody>
      </p:sp>
      <p:sp>
        <p:nvSpPr>
          <p:cNvPr id="9" name="文本框 8">
            <a:extLst>
              <a:ext uri="{FF2B5EF4-FFF2-40B4-BE49-F238E27FC236}">
                <a16:creationId xmlns:a16="http://schemas.microsoft.com/office/drawing/2014/main" id="{08681FFF-F452-3A05-8562-A63B1B58381C}"/>
              </a:ext>
            </a:extLst>
          </p:cNvPr>
          <p:cNvSpPr txBox="1"/>
          <p:nvPr/>
        </p:nvSpPr>
        <p:spPr>
          <a:xfrm>
            <a:off x="838200" y="3223499"/>
            <a:ext cx="3702325" cy="461665"/>
          </a:xfrm>
          <a:prstGeom prst="rect">
            <a:avLst/>
          </a:prstGeom>
          <a:noFill/>
        </p:spPr>
        <p:txBody>
          <a:bodyPr wrap="square" rtlCol="0">
            <a:spAutoFit/>
          </a:bodyPr>
          <a:lstStyle/>
          <a:p>
            <a:r>
              <a:rPr lang="zh-CN" altLang="en-US" sz="2400" i="1" dirty="0"/>
              <a:t>将三维图像压缩至二维</a:t>
            </a:r>
          </a:p>
        </p:txBody>
      </p:sp>
      <p:sp>
        <p:nvSpPr>
          <p:cNvPr id="14" name="矩形: 圆角 13">
            <a:extLst>
              <a:ext uri="{FF2B5EF4-FFF2-40B4-BE49-F238E27FC236}">
                <a16:creationId xmlns:a16="http://schemas.microsoft.com/office/drawing/2014/main" id="{3FD67F75-C7CA-2D89-78F3-2973F0EDD885}"/>
              </a:ext>
            </a:extLst>
          </p:cNvPr>
          <p:cNvSpPr/>
          <p:nvPr/>
        </p:nvSpPr>
        <p:spPr>
          <a:xfrm>
            <a:off x="3366051" y="2245632"/>
            <a:ext cx="5146813" cy="92765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物体</a:t>
            </a:r>
          </a:p>
        </p:txBody>
      </p:sp>
      <p:sp>
        <p:nvSpPr>
          <p:cNvPr id="16" name="箭头: 右 15">
            <a:extLst>
              <a:ext uri="{FF2B5EF4-FFF2-40B4-BE49-F238E27FC236}">
                <a16:creationId xmlns:a16="http://schemas.microsoft.com/office/drawing/2014/main" id="{CA669205-773F-97CB-BFBC-5BC4DD296ABD}"/>
              </a:ext>
            </a:extLst>
          </p:cNvPr>
          <p:cNvSpPr/>
          <p:nvPr/>
        </p:nvSpPr>
        <p:spPr>
          <a:xfrm>
            <a:off x="5144327" y="4203733"/>
            <a:ext cx="1590261" cy="424070"/>
          </a:xfrm>
          <a:prstGeom prst="righ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3319C596-1BAC-ADE7-CAD1-306259CCC4F8}"/>
              </a:ext>
            </a:extLst>
          </p:cNvPr>
          <p:cNvSpPr/>
          <p:nvPr/>
        </p:nvSpPr>
        <p:spPr>
          <a:xfrm>
            <a:off x="3998430" y="3173033"/>
            <a:ext cx="373964" cy="778909"/>
          </a:xfrm>
          <a:prstGeom prst="down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上 17">
            <a:extLst>
              <a:ext uri="{FF2B5EF4-FFF2-40B4-BE49-F238E27FC236}">
                <a16:creationId xmlns:a16="http://schemas.microsoft.com/office/drawing/2014/main" id="{F8AC86D0-0A19-4FBF-BE7E-108F85094C8A}"/>
              </a:ext>
            </a:extLst>
          </p:cNvPr>
          <p:cNvSpPr/>
          <p:nvPr/>
        </p:nvSpPr>
        <p:spPr>
          <a:xfrm>
            <a:off x="7532624" y="3173033"/>
            <a:ext cx="373964" cy="778909"/>
          </a:xfrm>
          <a:prstGeom prst="up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02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这门课学习路径</a:t>
            </a:r>
          </a:p>
        </p:txBody>
      </p:sp>
      <p:sp>
        <p:nvSpPr>
          <p:cNvPr id="7" name="矩形: 圆角 6">
            <a:extLst>
              <a:ext uri="{FF2B5EF4-FFF2-40B4-BE49-F238E27FC236}">
                <a16:creationId xmlns:a16="http://schemas.microsoft.com/office/drawing/2014/main" id="{D6BECA96-4D08-C98E-8946-347E1E33C021}"/>
              </a:ext>
            </a:extLst>
          </p:cNvPr>
          <p:cNvSpPr/>
          <p:nvPr/>
        </p:nvSpPr>
        <p:spPr>
          <a:xfrm>
            <a:off x="2123662" y="5790509"/>
            <a:ext cx="3896139" cy="70236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制图相关规定</a:t>
            </a:r>
          </a:p>
        </p:txBody>
      </p:sp>
      <p:sp>
        <p:nvSpPr>
          <p:cNvPr id="8" name="矩形: 圆角 7">
            <a:extLst>
              <a:ext uri="{FF2B5EF4-FFF2-40B4-BE49-F238E27FC236}">
                <a16:creationId xmlns:a16="http://schemas.microsoft.com/office/drawing/2014/main" id="{E6B7920D-A90A-D330-4C79-6E1D5B210708}"/>
              </a:ext>
            </a:extLst>
          </p:cNvPr>
          <p:cNvSpPr/>
          <p:nvPr/>
        </p:nvSpPr>
        <p:spPr>
          <a:xfrm>
            <a:off x="6172201" y="5790509"/>
            <a:ext cx="3896139" cy="70236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平面图形的绘制方法</a:t>
            </a:r>
          </a:p>
        </p:txBody>
      </p:sp>
      <p:sp>
        <p:nvSpPr>
          <p:cNvPr id="10" name="矩形: 圆角 9">
            <a:extLst>
              <a:ext uri="{FF2B5EF4-FFF2-40B4-BE49-F238E27FC236}">
                <a16:creationId xmlns:a16="http://schemas.microsoft.com/office/drawing/2014/main" id="{A95B1DF3-31A8-D908-FB6D-8FE928C4148F}"/>
              </a:ext>
            </a:extLst>
          </p:cNvPr>
          <p:cNvSpPr/>
          <p:nvPr/>
        </p:nvSpPr>
        <p:spPr>
          <a:xfrm>
            <a:off x="2123661" y="4783344"/>
            <a:ext cx="7944679" cy="88127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11" name="矩形: 圆角 10">
            <a:extLst>
              <a:ext uri="{FF2B5EF4-FFF2-40B4-BE49-F238E27FC236}">
                <a16:creationId xmlns:a16="http://schemas.microsoft.com/office/drawing/2014/main" id="{2EF88731-0140-42F1-76CB-77E0C0809C60}"/>
              </a:ext>
            </a:extLst>
          </p:cNvPr>
          <p:cNvSpPr/>
          <p:nvPr/>
        </p:nvSpPr>
        <p:spPr>
          <a:xfrm>
            <a:off x="3460475" y="4962248"/>
            <a:ext cx="800219" cy="60297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点</a:t>
            </a:r>
          </a:p>
        </p:txBody>
      </p:sp>
      <p:sp>
        <p:nvSpPr>
          <p:cNvPr id="12" name="矩形: 圆角 11">
            <a:extLst>
              <a:ext uri="{FF2B5EF4-FFF2-40B4-BE49-F238E27FC236}">
                <a16:creationId xmlns:a16="http://schemas.microsoft.com/office/drawing/2014/main" id="{0E22FFEC-796D-6B8B-D284-FDD258FC652D}"/>
              </a:ext>
            </a:extLst>
          </p:cNvPr>
          <p:cNvSpPr/>
          <p:nvPr/>
        </p:nvSpPr>
        <p:spPr>
          <a:xfrm>
            <a:off x="4593655" y="4962247"/>
            <a:ext cx="800219" cy="602974"/>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线</a:t>
            </a:r>
          </a:p>
        </p:txBody>
      </p:sp>
      <p:sp>
        <p:nvSpPr>
          <p:cNvPr id="13" name="矩形: 圆角 12">
            <a:extLst>
              <a:ext uri="{FF2B5EF4-FFF2-40B4-BE49-F238E27FC236}">
                <a16:creationId xmlns:a16="http://schemas.microsoft.com/office/drawing/2014/main" id="{4AE73962-6597-0299-27FB-9DE85325B62D}"/>
              </a:ext>
            </a:extLst>
          </p:cNvPr>
          <p:cNvSpPr/>
          <p:nvPr/>
        </p:nvSpPr>
        <p:spPr>
          <a:xfrm>
            <a:off x="5738961" y="4962247"/>
            <a:ext cx="800219" cy="602974"/>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面</a:t>
            </a:r>
          </a:p>
        </p:txBody>
      </p:sp>
      <p:sp>
        <p:nvSpPr>
          <p:cNvPr id="15" name="矩形: 圆角 14">
            <a:extLst>
              <a:ext uri="{FF2B5EF4-FFF2-40B4-BE49-F238E27FC236}">
                <a16:creationId xmlns:a16="http://schemas.microsoft.com/office/drawing/2014/main" id="{E559243D-E1DA-C11A-1C63-0D0A7B967865}"/>
              </a:ext>
            </a:extLst>
          </p:cNvPr>
          <p:cNvSpPr/>
          <p:nvPr/>
        </p:nvSpPr>
        <p:spPr>
          <a:xfrm>
            <a:off x="6884267" y="4962247"/>
            <a:ext cx="1050237" cy="60297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体🌶️</a:t>
            </a:r>
          </a:p>
        </p:txBody>
      </p:sp>
      <p:sp>
        <p:nvSpPr>
          <p:cNvPr id="19" name="文本框 18">
            <a:extLst>
              <a:ext uri="{FF2B5EF4-FFF2-40B4-BE49-F238E27FC236}">
                <a16:creationId xmlns:a16="http://schemas.microsoft.com/office/drawing/2014/main" id="{5C5FE619-28BB-759A-8885-DFA112DA32A5}"/>
              </a:ext>
            </a:extLst>
          </p:cNvPr>
          <p:cNvSpPr txBox="1"/>
          <p:nvPr/>
        </p:nvSpPr>
        <p:spPr>
          <a:xfrm>
            <a:off x="2327295" y="5032902"/>
            <a:ext cx="800219" cy="461665"/>
          </a:xfrm>
          <a:prstGeom prst="rect">
            <a:avLst/>
          </a:prstGeom>
          <a:noFill/>
        </p:spPr>
        <p:txBody>
          <a:bodyPr wrap="none" rtlCol="0">
            <a:spAutoFit/>
          </a:bodyPr>
          <a:lstStyle/>
          <a:p>
            <a:r>
              <a:rPr lang="zh-CN" altLang="en-US" sz="2400" dirty="0"/>
              <a:t>投影</a:t>
            </a:r>
          </a:p>
        </p:txBody>
      </p:sp>
      <p:sp>
        <p:nvSpPr>
          <p:cNvPr id="20" name="矩形: 圆角 19">
            <a:extLst>
              <a:ext uri="{FF2B5EF4-FFF2-40B4-BE49-F238E27FC236}">
                <a16:creationId xmlns:a16="http://schemas.microsoft.com/office/drawing/2014/main" id="{6D0E47E7-3DDC-3BBA-BB0E-1C12A42B6A3F}"/>
              </a:ext>
            </a:extLst>
          </p:cNvPr>
          <p:cNvSpPr/>
          <p:nvPr/>
        </p:nvSpPr>
        <p:spPr>
          <a:xfrm>
            <a:off x="10225707" y="4962247"/>
            <a:ext cx="1378226" cy="602974"/>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轴测图</a:t>
            </a:r>
          </a:p>
        </p:txBody>
      </p:sp>
      <p:sp>
        <p:nvSpPr>
          <p:cNvPr id="21" name="矩形: 圆角 20">
            <a:extLst>
              <a:ext uri="{FF2B5EF4-FFF2-40B4-BE49-F238E27FC236}">
                <a16:creationId xmlns:a16="http://schemas.microsoft.com/office/drawing/2014/main" id="{83D84763-4CE8-8299-37DD-4F71B4DCA6A9}"/>
              </a:ext>
            </a:extLst>
          </p:cNvPr>
          <p:cNvSpPr/>
          <p:nvPr/>
        </p:nvSpPr>
        <p:spPr>
          <a:xfrm>
            <a:off x="8244921" y="4962247"/>
            <a:ext cx="1671256" cy="60297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组合体🌶️</a:t>
            </a:r>
          </a:p>
        </p:txBody>
      </p:sp>
      <p:sp>
        <p:nvSpPr>
          <p:cNvPr id="22" name="矩形: 圆角 21">
            <a:extLst>
              <a:ext uri="{FF2B5EF4-FFF2-40B4-BE49-F238E27FC236}">
                <a16:creationId xmlns:a16="http://schemas.microsoft.com/office/drawing/2014/main" id="{885FA68A-72D2-3776-4D4C-8E6DDC4106E9}"/>
              </a:ext>
            </a:extLst>
          </p:cNvPr>
          <p:cNvSpPr/>
          <p:nvPr/>
        </p:nvSpPr>
        <p:spPr>
          <a:xfrm>
            <a:off x="2123661" y="4001466"/>
            <a:ext cx="7944679" cy="682485"/>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视图</a:t>
            </a:r>
          </a:p>
        </p:txBody>
      </p:sp>
      <p:sp>
        <p:nvSpPr>
          <p:cNvPr id="23" name="矩形: 圆角 22">
            <a:extLst>
              <a:ext uri="{FF2B5EF4-FFF2-40B4-BE49-F238E27FC236}">
                <a16:creationId xmlns:a16="http://schemas.microsoft.com/office/drawing/2014/main" id="{33C05C32-B712-0890-C713-463C6E0DE3CE}"/>
              </a:ext>
            </a:extLst>
          </p:cNvPr>
          <p:cNvSpPr/>
          <p:nvPr/>
        </p:nvSpPr>
        <p:spPr>
          <a:xfrm>
            <a:off x="2123660" y="3229529"/>
            <a:ext cx="7944679" cy="68248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标准件的表示</a:t>
            </a:r>
          </a:p>
        </p:txBody>
      </p:sp>
      <p:sp>
        <p:nvSpPr>
          <p:cNvPr id="24" name="矩形: 圆角 23">
            <a:extLst>
              <a:ext uri="{FF2B5EF4-FFF2-40B4-BE49-F238E27FC236}">
                <a16:creationId xmlns:a16="http://schemas.microsoft.com/office/drawing/2014/main" id="{90A7F00C-658F-0F0A-9FEC-C2CA70F2764F}"/>
              </a:ext>
            </a:extLst>
          </p:cNvPr>
          <p:cNvSpPr/>
          <p:nvPr/>
        </p:nvSpPr>
        <p:spPr>
          <a:xfrm>
            <a:off x="2123660" y="2457592"/>
            <a:ext cx="7944679" cy="68248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零件图</a:t>
            </a:r>
          </a:p>
        </p:txBody>
      </p:sp>
      <p:sp>
        <p:nvSpPr>
          <p:cNvPr id="25" name="矩形: 圆角 24">
            <a:extLst>
              <a:ext uri="{FF2B5EF4-FFF2-40B4-BE49-F238E27FC236}">
                <a16:creationId xmlns:a16="http://schemas.microsoft.com/office/drawing/2014/main" id="{811FA194-9C5A-FD82-D972-3B8B1C7B284C}"/>
              </a:ext>
            </a:extLst>
          </p:cNvPr>
          <p:cNvSpPr/>
          <p:nvPr/>
        </p:nvSpPr>
        <p:spPr>
          <a:xfrm>
            <a:off x="2123659" y="1685655"/>
            <a:ext cx="7944679" cy="682485"/>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装配图</a:t>
            </a:r>
          </a:p>
        </p:txBody>
      </p:sp>
      <p:sp>
        <p:nvSpPr>
          <p:cNvPr id="26" name="箭头: 上 25">
            <a:extLst>
              <a:ext uri="{FF2B5EF4-FFF2-40B4-BE49-F238E27FC236}">
                <a16:creationId xmlns:a16="http://schemas.microsoft.com/office/drawing/2014/main" id="{6FD3C8AA-17D9-226B-389A-4F414478AA24}"/>
              </a:ext>
            </a:extLst>
          </p:cNvPr>
          <p:cNvSpPr/>
          <p:nvPr/>
        </p:nvSpPr>
        <p:spPr>
          <a:xfrm>
            <a:off x="1656522" y="1685655"/>
            <a:ext cx="325686" cy="4807220"/>
          </a:xfrm>
          <a:prstGeom prst="up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7496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FC2E7-A341-6F8A-198B-E75CE4BD989C}"/>
              </a:ext>
            </a:extLst>
          </p:cNvPr>
          <p:cNvSpPr>
            <a:spLocks noGrp="1"/>
          </p:cNvSpPr>
          <p:nvPr>
            <p:ph type="title"/>
          </p:nvPr>
        </p:nvSpPr>
        <p:spPr/>
        <p:txBody>
          <a:bodyPr/>
          <a:lstStyle/>
          <a:p>
            <a:r>
              <a:rPr lang="zh-CN" altLang="en-US" dirty="0"/>
              <a:t>课程考核与要求</a:t>
            </a:r>
          </a:p>
        </p:txBody>
      </p:sp>
      <p:sp>
        <p:nvSpPr>
          <p:cNvPr id="3" name="内容占位符 2">
            <a:extLst>
              <a:ext uri="{FF2B5EF4-FFF2-40B4-BE49-F238E27FC236}">
                <a16:creationId xmlns:a16="http://schemas.microsoft.com/office/drawing/2014/main" id="{68EF199A-7FDC-B493-A708-D825738200BD}"/>
              </a:ext>
            </a:extLst>
          </p:cNvPr>
          <p:cNvSpPr>
            <a:spLocks noGrp="1"/>
          </p:cNvSpPr>
          <p:nvPr>
            <p:ph idx="1"/>
          </p:nvPr>
        </p:nvSpPr>
        <p:spPr/>
        <p:txBody>
          <a:bodyPr/>
          <a:lstStyle/>
          <a:p>
            <a:r>
              <a:rPr lang="zh-CN" altLang="en-US" dirty="0"/>
              <a:t>考试课 </a:t>
            </a:r>
            <a:r>
              <a:rPr lang="en-US" altLang="zh-CN" dirty="0"/>
              <a:t>60%</a:t>
            </a:r>
            <a:r>
              <a:rPr lang="zh-CN" altLang="en-US" dirty="0"/>
              <a:t>期末考试成绩 </a:t>
            </a:r>
            <a:r>
              <a:rPr lang="en-US" altLang="zh-CN" dirty="0"/>
              <a:t>+ 40%</a:t>
            </a:r>
            <a:r>
              <a:rPr lang="zh-CN" altLang="en-US" dirty="0"/>
              <a:t>平时成绩</a:t>
            </a:r>
          </a:p>
        </p:txBody>
      </p:sp>
    </p:spTree>
    <p:extLst>
      <p:ext uri="{BB962C8B-B14F-4D97-AF65-F5344CB8AC3E}">
        <p14:creationId xmlns:p14="http://schemas.microsoft.com/office/powerpoint/2010/main" val="39817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F99C426-16D7-9C0F-2D00-4682C5EC9071}"/>
              </a:ext>
            </a:extLst>
          </p:cNvPr>
          <p:cNvPicPr>
            <a:picLocks noChangeAspect="1"/>
          </p:cNvPicPr>
          <p:nvPr/>
        </p:nvPicPr>
        <p:blipFill>
          <a:blip r:embed="rId2">
            <a:extLst>
              <a:ext uri="{28A0092B-C50C-407E-A947-70E740481C1C}">
                <a14:useLocalDpi xmlns:a14="http://schemas.microsoft.com/office/drawing/2010/main" val="0"/>
              </a:ext>
            </a:extLst>
          </a:blip>
          <a:srcRect t="5075" b="31476"/>
          <a:stretch/>
        </p:blipFill>
        <p:spPr>
          <a:xfrm>
            <a:off x="8186620" y="1690688"/>
            <a:ext cx="3167180" cy="4351338"/>
          </a:xfrm>
          <a:prstGeom prst="rect">
            <a:avLst/>
          </a:prstGeom>
        </p:spPr>
      </p:pic>
      <p:sp>
        <p:nvSpPr>
          <p:cNvPr id="2" name="标题 1">
            <a:extLst>
              <a:ext uri="{FF2B5EF4-FFF2-40B4-BE49-F238E27FC236}">
                <a16:creationId xmlns:a16="http://schemas.microsoft.com/office/drawing/2014/main" id="{D65FC2E7-A341-6F8A-198B-E75CE4BD989C}"/>
              </a:ext>
            </a:extLst>
          </p:cNvPr>
          <p:cNvSpPr>
            <a:spLocks noGrp="1"/>
          </p:cNvSpPr>
          <p:nvPr>
            <p:ph type="title"/>
          </p:nvPr>
        </p:nvSpPr>
        <p:spPr/>
        <p:txBody>
          <a:bodyPr/>
          <a:lstStyle/>
          <a:p>
            <a:r>
              <a:rPr lang="zh-CN" altLang="en-US" dirty="0"/>
              <a:t>课程考核与要求</a:t>
            </a:r>
          </a:p>
        </p:txBody>
      </p:sp>
      <p:sp>
        <p:nvSpPr>
          <p:cNvPr id="3" name="内容占位符 2">
            <a:extLst>
              <a:ext uri="{FF2B5EF4-FFF2-40B4-BE49-F238E27FC236}">
                <a16:creationId xmlns:a16="http://schemas.microsoft.com/office/drawing/2014/main" id="{68EF199A-7FDC-B493-A708-D825738200BD}"/>
              </a:ext>
            </a:extLst>
          </p:cNvPr>
          <p:cNvSpPr>
            <a:spLocks noGrp="1"/>
          </p:cNvSpPr>
          <p:nvPr>
            <p:ph idx="1"/>
          </p:nvPr>
        </p:nvSpPr>
        <p:spPr/>
        <p:txBody>
          <a:bodyPr/>
          <a:lstStyle/>
          <a:p>
            <a:r>
              <a:rPr lang="zh-CN" altLang="en-US" dirty="0"/>
              <a:t>考试课 </a:t>
            </a:r>
            <a:r>
              <a:rPr lang="en-US" altLang="zh-CN" dirty="0"/>
              <a:t>60%</a:t>
            </a:r>
            <a:r>
              <a:rPr lang="zh-CN" altLang="en-US" dirty="0"/>
              <a:t>期末考试成绩 </a:t>
            </a:r>
            <a:r>
              <a:rPr lang="en-US" altLang="zh-CN" dirty="0"/>
              <a:t>+ 40%</a:t>
            </a:r>
            <a:r>
              <a:rPr lang="zh-CN" altLang="en-US" dirty="0"/>
              <a:t>平时成绩</a:t>
            </a:r>
            <a:endParaRPr lang="en-US" altLang="zh-CN" dirty="0"/>
          </a:p>
          <a:p>
            <a:r>
              <a:rPr lang="zh-CN" altLang="en-US" dirty="0"/>
              <a:t>不确定性的点名考勤</a:t>
            </a:r>
          </a:p>
        </p:txBody>
      </p:sp>
      <p:pic>
        <p:nvPicPr>
          <p:cNvPr id="5" name="图片 4">
            <a:extLst>
              <a:ext uri="{FF2B5EF4-FFF2-40B4-BE49-F238E27FC236}">
                <a16:creationId xmlns:a16="http://schemas.microsoft.com/office/drawing/2014/main" id="{1556D9B3-983B-6D80-E446-DF2BFA4EB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231" y="2213080"/>
            <a:ext cx="830652" cy="762066"/>
          </a:xfrm>
          <a:prstGeom prst="rect">
            <a:avLst/>
          </a:prstGeom>
        </p:spPr>
      </p:pic>
      <p:pic>
        <p:nvPicPr>
          <p:cNvPr id="7" name="图片 6">
            <a:extLst>
              <a:ext uri="{FF2B5EF4-FFF2-40B4-BE49-F238E27FC236}">
                <a16:creationId xmlns:a16="http://schemas.microsoft.com/office/drawing/2014/main" id="{9D01C190-5774-2953-F6F9-F92701E58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108" y="3751675"/>
            <a:ext cx="1377413" cy="1346802"/>
          </a:xfrm>
          <a:prstGeom prst="rect">
            <a:avLst/>
          </a:prstGeom>
        </p:spPr>
      </p:pic>
      <p:pic>
        <p:nvPicPr>
          <p:cNvPr id="9" name="图片 8">
            <a:extLst>
              <a:ext uri="{FF2B5EF4-FFF2-40B4-BE49-F238E27FC236}">
                <a16:creationId xmlns:a16="http://schemas.microsoft.com/office/drawing/2014/main" id="{633F8125-431E-0B73-233A-91829009F142}"/>
              </a:ext>
            </a:extLst>
          </p:cNvPr>
          <p:cNvPicPr>
            <a:picLocks noChangeAspect="1"/>
          </p:cNvPicPr>
          <p:nvPr/>
        </p:nvPicPr>
        <p:blipFill>
          <a:blip r:embed="rId5">
            <a:extLst>
              <a:ext uri="{28A0092B-C50C-407E-A947-70E740481C1C}">
                <a14:useLocalDpi xmlns:a14="http://schemas.microsoft.com/office/drawing/2010/main" val="0"/>
              </a:ext>
            </a:extLst>
          </a:blip>
          <a:srcRect t="5603" b="30948"/>
          <a:stretch/>
        </p:blipFill>
        <p:spPr>
          <a:xfrm>
            <a:off x="8186620" y="1690688"/>
            <a:ext cx="3167180" cy="4351338"/>
          </a:xfrm>
          <a:prstGeom prst="rect">
            <a:avLst/>
          </a:prstGeom>
        </p:spPr>
      </p:pic>
    </p:spTree>
    <p:extLst>
      <p:ext uri="{BB962C8B-B14F-4D97-AF65-F5344CB8AC3E}">
        <p14:creationId xmlns:p14="http://schemas.microsoft.com/office/powerpoint/2010/main" val="266507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FC2E7-A341-6F8A-198B-E75CE4BD989C}"/>
              </a:ext>
            </a:extLst>
          </p:cNvPr>
          <p:cNvSpPr>
            <a:spLocks noGrp="1"/>
          </p:cNvSpPr>
          <p:nvPr>
            <p:ph type="title"/>
          </p:nvPr>
        </p:nvSpPr>
        <p:spPr/>
        <p:txBody>
          <a:bodyPr/>
          <a:lstStyle/>
          <a:p>
            <a:r>
              <a:rPr lang="zh-CN" altLang="en-US" dirty="0"/>
              <a:t>课程考核与要求</a:t>
            </a:r>
          </a:p>
        </p:txBody>
      </p:sp>
      <p:sp>
        <p:nvSpPr>
          <p:cNvPr id="3" name="内容占位符 2">
            <a:extLst>
              <a:ext uri="{FF2B5EF4-FFF2-40B4-BE49-F238E27FC236}">
                <a16:creationId xmlns:a16="http://schemas.microsoft.com/office/drawing/2014/main" id="{68EF199A-7FDC-B493-A708-D825738200BD}"/>
              </a:ext>
            </a:extLst>
          </p:cNvPr>
          <p:cNvSpPr>
            <a:spLocks noGrp="1"/>
          </p:cNvSpPr>
          <p:nvPr>
            <p:ph idx="1"/>
          </p:nvPr>
        </p:nvSpPr>
        <p:spPr/>
        <p:txBody>
          <a:bodyPr/>
          <a:lstStyle/>
          <a:p>
            <a:r>
              <a:rPr lang="zh-CN" altLang="en-US" dirty="0"/>
              <a:t>考试课 </a:t>
            </a:r>
            <a:r>
              <a:rPr lang="en-US" altLang="zh-CN" dirty="0"/>
              <a:t>60%</a:t>
            </a:r>
            <a:r>
              <a:rPr lang="zh-CN" altLang="en-US" dirty="0"/>
              <a:t>期末考试成绩 </a:t>
            </a:r>
            <a:r>
              <a:rPr lang="en-US" altLang="zh-CN" dirty="0"/>
              <a:t>+ 40%</a:t>
            </a:r>
            <a:r>
              <a:rPr lang="zh-CN" altLang="en-US" dirty="0"/>
              <a:t>平时成绩</a:t>
            </a:r>
            <a:endParaRPr lang="en-US" altLang="zh-CN" dirty="0"/>
          </a:p>
          <a:p>
            <a:r>
              <a:rPr lang="zh-CN" altLang="en-US" dirty="0"/>
              <a:t>不确定性的点名考勤</a:t>
            </a:r>
            <a:endParaRPr lang="en-US" altLang="zh-CN" dirty="0"/>
          </a:p>
          <a:p>
            <a:r>
              <a:rPr lang="zh-CN" altLang="en-US" dirty="0"/>
              <a:t>请准备好作图工具，上课请带好课本和习题集</a:t>
            </a:r>
          </a:p>
        </p:txBody>
      </p:sp>
      <p:pic>
        <p:nvPicPr>
          <p:cNvPr id="5" name="图片 4">
            <a:extLst>
              <a:ext uri="{FF2B5EF4-FFF2-40B4-BE49-F238E27FC236}">
                <a16:creationId xmlns:a16="http://schemas.microsoft.com/office/drawing/2014/main" id="{EAEC4081-D03D-F04B-C74D-AE2A740E78DB}"/>
              </a:ext>
            </a:extLst>
          </p:cNvPr>
          <p:cNvPicPr>
            <a:picLocks noChangeAspect="1"/>
          </p:cNvPicPr>
          <p:nvPr/>
        </p:nvPicPr>
        <p:blipFill>
          <a:blip r:embed="rId2"/>
          <a:stretch>
            <a:fillRect/>
          </a:stretch>
        </p:blipFill>
        <p:spPr>
          <a:xfrm>
            <a:off x="7435298" y="3610527"/>
            <a:ext cx="3700415" cy="2882348"/>
          </a:xfrm>
          <a:prstGeom prst="rect">
            <a:avLst/>
          </a:prstGeom>
        </p:spPr>
      </p:pic>
      <p:sp>
        <p:nvSpPr>
          <p:cNvPr id="6" name="文本框 5">
            <a:extLst>
              <a:ext uri="{FF2B5EF4-FFF2-40B4-BE49-F238E27FC236}">
                <a16:creationId xmlns:a16="http://schemas.microsoft.com/office/drawing/2014/main" id="{6F811989-1D41-F1ED-DA67-1774A5E1247A}"/>
              </a:ext>
            </a:extLst>
          </p:cNvPr>
          <p:cNvSpPr txBox="1"/>
          <p:nvPr/>
        </p:nvSpPr>
        <p:spPr>
          <a:xfrm>
            <a:off x="7577345" y="5942568"/>
            <a:ext cx="3416320" cy="369332"/>
          </a:xfrm>
          <a:prstGeom prst="rect">
            <a:avLst/>
          </a:prstGeom>
          <a:noFill/>
        </p:spPr>
        <p:txBody>
          <a:bodyPr wrap="none" rtlCol="0">
            <a:spAutoFit/>
          </a:bodyPr>
          <a:lstStyle/>
          <a:p>
            <a:r>
              <a:rPr lang="zh-CN" altLang="en-US" b="0" i="0" dirty="0">
                <a:solidFill>
                  <a:schemeClr val="bg1"/>
                </a:solidFill>
                <a:effectLst/>
                <a:latin typeface="Helvetica Neue"/>
              </a:rPr>
              <a:t>重铸制图荣光，我辈义不容辞！</a:t>
            </a:r>
            <a:endParaRPr lang="zh-CN" altLang="en-US" dirty="0">
              <a:solidFill>
                <a:schemeClr val="bg1"/>
              </a:solidFill>
            </a:endParaRPr>
          </a:p>
        </p:txBody>
      </p:sp>
    </p:spTree>
    <p:extLst>
      <p:ext uri="{BB962C8B-B14F-4D97-AF65-F5344CB8AC3E}">
        <p14:creationId xmlns:p14="http://schemas.microsoft.com/office/powerpoint/2010/main" val="85254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FC2E7-A341-6F8A-198B-E75CE4BD989C}"/>
              </a:ext>
            </a:extLst>
          </p:cNvPr>
          <p:cNvSpPr>
            <a:spLocks noGrp="1"/>
          </p:cNvSpPr>
          <p:nvPr>
            <p:ph type="title"/>
          </p:nvPr>
        </p:nvSpPr>
        <p:spPr/>
        <p:txBody>
          <a:bodyPr/>
          <a:lstStyle/>
          <a:p>
            <a:r>
              <a:rPr lang="zh-CN" altLang="en-US" dirty="0"/>
              <a:t>课程考核与要求</a:t>
            </a:r>
          </a:p>
        </p:txBody>
      </p:sp>
      <p:sp>
        <p:nvSpPr>
          <p:cNvPr id="3" name="内容占位符 2">
            <a:extLst>
              <a:ext uri="{FF2B5EF4-FFF2-40B4-BE49-F238E27FC236}">
                <a16:creationId xmlns:a16="http://schemas.microsoft.com/office/drawing/2014/main" id="{68EF199A-7FDC-B493-A708-D825738200BD}"/>
              </a:ext>
            </a:extLst>
          </p:cNvPr>
          <p:cNvSpPr>
            <a:spLocks noGrp="1"/>
          </p:cNvSpPr>
          <p:nvPr>
            <p:ph idx="1"/>
          </p:nvPr>
        </p:nvSpPr>
        <p:spPr/>
        <p:txBody>
          <a:bodyPr/>
          <a:lstStyle/>
          <a:p>
            <a:r>
              <a:rPr lang="zh-CN" altLang="en-US" dirty="0"/>
              <a:t>考试课 </a:t>
            </a:r>
            <a:r>
              <a:rPr lang="en-US" altLang="zh-CN" dirty="0"/>
              <a:t>60%</a:t>
            </a:r>
            <a:r>
              <a:rPr lang="zh-CN" altLang="en-US" dirty="0"/>
              <a:t>期末考试成绩 </a:t>
            </a:r>
            <a:r>
              <a:rPr lang="en-US" altLang="zh-CN" dirty="0"/>
              <a:t>+ 40%</a:t>
            </a:r>
            <a:r>
              <a:rPr lang="zh-CN" altLang="en-US" dirty="0"/>
              <a:t>平时成绩</a:t>
            </a:r>
            <a:endParaRPr lang="en-US" altLang="zh-CN" dirty="0"/>
          </a:p>
          <a:p>
            <a:r>
              <a:rPr lang="zh-CN" altLang="en-US" dirty="0"/>
              <a:t>不确定性的点名考勤</a:t>
            </a:r>
            <a:endParaRPr lang="en-US" altLang="zh-CN" dirty="0"/>
          </a:p>
          <a:p>
            <a:r>
              <a:rPr lang="zh-CN" altLang="en-US" dirty="0"/>
              <a:t>请准备好作图工具，上课请带好课本和习题集</a:t>
            </a:r>
            <a:endParaRPr lang="en-US" altLang="zh-CN" dirty="0"/>
          </a:p>
          <a:p>
            <a:r>
              <a:rPr lang="zh-CN" altLang="en-US" dirty="0"/>
              <a:t>新手上路，请多原谅</a:t>
            </a:r>
          </a:p>
        </p:txBody>
      </p:sp>
      <p:pic>
        <p:nvPicPr>
          <p:cNvPr id="5" name="图片 4">
            <a:extLst>
              <a:ext uri="{FF2B5EF4-FFF2-40B4-BE49-F238E27FC236}">
                <a16:creationId xmlns:a16="http://schemas.microsoft.com/office/drawing/2014/main" id="{E5AE215D-5820-D606-6921-39CCF244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892" y="3714952"/>
            <a:ext cx="3627434" cy="2979678"/>
          </a:xfrm>
          <a:prstGeom prst="rect">
            <a:avLst/>
          </a:prstGeom>
        </p:spPr>
      </p:pic>
    </p:spTree>
    <p:extLst>
      <p:ext uri="{BB962C8B-B14F-4D97-AF65-F5344CB8AC3E}">
        <p14:creationId xmlns:p14="http://schemas.microsoft.com/office/powerpoint/2010/main" val="362941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什么是图？</a:t>
            </a:r>
          </a:p>
        </p:txBody>
      </p:sp>
      <p:sp>
        <p:nvSpPr>
          <p:cNvPr id="3" name="内容占位符 2">
            <a:extLst>
              <a:ext uri="{FF2B5EF4-FFF2-40B4-BE49-F238E27FC236}">
                <a16:creationId xmlns:a16="http://schemas.microsoft.com/office/drawing/2014/main" id="{34737B16-6338-31F1-E6B5-3AE4463FBEBF}"/>
              </a:ext>
            </a:extLst>
          </p:cNvPr>
          <p:cNvSpPr>
            <a:spLocks noGrp="1"/>
          </p:cNvSpPr>
          <p:nvPr>
            <p:ph idx="1"/>
          </p:nvPr>
        </p:nvSpPr>
        <p:spPr/>
        <p:txBody>
          <a:bodyPr/>
          <a:lstStyle/>
          <a:p>
            <a:r>
              <a:rPr lang="zh-CN" altLang="en-US" b="0" i="0" dirty="0">
                <a:solidFill>
                  <a:srgbClr val="212529"/>
                </a:solidFill>
                <a:effectLst/>
                <a:latin typeface="system-ui"/>
              </a:rPr>
              <a:t>用点、线、符号、文字和数字等描绘事物凡何特性、形态、位置及大小的一种形式</a:t>
            </a:r>
            <a:endParaRPr lang="zh-CN" altLang="en-US" dirty="0"/>
          </a:p>
        </p:txBody>
      </p:sp>
      <p:pic>
        <p:nvPicPr>
          <p:cNvPr id="5" name="图片 4">
            <a:extLst>
              <a:ext uri="{FF2B5EF4-FFF2-40B4-BE49-F238E27FC236}">
                <a16:creationId xmlns:a16="http://schemas.microsoft.com/office/drawing/2014/main" id="{0B00246B-885D-7467-5213-DF7C729CE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643" y="3174193"/>
            <a:ext cx="4636823" cy="3226083"/>
          </a:xfrm>
          <a:prstGeom prst="rect">
            <a:avLst/>
          </a:prstGeom>
        </p:spPr>
      </p:pic>
      <p:pic>
        <p:nvPicPr>
          <p:cNvPr id="7" name="图片 6">
            <a:extLst>
              <a:ext uri="{FF2B5EF4-FFF2-40B4-BE49-F238E27FC236}">
                <a16:creationId xmlns:a16="http://schemas.microsoft.com/office/drawing/2014/main" id="{ED68EC36-5C3F-A917-E81B-A2F6BD866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843" y="3159888"/>
            <a:ext cx="4636823" cy="3240389"/>
          </a:xfrm>
          <a:prstGeom prst="rect">
            <a:avLst/>
          </a:prstGeom>
        </p:spPr>
      </p:pic>
    </p:spTree>
    <p:extLst>
      <p:ext uri="{BB962C8B-B14F-4D97-AF65-F5344CB8AC3E}">
        <p14:creationId xmlns:p14="http://schemas.microsoft.com/office/powerpoint/2010/main" val="198924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什么是图样？</a:t>
            </a:r>
          </a:p>
        </p:txBody>
      </p:sp>
      <p:sp>
        <p:nvSpPr>
          <p:cNvPr id="3" name="内容占位符 2">
            <a:extLst>
              <a:ext uri="{FF2B5EF4-FFF2-40B4-BE49-F238E27FC236}">
                <a16:creationId xmlns:a16="http://schemas.microsoft.com/office/drawing/2014/main" id="{34737B16-6338-31F1-E6B5-3AE4463FBEBF}"/>
              </a:ext>
            </a:extLst>
          </p:cNvPr>
          <p:cNvSpPr>
            <a:spLocks noGrp="1"/>
          </p:cNvSpPr>
          <p:nvPr>
            <p:ph idx="1"/>
          </p:nvPr>
        </p:nvSpPr>
        <p:spPr/>
        <p:txBody>
          <a:bodyPr/>
          <a:lstStyle/>
          <a:p>
            <a:r>
              <a:rPr lang="zh-CN" altLang="en-US" b="0" i="0" dirty="0">
                <a:solidFill>
                  <a:srgbClr val="212529"/>
                </a:solidFill>
                <a:effectLst/>
                <a:latin typeface="system-ui"/>
              </a:rPr>
              <a:t>工程技术中，根据投影原理、国家标准和有关规定绘制的用于工程施工或产品制造等用途的图，叫做图样。</a:t>
            </a:r>
            <a:endParaRPr lang="zh-CN" altLang="en-US" dirty="0"/>
          </a:p>
        </p:txBody>
      </p:sp>
      <p:pic>
        <p:nvPicPr>
          <p:cNvPr id="4" name="Picture 2">
            <a:extLst>
              <a:ext uri="{FF2B5EF4-FFF2-40B4-BE49-F238E27FC236}">
                <a16:creationId xmlns:a16="http://schemas.microsoft.com/office/drawing/2014/main" id="{80044F2B-41C3-C512-34CF-72BE2B016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441" y="2822247"/>
            <a:ext cx="4906278" cy="34346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BE38F654-1E40-B56E-A324-E82F34E91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974" y="2586251"/>
            <a:ext cx="2704585" cy="3906624"/>
          </a:xfrm>
          <a:prstGeom prst="rect">
            <a:avLst/>
          </a:prstGeom>
        </p:spPr>
      </p:pic>
    </p:spTree>
    <p:extLst>
      <p:ext uri="{BB962C8B-B14F-4D97-AF65-F5344CB8AC3E}">
        <p14:creationId xmlns:p14="http://schemas.microsoft.com/office/powerpoint/2010/main" val="335676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什么是机械图样？</a:t>
            </a:r>
          </a:p>
        </p:txBody>
      </p:sp>
      <p:sp>
        <p:nvSpPr>
          <p:cNvPr id="3" name="内容占位符 2">
            <a:extLst>
              <a:ext uri="{FF2B5EF4-FFF2-40B4-BE49-F238E27FC236}">
                <a16:creationId xmlns:a16="http://schemas.microsoft.com/office/drawing/2014/main" id="{34737B16-6338-31F1-E6B5-3AE4463FBEBF}"/>
              </a:ext>
            </a:extLst>
          </p:cNvPr>
          <p:cNvSpPr>
            <a:spLocks noGrp="1"/>
          </p:cNvSpPr>
          <p:nvPr>
            <p:ph idx="1"/>
          </p:nvPr>
        </p:nvSpPr>
        <p:spPr/>
        <p:txBody>
          <a:bodyPr/>
          <a:lstStyle/>
          <a:p>
            <a:r>
              <a:rPr lang="zh-CN" altLang="en-US" b="0" i="0" dirty="0">
                <a:solidFill>
                  <a:srgbClr val="212529"/>
                </a:solidFill>
                <a:effectLst/>
                <a:latin typeface="system-ui"/>
              </a:rPr>
              <a:t>机械制造中使用的图样称为机械图样。</a:t>
            </a:r>
            <a:endParaRPr lang="zh-CN" altLang="en-US" dirty="0"/>
          </a:p>
        </p:txBody>
      </p:sp>
      <p:pic>
        <p:nvPicPr>
          <p:cNvPr id="5" name="图片 4">
            <a:extLst>
              <a:ext uri="{FF2B5EF4-FFF2-40B4-BE49-F238E27FC236}">
                <a16:creationId xmlns:a16="http://schemas.microsoft.com/office/drawing/2014/main" id="{96E87B85-0F0D-CF79-F358-62D1FCF02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063" y="2433590"/>
            <a:ext cx="5705822" cy="4059285"/>
          </a:xfrm>
          <a:prstGeom prst="rect">
            <a:avLst/>
          </a:prstGeom>
        </p:spPr>
      </p:pic>
    </p:spTree>
    <p:extLst>
      <p:ext uri="{BB962C8B-B14F-4D97-AF65-F5344CB8AC3E}">
        <p14:creationId xmlns:p14="http://schemas.microsoft.com/office/powerpoint/2010/main" val="80670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EFB1C-F6FC-0941-6D46-37C492D1CCB2}"/>
              </a:ext>
            </a:extLst>
          </p:cNvPr>
          <p:cNvSpPr>
            <a:spLocks noGrp="1"/>
          </p:cNvSpPr>
          <p:nvPr>
            <p:ph type="title"/>
          </p:nvPr>
        </p:nvSpPr>
        <p:spPr/>
        <p:txBody>
          <a:bodyPr/>
          <a:lstStyle/>
          <a:p>
            <a:r>
              <a:rPr lang="zh-CN" altLang="en-US" dirty="0"/>
              <a:t>零件图和装配图</a:t>
            </a:r>
          </a:p>
        </p:txBody>
      </p:sp>
      <p:sp>
        <p:nvSpPr>
          <p:cNvPr id="4" name="矩形: 圆角 3">
            <a:extLst>
              <a:ext uri="{FF2B5EF4-FFF2-40B4-BE49-F238E27FC236}">
                <a16:creationId xmlns:a16="http://schemas.microsoft.com/office/drawing/2014/main" id="{6BE09428-0364-FDB7-C884-26DE23C0C822}"/>
              </a:ext>
            </a:extLst>
          </p:cNvPr>
          <p:cNvSpPr/>
          <p:nvPr/>
        </p:nvSpPr>
        <p:spPr>
          <a:xfrm>
            <a:off x="3352800" y="3101009"/>
            <a:ext cx="1590261" cy="92765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机器</a:t>
            </a:r>
          </a:p>
        </p:txBody>
      </p:sp>
      <p:sp>
        <p:nvSpPr>
          <p:cNvPr id="6" name="矩形: 圆角 5">
            <a:extLst>
              <a:ext uri="{FF2B5EF4-FFF2-40B4-BE49-F238E27FC236}">
                <a16:creationId xmlns:a16="http://schemas.microsoft.com/office/drawing/2014/main" id="{5A0AFD05-F46D-A483-A1B8-C1B24B145C05}"/>
              </a:ext>
            </a:extLst>
          </p:cNvPr>
          <p:cNvSpPr/>
          <p:nvPr/>
        </p:nvSpPr>
        <p:spPr>
          <a:xfrm>
            <a:off x="6662530" y="3101009"/>
            <a:ext cx="1590261" cy="92765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零件</a:t>
            </a:r>
          </a:p>
        </p:txBody>
      </p:sp>
      <p:sp>
        <p:nvSpPr>
          <p:cNvPr id="7" name="箭头: 上弧形 6">
            <a:extLst>
              <a:ext uri="{FF2B5EF4-FFF2-40B4-BE49-F238E27FC236}">
                <a16:creationId xmlns:a16="http://schemas.microsoft.com/office/drawing/2014/main" id="{FD08F126-8FA7-F8BD-4BE1-116B11B915D0}"/>
              </a:ext>
            </a:extLst>
          </p:cNvPr>
          <p:cNvSpPr/>
          <p:nvPr/>
        </p:nvSpPr>
        <p:spPr>
          <a:xfrm>
            <a:off x="4550465" y="2464904"/>
            <a:ext cx="2504661" cy="63610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上弧形 7">
            <a:extLst>
              <a:ext uri="{FF2B5EF4-FFF2-40B4-BE49-F238E27FC236}">
                <a16:creationId xmlns:a16="http://schemas.microsoft.com/office/drawing/2014/main" id="{3B9ADDDB-67CB-F650-2266-D2227F3E6242}"/>
              </a:ext>
            </a:extLst>
          </p:cNvPr>
          <p:cNvSpPr/>
          <p:nvPr/>
        </p:nvSpPr>
        <p:spPr>
          <a:xfrm rot="10800000">
            <a:off x="4477578" y="4028661"/>
            <a:ext cx="2504661" cy="63610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Picture 5">
            <a:extLst>
              <a:ext uri="{FF2B5EF4-FFF2-40B4-BE49-F238E27FC236}">
                <a16:creationId xmlns:a16="http://schemas.microsoft.com/office/drawing/2014/main" id="{6820C0CA-4D1D-F987-2281-FF5E7DA6C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56" t="8147" r="8261" b="19199"/>
          <a:stretch>
            <a:fillRect/>
          </a:stretch>
        </p:blipFill>
        <p:spPr bwMode="auto">
          <a:xfrm>
            <a:off x="614024" y="4243241"/>
            <a:ext cx="3976198" cy="239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a:extLst>
              <a:ext uri="{FF2B5EF4-FFF2-40B4-BE49-F238E27FC236}">
                <a16:creationId xmlns:a16="http://schemas.microsoft.com/office/drawing/2014/main" id="{DA11487E-378F-C80C-9405-898B1E7FC2E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t="5148" r="5154" b="2179"/>
          <a:stretch>
            <a:fillRect/>
          </a:stretch>
        </p:blipFill>
        <p:spPr bwMode="auto">
          <a:xfrm>
            <a:off x="578435" y="2352627"/>
            <a:ext cx="2628590" cy="178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a:extLst>
              <a:ext uri="{FF2B5EF4-FFF2-40B4-BE49-F238E27FC236}">
                <a16:creationId xmlns:a16="http://schemas.microsoft.com/office/drawing/2014/main" id="{08116D9B-8899-0741-0AAD-90D3E9E9A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753" t="15576" r="19193" b="24365"/>
          <a:stretch>
            <a:fillRect/>
          </a:stretch>
        </p:blipFill>
        <p:spPr bwMode="auto">
          <a:xfrm>
            <a:off x="7457660" y="4243241"/>
            <a:ext cx="3932857" cy="253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8281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768</Words>
  <Application>Microsoft Office PowerPoint</Application>
  <PresentationFormat>宽屏</PresentationFormat>
  <Paragraphs>57</Paragraphs>
  <Slides>11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Helvetica Neue</vt:lpstr>
      <vt:lpstr>system-ui</vt:lpstr>
      <vt:lpstr>等线</vt:lpstr>
      <vt:lpstr>等线 Light</vt:lpstr>
      <vt:lpstr>Arial</vt:lpstr>
      <vt:lpstr>Office 主题​​</vt:lpstr>
      <vt:lpstr>绪论与课程规定</vt:lpstr>
      <vt:lpstr>课程考核与要求</vt:lpstr>
      <vt:lpstr>课程考核与要求</vt:lpstr>
      <vt:lpstr>课程考核与要求</vt:lpstr>
      <vt:lpstr>课程考核与要求</vt:lpstr>
      <vt:lpstr>什么是图？</vt:lpstr>
      <vt:lpstr>什么是图样？</vt:lpstr>
      <vt:lpstr>什么是机械图样？</vt:lpstr>
      <vt:lpstr>零件图和装配图</vt:lpstr>
      <vt:lpstr>这门课讲什么？</vt:lpstr>
      <vt:lpstr>这门课学习路径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 liu</dc:creator>
  <cp:lastModifiedBy>lei liu</cp:lastModifiedBy>
  <cp:revision>29</cp:revision>
  <dcterms:created xsi:type="dcterms:W3CDTF">2024-09-25T00:24:30Z</dcterms:created>
  <dcterms:modified xsi:type="dcterms:W3CDTF">2024-09-30T01:11:34Z</dcterms:modified>
</cp:coreProperties>
</file>