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59" r:id="rId4"/>
    <p:sldId id="260" r:id="rId5"/>
    <p:sldId id="261" r:id="rId6"/>
    <p:sldId id="262" r:id="rId7"/>
    <p:sldId id="301" r:id="rId8"/>
    <p:sldId id="302" r:id="rId9"/>
    <p:sldId id="257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3" r:id="rId20"/>
    <p:sldId id="314" r:id="rId21"/>
    <p:sldId id="315" r:id="rId22"/>
    <p:sldId id="312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33" r:id="rId31"/>
    <p:sldId id="329" r:id="rId32"/>
    <p:sldId id="324" r:id="rId33"/>
    <p:sldId id="325" r:id="rId34"/>
    <p:sldId id="326" r:id="rId35"/>
    <p:sldId id="327" r:id="rId36"/>
    <p:sldId id="328" r:id="rId37"/>
    <p:sldId id="336" r:id="rId38"/>
    <p:sldId id="331" r:id="rId39"/>
    <p:sldId id="332" r:id="rId40"/>
    <p:sldId id="334" r:id="rId41"/>
    <p:sldId id="354" r:id="rId42"/>
    <p:sldId id="360" r:id="rId43"/>
    <p:sldId id="359" r:id="rId44"/>
    <p:sldId id="355" r:id="rId45"/>
    <p:sldId id="356" r:id="rId46"/>
    <p:sldId id="357" r:id="rId47"/>
    <p:sldId id="335" r:id="rId48"/>
    <p:sldId id="337" r:id="rId49"/>
    <p:sldId id="338" r:id="rId50"/>
    <p:sldId id="339" r:id="rId51"/>
    <p:sldId id="341" r:id="rId52"/>
    <p:sldId id="342" r:id="rId53"/>
    <p:sldId id="343" r:id="rId54"/>
    <p:sldId id="344" r:id="rId55"/>
    <p:sldId id="346" r:id="rId56"/>
    <p:sldId id="345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8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liu" initials="ll" lastIdx="6" clrIdx="0">
    <p:extLst>
      <p:ext uri="{19B8F6BF-5375-455C-9EA6-DF929625EA0E}">
        <p15:presenceInfo xmlns:p15="http://schemas.microsoft.com/office/powerpoint/2012/main" userId="5597b62541e0e2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5:08:54.905" idx="1">
    <p:pos x="8322" y="9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5:08:54.905" idx="3">
    <p:pos x="8322" y="9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5:08:54.905" idx="6">
    <p:pos x="8322" y="9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5:08:54.905" idx="5">
    <p:pos x="8322" y="9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7T15:08:54.905" idx="4">
    <p:pos x="8322" y="9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8B3D-9B35-4563-B22D-2FAD9D418E3A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49CB-B2F1-45F6-8B8C-F07903F94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8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49CB-B2F1-45F6-8B8C-F07903F949B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0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49CB-B2F1-45F6-8B8C-F07903F949B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77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A5EA-439F-43CA-A20D-79362BC4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C44964-B5E2-4A32-AFAD-6206C73F9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77718-8060-4ED7-A251-503D5AF4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8FD12-2DDA-4748-B885-0A7E9248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CFCF5-EF57-4B6F-A6AC-6B7F3706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1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B5214-5BA3-47AB-B747-E6BF0E95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03CE6-34B9-42A6-8A90-75EBBBC4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64A5A-61CF-4D8B-9673-EB9F48DE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DCC70-BC4A-412B-B15D-3CEEAF2F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A0B72-2583-4E8F-ACB1-39427E3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2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993DAF-6FF1-4104-9388-CCA1A3ED1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201B1-EE55-437C-B8A7-B4B1DD359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5E5B3-425B-4DE8-B46B-ACE30DF7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182B9-4D31-4EC8-8E94-59019C85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F9859-3ADD-41AF-9505-D44EC12E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4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C1E57-C4FF-4776-84B6-F62476CB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AB56B-0CD3-41FF-8843-4C376E1D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38EC8-27B9-456D-B078-A4E2BF9D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32818-BCCF-4EEF-A386-E47649FC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1B8A3-5030-44F8-8EC0-1252298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9C36F-3B58-41BC-BEC2-B9D08A9F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E2E1F-608A-47BB-AB60-7E20708C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8EB10-95CC-419B-8042-A4F36913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7FD72-C8C0-403F-B9F8-79BC625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979E29-9732-4ACF-8E1D-8504D562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97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3128-AEE4-44F5-AD34-EDD25BF98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F8972-0C47-450C-A337-2318556C3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0B3025-3B6E-4816-8012-CC95841F2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7AF68-EE39-431E-B0C7-E2036355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1D68DF-6A65-4433-8C2D-F68D0070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0B0C88-693A-454F-AF58-9020B487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76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24ADD-0211-410D-983D-E2FDE3FA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93A15-8425-413D-B643-2E18BC7C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FF947-5238-4384-A174-3956C31B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4C774-38F0-4587-909F-959978588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12D4B4-839F-4904-859A-AFD37B267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7E03FA-8377-429D-8F01-63A02EF92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F099B5-9D78-4A5F-945E-F52BF92B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84E01-2718-490A-96C9-19E418F1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2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F1878-93BF-4AAE-99D4-D1115908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D6AEB-FEFC-4322-A261-AC8206ED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EDA22-6C7E-4A8C-AA82-0754B97B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96FBD-337E-43BB-B5FE-F12D613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35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D87EE4-943A-4B1E-BED2-9C6A159B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8E0073-7044-42FF-9104-CC8F4F63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BA7550-EEA4-4E28-97AC-3F5B7C1E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15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45C5C-C08D-4F22-8823-4A13E963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1464A-01C4-4EC3-8569-A1F5464E0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96817B-D93C-41C8-8E04-DB93E0D2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1A7C6D-C6EE-4F5D-925B-DBE32A9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44746-A8EB-4F8A-AE3F-8868C7C4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0C435-CB5A-4686-83E6-7F96EC8C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8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0587A-0C8D-4022-B8D0-44B87794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AFA35E-BFD8-4879-B232-BDD0E0D81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03C4C3-4BE4-4050-B522-0BF7FA40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DBCDE7-3C42-4B6A-8B89-ED33ADC4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62A68C-C621-4004-8A97-6FD89084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65206-5B8C-4466-84C3-6935A86D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9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23129-17EA-48DB-B17E-7959AED2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8A4100-5ADC-4C44-BF74-74248FB6E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09172-E4E2-43CE-8C10-83EB14A9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4B37-455A-4814-A8B0-E9342D0B2072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C8513-0566-4FF5-B8C7-90055A842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78446-1D8C-4011-B8B2-7865727A5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0614-CD76-4DC9-A95F-EDCE6DFFE5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4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B2F5-6460-4178-891C-DFC9F0D10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简单到复杂图形的绘制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97E62-AEA4-4FA1-962A-1ED82C40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zh-CN" altLang="en-US" dirty="0"/>
              <a:t>刘磊</a:t>
            </a:r>
          </a:p>
        </p:txBody>
      </p:sp>
    </p:spTree>
    <p:extLst>
      <p:ext uri="{BB962C8B-B14F-4D97-AF65-F5344CB8AC3E}">
        <p14:creationId xmlns:p14="http://schemas.microsoft.com/office/powerpoint/2010/main" val="2354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00DDD7B-B0E2-4C6C-9406-EEFAA6546905}"/>
              </a:ext>
            </a:extLst>
          </p:cNvPr>
          <p:cNvSpPr/>
          <p:nvPr/>
        </p:nvSpPr>
        <p:spPr>
          <a:xfrm rot="5400000">
            <a:off x="5968134" y="2002849"/>
            <a:ext cx="258618" cy="46891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466109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量出该线段长度</a:t>
            </a:r>
          </a:p>
        </p:txBody>
      </p:sp>
    </p:spTree>
    <p:extLst>
      <p:ext uri="{BB962C8B-B14F-4D97-AF65-F5344CB8AC3E}">
        <p14:creationId xmlns:p14="http://schemas.microsoft.com/office/powerpoint/2010/main" val="85288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00DDD7B-B0E2-4C6C-9406-EEFAA6546905}"/>
              </a:ext>
            </a:extLst>
          </p:cNvPr>
          <p:cNvSpPr/>
          <p:nvPr/>
        </p:nvSpPr>
        <p:spPr>
          <a:xfrm rot="5400000">
            <a:off x="5968134" y="2002849"/>
            <a:ext cx="258618" cy="46891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466109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算出每等分线段长度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AB358A-FCE4-481F-A322-8133F7E516CD}"/>
              </a:ext>
            </a:extLst>
          </p:cNvPr>
          <p:cNvCxnSpPr/>
          <p:nvPr/>
        </p:nvCxnSpPr>
        <p:spPr>
          <a:xfrm flipH="1">
            <a:off x="3510996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D65F51-0A15-4562-B955-31E71B8554AC}"/>
              </a:ext>
            </a:extLst>
          </p:cNvPr>
          <p:cNvCxnSpPr/>
          <p:nvPr/>
        </p:nvCxnSpPr>
        <p:spPr>
          <a:xfrm flipH="1">
            <a:off x="4492320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838767-2499-4548-B9C3-E44E8F694471}"/>
              </a:ext>
            </a:extLst>
          </p:cNvPr>
          <p:cNvCxnSpPr/>
          <p:nvPr/>
        </p:nvCxnSpPr>
        <p:spPr>
          <a:xfrm flipH="1">
            <a:off x="5477607" y="3840065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270E62-CF2E-4B45-BBE3-FD83E9B45F1C}"/>
              </a:ext>
            </a:extLst>
          </p:cNvPr>
          <p:cNvCxnSpPr/>
          <p:nvPr/>
        </p:nvCxnSpPr>
        <p:spPr>
          <a:xfrm flipH="1">
            <a:off x="6466628" y="3845279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FF3C57-1C4A-4E9C-A05B-0C2CA61E1D09}"/>
              </a:ext>
            </a:extLst>
          </p:cNvPr>
          <p:cNvCxnSpPr/>
          <p:nvPr/>
        </p:nvCxnSpPr>
        <p:spPr>
          <a:xfrm flipH="1">
            <a:off x="7545338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C5F5DA-C7F6-48C1-A801-04D4107E6EE2}"/>
              </a:ext>
            </a:extLst>
          </p:cNvPr>
          <p:cNvCxnSpPr/>
          <p:nvPr/>
        </p:nvCxnSpPr>
        <p:spPr>
          <a:xfrm flipH="1">
            <a:off x="8559391" y="3845279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9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00DDD7B-B0E2-4C6C-9406-EEFAA6546905}"/>
              </a:ext>
            </a:extLst>
          </p:cNvPr>
          <p:cNvSpPr/>
          <p:nvPr/>
        </p:nvSpPr>
        <p:spPr>
          <a:xfrm rot="5400000">
            <a:off x="5968134" y="2002849"/>
            <a:ext cx="258618" cy="46891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？三等分、七等分怎么算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AB358A-FCE4-481F-A322-8133F7E516CD}"/>
              </a:ext>
            </a:extLst>
          </p:cNvPr>
          <p:cNvCxnSpPr/>
          <p:nvPr/>
        </p:nvCxnSpPr>
        <p:spPr>
          <a:xfrm flipH="1">
            <a:off x="3510996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D65F51-0A15-4562-B955-31E71B8554AC}"/>
              </a:ext>
            </a:extLst>
          </p:cNvPr>
          <p:cNvCxnSpPr/>
          <p:nvPr/>
        </p:nvCxnSpPr>
        <p:spPr>
          <a:xfrm flipH="1">
            <a:off x="4492320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838767-2499-4548-B9C3-E44E8F694471}"/>
              </a:ext>
            </a:extLst>
          </p:cNvPr>
          <p:cNvCxnSpPr/>
          <p:nvPr/>
        </p:nvCxnSpPr>
        <p:spPr>
          <a:xfrm flipH="1">
            <a:off x="5477607" y="3840065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2270E62-CF2E-4B45-BBE3-FD83E9B45F1C}"/>
              </a:ext>
            </a:extLst>
          </p:cNvPr>
          <p:cNvCxnSpPr/>
          <p:nvPr/>
        </p:nvCxnSpPr>
        <p:spPr>
          <a:xfrm flipH="1">
            <a:off x="6466628" y="3845279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EFF3C57-1C4A-4E9C-A05B-0C2CA61E1D09}"/>
              </a:ext>
            </a:extLst>
          </p:cNvPr>
          <p:cNvCxnSpPr/>
          <p:nvPr/>
        </p:nvCxnSpPr>
        <p:spPr>
          <a:xfrm flipH="1">
            <a:off x="7545338" y="3834210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C5F5DA-C7F6-48C1-A801-04D4107E6EE2}"/>
              </a:ext>
            </a:extLst>
          </p:cNvPr>
          <p:cNvCxnSpPr/>
          <p:nvPr/>
        </p:nvCxnSpPr>
        <p:spPr>
          <a:xfrm flipH="1">
            <a:off x="8559391" y="3845279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78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8223EC-3DA9-4744-AA54-88109AE7A5B2}"/>
              </a:ext>
            </a:extLst>
          </p:cNvPr>
          <p:cNvCxnSpPr>
            <a:cxnSpLocks/>
          </p:cNvCxnSpPr>
          <p:nvPr/>
        </p:nvCxnSpPr>
        <p:spPr>
          <a:xfrm>
            <a:off x="3551341" y="3057978"/>
            <a:ext cx="2917132" cy="229884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0B38A478-47A4-4ED1-8192-026614D86134}"/>
              </a:ext>
            </a:extLst>
          </p:cNvPr>
          <p:cNvSpPr/>
          <p:nvPr/>
        </p:nvSpPr>
        <p:spPr>
          <a:xfrm>
            <a:off x="7917464" y="2094274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从一端作一条射线</a:t>
            </a:r>
          </a:p>
        </p:txBody>
      </p:sp>
    </p:spTree>
    <p:extLst>
      <p:ext uri="{BB962C8B-B14F-4D97-AF65-F5344CB8AC3E}">
        <p14:creationId xmlns:p14="http://schemas.microsoft.com/office/powerpoint/2010/main" val="244663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82EDD4-A8DA-4F6E-8DE0-E8E5785B80CB}"/>
              </a:ext>
            </a:extLst>
          </p:cNvPr>
          <p:cNvGrpSpPr/>
          <p:nvPr/>
        </p:nvGrpSpPr>
        <p:grpSpPr>
          <a:xfrm rot="2294395">
            <a:off x="3153798" y="2955793"/>
            <a:ext cx="3452881" cy="2298849"/>
            <a:chOff x="2892603" y="3511614"/>
            <a:chExt cx="5701210" cy="229884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F8223EC-3DA9-4744-AA54-88109AE7A5B2}"/>
                </a:ext>
              </a:extLst>
            </p:cNvPr>
            <p:cNvCxnSpPr>
              <a:cxnSpLocks/>
            </p:cNvCxnSpPr>
            <p:nvPr/>
          </p:nvCxnSpPr>
          <p:spPr>
            <a:xfrm rot="19305605">
              <a:off x="3607496" y="3511614"/>
              <a:ext cx="4816611" cy="22988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257858C-9412-4DB3-9C94-3EF119873382}"/>
                </a:ext>
              </a:extLst>
            </p:cNvPr>
            <p:cNvSpPr txBox="1"/>
            <p:nvPr/>
          </p:nvSpPr>
          <p:spPr>
            <a:xfrm rot="19305605">
              <a:off x="8053337" y="4335707"/>
              <a:ext cx="54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BF480CF-32CA-4E75-BC52-D84E4DA5BE38}"/>
                </a:ext>
              </a:extLst>
            </p:cNvPr>
            <p:cNvCxnSpPr/>
            <p:nvPr/>
          </p:nvCxnSpPr>
          <p:spPr>
            <a:xfrm flipH="1">
              <a:off x="2892603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165AE0-DE4D-4136-86BD-8F6D7D02CA43}"/>
                </a:ext>
              </a:extLst>
            </p:cNvPr>
            <p:cNvCxnSpPr/>
            <p:nvPr/>
          </p:nvCxnSpPr>
          <p:spPr>
            <a:xfrm flipH="1">
              <a:off x="3873927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E6351E-7061-4678-85D5-E454B8498A14}"/>
                </a:ext>
              </a:extLst>
            </p:cNvPr>
            <p:cNvCxnSpPr/>
            <p:nvPr/>
          </p:nvCxnSpPr>
          <p:spPr>
            <a:xfrm flipH="1">
              <a:off x="4859214" y="4565870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3788E4-75E1-4D73-B689-A16D6E3759F1}"/>
                </a:ext>
              </a:extLst>
            </p:cNvPr>
            <p:cNvCxnSpPr/>
            <p:nvPr/>
          </p:nvCxnSpPr>
          <p:spPr>
            <a:xfrm flipH="1">
              <a:off x="5848235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DF8DC35-7C32-41AB-B24F-28AAAA8B538B}"/>
                </a:ext>
              </a:extLst>
            </p:cNvPr>
            <p:cNvCxnSpPr/>
            <p:nvPr/>
          </p:nvCxnSpPr>
          <p:spPr>
            <a:xfrm flipH="1">
              <a:off x="6926945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A77019-3C8F-46D3-9B6F-4402BDCF505E}"/>
                </a:ext>
              </a:extLst>
            </p:cNvPr>
            <p:cNvCxnSpPr/>
            <p:nvPr/>
          </p:nvCxnSpPr>
          <p:spPr>
            <a:xfrm flipH="1">
              <a:off x="7940998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E4086741-CABD-422A-8A50-B17DE922003E}"/>
              </a:ext>
            </a:extLst>
          </p:cNvPr>
          <p:cNvSpPr/>
          <p:nvPr/>
        </p:nvSpPr>
        <p:spPr>
          <a:xfrm>
            <a:off x="7917464" y="2094274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用分规在射线上以固定长度取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318271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82EDD4-A8DA-4F6E-8DE0-E8E5785B80CB}"/>
              </a:ext>
            </a:extLst>
          </p:cNvPr>
          <p:cNvGrpSpPr/>
          <p:nvPr/>
        </p:nvGrpSpPr>
        <p:grpSpPr>
          <a:xfrm rot="2294395">
            <a:off x="3153798" y="2955793"/>
            <a:ext cx="3452881" cy="2298849"/>
            <a:chOff x="2892603" y="3511614"/>
            <a:chExt cx="5701210" cy="229884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F8223EC-3DA9-4744-AA54-88109AE7A5B2}"/>
                </a:ext>
              </a:extLst>
            </p:cNvPr>
            <p:cNvCxnSpPr>
              <a:cxnSpLocks/>
            </p:cNvCxnSpPr>
            <p:nvPr/>
          </p:nvCxnSpPr>
          <p:spPr>
            <a:xfrm rot="19305605">
              <a:off x="3607496" y="3511614"/>
              <a:ext cx="4816611" cy="22988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257858C-9412-4DB3-9C94-3EF119873382}"/>
                </a:ext>
              </a:extLst>
            </p:cNvPr>
            <p:cNvSpPr txBox="1"/>
            <p:nvPr/>
          </p:nvSpPr>
          <p:spPr>
            <a:xfrm rot="19305605">
              <a:off x="8053337" y="4335707"/>
              <a:ext cx="54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BF480CF-32CA-4E75-BC52-D84E4DA5BE38}"/>
                </a:ext>
              </a:extLst>
            </p:cNvPr>
            <p:cNvCxnSpPr/>
            <p:nvPr/>
          </p:nvCxnSpPr>
          <p:spPr>
            <a:xfrm flipH="1">
              <a:off x="2892603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165AE0-DE4D-4136-86BD-8F6D7D02CA43}"/>
                </a:ext>
              </a:extLst>
            </p:cNvPr>
            <p:cNvCxnSpPr/>
            <p:nvPr/>
          </p:nvCxnSpPr>
          <p:spPr>
            <a:xfrm flipH="1">
              <a:off x="3873927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E6351E-7061-4678-85D5-E454B8498A14}"/>
                </a:ext>
              </a:extLst>
            </p:cNvPr>
            <p:cNvCxnSpPr/>
            <p:nvPr/>
          </p:nvCxnSpPr>
          <p:spPr>
            <a:xfrm flipH="1">
              <a:off x="4859214" y="4565870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3788E4-75E1-4D73-B689-A16D6E3759F1}"/>
                </a:ext>
              </a:extLst>
            </p:cNvPr>
            <p:cNvCxnSpPr/>
            <p:nvPr/>
          </p:nvCxnSpPr>
          <p:spPr>
            <a:xfrm flipH="1">
              <a:off x="5848235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DF8DC35-7C32-41AB-B24F-28AAAA8B538B}"/>
                </a:ext>
              </a:extLst>
            </p:cNvPr>
            <p:cNvCxnSpPr/>
            <p:nvPr/>
          </p:nvCxnSpPr>
          <p:spPr>
            <a:xfrm flipH="1">
              <a:off x="6926945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A77019-3C8F-46D3-9B6F-4402BDCF505E}"/>
                </a:ext>
              </a:extLst>
            </p:cNvPr>
            <p:cNvCxnSpPr/>
            <p:nvPr/>
          </p:nvCxnSpPr>
          <p:spPr>
            <a:xfrm flipH="1">
              <a:off x="7940998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E4086741-CABD-422A-8A50-B17DE922003E}"/>
              </a:ext>
            </a:extLst>
          </p:cNvPr>
          <p:cNvSpPr/>
          <p:nvPr/>
        </p:nvSpPr>
        <p:spPr>
          <a:xfrm>
            <a:off x="7917464" y="2094274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连接射线上末端端点和待分线段上另一端点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0404F4-B7C9-4A5A-A642-E944A6E16F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56300" y="3076253"/>
            <a:ext cx="2667747" cy="1879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82EDD4-A8DA-4F6E-8DE0-E8E5785B80CB}"/>
              </a:ext>
            </a:extLst>
          </p:cNvPr>
          <p:cNvGrpSpPr/>
          <p:nvPr/>
        </p:nvGrpSpPr>
        <p:grpSpPr>
          <a:xfrm rot="2294395">
            <a:off x="3153798" y="2955793"/>
            <a:ext cx="3452881" cy="2298849"/>
            <a:chOff x="2892603" y="3511614"/>
            <a:chExt cx="5701210" cy="229884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F8223EC-3DA9-4744-AA54-88109AE7A5B2}"/>
                </a:ext>
              </a:extLst>
            </p:cNvPr>
            <p:cNvCxnSpPr>
              <a:cxnSpLocks/>
            </p:cNvCxnSpPr>
            <p:nvPr/>
          </p:nvCxnSpPr>
          <p:spPr>
            <a:xfrm rot="19305605">
              <a:off x="3607496" y="3511614"/>
              <a:ext cx="4816611" cy="22988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257858C-9412-4DB3-9C94-3EF119873382}"/>
                </a:ext>
              </a:extLst>
            </p:cNvPr>
            <p:cNvSpPr txBox="1"/>
            <p:nvPr/>
          </p:nvSpPr>
          <p:spPr>
            <a:xfrm rot="19305605">
              <a:off x="8053337" y="4335707"/>
              <a:ext cx="54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BF480CF-32CA-4E75-BC52-D84E4DA5BE38}"/>
                </a:ext>
              </a:extLst>
            </p:cNvPr>
            <p:cNvCxnSpPr/>
            <p:nvPr/>
          </p:nvCxnSpPr>
          <p:spPr>
            <a:xfrm flipH="1">
              <a:off x="2892603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3165AE0-DE4D-4136-86BD-8F6D7D02CA43}"/>
                </a:ext>
              </a:extLst>
            </p:cNvPr>
            <p:cNvCxnSpPr/>
            <p:nvPr/>
          </p:nvCxnSpPr>
          <p:spPr>
            <a:xfrm flipH="1">
              <a:off x="3873927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E6351E-7061-4678-85D5-E454B8498A14}"/>
                </a:ext>
              </a:extLst>
            </p:cNvPr>
            <p:cNvCxnSpPr/>
            <p:nvPr/>
          </p:nvCxnSpPr>
          <p:spPr>
            <a:xfrm flipH="1">
              <a:off x="4859214" y="4565870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3788E4-75E1-4D73-B689-A16D6E3759F1}"/>
                </a:ext>
              </a:extLst>
            </p:cNvPr>
            <p:cNvCxnSpPr/>
            <p:nvPr/>
          </p:nvCxnSpPr>
          <p:spPr>
            <a:xfrm flipH="1">
              <a:off x="5848235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DF8DC35-7C32-41AB-B24F-28AAAA8B538B}"/>
                </a:ext>
              </a:extLst>
            </p:cNvPr>
            <p:cNvCxnSpPr/>
            <p:nvPr/>
          </p:nvCxnSpPr>
          <p:spPr>
            <a:xfrm flipH="1">
              <a:off x="6926945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A77019-3C8F-46D3-9B6F-4402BDCF505E}"/>
                </a:ext>
              </a:extLst>
            </p:cNvPr>
            <p:cNvCxnSpPr/>
            <p:nvPr/>
          </p:nvCxnSpPr>
          <p:spPr>
            <a:xfrm flipH="1">
              <a:off x="7940998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E4086741-CABD-422A-8A50-B17DE922003E}"/>
              </a:ext>
            </a:extLst>
          </p:cNvPr>
          <p:cNvSpPr/>
          <p:nvPr/>
        </p:nvSpPr>
        <p:spPr>
          <a:xfrm>
            <a:off x="7917464" y="2094274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</a:t>
            </a:r>
            <a:r>
              <a:rPr lang="en-US" altLang="zh-CN" dirty="0">
                <a:solidFill>
                  <a:schemeClr val="tx1"/>
                </a:solidFill>
              </a:rPr>
              <a:t>BC</a:t>
            </a:r>
            <a:r>
              <a:rPr lang="zh-CN" altLang="en-US" dirty="0">
                <a:solidFill>
                  <a:schemeClr val="tx1"/>
                </a:solidFill>
              </a:rPr>
              <a:t>平行线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0404F4-B7C9-4A5A-A642-E944A6E16F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56300" y="3076253"/>
            <a:ext cx="2667747" cy="1879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8462B1-B45D-4EBD-AB33-1752C0B08F80}"/>
              </a:ext>
            </a:extLst>
          </p:cNvPr>
          <p:cNvCxnSpPr>
            <a:cxnSpLocks/>
          </p:cNvCxnSpPr>
          <p:nvPr/>
        </p:nvCxnSpPr>
        <p:spPr>
          <a:xfrm flipV="1">
            <a:off x="5474079" y="3076252"/>
            <a:ext cx="2099192" cy="147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1FD701-953B-4C7A-8B34-1A304CBBB041}"/>
              </a:ext>
            </a:extLst>
          </p:cNvPr>
          <p:cNvCxnSpPr>
            <a:cxnSpLocks/>
          </p:cNvCxnSpPr>
          <p:nvPr/>
        </p:nvCxnSpPr>
        <p:spPr>
          <a:xfrm flipV="1">
            <a:off x="4949871" y="3083237"/>
            <a:ext cx="1546793" cy="10900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F488228-361C-4C57-A413-53E293996267}"/>
              </a:ext>
            </a:extLst>
          </p:cNvPr>
          <p:cNvCxnSpPr>
            <a:cxnSpLocks/>
          </p:cNvCxnSpPr>
          <p:nvPr/>
        </p:nvCxnSpPr>
        <p:spPr>
          <a:xfrm flipV="1">
            <a:off x="4492898" y="3073858"/>
            <a:ext cx="1020721" cy="7192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CDC70A-BFC3-438B-8816-DBFAA9336E6E}"/>
              </a:ext>
            </a:extLst>
          </p:cNvPr>
          <p:cNvCxnSpPr>
            <a:cxnSpLocks/>
          </p:cNvCxnSpPr>
          <p:nvPr/>
        </p:nvCxnSpPr>
        <p:spPr>
          <a:xfrm flipV="1">
            <a:off x="4017176" y="3073858"/>
            <a:ext cx="507553" cy="3576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DE16C73-75B3-433F-B7AB-1E4D4F771E11}"/>
              </a:ext>
            </a:extLst>
          </p:cNvPr>
          <p:cNvSpPr/>
          <p:nvPr/>
        </p:nvSpPr>
        <p:spPr>
          <a:xfrm rot="7731981">
            <a:off x="4697234" y="2940100"/>
            <a:ext cx="175422" cy="309225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24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4DE0A8-FA67-47C6-9778-667E2A7160DA}"/>
              </a:ext>
            </a:extLst>
          </p:cNvPr>
          <p:cNvGrpSpPr/>
          <p:nvPr/>
        </p:nvGrpSpPr>
        <p:grpSpPr>
          <a:xfrm>
            <a:off x="838200" y="1848816"/>
            <a:ext cx="7625038" cy="3160368"/>
            <a:chOff x="3153798" y="2094274"/>
            <a:chExt cx="7625038" cy="316036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BD2B6B7-B9AF-4F30-AD2E-B01646F8274D}"/>
                </a:ext>
              </a:extLst>
            </p:cNvPr>
            <p:cNvCxnSpPr/>
            <p:nvPr/>
          </p:nvCxnSpPr>
          <p:spPr>
            <a:xfrm>
              <a:off x="3567953" y="3076253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6B86D62-354E-4C5F-9C3E-15E63231BFA4}"/>
                </a:ext>
              </a:extLst>
            </p:cNvPr>
            <p:cNvSpPr txBox="1"/>
            <p:nvPr/>
          </p:nvSpPr>
          <p:spPr>
            <a:xfrm>
              <a:off x="3235811" y="289158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B3BDA63-043E-413E-8008-6F88AE238CD6}"/>
                </a:ext>
              </a:extLst>
            </p:cNvPr>
            <p:cNvSpPr txBox="1"/>
            <p:nvPr/>
          </p:nvSpPr>
          <p:spPr>
            <a:xfrm>
              <a:off x="8624047" y="289158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282EDD4-A8DA-4F6E-8DE0-E8E5785B80CB}"/>
                </a:ext>
              </a:extLst>
            </p:cNvPr>
            <p:cNvGrpSpPr/>
            <p:nvPr/>
          </p:nvGrpSpPr>
          <p:grpSpPr>
            <a:xfrm rot="2294395">
              <a:off x="3153798" y="2955793"/>
              <a:ext cx="3452881" cy="2298849"/>
              <a:chOff x="2892603" y="3511614"/>
              <a:chExt cx="5701210" cy="2298849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F8223EC-3DA9-4744-AA54-88109AE7A5B2}"/>
                  </a:ext>
                </a:extLst>
              </p:cNvPr>
              <p:cNvCxnSpPr>
                <a:cxnSpLocks/>
              </p:cNvCxnSpPr>
              <p:nvPr/>
            </p:nvCxnSpPr>
            <p:spPr>
              <a:xfrm rot="19305605">
                <a:off x="3607496" y="3511614"/>
                <a:ext cx="4816611" cy="229884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257858C-9412-4DB3-9C94-3EF119873382}"/>
                  </a:ext>
                </a:extLst>
              </p:cNvPr>
              <p:cNvSpPr txBox="1"/>
              <p:nvPr/>
            </p:nvSpPr>
            <p:spPr>
              <a:xfrm rot="19305605">
                <a:off x="8053337" y="4335707"/>
                <a:ext cx="540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</a:t>
                </a:r>
                <a:endParaRPr lang="zh-CN" altLang="en-US" dirty="0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8BF480CF-32CA-4E75-BC52-D84E4DA5BE38}"/>
                  </a:ext>
                </a:extLst>
              </p:cNvPr>
              <p:cNvCxnSpPr/>
              <p:nvPr/>
            </p:nvCxnSpPr>
            <p:spPr>
              <a:xfrm flipH="1">
                <a:off x="2892603" y="4560015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F3165AE0-DE4D-4136-86BD-8F6D7D02CA43}"/>
                  </a:ext>
                </a:extLst>
              </p:cNvPr>
              <p:cNvCxnSpPr/>
              <p:nvPr/>
            </p:nvCxnSpPr>
            <p:spPr>
              <a:xfrm flipH="1">
                <a:off x="3873927" y="4560015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DDE6351E-7061-4678-85D5-E454B8498A14}"/>
                  </a:ext>
                </a:extLst>
              </p:cNvPr>
              <p:cNvCxnSpPr/>
              <p:nvPr/>
            </p:nvCxnSpPr>
            <p:spPr>
              <a:xfrm flipH="1">
                <a:off x="4859214" y="4565870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633788E4-75E1-4D73-B689-A16D6E3759F1}"/>
                  </a:ext>
                </a:extLst>
              </p:cNvPr>
              <p:cNvCxnSpPr/>
              <p:nvPr/>
            </p:nvCxnSpPr>
            <p:spPr>
              <a:xfrm flipH="1">
                <a:off x="5848235" y="4571084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DF8DC35-7C32-41AB-B24F-28AAAA8B538B}"/>
                  </a:ext>
                </a:extLst>
              </p:cNvPr>
              <p:cNvCxnSpPr/>
              <p:nvPr/>
            </p:nvCxnSpPr>
            <p:spPr>
              <a:xfrm flipH="1">
                <a:off x="6926945" y="4560015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1A77019-3C8F-46D3-9B6F-4402BDCF505E}"/>
                  </a:ext>
                </a:extLst>
              </p:cNvPr>
              <p:cNvCxnSpPr/>
              <p:nvPr/>
            </p:nvCxnSpPr>
            <p:spPr>
              <a:xfrm flipH="1">
                <a:off x="7940998" y="4571084"/>
                <a:ext cx="129309" cy="20205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对话气泡: 矩形 26">
              <a:extLst>
                <a:ext uri="{FF2B5EF4-FFF2-40B4-BE49-F238E27FC236}">
                  <a16:creationId xmlns:a16="http://schemas.microsoft.com/office/drawing/2014/main" id="{E4086741-CABD-422A-8A50-B17DE922003E}"/>
                </a:ext>
              </a:extLst>
            </p:cNvPr>
            <p:cNvSpPr/>
            <p:nvPr/>
          </p:nvSpPr>
          <p:spPr>
            <a:xfrm>
              <a:off x="7917464" y="2094274"/>
              <a:ext cx="2861372" cy="612648"/>
            </a:xfrm>
            <a:prstGeom prst="wedgeRectCallou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作</a:t>
              </a:r>
              <a:r>
                <a:rPr lang="en-US" altLang="zh-CN" dirty="0">
                  <a:solidFill>
                    <a:schemeClr val="tx1"/>
                  </a:solidFill>
                </a:rPr>
                <a:t>BC</a:t>
              </a:r>
              <a:r>
                <a:rPr lang="zh-CN" altLang="en-US" dirty="0">
                  <a:solidFill>
                    <a:schemeClr val="tx1"/>
                  </a:solidFill>
                </a:rPr>
                <a:t>平行线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A0404F4-B7C9-4A5A-A642-E944A6E16F1E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5956300" y="3076253"/>
              <a:ext cx="2667747" cy="18799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D8462B1-B45D-4EBD-AB33-1752C0B08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079" y="3076252"/>
              <a:ext cx="2099192" cy="14792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B1FD701-953B-4C7A-8B34-1A304CBBB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9871" y="3083237"/>
              <a:ext cx="1546793" cy="10900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F488228-361C-4C57-A413-53E293996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2898" y="3073858"/>
              <a:ext cx="1020721" cy="7192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1CDC70A-BFC3-438B-8816-DBFAA9336E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7176" y="3073858"/>
              <a:ext cx="507553" cy="3576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ADE16C73-75B3-433F-B7AB-1E4D4F771E11}"/>
                </a:ext>
              </a:extLst>
            </p:cNvPr>
            <p:cNvSpPr/>
            <p:nvPr/>
          </p:nvSpPr>
          <p:spPr>
            <a:xfrm rot="7731981">
              <a:off x="4697234" y="2940100"/>
              <a:ext cx="175422" cy="3092256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" name="Picture 10" descr="0208">
            <a:extLst>
              <a:ext uri="{FF2B5EF4-FFF2-40B4-BE49-F238E27FC236}">
                <a16:creationId xmlns:a16="http://schemas.microsoft.com/office/drawing/2014/main" id="{1F7206AF-5CD3-4E93-8B59-2D324B04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863" y="4396537"/>
            <a:ext cx="6718704" cy="149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55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作</a:t>
            </a:r>
            <a:r>
              <a:rPr lang="en-US" altLang="zh-CN" dirty="0"/>
              <a:t>AB</a:t>
            </a:r>
            <a:r>
              <a:rPr lang="zh-CN" altLang="en-US" dirty="0"/>
              <a:t>的中垂线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78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00DDD7B-B0E2-4C6C-9406-EEFAA6546905}"/>
              </a:ext>
            </a:extLst>
          </p:cNvPr>
          <p:cNvSpPr/>
          <p:nvPr/>
        </p:nvSpPr>
        <p:spPr>
          <a:xfrm rot="5400000">
            <a:off x="5968134" y="2002849"/>
            <a:ext cx="258618" cy="46891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466109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量出该线段长度</a:t>
            </a:r>
          </a:p>
        </p:txBody>
      </p:sp>
    </p:spTree>
    <p:extLst>
      <p:ext uri="{BB962C8B-B14F-4D97-AF65-F5344CB8AC3E}">
        <p14:creationId xmlns:p14="http://schemas.microsoft.com/office/powerpoint/2010/main" val="39005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993C5-D404-4723-AEC3-A20E4FFBFA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757" y="1465169"/>
            <a:ext cx="3219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273DB8-BB65-466E-ADB5-080487A7BEDF}"/>
              </a:ext>
            </a:extLst>
          </p:cNvPr>
          <p:cNvSpPr txBox="1"/>
          <p:nvPr/>
        </p:nvSpPr>
        <p:spPr>
          <a:xfrm>
            <a:off x="838200" y="18167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用铅笔、图板、丁字尺和三角板等绘图仪器和工具来绘制图样时，称为尺规作图。</a:t>
            </a:r>
          </a:p>
          <a:p>
            <a:r>
              <a:rPr lang="zh-CN" altLang="en-US" dirty="0"/>
              <a:t>图板、丁字尺</a:t>
            </a:r>
          </a:p>
          <a:p>
            <a:r>
              <a:rPr lang="zh-CN" altLang="en-US" dirty="0"/>
              <a:t>图板用来固定图纸。丁字尺和图板配合可画水平线。在图板上，丁字尺与三角板配合可画铅垂线和与水平线成</a:t>
            </a:r>
            <a:r>
              <a:rPr lang="en-US" altLang="zh-CN" dirty="0"/>
              <a:t>30°</a:t>
            </a:r>
            <a:r>
              <a:rPr lang="zh-CN" altLang="en-US" dirty="0"/>
              <a:t>、</a:t>
            </a:r>
            <a:r>
              <a:rPr lang="en-US" altLang="zh-CN" dirty="0"/>
              <a:t>45°</a:t>
            </a:r>
            <a:r>
              <a:rPr lang="zh-CN" altLang="en-US" dirty="0"/>
              <a:t>、</a:t>
            </a:r>
            <a:r>
              <a:rPr lang="en-US" altLang="zh-CN" dirty="0"/>
              <a:t>60°</a:t>
            </a:r>
            <a:r>
              <a:rPr lang="zh-CN" altLang="en-US" dirty="0"/>
              <a:t>以及</a:t>
            </a:r>
            <a:r>
              <a:rPr lang="en-US" altLang="zh-CN" dirty="0"/>
              <a:t>15°</a:t>
            </a:r>
            <a:r>
              <a:rPr lang="zh-CN" altLang="en-US" dirty="0"/>
              <a:t>倍数角的各种倾斜线。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33D056-BB6E-467C-A6DA-733F61FB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01427"/>
            <a:ext cx="5896068" cy="276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3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400DDD7B-B0E2-4C6C-9406-EEFAA6546905}"/>
              </a:ext>
            </a:extLst>
          </p:cNvPr>
          <p:cNvSpPr/>
          <p:nvPr/>
        </p:nvSpPr>
        <p:spPr>
          <a:xfrm rot="5400000">
            <a:off x="5968134" y="2002849"/>
            <a:ext cx="258618" cy="46891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466109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取中点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838767-2499-4548-B9C3-E44E8F694471}"/>
              </a:ext>
            </a:extLst>
          </p:cNvPr>
          <p:cNvCxnSpPr/>
          <p:nvPr/>
        </p:nvCxnSpPr>
        <p:spPr>
          <a:xfrm flipH="1">
            <a:off x="6096000" y="3840065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4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734F500B-2F75-4F85-87F8-9BA3F41749FF}"/>
              </a:ext>
            </a:extLst>
          </p:cNvPr>
          <p:cNvSpPr/>
          <p:nvPr/>
        </p:nvSpPr>
        <p:spPr>
          <a:xfrm>
            <a:off x="7390992" y="2917541"/>
            <a:ext cx="2466109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作垂线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838767-2499-4548-B9C3-E44E8F694471}"/>
              </a:ext>
            </a:extLst>
          </p:cNvPr>
          <p:cNvCxnSpPr/>
          <p:nvPr/>
        </p:nvCxnSpPr>
        <p:spPr>
          <a:xfrm flipH="1">
            <a:off x="6096000" y="3840065"/>
            <a:ext cx="129309" cy="202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DF4E44-5A58-45F2-98E6-6515DE469C77}"/>
              </a:ext>
            </a:extLst>
          </p:cNvPr>
          <p:cNvCxnSpPr>
            <a:cxnSpLocks/>
          </p:cNvCxnSpPr>
          <p:nvPr/>
        </p:nvCxnSpPr>
        <p:spPr>
          <a:xfrm flipV="1">
            <a:off x="6164118" y="3009900"/>
            <a:ext cx="0" cy="18836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4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076253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289158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28915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282EDD4-A8DA-4F6E-8DE0-E8E5785B80CB}"/>
              </a:ext>
            </a:extLst>
          </p:cNvPr>
          <p:cNvGrpSpPr/>
          <p:nvPr/>
        </p:nvGrpSpPr>
        <p:grpSpPr>
          <a:xfrm rot="2294395">
            <a:off x="3153798" y="2955793"/>
            <a:ext cx="3452881" cy="2298849"/>
            <a:chOff x="2892603" y="3511614"/>
            <a:chExt cx="5701210" cy="229884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F8223EC-3DA9-4744-AA54-88109AE7A5B2}"/>
                </a:ext>
              </a:extLst>
            </p:cNvPr>
            <p:cNvCxnSpPr>
              <a:cxnSpLocks/>
            </p:cNvCxnSpPr>
            <p:nvPr/>
          </p:nvCxnSpPr>
          <p:spPr>
            <a:xfrm rot="19305605">
              <a:off x="3607496" y="3511614"/>
              <a:ext cx="4816611" cy="229884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257858C-9412-4DB3-9C94-3EF119873382}"/>
                </a:ext>
              </a:extLst>
            </p:cNvPr>
            <p:cNvSpPr txBox="1"/>
            <p:nvPr/>
          </p:nvSpPr>
          <p:spPr>
            <a:xfrm rot="19305605">
              <a:off x="8053337" y="4335707"/>
              <a:ext cx="54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BF480CF-32CA-4E75-BC52-D84E4DA5BE38}"/>
                </a:ext>
              </a:extLst>
            </p:cNvPr>
            <p:cNvCxnSpPr/>
            <p:nvPr/>
          </p:nvCxnSpPr>
          <p:spPr>
            <a:xfrm flipH="1">
              <a:off x="2892603" y="4560015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33788E4-75E1-4D73-B689-A16D6E3759F1}"/>
                </a:ext>
              </a:extLst>
            </p:cNvPr>
            <p:cNvCxnSpPr/>
            <p:nvPr/>
          </p:nvCxnSpPr>
          <p:spPr>
            <a:xfrm flipH="1">
              <a:off x="5754960" y="4542112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1A77019-3C8F-46D3-9B6F-4402BDCF505E}"/>
                </a:ext>
              </a:extLst>
            </p:cNvPr>
            <p:cNvCxnSpPr/>
            <p:nvPr/>
          </p:nvCxnSpPr>
          <p:spPr>
            <a:xfrm flipH="1">
              <a:off x="7940998" y="4571084"/>
              <a:ext cx="129309" cy="20205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E4086741-CABD-422A-8A50-B17DE922003E}"/>
              </a:ext>
            </a:extLst>
          </p:cNvPr>
          <p:cNvSpPr/>
          <p:nvPr/>
        </p:nvSpPr>
        <p:spPr>
          <a:xfrm>
            <a:off x="7917464" y="2094274"/>
            <a:ext cx="2861372" cy="612648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刚学过的等分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A0404F4-B7C9-4A5A-A642-E944A6E16F1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956300" y="3076253"/>
            <a:ext cx="2667747" cy="18799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B1FD701-953B-4C7A-8B34-1A304CBBB041}"/>
              </a:ext>
            </a:extLst>
          </p:cNvPr>
          <p:cNvCxnSpPr>
            <a:cxnSpLocks/>
          </p:cNvCxnSpPr>
          <p:nvPr/>
        </p:nvCxnSpPr>
        <p:spPr>
          <a:xfrm flipV="1">
            <a:off x="4903718" y="3083237"/>
            <a:ext cx="1520503" cy="1071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DE16C73-75B3-433F-B7AB-1E4D4F771E11}"/>
              </a:ext>
            </a:extLst>
          </p:cNvPr>
          <p:cNvSpPr/>
          <p:nvPr/>
        </p:nvSpPr>
        <p:spPr>
          <a:xfrm rot="7731981">
            <a:off x="4697234" y="2940100"/>
            <a:ext cx="175422" cy="309225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65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42102F-F834-4485-BFBD-DD146C5F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2930912"/>
            <a:ext cx="626832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8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从另一根线开始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另一种可行的方法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386AFF-C192-43F9-8A51-7882E4EB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79" y="1037645"/>
            <a:ext cx="10127842" cy="54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5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0F18B3A-A10A-4FF2-9922-0BCCA38BB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1767996"/>
            <a:ext cx="10144125" cy="5464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-1</a:t>
            </a:r>
            <a:r>
              <a:rPr lang="zh-CN" altLang="en-US" dirty="0"/>
              <a:t>：相互垂直的直径与圆的交点相连</a:t>
            </a:r>
          </a:p>
        </p:txBody>
      </p:sp>
    </p:spTree>
    <p:extLst>
      <p:ext uri="{BB962C8B-B14F-4D97-AF65-F5344CB8AC3E}">
        <p14:creationId xmlns:p14="http://schemas.microsoft.com/office/powerpoint/2010/main" val="278476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2EDFFB-35A7-45C1-A232-FEC78277E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0" y="681037"/>
            <a:ext cx="12192000" cy="65689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-2</a:t>
            </a:r>
            <a:r>
              <a:rPr lang="zh-CN" altLang="en-US" dirty="0"/>
              <a:t>：三角板</a:t>
            </a:r>
          </a:p>
        </p:txBody>
      </p:sp>
    </p:spTree>
    <p:extLst>
      <p:ext uri="{BB962C8B-B14F-4D97-AF65-F5344CB8AC3E}">
        <p14:creationId xmlns:p14="http://schemas.microsoft.com/office/powerpoint/2010/main" val="83901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-3</a:t>
            </a:r>
            <a:r>
              <a:rPr lang="zh-CN" altLang="en-US" dirty="0"/>
              <a:t>：没有三角板，怎么做？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：等分圆周可以转化为等分什么？</a:t>
            </a:r>
          </a:p>
        </p:txBody>
      </p:sp>
    </p:spTree>
    <p:extLst>
      <p:ext uri="{BB962C8B-B14F-4D97-AF65-F5344CB8AC3E}">
        <p14:creationId xmlns:p14="http://schemas.microsoft.com/office/powerpoint/2010/main" val="380658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-3</a:t>
            </a:r>
            <a:r>
              <a:rPr lang="zh-CN" altLang="en-US" dirty="0"/>
              <a:t>：没有三角板，怎么做？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：等分圆周可以转化为等分什么？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：可以转化为将</a:t>
            </a:r>
            <a:r>
              <a:rPr lang="en-US" altLang="zh-CN" dirty="0"/>
              <a:t>360°</a:t>
            </a:r>
            <a:r>
              <a:rPr lang="zh-CN" altLang="en-US" dirty="0"/>
              <a:t>等分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Q2</a:t>
            </a:r>
            <a:r>
              <a:rPr lang="zh-CN" altLang="en-US" dirty="0"/>
              <a:t>：正四边形需要等分</a:t>
            </a:r>
            <a:r>
              <a:rPr lang="en-US" altLang="zh-CN" dirty="0"/>
              <a:t>4</a:t>
            </a:r>
            <a:r>
              <a:rPr lang="zh-CN" altLang="en-US" dirty="0"/>
              <a:t>份，哪如何获取</a:t>
            </a:r>
            <a:r>
              <a:rPr lang="en-US" altLang="zh-CN" dirty="0"/>
              <a:t>90°</a:t>
            </a:r>
            <a:r>
              <a:rPr lang="zh-CN" altLang="en-US" dirty="0"/>
              <a:t>的角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25E35-0BB4-4567-A866-EE7F2F97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3" t="23127" r="37109" b="28443"/>
          <a:stretch/>
        </p:blipFill>
        <p:spPr>
          <a:xfrm>
            <a:off x="8648700" y="3311524"/>
            <a:ext cx="3162300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4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-3</a:t>
            </a:r>
            <a:r>
              <a:rPr lang="zh-CN" altLang="en-US" dirty="0"/>
              <a:t>：没有三角板，怎么做？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：等分圆周可以转化为等分什么？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：可以转化为将</a:t>
            </a:r>
            <a:r>
              <a:rPr lang="en-US" altLang="zh-CN" dirty="0"/>
              <a:t>360°</a:t>
            </a:r>
            <a:r>
              <a:rPr lang="zh-CN" altLang="en-US" dirty="0"/>
              <a:t>等分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Q2</a:t>
            </a:r>
            <a:r>
              <a:rPr lang="zh-CN" altLang="en-US" dirty="0"/>
              <a:t>：正四边形需要等分</a:t>
            </a:r>
            <a:r>
              <a:rPr lang="en-US" altLang="zh-CN" dirty="0"/>
              <a:t>4</a:t>
            </a:r>
            <a:r>
              <a:rPr lang="zh-CN" altLang="en-US" dirty="0"/>
              <a:t>份，哪如何获取</a:t>
            </a:r>
            <a:r>
              <a:rPr lang="en-US" altLang="zh-CN" dirty="0"/>
              <a:t>90°</a:t>
            </a:r>
            <a:r>
              <a:rPr lang="zh-CN" altLang="en-US" dirty="0"/>
              <a:t>的角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Tips</a:t>
            </a:r>
            <a:r>
              <a:rPr lang="zh-CN" altLang="en-US" dirty="0"/>
              <a:t>：中垂线可以等分角度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25E35-0BB4-4567-A866-EE7F2F978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3" t="23127" r="37109" b="28443"/>
          <a:stretch/>
        </p:blipFill>
        <p:spPr>
          <a:xfrm>
            <a:off x="8648700" y="3311524"/>
            <a:ext cx="3162300" cy="31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273DB8-BB65-466E-ADB5-080487A7BEDF}"/>
              </a:ext>
            </a:extLst>
          </p:cNvPr>
          <p:cNvSpPr txBox="1"/>
          <p:nvPr/>
        </p:nvSpPr>
        <p:spPr>
          <a:xfrm>
            <a:off x="838200" y="1816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丁字尺与三角板配合可画铅垂线和与水平线成</a:t>
            </a:r>
            <a:r>
              <a:rPr lang="en-US" altLang="zh-CN" dirty="0"/>
              <a:t>30°</a:t>
            </a:r>
            <a:r>
              <a:rPr lang="zh-CN" altLang="en-US" dirty="0"/>
              <a:t>、</a:t>
            </a:r>
            <a:r>
              <a:rPr lang="en-US" altLang="zh-CN" dirty="0"/>
              <a:t>45°</a:t>
            </a:r>
            <a:r>
              <a:rPr lang="zh-CN" altLang="en-US" dirty="0"/>
              <a:t>、</a:t>
            </a:r>
            <a:r>
              <a:rPr lang="en-US" altLang="zh-CN" dirty="0"/>
              <a:t>60°</a:t>
            </a:r>
            <a:r>
              <a:rPr lang="zh-CN" altLang="en-US" dirty="0"/>
              <a:t>以及</a:t>
            </a:r>
            <a:r>
              <a:rPr lang="en-US" altLang="zh-CN" dirty="0"/>
              <a:t>15°</a:t>
            </a:r>
            <a:r>
              <a:rPr lang="zh-CN" altLang="en-US" dirty="0"/>
              <a:t>倍数角的各种倾斜线。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0F6803A-7C06-4621-899B-2E80BBB3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925" y="2480626"/>
            <a:ext cx="6240275" cy="382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8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四分圆周</a:t>
            </a:r>
            <a:r>
              <a:rPr lang="en-US" altLang="zh-CN" dirty="0"/>
              <a:t>-3</a:t>
            </a:r>
            <a:r>
              <a:rPr lang="zh-CN" altLang="en-US" dirty="0"/>
              <a:t>：一种费力不讨好的方法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但是可以明白通过构造等分角度的方法去进行圆的等分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432D5-A052-472B-ADEB-E0AC9FE1E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5912" r="24688" b="12438"/>
          <a:stretch/>
        </p:blipFill>
        <p:spPr>
          <a:xfrm>
            <a:off x="4953000" y="1130300"/>
            <a:ext cx="64008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八分圆周？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0432D5-A052-472B-ADEB-E0AC9FE1EC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2" t="5912" r="24688" b="12438"/>
          <a:stretch/>
        </p:blipFill>
        <p:spPr>
          <a:xfrm>
            <a:off x="4953000" y="1130300"/>
            <a:ext cx="64008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51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三分圆周</a:t>
            </a:r>
            <a:r>
              <a:rPr lang="en-US" altLang="zh-CN" dirty="0"/>
              <a:t>-1</a:t>
            </a:r>
            <a:r>
              <a:rPr lang="zh-CN" altLang="en-US" dirty="0"/>
              <a:t>：三角板的</a:t>
            </a:r>
            <a:r>
              <a:rPr lang="en-US" altLang="zh-CN" dirty="0"/>
              <a:t>60°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AF6275-E02B-4DCB-97BA-49F37324B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7285"/>
            <a:ext cx="12192000" cy="656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6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三分圆周</a:t>
            </a:r>
            <a:r>
              <a:rPr lang="en-US" altLang="zh-CN" dirty="0"/>
              <a:t>-2</a:t>
            </a:r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：三等分圆周需要构建多大的角度？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225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三分圆周</a:t>
            </a:r>
            <a:r>
              <a:rPr lang="en-US" altLang="zh-CN" dirty="0"/>
              <a:t>-2</a:t>
            </a:r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：三等分圆周需要构建多大的角度？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</a:t>
            </a:r>
            <a:r>
              <a:rPr lang="en-US" altLang="zh-CN" dirty="0"/>
              <a:t>120°</a:t>
            </a:r>
          </a:p>
          <a:p>
            <a:pPr marL="0" indent="0">
              <a:buNone/>
            </a:pPr>
            <a:r>
              <a:rPr lang="en-US" altLang="zh-CN" dirty="0"/>
              <a:t>Q2</a:t>
            </a:r>
            <a:r>
              <a:rPr lang="zh-CN" altLang="en-US" dirty="0"/>
              <a:t>：目前我们只掌握了垂直等分技术，</a:t>
            </a:r>
            <a:r>
              <a:rPr lang="en-US" altLang="zh-CN" dirty="0"/>
              <a:t>120°</a:t>
            </a:r>
            <a:r>
              <a:rPr lang="zh-CN" altLang="en-US" dirty="0"/>
              <a:t>有点困难。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182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三分圆周</a:t>
            </a:r>
            <a:r>
              <a:rPr lang="en-US" altLang="zh-CN" dirty="0"/>
              <a:t>-2</a:t>
            </a:r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：三等分圆周需要构建多大的角度？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</a:t>
            </a:r>
            <a:r>
              <a:rPr lang="en-US" altLang="zh-CN" dirty="0"/>
              <a:t>120°</a:t>
            </a:r>
          </a:p>
          <a:p>
            <a:pPr marL="0" indent="0">
              <a:buNone/>
            </a:pPr>
            <a:r>
              <a:rPr lang="en-US" altLang="zh-CN" dirty="0"/>
              <a:t>Q2</a:t>
            </a:r>
            <a:r>
              <a:rPr lang="zh-CN" altLang="en-US" dirty="0"/>
              <a:t>：目前我们只掌握了垂直等分技术，</a:t>
            </a:r>
            <a:r>
              <a:rPr lang="en-US" altLang="zh-CN" dirty="0"/>
              <a:t>120°</a:t>
            </a:r>
            <a:r>
              <a:rPr lang="zh-CN" altLang="en-US" dirty="0"/>
              <a:t>有点困难。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A2</a:t>
            </a:r>
            <a:r>
              <a:rPr lang="zh-CN" altLang="en-US" dirty="0"/>
              <a:t>：拆分为</a:t>
            </a:r>
            <a:r>
              <a:rPr lang="en-US" altLang="zh-CN" dirty="0"/>
              <a:t>60°</a:t>
            </a:r>
            <a:r>
              <a:rPr lang="zh-CN" altLang="en-US" dirty="0"/>
              <a:t>，再对称得到</a:t>
            </a:r>
            <a:r>
              <a:rPr lang="en-US" altLang="zh-CN" dirty="0"/>
              <a:t>120°</a:t>
            </a:r>
            <a:r>
              <a:rPr lang="zh-CN" altLang="en-US" dirty="0"/>
              <a:t>，可以构建</a:t>
            </a:r>
            <a:r>
              <a:rPr lang="en-US" altLang="zh-CN" dirty="0"/>
              <a:t>60°</a:t>
            </a:r>
            <a:r>
              <a:rPr lang="zh-CN" altLang="en-US" dirty="0"/>
              <a:t>的直角三角形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044A5478-8F8B-428C-A5B6-283F98AAEAF6}"/>
              </a:ext>
            </a:extLst>
          </p:cNvPr>
          <p:cNvSpPr/>
          <p:nvPr/>
        </p:nvSpPr>
        <p:spPr>
          <a:xfrm>
            <a:off x="4900612" y="4762500"/>
            <a:ext cx="2390775" cy="111442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B15983-E027-4FD8-AF3E-4B8591A0E870}"/>
              </a:ext>
            </a:extLst>
          </p:cNvPr>
          <p:cNvSpPr txBox="1"/>
          <p:nvPr/>
        </p:nvSpPr>
        <p:spPr>
          <a:xfrm>
            <a:off x="4374506" y="513504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R/2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30219F-9CF8-469C-B9B7-12C275998101}"/>
              </a:ext>
            </a:extLst>
          </p:cNvPr>
          <p:cNvSpPr txBox="1"/>
          <p:nvPr/>
        </p:nvSpPr>
        <p:spPr>
          <a:xfrm>
            <a:off x="5908031" y="49503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98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三分圆周</a:t>
            </a:r>
            <a:r>
              <a:rPr lang="en-US" altLang="zh-CN" dirty="0"/>
              <a:t>-2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ADC1DF-219B-415C-A8EC-564FD2C25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5915" r="30156" b="12659"/>
          <a:stretch/>
        </p:blipFill>
        <p:spPr>
          <a:xfrm>
            <a:off x="3324224" y="1327150"/>
            <a:ext cx="5838825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08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六分圆周？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4ADC1DF-219B-415C-A8EC-564FD2C25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3" t="5915" r="30156" b="12659"/>
          <a:stretch/>
        </p:blipFill>
        <p:spPr>
          <a:xfrm>
            <a:off x="3324224" y="1327150"/>
            <a:ext cx="5838825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40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五分圆周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53A5E9-B1D7-42D4-BBD5-962B75E09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3350" r="27970" b="11132"/>
          <a:stretch/>
        </p:blipFill>
        <p:spPr>
          <a:xfrm>
            <a:off x="3009900" y="1027906"/>
            <a:ext cx="6172200" cy="56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67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等分圆周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等分圆周和解版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A664A7-4CEB-4A0B-96E8-17D1149B1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6" t="21577" r="23281" b="11910"/>
          <a:stretch/>
        </p:blipFill>
        <p:spPr>
          <a:xfrm>
            <a:off x="4752975" y="2152650"/>
            <a:ext cx="56769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0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A8CF8C-31C4-4008-BD51-2CC75AEDD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72" y="2025201"/>
            <a:ext cx="8947056" cy="446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536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椭圆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椭圆四心法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669E2E-084E-4115-83FA-196D7A99E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8164" r="34453" b="17082"/>
          <a:stretch/>
        </p:blipFill>
        <p:spPr>
          <a:xfrm>
            <a:off x="5076825" y="1546225"/>
            <a:ext cx="5372100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79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⏸️作图步骤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S1</a:t>
            </a:r>
            <a:r>
              <a:rPr lang="zh-CN" altLang="en-US" dirty="0"/>
              <a:t>：分析和准备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S2</a:t>
            </a:r>
            <a:r>
              <a:rPr lang="zh-CN" altLang="en-US" dirty="0"/>
              <a:t>：画底稿（</a:t>
            </a:r>
            <a:r>
              <a:rPr lang="en-US" altLang="zh-CN" dirty="0"/>
              <a:t>2H/H</a:t>
            </a:r>
            <a:r>
              <a:rPr lang="zh-CN" altLang="en-US" dirty="0"/>
              <a:t>铅笔）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作基准线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依次画已知线段、中间线段、连接线段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尺寸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检查修正，去除多余线段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S3</a:t>
            </a:r>
            <a:r>
              <a:rPr lang="zh-CN" altLang="en-US" dirty="0"/>
              <a:t>：描深（粗线</a:t>
            </a:r>
            <a:r>
              <a:rPr lang="en-US" altLang="zh-CN" dirty="0"/>
              <a:t>2B</a:t>
            </a:r>
            <a:r>
              <a:rPr lang="zh-CN" altLang="en-US" dirty="0"/>
              <a:t>，细线</a:t>
            </a:r>
            <a:r>
              <a:rPr lang="en-US" altLang="zh-CN" dirty="0"/>
              <a:t>2H</a:t>
            </a:r>
            <a:r>
              <a:rPr lang="zh-CN" altLang="en-US" dirty="0"/>
              <a:t>，字</a:t>
            </a:r>
            <a:r>
              <a:rPr lang="en-US" altLang="zh-CN" dirty="0"/>
              <a:t>HB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7DD9D30-AE08-4BED-844A-23C90C829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047" y="2074535"/>
            <a:ext cx="4753654" cy="270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357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⏸️作图步骤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S1</a:t>
            </a:r>
            <a:r>
              <a:rPr lang="zh-CN" altLang="en-US" dirty="0"/>
              <a:t>：分析和准备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S2</a:t>
            </a:r>
            <a:r>
              <a:rPr lang="zh-CN" altLang="en-US" dirty="0"/>
              <a:t>：画底稿（</a:t>
            </a:r>
            <a:r>
              <a:rPr lang="en-US" altLang="zh-CN" dirty="0"/>
              <a:t>2H/H</a:t>
            </a:r>
            <a:r>
              <a:rPr lang="zh-CN" altLang="en-US" dirty="0"/>
              <a:t>铅笔）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作基准线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依次画已知线段、中间线段、连接线段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尺寸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检查修正，去除多余线段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S3</a:t>
            </a:r>
            <a:r>
              <a:rPr lang="zh-CN" altLang="en-US" dirty="0"/>
              <a:t>：描深（粗线</a:t>
            </a:r>
            <a:r>
              <a:rPr lang="en-US" altLang="zh-CN" dirty="0"/>
              <a:t>2B</a:t>
            </a:r>
            <a:r>
              <a:rPr lang="zh-CN" altLang="en-US" dirty="0"/>
              <a:t>，细线</a:t>
            </a:r>
            <a:r>
              <a:rPr lang="en-US" altLang="zh-CN" dirty="0"/>
              <a:t>2H</a:t>
            </a:r>
            <a:r>
              <a:rPr lang="zh-CN" altLang="en-US" dirty="0"/>
              <a:t>，字</a:t>
            </a:r>
            <a:r>
              <a:rPr lang="en-US" altLang="zh-CN" dirty="0"/>
              <a:t>HB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8561E-DD37-45F8-B074-CFBDEB01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1825625"/>
            <a:ext cx="5207000" cy="28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917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⏸️作图步骤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S1</a:t>
            </a:r>
            <a:r>
              <a:rPr lang="zh-CN" altLang="en-US" dirty="0"/>
              <a:t>：分析和准备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S2</a:t>
            </a:r>
            <a:r>
              <a:rPr lang="zh-CN" altLang="en-US" dirty="0"/>
              <a:t>：画底稿（</a:t>
            </a:r>
            <a:r>
              <a:rPr lang="en-US" altLang="zh-CN" dirty="0"/>
              <a:t>2H/H</a:t>
            </a:r>
            <a:r>
              <a:rPr lang="zh-CN" altLang="en-US" dirty="0"/>
              <a:t>铅笔）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作基准线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依次画已知线段、中间线段、连接线段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尺寸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检查修正，去除多余线段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S3</a:t>
            </a:r>
            <a:r>
              <a:rPr lang="zh-CN" altLang="en-US" dirty="0"/>
              <a:t>：描深（粗线</a:t>
            </a:r>
            <a:r>
              <a:rPr lang="en-US" altLang="zh-CN" dirty="0"/>
              <a:t>2B</a:t>
            </a:r>
            <a:r>
              <a:rPr lang="zh-CN" altLang="en-US" dirty="0"/>
              <a:t>，细线</a:t>
            </a:r>
            <a:r>
              <a:rPr lang="en-US" altLang="zh-CN" dirty="0"/>
              <a:t>2H</a:t>
            </a:r>
            <a:r>
              <a:rPr lang="zh-CN" altLang="en-US" dirty="0"/>
              <a:t>，字</a:t>
            </a:r>
            <a:r>
              <a:rPr lang="en-US" altLang="zh-CN" dirty="0"/>
              <a:t>HB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E083C4-7959-4319-86C1-AE117DEE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474" y="1524000"/>
            <a:ext cx="5293433" cy="32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4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▶️作图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习题集</a:t>
            </a:r>
            <a:r>
              <a:rPr lang="en-US" altLang="zh-CN" dirty="0"/>
              <a:t>P3-1</a:t>
            </a:r>
            <a:r>
              <a:rPr lang="zh-CN" altLang="en-US" dirty="0"/>
              <a:t>，</a:t>
            </a:r>
            <a:r>
              <a:rPr lang="en-US" altLang="zh-CN" dirty="0"/>
              <a:t>P1-5</a:t>
            </a:r>
          </a:p>
        </p:txBody>
      </p:sp>
    </p:spTree>
    <p:extLst>
      <p:ext uri="{BB962C8B-B14F-4D97-AF65-F5344CB8AC3E}">
        <p14:creationId xmlns:p14="http://schemas.microsoft.com/office/powerpoint/2010/main" val="386342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锥度与斜度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F4BAAEF-B89D-4796-A984-6072A4A81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770"/>
          <a:stretch/>
        </p:blipFill>
        <p:spPr>
          <a:xfrm>
            <a:off x="838087" y="2732295"/>
            <a:ext cx="4115374" cy="2942645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BA65F8-50A6-4C95-9027-12C59DCD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608" y="2093040"/>
            <a:ext cx="638264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2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锥度与斜度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4FE8A8-DE41-4A7F-B257-B59FF811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85" y="1443698"/>
            <a:ext cx="8526065" cy="25721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59C072-272B-47CF-9B40-44E1B880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5" y="4247786"/>
            <a:ext cx="8021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95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怎么作一段已知半径的圆弧切于</a:t>
            </a:r>
            <a:r>
              <a:rPr lang="en-US" altLang="zh-CN" dirty="0"/>
              <a:t>A</a:t>
            </a:r>
            <a:r>
              <a:rPr lang="zh-CN" altLang="en-US" dirty="0"/>
              <a:t>点？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2C47AC5-31CC-4856-9974-B059B8A68652}"/>
              </a:ext>
            </a:extLst>
          </p:cNvPr>
          <p:cNvCxnSpPr/>
          <p:nvPr/>
        </p:nvCxnSpPr>
        <p:spPr>
          <a:xfrm>
            <a:off x="3501278" y="406858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D662085-01BB-400F-BDE4-53EE02E20DEE}"/>
              </a:ext>
            </a:extLst>
          </p:cNvPr>
          <p:cNvSpPr txBox="1"/>
          <p:nvPr/>
        </p:nvSpPr>
        <p:spPr>
          <a:xfrm>
            <a:off x="3169136" y="38839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C96000-DDC9-4B95-A5C7-399AFF1F9ADA}"/>
              </a:ext>
            </a:extLst>
          </p:cNvPr>
          <p:cNvSpPr txBox="1"/>
          <p:nvPr/>
        </p:nvSpPr>
        <p:spPr>
          <a:xfrm>
            <a:off x="8557372" y="3883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39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</a:t>
            </a:r>
            <a:r>
              <a:rPr lang="en-US" altLang="zh-CN" dirty="0"/>
              <a:t>A</a:t>
            </a:r>
            <a:r>
              <a:rPr lang="zh-CN" altLang="en-US" dirty="0"/>
              <a:t>点？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：该圆圆心位于什么位置？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E35560-659D-4549-AC76-253C76F8E84C}"/>
              </a:ext>
            </a:extLst>
          </p:cNvPr>
          <p:cNvGrpSpPr/>
          <p:nvPr/>
        </p:nvGrpSpPr>
        <p:grpSpPr>
          <a:xfrm>
            <a:off x="8248649" y="3809999"/>
            <a:ext cx="2974303" cy="214651"/>
            <a:chOff x="3169136" y="3883919"/>
            <a:chExt cx="5701142" cy="36933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2C47AC5-31CC-4856-9974-B059B8A68652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662085-01BB-400F-BDE4-53EE02E20DEE}"/>
                </a:ext>
              </a:extLst>
            </p:cNvPr>
            <p:cNvSpPr txBox="1"/>
            <p:nvPr/>
          </p:nvSpPr>
          <p:spPr>
            <a:xfrm>
              <a:off x="3169136" y="388391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C96000-DDC9-4B95-A5C7-399AFF1F9ADA}"/>
                </a:ext>
              </a:extLst>
            </p:cNvPr>
            <p:cNvSpPr txBox="1"/>
            <p:nvPr/>
          </p:nvSpPr>
          <p:spPr>
            <a:xfrm>
              <a:off x="8557372" y="38839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943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</a:t>
            </a:r>
            <a:r>
              <a:rPr lang="en-US" altLang="zh-CN" dirty="0"/>
              <a:t>A</a:t>
            </a:r>
            <a:r>
              <a:rPr lang="zh-CN" altLang="en-US" dirty="0"/>
              <a:t>点？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：该圆圆心位于什么位置？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：过</a:t>
            </a:r>
            <a:r>
              <a:rPr lang="en-US" altLang="zh-CN" dirty="0"/>
              <a:t>A</a:t>
            </a:r>
            <a:r>
              <a:rPr lang="zh-CN" altLang="en-US" dirty="0"/>
              <a:t>作</a:t>
            </a:r>
            <a:r>
              <a:rPr lang="en-US" altLang="zh-CN" dirty="0"/>
              <a:t>AB</a:t>
            </a:r>
            <a:r>
              <a:rPr lang="zh-CN" altLang="en-US" dirty="0"/>
              <a:t>垂线，圆心位于该垂线上且距离</a:t>
            </a:r>
            <a:r>
              <a:rPr lang="en-US" altLang="zh-CN" dirty="0"/>
              <a:t>A</a:t>
            </a:r>
            <a:r>
              <a:rPr lang="zh-CN" altLang="en-US" dirty="0"/>
              <a:t>距离为</a:t>
            </a:r>
            <a:r>
              <a:rPr lang="en-US" altLang="zh-CN" dirty="0"/>
              <a:t>R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4E35560-659D-4549-AC76-253C76F8E84C}"/>
              </a:ext>
            </a:extLst>
          </p:cNvPr>
          <p:cNvGrpSpPr/>
          <p:nvPr/>
        </p:nvGrpSpPr>
        <p:grpSpPr>
          <a:xfrm>
            <a:off x="8248649" y="3809999"/>
            <a:ext cx="2974303" cy="214651"/>
            <a:chOff x="3169136" y="3883919"/>
            <a:chExt cx="5701142" cy="36933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2C47AC5-31CC-4856-9974-B059B8A68652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662085-01BB-400F-BDE4-53EE02E20DEE}"/>
                </a:ext>
              </a:extLst>
            </p:cNvPr>
            <p:cNvSpPr txBox="1"/>
            <p:nvPr/>
          </p:nvSpPr>
          <p:spPr>
            <a:xfrm>
              <a:off x="3169136" y="388391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C96000-DDC9-4B95-A5C7-399AFF1F9ADA}"/>
                </a:ext>
              </a:extLst>
            </p:cNvPr>
            <p:cNvSpPr txBox="1"/>
            <p:nvPr/>
          </p:nvSpPr>
          <p:spPr>
            <a:xfrm>
              <a:off x="8557372" y="38839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2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5547-C809-45B4-B919-A2180857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D6A07-72DE-485D-B636-F73B8CD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圆规与分规：圆规用于画圆和圆弧。</a:t>
            </a:r>
            <a:endParaRPr lang="en-US" altLang="zh-CN" dirty="0"/>
          </a:p>
          <a:p>
            <a:r>
              <a:rPr lang="zh-CN" altLang="en-US" dirty="0"/>
              <a:t>常用圆规及其附件：</a:t>
            </a:r>
          </a:p>
          <a:p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60934F-5523-498E-A8AD-A6F90486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61" b="6065"/>
          <a:stretch>
            <a:fillRect/>
          </a:stretch>
        </p:blipFill>
        <p:spPr bwMode="auto">
          <a:xfrm>
            <a:off x="2432937" y="3042829"/>
            <a:ext cx="7326126" cy="345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65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</a:t>
            </a:r>
            <a:r>
              <a:rPr lang="en-US" altLang="zh-CN" dirty="0"/>
              <a:t>A</a:t>
            </a:r>
            <a:r>
              <a:rPr lang="zh-CN" altLang="en-US" dirty="0"/>
              <a:t>点？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2E2AF7-3AD2-4628-9AA2-99365ED38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2" t="5798" r="34687" b="27960"/>
          <a:stretch/>
        </p:blipFill>
        <p:spPr>
          <a:xfrm>
            <a:off x="6791325" y="2287587"/>
            <a:ext cx="421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28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48AB1A-09EE-44FC-8723-8AC43472CBD2}"/>
              </a:ext>
            </a:extLst>
          </p:cNvPr>
          <p:cNvGrpSpPr/>
          <p:nvPr/>
        </p:nvGrpSpPr>
        <p:grpSpPr>
          <a:xfrm>
            <a:off x="8248649" y="3809999"/>
            <a:ext cx="2974303" cy="214651"/>
            <a:chOff x="3169136" y="3883919"/>
            <a:chExt cx="5701142" cy="36933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48DC284-45A6-48CD-A999-E62B724BC583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101ABCE-3D6D-4671-9335-59AAE3FCD9FB}"/>
                </a:ext>
              </a:extLst>
            </p:cNvPr>
            <p:cNvSpPr txBox="1"/>
            <p:nvPr/>
          </p:nvSpPr>
          <p:spPr>
            <a:xfrm>
              <a:off x="3169136" y="388391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D7AB867-E7D8-4542-90C6-35F8836A98A1}"/>
                </a:ext>
              </a:extLst>
            </p:cNvPr>
            <p:cNvSpPr txBox="1"/>
            <p:nvPr/>
          </p:nvSpPr>
          <p:spPr>
            <a:xfrm>
              <a:off x="8557372" y="38839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605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：圆弧的圆心在哪里？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3484122-DC0F-49D0-9BC5-64E48BAA434D}"/>
              </a:ext>
            </a:extLst>
          </p:cNvPr>
          <p:cNvGrpSpPr/>
          <p:nvPr/>
        </p:nvGrpSpPr>
        <p:grpSpPr>
          <a:xfrm>
            <a:off x="8248649" y="3809999"/>
            <a:ext cx="2974303" cy="214651"/>
            <a:chOff x="3169136" y="3883919"/>
            <a:chExt cx="5701142" cy="36933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3A23B4F-E22C-41DB-8254-BCB812C2A107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580AC6-EFF4-45E1-8BD1-F7814ECFA86B}"/>
                </a:ext>
              </a:extLst>
            </p:cNvPr>
            <p:cNvSpPr txBox="1"/>
            <p:nvPr/>
          </p:nvSpPr>
          <p:spPr>
            <a:xfrm>
              <a:off x="3169136" y="388391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BB5AA6-1143-47F8-A01F-2CCE3D026DB6}"/>
                </a:ext>
              </a:extLst>
            </p:cNvPr>
            <p:cNvSpPr txBox="1"/>
            <p:nvPr/>
          </p:nvSpPr>
          <p:spPr>
            <a:xfrm>
              <a:off x="8557372" y="38839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2058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：圆弧的圆心在哪里？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</a:t>
            </a:r>
            <a:r>
              <a:rPr lang="zh-CN" altLang="en-US" dirty="0"/>
              <a:t>：在已知点的的情况下我们能确定圆心位置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：该圆心与直线距离为</a:t>
            </a:r>
            <a:r>
              <a:rPr lang="en-US" altLang="zh-CN" dirty="0"/>
              <a:t>R</a:t>
            </a:r>
            <a:r>
              <a:rPr lang="zh-CN" altLang="en-US" dirty="0"/>
              <a:t>，且为动点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其轨迹为距离</a:t>
            </a:r>
            <a:r>
              <a:rPr lang="en-US" altLang="zh-CN" dirty="0"/>
              <a:t>AB</a:t>
            </a:r>
            <a:r>
              <a:rPr lang="zh-CN" altLang="en-US" dirty="0"/>
              <a:t>距离为</a:t>
            </a:r>
            <a:r>
              <a:rPr lang="en-US" altLang="zh-CN" dirty="0"/>
              <a:t>R</a:t>
            </a:r>
            <a:r>
              <a:rPr lang="zh-CN" altLang="en-US" dirty="0"/>
              <a:t>的平行线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C96C3F-A486-45E1-A4C9-3676CE7E0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2" r="33359" b="51595"/>
          <a:stretch/>
        </p:blipFill>
        <p:spPr>
          <a:xfrm>
            <a:off x="8143874" y="3429000"/>
            <a:ext cx="3667125" cy="31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9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AB,CD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69FA07E-44FA-4AEA-B607-53F256DF54DC}"/>
              </a:ext>
            </a:extLst>
          </p:cNvPr>
          <p:cNvGrpSpPr/>
          <p:nvPr/>
        </p:nvGrpSpPr>
        <p:grpSpPr>
          <a:xfrm>
            <a:off x="8143874" y="4819649"/>
            <a:ext cx="2974303" cy="214651"/>
            <a:chOff x="3169136" y="3883919"/>
            <a:chExt cx="5701142" cy="36933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8227F8D-B9D8-4436-AEC8-C8987690E35B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475DBA0-B26D-49D3-9430-1E70351056EF}"/>
                </a:ext>
              </a:extLst>
            </p:cNvPr>
            <p:cNvSpPr txBox="1"/>
            <p:nvPr/>
          </p:nvSpPr>
          <p:spPr>
            <a:xfrm>
              <a:off x="3169136" y="3883919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33552C4-AEE1-469B-A63B-5B699C1FD196}"/>
                </a:ext>
              </a:extLst>
            </p:cNvPr>
            <p:cNvSpPr txBox="1"/>
            <p:nvPr/>
          </p:nvSpPr>
          <p:spPr>
            <a:xfrm>
              <a:off x="8557372" y="38839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9BEFAD9-A317-4BAA-8AC4-25C65C597E6F}"/>
              </a:ext>
            </a:extLst>
          </p:cNvPr>
          <p:cNvGrpSpPr/>
          <p:nvPr/>
        </p:nvGrpSpPr>
        <p:grpSpPr>
          <a:xfrm rot="20386172">
            <a:off x="7957832" y="3335346"/>
            <a:ext cx="3141390" cy="369332"/>
            <a:chOff x="3021491" y="3750847"/>
            <a:chExt cx="6021414" cy="635479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C29F291-B480-40AF-B987-A3942C17721D}"/>
                </a:ext>
              </a:extLst>
            </p:cNvPr>
            <p:cNvCxnSpPr/>
            <p:nvPr/>
          </p:nvCxnSpPr>
          <p:spPr>
            <a:xfrm>
              <a:off x="3501278" y="4068585"/>
              <a:ext cx="505609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47AAECD-F6C7-4C58-8372-74DD1DAF18D3}"/>
                </a:ext>
              </a:extLst>
            </p:cNvPr>
            <p:cNvSpPr txBox="1"/>
            <p:nvPr/>
          </p:nvSpPr>
          <p:spPr>
            <a:xfrm>
              <a:off x="3021491" y="3750847"/>
              <a:ext cx="627434" cy="63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59A1D6-A493-4BBB-A0FE-37C6EE021765}"/>
                </a:ext>
              </a:extLst>
            </p:cNvPr>
            <p:cNvSpPr txBox="1"/>
            <p:nvPr/>
          </p:nvSpPr>
          <p:spPr>
            <a:xfrm>
              <a:off x="8384745" y="3750847"/>
              <a:ext cx="658160" cy="635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7136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AB,CD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Q1</a:t>
            </a:r>
            <a:r>
              <a:rPr lang="zh-CN" altLang="en-US" dirty="0"/>
              <a:t>：如何确认圆心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A1</a:t>
            </a:r>
            <a:r>
              <a:rPr lang="zh-CN" altLang="en-US" dirty="0"/>
              <a:t>：可以对每条直线孤立分析，两条圆心的轨迹线相交处满足要求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E66E28C-32C0-4BC6-81D7-A8C966789B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2" t="2931" r="38123" b="46928"/>
          <a:stretch/>
        </p:blipFill>
        <p:spPr>
          <a:xfrm>
            <a:off x="7058025" y="3989883"/>
            <a:ext cx="3571876" cy="25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52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从一根直线开始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怎么作一段已知半径</a:t>
            </a:r>
            <a:r>
              <a:rPr lang="en-US" altLang="zh-CN" dirty="0"/>
              <a:t>R</a:t>
            </a:r>
            <a:r>
              <a:rPr lang="zh-CN" altLang="en-US" dirty="0"/>
              <a:t>的圆弧切于线段</a:t>
            </a:r>
            <a:r>
              <a:rPr lang="en-US" altLang="zh-CN" dirty="0"/>
              <a:t>AB,CD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FC267A-DBFE-414F-9610-0A384EFFF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6" t="8294" r="42422" b="46050"/>
          <a:stretch/>
        </p:blipFill>
        <p:spPr>
          <a:xfrm>
            <a:off x="4276725" y="3057525"/>
            <a:ext cx="41529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79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从一条圆弧开始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观察并分析内切、外切、圆心之间距离与半径之间的关系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9256BC-C519-4B18-8F42-63F02033C9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1" t="12904" r="39609" b="34781"/>
          <a:stretch/>
        </p:blipFill>
        <p:spPr>
          <a:xfrm>
            <a:off x="3552825" y="2651125"/>
            <a:ext cx="4267200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024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内切于已知点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30D217-22B9-49BC-880F-F17520CE33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9" t="20882" r="30235" b="33319"/>
          <a:stretch/>
        </p:blipFill>
        <p:spPr>
          <a:xfrm>
            <a:off x="6324600" y="2990850"/>
            <a:ext cx="3114675" cy="298132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F35790A-25DE-47CD-811F-74DF06D06F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8" t="23297" r="48125" b="28345"/>
          <a:stretch/>
        </p:blipFill>
        <p:spPr>
          <a:xfrm>
            <a:off x="2266949" y="2824164"/>
            <a:ext cx="3267075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0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外切于已知点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EBCA7-96E9-414B-8C0D-DA439918F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2" t="18395" r="33516" b="21322"/>
          <a:stretch/>
        </p:blipFill>
        <p:spPr>
          <a:xfrm>
            <a:off x="3152775" y="2568575"/>
            <a:ext cx="54197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6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75547-C809-45B4-B919-A2180857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D6A07-72DE-485D-B636-F73B8CD9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圆规与分规：圆规用于画圆和圆弧。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30D485-10A3-4FBA-8272-CF8608B4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23" y="2407999"/>
            <a:ext cx="6104965" cy="390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971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内切于未知点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F5E87D-3BE7-45C6-9D47-FEB279CA8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9" t="19417" r="41094" b="20588"/>
          <a:stretch/>
        </p:blipFill>
        <p:spPr>
          <a:xfrm>
            <a:off x="4200524" y="2476499"/>
            <a:ext cx="418147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20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外切于未知点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4F60F1-DB54-4A16-B8DE-BF2908B00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8" t="7784" r="39766" b="11077"/>
          <a:stretch/>
        </p:blipFill>
        <p:spPr>
          <a:xfrm>
            <a:off x="3138487" y="1576386"/>
            <a:ext cx="5915025" cy="52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31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4F9A9-11C3-4540-B310-B344728E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85E728-C288-446B-A1C4-F2073EC1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2366720"/>
            <a:ext cx="797353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87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4F9A9-11C3-4540-B310-B344728E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扩展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9775F-B41A-44AD-BF98-8225A0F0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40" y="2585841"/>
            <a:ext cx="802116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89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🌶️作图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4F9A9-11C3-4540-B310-B344728E9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习题集</a:t>
            </a:r>
            <a:r>
              <a:rPr lang="en-US" altLang="zh-CN" dirty="0"/>
              <a:t>P7-1 P7-2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2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E2FDB-D2A8-B52D-D28C-72255F18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C94D-A0B5-DA0B-60AA-181E8930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铅笔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3AC7AB4-839E-47FF-48DE-3490AA6F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96" y="2546816"/>
            <a:ext cx="8167008" cy="3946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13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E2FDB-D2A8-B52D-D28C-72255F18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常用绘图工具及其使用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C94D-A0B5-DA0B-60AA-181E8930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其它绘图工具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E11FAC-DB44-6DD9-A3B3-EF97CB93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"/>
          <a:stretch>
            <a:fillRect/>
          </a:stretch>
        </p:blipFill>
        <p:spPr bwMode="auto">
          <a:xfrm>
            <a:off x="2118518" y="2526730"/>
            <a:ext cx="7954963" cy="378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56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742DA-622B-436A-B102-A85955E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从一根线开始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98FCF-97C2-440E-BB28-8553BC57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如何作直线</a:t>
            </a:r>
            <a:r>
              <a:rPr lang="en-US" altLang="zh-CN" dirty="0"/>
              <a:t>AB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等分？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BD2B6B7-B9AF-4F30-AD2E-B01646F8274D}"/>
              </a:ext>
            </a:extLst>
          </p:cNvPr>
          <p:cNvCxnSpPr/>
          <p:nvPr/>
        </p:nvCxnSpPr>
        <p:spPr>
          <a:xfrm>
            <a:off x="3567953" y="3935235"/>
            <a:ext cx="5056094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6B86D62-354E-4C5F-9C3E-15E63231BFA4}"/>
              </a:ext>
            </a:extLst>
          </p:cNvPr>
          <p:cNvSpPr txBox="1"/>
          <p:nvPr/>
        </p:nvSpPr>
        <p:spPr>
          <a:xfrm>
            <a:off x="3235811" y="37505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3BDA63-043E-413E-8008-6F88AE238CD6}"/>
              </a:ext>
            </a:extLst>
          </p:cNvPr>
          <p:cNvSpPr txBox="1"/>
          <p:nvPr/>
        </p:nvSpPr>
        <p:spPr>
          <a:xfrm>
            <a:off x="8624047" y="37505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8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1342</Words>
  <Application>Microsoft Office PowerPoint</Application>
  <PresentationFormat>宽屏</PresentationFormat>
  <Paragraphs>247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8" baseType="lpstr">
      <vt:lpstr>等线</vt:lpstr>
      <vt:lpstr>等线 Light</vt:lpstr>
      <vt:lpstr>Arial</vt:lpstr>
      <vt:lpstr>Office 主题​​</vt:lpstr>
      <vt:lpstr>简单到复杂图形的绘制</vt:lpstr>
      <vt:lpstr>常用绘图工具及其使用</vt:lpstr>
      <vt:lpstr>常用绘图工具及其使用</vt:lpstr>
      <vt:lpstr>常用绘图工具及其使用</vt:lpstr>
      <vt:lpstr>常用绘图工具及其使用</vt:lpstr>
      <vt:lpstr>常用绘图工具及其使用</vt:lpstr>
      <vt:lpstr>常用绘图工具及其使用</vt:lpstr>
      <vt:lpstr>常用绘图工具及其使用</vt:lpstr>
      <vt:lpstr>从一根线开始</vt:lpstr>
      <vt:lpstr>从一根线开始</vt:lpstr>
      <vt:lpstr>从一根线开始</vt:lpstr>
      <vt:lpstr>从一根线开始</vt:lpstr>
      <vt:lpstr>从一根线开始</vt:lpstr>
      <vt:lpstr>从一根线开始</vt:lpstr>
      <vt:lpstr>从一根线开始</vt:lpstr>
      <vt:lpstr>从一根线开始</vt:lpstr>
      <vt:lpstr>从一根线开始</vt:lpstr>
      <vt:lpstr>从另一根线开始</vt:lpstr>
      <vt:lpstr>从另一根线开始</vt:lpstr>
      <vt:lpstr>从另一根线开始</vt:lpstr>
      <vt:lpstr>从另一根线开始</vt:lpstr>
      <vt:lpstr>从另一根线开始</vt:lpstr>
      <vt:lpstr>从另一根线开始</vt:lpstr>
      <vt:lpstr>从另一根线开始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等分圆周</vt:lpstr>
      <vt:lpstr>椭圆</vt:lpstr>
      <vt:lpstr>⏸️作图步骤</vt:lpstr>
      <vt:lpstr>⏸️作图步骤</vt:lpstr>
      <vt:lpstr>⏸️作图步骤</vt:lpstr>
      <vt:lpstr>▶️作图</vt:lpstr>
      <vt:lpstr>锥度与斜度</vt:lpstr>
      <vt:lpstr>锥度与斜度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圆弧</vt:lpstr>
      <vt:lpstr>🌶️作图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简单到复杂图形的绘制</dc:title>
  <dc:creator>lei liu</dc:creator>
  <cp:lastModifiedBy>lei liu</cp:lastModifiedBy>
  <cp:revision>36</cp:revision>
  <dcterms:created xsi:type="dcterms:W3CDTF">2024-10-07T00:43:53Z</dcterms:created>
  <dcterms:modified xsi:type="dcterms:W3CDTF">2024-10-08T08:59:39Z</dcterms:modified>
</cp:coreProperties>
</file>