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5" r:id="rId9"/>
    <p:sldId id="266" r:id="rId10"/>
    <p:sldId id="264" r:id="rId11"/>
    <p:sldId id="267" r:id="rId12"/>
    <p:sldId id="268"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020CF-0043-4F6A-8DCE-D26BC544458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60EE72-5C2D-4FBE-83A1-91EE332BB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5CBACF-6A78-45AB-8315-AE8ED6F6537F}"/>
              </a:ext>
            </a:extLst>
          </p:cNvPr>
          <p:cNvSpPr>
            <a:spLocks noGrp="1"/>
          </p:cNvSpPr>
          <p:nvPr>
            <p:ph type="dt" sz="half" idx="10"/>
          </p:nvPr>
        </p:nvSpPr>
        <p:spPr/>
        <p:txBody>
          <a:bodyPr/>
          <a:lstStyle/>
          <a:p>
            <a:fld id="{FCD1B0E7-7A14-43A7-8971-2F83AC4B4961}"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4DECD245-5CAD-4AE0-BB87-ED1CA05B85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037B23-CB1D-46BE-AEAD-C38DCB6F8356}"/>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82895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5AC1F-5484-4912-A504-5F3FF57051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B1D2FC-F808-4934-A070-8D93D68A8D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8BF63C-9F3B-42BA-9DE1-97A1AC8A1B4E}"/>
              </a:ext>
            </a:extLst>
          </p:cNvPr>
          <p:cNvSpPr>
            <a:spLocks noGrp="1"/>
          </p:cNvSpPr>
          <p:nvPr>
            <p:ph type="dt" sz="half" idx="10"/>
          </p:nvPr>
        </p:nvSpPr>
        <p:spPr/>
        <p:txBody>
          <a:bodyPr/>
          <a:lstStyle/>
          <a:p>
            <a:fld id="{FCD1B0E7-7A14-43A7-8971-2F83AC4B4961}"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ECBBA14E-046A-4162-A2EA-28282E56FF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7C9386-25C0-46BA-A1E3-FCAEDF970888}"/>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243397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1B35EE-C486-4908-8160-6D60109F3B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366CE2C-DED0-4E19-995A-237752E9CD4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26831E-B3CE-4199-A15C-F4D1C98DF0BE}"/>
              </a:ext>
            </a:extLst>
          </p:cNvPr>
          <p:cNvSpPr>
            <a:spLocks noGrp="1"/>
          </p:cNvSpPr>
          <p:nvPr>
            <p:ph type="dt" sz="half" idx="10"/>
          </p:nvPr>
        </p:nvSpPr>
        <p:spPr/>
        <p:txBody>
          <a:bodyPr/>
          <a:lstStyle/>
          <a:p>
            <a:fld id="{FCD1B0E7-7A14-43A7-8971-2F83AC4B4961}"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514CF7A7-4C0F-464C-A01B-1A202B19A9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004D1C-42ED-4839-BFEC-BF08CD52EE13}"/>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80841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654EB-9F41-4CA4-BCC4-C6D9081147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A0E2E7-BDAC-4FDC-8349-5B7C52728B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8574AC-EC1F-42D0-B3C9-4E5E21DA1270}"/>
              </a:ext>
            </a:extLst>
          </p:cNvPr>
          <p:cNvSpPr>
            <a:spLocks noGrp="1"/>
          </p:cNvSpPr>
          <p:nvPr>
            <p:ph type="dt" sz="half" idx="10"/>
          </p:nvPr>
        </p:nvSpPr>
        <p:spPr/>
        <p:txBody>
          <a:bodyPr/>
          <a:lstStyle/>
          <a:p>
            <a:fld id="{FCD1B0E7-7A14-43A7-8971-2F83AC4B4961}"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0FB10BF1-0074-448E-BC6A-A390941D53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A7EE50-1450-40CB-8726-97C5439E979D}"/>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28852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DACA7-E200-43F6-BCEB-915A21CAC76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3150CE-8549-4826-A3A4-4ED8115F5A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61091E4-C978-49F9-9E90-E2ECD606DCB7}"/>
              </a:ext>
            </a:extLst>
          </p:cNvPr>
          <p:cNvSpPr>
            <a:spLocks noGrp="1"/>
          </p:cNvSpPr>
          <p:nvPr>
            <p:ph type="dt" sz="half" idx="10"/>
          </p:nvPr>
        </p:nvSpPr>
        <p:spPr/>
        <p:txBody>
          <a:bodyPr/>
          <a:lstStyle/>
          <a:p>
            <a:fld id="{FCD1B0E7-7A14-43A7-8971-2F83AC4B4961}"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D2F891B9-7532-4F08-9432-490D808E62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B6B3E7-6D2E-4B6B-909F-251DE4E51DBD}"/>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95375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35616-9DA5-4388-8BAC-5E926329AB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1DF4C-1C82-4432-8904-CF2867F3D2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10497C1-6E56-42C9-93A3-B450869E84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E08077B-6A77-4AC3-B5AB-DC9EDDC4AF12}"/>
              </a:ext>
            </a:extLst>
          </p:cNvPr>
          <p:cNvSpPr>
            <a:spLocks noGrp="1"/>
          </p:cNvSpPr>
          <p:nvPr>
            <p:ph type="dt" sz="half" idx="10"/>
          </p:nvPr>
        </p:nvSpPr>
        <p:spPr/>
        <p:txBody>
          <a:bodyPr/>
          <a:lstStyle/>
          <a:p>
            <a:fld id="{FCD1B0E7-7A14-43A7-8971-2F83AC4B4961}" type="datetimeFigureOut">
              <a:rPr lang="zh-CN" altLang="en-US" smtClean="0"/>
              <a:t>2021/12/7</a:t>
            </a:fld>
            <a:endParaRPr lang="zh-CN" altLang="en-US"/>
          </a:p>
        </p:txBody>
      </p:sp>
      <p:sp>
        <p:nvSpPr>
          <p:cNvPr id="6" name="页脚占位符 5">
            <a:extLst>
              <a:ext uri="{FF2B5EF4-FFF2-40B4-BE49-F238E27FC236}">
                <a16:creationId xmlns:a16="http://schemas.microsoft.com/office/drawing/2014/main" id="{9D8EFE38-7DB1-4E02-9837-B72BF4D38D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FE9339-163F-482E-8F1C-D4B986619725}"/>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67127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494B7-622F-4718-AE72-8CB0B79C44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DB22861-BEA1-4B72-BF34-F864321F9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0238170-73B0-4940-B5F1-A72342447F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549EB84-104B-4BBB-912F-6F5EEFDEE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CB0890-A4F3-4EFA-8E5A-10402B08EED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CCED4D2-D651-41E7-8D69-E74CAB1AAF2B}"/>
              </a:ext>
            </a:extLst>
          </p:cNvPr>
          <p:cNvSpPr>
            <a:spLocks noGrp="1"/>
          </p:cNvSpPr>
          <p:nvPr>
            <p:ph type="dt" sz="half" idx="10"/>
          </p:nvPr>
        </p:nvSpPr>
        <p:spPr/>
        <p:txBody>
          <a:bodyPr/>
          <a:lstStyle/>
          <a:p>
            <a:fld id="{FCD1B0E7-7A14-43A7-8971-2F83AC4B4961}" type="datetimeFigureOut">
              <a:rPr lang="zh-CN" altLang="en-US" smtClean="0"/>
              <a:t>2021/12/7</a:t>
            </a:fld>
            <a:endParaRPr lang="zh-CN" altLang="en-US"/>
          </a:p>
        </p:txBody>
      </p:sp>
      <p:sp>
        <p:nvSpPr>
          <p:cNvPr id="8" name="页脚占位符 7">
            <a:extLst>
              <a:ext uri="{FF2B5EF4-FFF2-40B4-BE49-F238E27FC236}">
                <a16:creationId xmlns:a16="http://schemas.microsoft.com/office/drawing/2014/main" id="{3666F0CC-0BE9-4529-AD5F-9096B02585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7BBB156-2DBB-4FB8-B97D-74CE338FC5B5}"/>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1366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C442C-2E3F-4A60-9368-45D1133B135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490587-119D-423D-9886-1A632171BAD7}"/>
              </a:ext>
            </a:extLst>
          </p:cNvPr>
          <p:cNvSpPr>
            <a:spLocks noGrp="1"/>
          </p:cNvSpPr>
          <p:nvPr>
            <p:ph type="dt" sz="half" idx="10"/>
          </p:nvPr>
        </p:nvSpPr>
        <p:spPr/>
        <p:txBody>
          <a:bodyPr/>
          <a:lstStyle/>
          <a:p>
            <a:fld id="{FCD1B0E7-7A14-43A7-8971-2F83AC4B4961}" type="datetimeFigureOut">
              <a:rPr lang="zh-CN" altLang="en-US" smtClean="0"/>
              <a:t>2021/12/7</a:t>
            </a:fld>
            <a:endParaRPr lang="zh-CN" altLang="en-US"/>
          </a:p>
        </p:txBody>
      </p:sp>
      <p:sp>
        <p:nvSpPr>
          <p:cNvPr id="4" name="页脚占位符 3">
            <a:extLst>
              <a:ext uri="{FF2B5EF4-FFF2-40B4-BE49-F238E27FC236}">
                <a16:creationId xmlns:a16="http://schemas.microsoft.com/office/drawing/2014/main" id="{2053CFF2-6585-4821-85DE-2E12C4F2E8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42459E-BECB-451B-BF9D-92D6546EFDA0}"/>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314983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3C7A5A-0710-4603-B134-11F061DCB8E6}"/>
              </a:ext>
            </a:extLst>
          </p:cNvPr>
          <p:cNvSpPr>
            <a:spLocks noGrp="1"/>
          </p:cNvSpPr>
          <p:nvPr>
            <p:ph type="dt" sz="half" idx="10"/>
          </p:nvPr>
        </p:nvSpPr>
        <p:spPr/>
        <p:txBody>
          <a:bodyPr/>
          <a:lstStyle/>
          <a:p>
            <a:fld id="{FCD1B0E7-7A14-43A7-8971-2F83AC4B4961}" type="datetimeFigureOut">
              <a:rPr lang="zh-CN" altLang="en-US" smtClean="0"/>
              <a:t>2021/12/7</a:t>
            </a:fld>
            <a:endParaRPr lang="zh-CN" altLang="en-US"/>
          </a:p>
        </p:txBody>
      </p:sp>
      <p:sp>
        <p:nvSpPr>
          <p:cNvPr id="3" name="页脚占位符 2">
            <a:extLst>
              <a:ext uri="{FF2B5EF4-FFF2-40B4-BE49-F238E27FC236}">
                <a16:creationId xmlns:a16="http://schemas.microsoft.com/office/drawing/2014/main" id="{192016DE-805C-47D3-9D47-4BB96AA208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C6A326-9050-46D4-AF0D-693691C47883}"/>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61752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98EC1-E265-4CD8-B909-175DFBB46D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A26206F-49C8-4BCA-A9AF-D98AF315DF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C5AAF40-36FB-4970-8743-48C8E980F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43E294-EC10-49F1-AE21-10001A15257F}"/>
              </a:ext>
            </a:extLst>
          </p:cNvPr>
          <p:cNvSpPr>
            <a:spLocks noGrp="1"/>
          </p:cNvSpPr>
          <p:nvPr>
            <p:ph type="dt" sz="half" idx="10"/>
          </p:nvPr>
        </p:nvSpPr>
        <p:spPr/>
        <p:txBody>
          <a:bodyPr/>
          <a:lstStyle/>
          <a:p>
            <a:fld id="{FCD1B0E7-7A14-43A7-8971-2F83AC4B4961}" type="datetimeFigureOut">
              <a:rPr lang="zh-CN" altLang="en-US" smtClean="0"/>
              <a:t>2021/12/7</a:t>
            </a:fld>
            <a:endParaRPr lang="zh-CN" altLang="en-US"/>
          </a:p>
        </p:txBody>
      </p:sp>
      <p:sp>
        <p:nvSpPr>
          <p:cNvPr id="6" name="页脚占位符 5">
            <a:extLst>
              <a:ext uri="{FF2B5EF4-FFF2-40B4-BE49-F238E27FC236}">
                <a16:creationId xmlns:a16="http://schemas.microsoft.com/office/drawing/2014/main" id="{4F3D7F44-D260-4449-8543-6990E375CD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886926-C6A7-4792-B7DC-345E26CE325E}"/>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4236848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37D22-3F5E-489B-B193-440F9E5D2E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525A80-932A-4B4A-BA3A-C9BE6F9471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80BEF7-B6DB-470C-9890-E26BB1870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F0DAB9-3593-48CE-BF73-191F1DAE159A}"/>
              </a:ext>
            </a:extLst>
          </p:cNvPr>
          <p:cNvSpPr>
            <a:spLocks noGrp="1"/>
          </p:cNvSpPr>
          <p:nvPr>
            <p:ph type="dt" sz="half" idx="10"/>
          </p:nvPr>
        </p:nvSpPr>
        <p:spPr/>
        <p:txBody>
          <a:bodyPr/>
          <a:lstStyle/>
          <a:p>
            <a:fld id="{FCD1B0E7-7A14-43A7-8971-2F83AC4B4961}" type="datetimeFigureOut">
              <a:rPr lang="zh-CN" altLang="en-US" smtClean="0"/>
              <a:t>2021/12/7</a:t>
            </a:fld>
            <a:endParaRPr lang="zh-CN" altLang="en-US"/>
          </a:p>
        </p:txBody>
      </p:sp>
      <p:sp>
        <p:nvSpPr>
          <p:cNvPr id="6" name="页脚占位符 5">
            <a:extLst>
              <a:ext uri="{FF2B5EF4-FFF2-40B4-BE49-F238E27FC236}">
                <a16:creationId xmlns:a16="http://schemas.microsoft.com/office/drawing/2014/main" id="{28612346-A957-4F36-992B-AC1AA9590F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629BE3-263B-40D2-9863-B5FE003C4D7F}"/>
              </a:ext>
            </a:extLst>
          </p:cNvPr>
          <p:cNvSpPr>
            <a:spLocks noGrp="1"/>
          </p:cNvSpPr>
          <p:nvPr>
            <p:ph type="sldNum" sz="quarter" idx="12"/>
          </p:nvPr>
        </p:nvSpPr>
        <p:spPr/>
        <p:txBody>
          <a:body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370390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892E548-1BBA-4CD7-8A69-BCE4F9388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AAE31BC-CDFA-49DE-AE2A-D617B5246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74B635-3717-432A-A69C-53050865D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1B0E7-7A14-43A7-8971-2F83AC4B4961}"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5B057D2D-15B9-4415-984C-2D8AE1220C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97BB2CE-BBAF-4FE9-849D-3F452D9618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6D5C7-3D1A-4776-9228-A63573CD8947}" type="slidenum">
              <a:rPr lang="zh-CN" altLang="en-US" smtClean="0"/>
              <a:t>‹#›</a:t>
            </a:fld>
            <a:endParaRPr lang="zh-CN" altLang="en-US"/>
          </a:p>
        </p:txBody>
      </p:sp>
    </p:spTree>
    <p:extLst>
      <p:ext uri="{BB962C8B-B14F-4D97-AF65-F5344CB8AC3E}">
        <p14:creationId xmlns:p14="http://schemas.microsoft.com/office/powerpoint/2010/main" val="290606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mailto:myliu@seu.edu.c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mailto:myliu@seu.edu.cn" TargetMode="Externa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12days.com/library/carols/12daysofxmas.htm" TargetMode="External"/><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Lab1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5586145"/>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Lab1</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Ex1</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r>
              <a:rPr lang="en-US" altLang="zh-CN" sz="2400" dirty="0">
                <a:latin typeface="微软雅黑" panose="020B0503020204020204" pitchFamily="34" charset="-122"/>
              </a:rPr>
              <a:t>Follow-Up Questions and Activities</a:t>
            </a:r>
            <a:r>
              <a:rPr lang="zh-CN" altLang="en-US" sz="2400" dirty="0">
                <a:latin typeface="微软雅黑" panose="020B0503020204020204" pitchFamily="34" charset="-122"/>
              </a:rPr>
              <a:t>大家也应完成并提交</a:t>
            </a:r>
            <a:endParaRPr lang="en-US" altLang="zh-CN" sz="2400" b="1" dirty="0">
              <a:solidFill>
                <a:srgbClr val="C00000"/>
              </a:solidFill>
              <a:latin typeface="微软雅黑" panose="020B0503020204020204" pitchFamily="34" charset="-122"/>
            </a:endParaRPr>
          </a:p>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dirty="0">
                <a:latin typeface="微软雅黑" panose="020B0503020204020204" pitchFamily="34" charset="-122"/>
              </a:rPr>
              <a:t>压缩包与邮件主题的命名要求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a:t>
            </a:r>
            <a:r>
              <a:rPr lang="en-US" altLang="zh-CN" sz="2400" b="1" dirty="0" err="1">
                <a:solidFill>
                  <a:srgbClr val="C00000"/>
                </a:solidFill>
                <a:latin typeface="微软雅黑" panose="020B0503020204020204" pitchFamily="34" charset="-122"/>
              </a:rPr>
              <a:t>rar</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lab1_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pic>
        <p:nvPicPr>
          <p:cNvPr id="10" name="图片 9">
            <a:extLst>
              <a:ext uri="{FF2B5EF4-FFF2-40B4-BE49-F238E27FC236}">
                <a16:creationId xmlns:a16="http://schemas.microsoft.com/office/drawing/2014/main" id="{13EB904B-AE86-49C9-B31D-0F9F5F5DCFF2}"/>
              </a:ext>
            </a:extLst>
          </p:cNvPr>
          <p:cNvPicPr>
            <a:picLocks noChangeAspect="1"/>
          </p:cNvPicPr>
          <p:nvPr/>
        </p:nvPicPr>
        <p:blipFill>
          <a:blip r:embed="rId3"/>
          <a:stretch>
            <a:fillRect/>
          </a:stretch>
        </p:blipFill>
        <p:spPr>
          <a:xfrm>
            <a:off x="3576107" y="1653984"/>
            <a:ext cx="5504762" cy="2285714"/>
          </a:xfrm>
          <a:prstGeom prst="rect">
            <a:avLst/>
          </a:prstGeom>
        </p:spPr>
      </p:pic>
      <p:sp>
        <p:nvSpPr>
          <p:cNvPr id="14" name="文本框 13">
            <a:extLst>
              <a:ext uri="{FF2B5EF4-FFF2-40B4-BE49-F238E27FC236}">
                <a16:creationId xmlns:a16="http://schemas.microsoft.com/office/drawing/2014/main" id="{4B937E65-E902-4F05-B66E-3782374272CF}"/>
              </a:ext>
            </a:extLst>
          </p:cNvPr>
          <p:cNvSpPr txBox="1"/>
          <p:nvPr/>
        </p:nvSpPr>
        <p:spPr>
          <a:xfrm>
            <a:off x="978763" y="2612175"/>
            <a:ext cx="2820880"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43</a:t>
            </a:r>
            <a:r>
              <a:rPr lang="zh-CN" altLang="en-US" dirty="0">
                <a:solidFill>
                  <a:srgbClr val="0070C0"/>
                </a:solidFill>
              </a:rPr>
              <a:t>页的</a:t>
            </a:r>
            <a:r>
              <a:rPr lang="en-US" altLang="zh-CN" dirty="0">
                <a:solidFill>
                  <a:srgbClr val="0070C0"/>
                </a:solidFill>
              </a:rPr>
              <a:t>Fig.2.3</a:t>
            </a:r>
            <a:endParaRPr lang="zh-CN" altLang="en-US" dirty="0">
              <a:solidFill>
                <a:srgbClr val="0070C0"/>
              </a:solidFill>
            </a:endParaRPr>
          </a:p>
        </p:txBody>
      </p:sp>
      <p:sp>
        <p:nvSpPr>
          <p:cNvPr id="16" name="文本框 15">
            <a:extLst>
              <a:ext uri="{FF2B5EF4-FFF2-40B4-BE49-F238E27FC236}">
                <a16:creationId xmlns:a16="http://schemas.microsoft.com/office/drawing/2014/main" id="{CC643C38-D0C8-4881-BF83-59EE0890528C}"/>
              </a:ext>
            </a:extLst>
          </p:cNvPr>
          <p:cNvSpPr txBox="1"/>
          <p:nvPr/>
        </p:nvSpPr>
        <p:spPr>
          <a:xfrm>
            <a:off x="8573610" y="5869904"/>
            <a:ext cx="3376964"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9</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26</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338868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xEl>
                                              <p:pRg st="10" end="10"/>
                                            </p:txEl>
                                          </p:spTgt>
                                        </p:tgtEl>
                                        <p:attrNameLst>
                                          <p:attrName>style.visibility</p:attrName>
                                        </p:attrNameLst>
                                      </p:cBhvr>
                                      <p:to>
                                        <p:strVal val="visible"/>
                                      </p:to>
                                    </p:set>
                                    <p:animEffect transition="in" filter="wipe(left)">
                                      <p:cBhvr>
                                        <p:cTn id="16"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151782"/>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lab4_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238478" y="5869904"/>
            <a:ext cx="371209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11</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21</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61059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Lab5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Lab5</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7" name="矩形 6">
            <a:extLst>
              <a:ext uri="{FF2B5EF4-FFF2-40B4-BE49-F238E27FC236}">
                <a16:creationId xmlns:a16="http://schemas.microsoft.com/office/drawing/2014/main" id="{0831EB30-4448-4C5F-BBCD-2025129D257D}"/>
              </a:ext>
            </a:extLst>
          </p:cNvPr>
          <p:cNvSpPr/>
          <p:nvPr/>
        </p:nvSpPr>
        <p:spPr>
          <a:xfrm>
            <a:off x="776056" y="3238414"/>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lab5_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8" name="文本框 7">
            <a:extLst>
              <a:ext uri="{FF2B5EF4-FFF2-40B4-BE49-F238E27FC236}">
                <a16:creationId xmlns:a16="http://schemas.microsoft.com/office/drawing/2014/main" id="{4F88BBE7-F018-4183-BBAB-1D9799DBF538}"/>
              </a:ext>
            </a:extLst>
          </p:cNvPr>
          <p:cNvSpPr txBox="1"/>
          <p:nvPr/>
        </p:nvSpPr>
        <p:spPr>
          <a:xfrm>
            <a:off x="8227968" y="6220128"/>
            <a:ext cx="371209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12</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5</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
        <p:nvSpPr>
          <p:cNvPr id="10" name="文本框 9">
            <a:extLst>
              <a:ext uri="{FF2B5EF4-FFF2-40B4-BE49-F238E27FC236}">
                <a16:creationId xmlns:a16="http://schemas.microsoft.com/office/drawing/2014/main" id="{43492DD3-6B69-4513-9A24-B2945621A06F}"/>
              </a:ext>
            </a:extLst>
          </p:cNvPr>
          <p:cNvSpPr txBox="1"/>
          <p:nvPr/>
        </p:nvSpPr>
        <p:spPr>
          <a:xfrm>
            <a:off x="1144884" y="2333200"/>
            <a:ext cx="1686680" cy="369332"/>
          </a:xfrm>
          <a:prstGeom prst="rect">
            <a:avLst/>
          </a:prstGeom>
          <a:noFill/>
          <a:ln>
            <a:solidFill>
              <a:schemeClr val="tx1"/>
            </a:solidFill>
          </a:ln>
        </p:spPr>
        <p:txBody>
          <a:bodyPr wrap="none" rtlCol="0">
            <a:spAutoFit/>
          </a:bodyPr>
          <a:lstStyle/>
          <a:p>
            <a:r>
              <a:rPr lang="en-US" altLang="zh-CN" dirty="0"/>
              <a:t>Sample Output</a:t>
            </a:r>
            <a:endParaRPr lang="zh-CN" altLang="en-US" dirty="0"/>
          </a:p>
        </p:txBody>
      </p:sp>
      <p:pic>
        <p:nvPicPr>
          <p:cNvPr id="11" name="图片 10">
            <a:extLst>
              <a:ext uri="{FF2B5EF4-FFF2-40B4-BE49-F238E27FC236}">
                <a16:creationId xmlns:a16="http://schemas.microsoft.com/office/drawing/2014/main" id="{97AEA59A-7F6C-416B-B373-B4A8C874BD59}"/>
              </a:ext>
            </a:extLst>
          </p:cNvPr>
          <p:cNvPicPr>
            <a:picLocks noChangeAspect="1"/>
          </p:cNvPicPr>
          <p:nvPr/>
        </p:nvPicPr>
        <p:blipFill>
          <a:blip r:embed="rId3"/>
          <a:stretch>
            <a:fillRect/>
          </a:stretch>
        </p:blipFill>
        <p:spPr>
          <a:xfrm>
            <a:off x="3305143" y="2133652"/>
            <a:ext cx="4761905" cy="1104762"/>
          </a:xfrm>
          <a:prstGeom prst="rect">
            <a:avLst/>
          </a:prstGeom>
        </p:spPr>
      </p:pic>
    </p:spTree>
    <p:extLst>
      <p:ext uri="{BB962C8B-B14F-4D97-AF65-F5344CB8AC3E}">
        <p14:creationId xmlns:p14="http://schemas.microsoft.com/office/powerpoint/2010/main" val="344967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94924"/>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Lab6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976180"/>
            <a:ext cx="10844814" cy="3905043"/>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Lab6</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Ex2</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pic>
        <p:nvPicPr>
          <p:cNvPr id="3" name="图片 2">
            <a:extLst>
              <a:ext uri="{FF2B5EF4-FFF2-40B4-BE49-F238E27FC236}">
                <a16:creationId xmlns:a16="http://schemas.microsoft.com/office/drawing/2014/main" id="{45189BAD-92A5-47B2-A55A-D4757D2F44EB}"/>
              </a:ext>
            </a:extLst>
          </p:cNvPr>
          <p:cNvPicPr>
            <a:picLocks noChangeAspect="1"/>
          </p:cNvPicPr>
          <p:nvPr/>
        </p:nvPicPr>
        <p:blipFill rotWithShape="1">
          <a:blip r:embed="rId2"/>
          <a:srcRect b="31855"/>
          <a:stretch/>
        </p:blipFill>
        <p:spPr>
          <a:xfrm>
            <a:off x="912749" y="2928701"/>
            <a:ext cx="5285714" cy="648999"/>
          </a:xfrm>
          <a:prstGeom prst="rect">
            <a:avLst/>
          </a:prstGeom>
        </p:spPr>
      </p:pic>
      <p:sp>
        <p:nvSpPr>
          <p:cNvPr id="12" name="文本框 11">
            <a:extLst>
              <a:ext uri="{FF2B5EF4-FFF2-40B4-BE49-F238E27FC236}">
                <a16:creationId xmlns:a16="http://schemas.microsoft.com/office/drawing/2014/main" id="{74197408-1583-48C1-A06F-719AAE10A2E2}"/>
              </a:ext>
            </a:extLst>
          </p:cNvPr>
          <p:cNvSpPr txBox="1"/>
          <p:nvPr/>
        </p:nvSpPr>
        <p:spPr>
          <a:xfrm>
            <a:off x="1077356" y="181457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272</a:t>
            </a:r>
            <a:r>
              <a:rPr lang="zh-CN" altLang="en-US" dirty="0">
                <a:solidFill>
                  <a:srgbClr val="0070C0"/>
                </a:solidFill>
              </a:rPr>
              <a:t>页的</a:t>
            </a:r>
            <a:r>
              <a:rPr lang="en-US" altLang="zh-CN" dirty="0">
                <a:solidFill>
                  <a:srgbClr val="0070C0"/>
                </a:solidFill>
              </a:rPr>
              <a:t>Exercise 6.37</a:t>
            </a:r>
            <a:endParaRPr lang="zh-CN" altLang="en-US" dirty="0">
              <a:solidFill>
                <a:srgbClr val="0070C0"/>
              </a:solidFill>
            </a:endParaRPr>
          </a:p>
        </p:txBody>
      </p:sp>
      <p:pic>
        <p:nvPicPr>
          <p:cNvPr id="14" name="图片 13">
            <a:extLst>
              <a:ext uri="{FF2B5EF4-FFF2-40B4-BE49-F238E27FC236}">
                <a16:creationId xmlns:a16="http://schemas.microsoft.com/office/drawing/2014/main" id="{516ECA28-4502-4EFB-87A5-368D82A9EBED}"/>
              </a:ext>
            </a:extLst>
          </p:cNvPr>
          <p:cNvPicPr>
            <a:picLocks noChangeAspect="1"/>
          </p:cNvPicPr>
          <p:nvPr/>
        </p:nvPicPr>
        <p:blipFill>
          <a:blip r:embed="rId3"/>
          <a:stretch>
            <a:fillRect/>
          </a:stretch>
        </p:blipFill>
        <p:spPr>
          <a:xfrm>
            <a:off x="1077356" y="2235807"/>
            <a:ext cx="10515600" cy="800000"/>
          </a:xfrm>
          <a:prstGeom prst="rect">
            <a:avLst/>
          </a:prstGeom>
        </p:spPr>
      </p:pic>
      <p:pic>
        <p:nvPicPr>
          <p:cNvPr id="16" name="图片 15">
            <a:extLst>
              <a:ext uri="{FF2B5EF4-FFF2-40B4-BE49-F238E27FC236}">
                <a16:creationId xmlns:a16="http://schemas.microsoft.com/office/drawing/2014/main" id="{CA0F14DD-75A4-4DE2-BBDA-69836825ABFF}"/>
              </a:ext>
            </a:extLst>
          </p:cNvPr>
          <p:cNvPicPr>
            <a:picLocks noChangeAspect="1"/>
          </p:cNvPicPr>
          <p:nvPr/>
        </p:nvPicPr>
        <p:blipFill>
          <a:blip r:embed="rId4"/>
          <a:stretch>
            <a:fillRect/>
          </a:stretch>
        </p:blipFill>
        <p:spPr>
          <a:xfrm>
            <a:off x="969185" y="3577700"/>
            <a:ext cx="4734182" cy="3185376"/>
          </a:xfrm>
          <a:prstGeom prst="rect">
            <a:avLst/>
          </a:prstGeom>
        </p:spPr>
      </p:pic>
      <p:pic>
        <p:nvPicPr>
          <p:cNvPr id="18" name="图片 17">
            <a:extLst>
              <a:ext uri="{FF2B5EF4-FFF2-40B4-BE49-F238E27FC236}">
                <a16:creationId xmlns:a16="http://schemas.microsoft.com/office/drawing/2014/main" id="{02872BA7-C8C3-4B32-AB82-A2578FD27643}"/>
              </a:ext>
            </a:extLst>
          </p:cNvPr>
          <p:cNvPicPr>
            <a:picLocks noChangeAspect="1"/>
          </p:cNvPicPr>
          <p:nvPr/>
        </p:nvPicPr>
        <p:blipFill>
          <a:blip r:embed="rId5"/>
          <a:stretch>
            <a:fillRect/>
          </a:stretch>
        </p:blipFill>
        <p:spPr>
          <a:xfrm>
            <a:off x="5234806" y="3780602"/>
            <a:ext cx="6780909" cy="2937658"/>
          </a:xfrm>
          <a:prstGeom prst="rect">
            <a:avLst/>
          </a:prstGeom>
        </p:spPr>
      </p:pic>
    </p:spTree>
    <p:extLst>
      <p:ext uri="{BB962C8B-B14F-4D97-AF65-F5344CB8AC3E}">
        <p14:creationId xmlns:p14="http://schemas.microsoft.com/office/powerpoint/2010/main" val="395046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Lab6 Requirements </a:t>
            </a:r>
            <a:endParaRPr lang="zh-CN" altLang="en-US" sz="4800" dirty="0">
              <a:solidFill>
                <a:srgbClr val="002060"/>
              </a:solidFill>
            </a:endParaRPr>
          </a:p>
        </p:txBody>
      </p:sp>
      <p:sp>
        <p:nvSpPr>
          <p:cNvPr id="8" name="文本框 7">
            <a:extLst>
              <a:ext uri="{FF2B5EF4-FFF2-40B4-BE49-F238E27FC236}">
                <a16:creationId xmlns:a16="http://schemas.microsoft.com/office/drawing/2014/main" id="{4F88BBE7-F018-4183-BBAB-1D9799DBF538}"/>
              </a:ext>
            </a:extLst>
          </p:cNvPr>
          <p:cNvSpPr txBox="1"/>
          <p:nvPr/>
        </p:nvSpPr>
        <p:spPr>
          <a:xfrm>
            <a:off x="8227968" y="6220128"/>
            <a:ext cx="371209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12</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19</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
        <p:nvSpPr>
          <p:cNvPr id="10" name="矩形 9">
            <a:extLst>
              <a:ext uri="{FF2B5EF4-FFF2-40B4-BE49-F238E27FC236}">
                <a16:creationId xmlns:a16="http://schemas.microsoft.com/office/drawing/2014/main" id="{2808CA2D-33E2-4B47-B7C1-AC3A2D1A339C}"/>
              </a:ext>
            </a:extLst>
          </p:cNvPr>
          <p:cNvSpPr/>
          <p:nvPr/>
        </p:nvSpPr>
        <p:spPr>
          <a:xfrm>
            <a:off x="739842" y="1222152"/>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lab6_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Tree>
    <p:extLst>
      <p:ext uri="{BB962C8B-B14F-4D97-AF65-F5344CB8AC3E}">
        <p14:creationId xmlns:p14="http://schemas.microsoft.com/office/powerpoint/2010/main" val="366279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wipe(left)">
                                      <p:cBhvr>
                                        <p:cTn id="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Lab2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535712"/>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Lab2</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Ex1~Ex3</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Ex1</a:t>
            </a:r>
            <a:r>
              <a:rPr lang="zh-CN" altLang="en-US" sz="2400" dirty="0">
                <a:latin typeface="微软雅黑" panose="020B0503020204020204" pitchFamily="34" charset="-122"/>
              </a:rPr>
              <a:t>的</a:t>
            </a:r>
            <a:r>
              <a:rPr lang="en-US" altLang="zh-CN" sz="2400" dirty="0" err="1">
                <a:latin typeface="微软雅黑" panose="020B0503020204020204" pitchFamily="34" charset="-122"/>
              </a:rPr>
              <a:t>GradeBook</a:t>
            </a:r>
            <a:r>
              <a:rPr lang="zh-CN" altLang="en-US" sz="2400" dirty="0">
                <a:latin typeface="微软雅黑" panose="020B0503020204020204" pitchFamily="34" charset="-122"/>
              </a:rPr>
              <a:t>代码为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30783" y="2393291"/>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88</a:t>
            </a:r>
            <a:r>
              <a:rPr lang="zh-CN" altLang="en-US" dirty="0">
                <a:solidFill>
                  <a:srgbClr val="0070C0"/>
                </a:solidFill>
              </a:rPr>
              <a:t>页的</a:t>
            </a:r>
            <a:r>
              <a:rPr lang="en-US" altLang="zh-CN" dirty="0">
                <a:solidFill>
                  <a:srgbClr val="0070C0"/>
                </a:solidFill>
              </a:rPr>
              <a:t>Fig.3.11</a:t>
            </a:r>
            <a:r>
              <a:rPr lang="zh-CN" altLang="en-US" dirty="0">
                <a:solidFill>
                  <a:srgbClr val="0070C0"/>
                </a:solidFill>
              </a:rPr>
              <a:t>和</a:t>
            </a:r>
            <a:r>
              <a:rPr lang="en-US" altLang="zh-CN" dirty="0">
                <a:solidFill>
                  <a:srgbClr val="0070C0"/>
                </a:solidFill>
              </a:rPr>
              <a:t>89</a:t>
            </a:r>
            <a:r>
              <a:rPr lang="zh-CN" altLang="en-US" dirty="0">
                <a:solidFill>
                  <a:srgbClr val="0070C0"/>
                </a:solidFill>
              </a:rPr>
              <a:t>页的</a:t>
            </a:r>
            <a:r>
              <a:rPr lang="en-US" altLang="zh-CN" dirty="0">
                <a:solidFill>
                  <a:srgbClr val="0070C0"/>
                </a:solidFill>
              </a:rPr>
              <a:t>Fig.3.12</a:t>
            </a:r>
            <a:endParaRPr lang="zh-CN" altLang="en-US" dirty="0">
              <a:solidFill>
                <a:srgbClr val="0070C0"/>
              </a:solidFill>
            </a:endParaRPr>
          </a:p>
        </p:txBody>
      </p:sp>
      <p:pic>
        <p:nvPicPr>
          <p:cNvPr id="3" name="图片 2">
            <a:extLst>
              <a:ext uri="{FF2B5EF4-FFF2-40B4-BE49-F238E27FC236}">
                <a16:creationId xmlns:a16="http://schemas.microsoft.com/office/drawing/2014/main" id="{DB9613A4-7B91-4915-832A-A645509C0A83}"/>
              </a:ext>
            </a:extLst>
          </p:cNvPr>
          <p:cNvPicPr>
            <a:picLocks noChangeAspect="1"/>
          </p:cNvPicPr>
          <p:nvPr/>
        </p:nvPicPr>
        <p:blipFill>
          <a:blip r:embed="rId2"/>
          <a:stretch>
            <a:fillRect/>
          </a:stretch>
        </p:blipFill>
        <p:spPr>
          <a:xfrm>
            <a:off x="603061" y="3054755"/>
            <a:ext cx="5380952" cy="3019048"/>
          </a:xfrm>
          <a:prstGeom prst="rect">
            <a:avLst/>
          </a:prstGeom>
        </p:spPr>
      </p:pic>
      <p:pic>
        <p:nvPicPr>
          <p:cNvPr id="7" name="图片 6">
            <a:extLst>
              <a:ext uri="{FF2B5EF4-FFF2-40B4-BE49-F238E27FC236}">
                <a16:creationId xmlns:a16="http://schemas.microsoft.com/office/drawing/2014/main" id="{B6BBF243-48F0-4CBD-9FD7-E46FDD145D72}"/>
              </a:ext>
            </a:extLst>
          </p:cNvPr>
          <p:cNvPicPr>
            <a:picLocks noChangeAspect="1"/>
          </p:cNvPicPr>
          <p:nvPr/>
        </p:nvPicPr>
        <p:blipFill>
          <a:blip r:embed="rId3"/>
          <a:stretch>
            <a:fillRect/>
          </a:stretch>
        </p:blipFill>
        <p:spPr>
          <a:xfrm>
            <a:off x="6198463" y="1896095"/>
            <a:ext cx="5390476" cy="4961905"/>
          </a:xfrm>
          <a:prstGeom prst="rect">
            <a:avLst/>
          </a:prstGeom>
        </p:spPr>
      </p:pic>
    </p:spTree>
    <p:extLst>
      <p:ext uri="{BB962C8B-B14F-4D97-AF65-F5344CB8AC3E}">
        <p14:creationId xmlns:p14="http://schemas.microsoft.com/office/powerpoint/2010/main" val="11109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Ex2</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102</a:t>
            </a:r>
            <a:r>
              <a:rPr lang="zh-CN" altLang="en-US" dirty="0">
                <a:solidFill>
                  <a:srgbClr val="0070C0"/>
                </a:solidFill>
              </a:rPr>
              <a:t>页的</a:t>
            </a:r>
            <a:r>
              <a:rPr lang="en-US" altLang="zh-CN" dirty="0">
                <a:solidFill>
                  <a:srgbClr val="0070C0"/>
                </a:solidFill>
              </a:rPr>
              <a:t>Exercise 3.14</a:t>
            </a:r>
            <a:endParaRPr lang="zh-CN" altLang="en-US" dirty="0">
              <a:solidFill>
                <a:srgbClr val="0070C0"/>
              </a:solidFill>
            </a:endParaRPr>
          </a:p>
        </p:txBody>
      </p:sp>
      <p:sp>
        <p:nvSpPr>
          <p:cNvPr id="8" name="文本框 7">
            <a:extLst>
              <a:ext uri="{FF2B5EF4-FFF2-40B4-BE49-F238E27FC236}">
                <a16:creationId xmlns:a16="http://schemas.microsoft.com/office/drawing/2014/main" id="{E38C5F7C-83D8-40C0-828B-AD3450B748C7}"/>
              </a:ext>
            </a:extLst>
          </p:cNvPr>
          <p:cNvSpPr txBox="1"/>
          <p:nvPr/>
        </p:nvSpPr>
        <p:spPr>
          <a:xfrm>
            <a:off x="1162313" y="1255419"/>
            <a:ext cx="10253631" cy="2308324"/>
          </a:xfrm>
          <a:prstGeom prst="rect">
            <a:avLst/>
          </a:prstGeom>
          <a:noFill/>
        </p:spPr>
        <p:txBody>
          <a:bodyPr wrap="square">
            <a:spAutoFit/>
          </a:bodyPr>
          <a:lstStyle/>
          <a:p>
            <a:pPr algn="just"/>
            <a:r>
              <a:rPr lang="en-US" altLang="zh-CN" b="0" i="1" u="none" strike="noStrike" dirty="0">
                <a:latin typeface="Times New Roman" panose="02020603050405020304" pitchFamily="18" charset="0"/>
              </a:rPr>
              <a:t>(</a:t>
            </a:r>
            <a:r>
              <a:rPr lang="en-US" altLang="zh-CN" b="1" i="0" u="none" strike="noStrike" dirty="0">
                <a:latin typeface="Times New Roman" panose="02020603050405020304" pitchFamily="18" charset="0"/>
              </a:rPr>
              <a:t>Employee</a:t>
            </a:r>
            <a:r>
              <a:rPr lang="en-US" altLang="zh-CN" b="0" i="0" u="none" strike="noStrike" dirty="0">
                <a:latin typeface="Times New Roman" panose="02020603050405020304" pitchFamily="18" charset="0"/>
              </a:rPr>
              <a:t> </a:t>
            </a:r>
            <a:r>
              <a:rPr lang="en-US" altLang="zh-CN" b="0" i="1" u="none" strike="noStrike" dirty="0">
                <a:latin typeface="Times New Roman" panose="02020603050405020304" pitchFamily="18" charset="0"/>
              </a:rPr>
              <a:t>Class) </a:t>
            </a:r>
            <a:r>
              <a:rPr lang="en-US" altLang="zh-CN" b="0" i="0" u="none" strike="noStrike" dirty="0">
                <a:latin typeface="Times New Roman" panose="02020603050405020304" pitchFamily="18" charset="0"/>
              </a:rPr>
              <a:t>Create a class called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that includes three pieces of information as data members—a first name (type </a:t>
            </a:r>
            <a:r>
              <a:rPr lang="en-US" altLang="zh-CN" b="0" i="0" u="none" strike="noStrike" dirty="0">
                <a:latin typeface="Arial" panose="020B0604020202020204" pitchFamily="34" charset="0"/>
                <a:ea typeface="Fira Code" panose="020B0809050000020004" pitchFamily="49" charset="0"/>
                <a:cs typeface="Arial" panose="020B0604020202020204" pitchFamily="34" charset="0"/>
              </a:rPr>
              <a:t>string</a:t>
            </a:r>
            <a:r>
              <a:rPr lang="en-US" altLang="zh-CN" b="0" i="0" u="none" strike="noStrike" dirty="0">
                <a:latin typeface="Times New Roman" panose="02020603050405020304" pitchFamily="18" charset="0"/>
              </a:rPr>
              <a:t>), a last name (type </a:t>
            </a:r>
            <a:r>
              <a:rPr lang="en-US" altLang="zh-CN" dirty="0">
                <a:latin typeface="Arial" panose="020B0604020202020204" pitchFamily="34" charset="0"/>
                <a:ea typeface="Fira Code" panose="020B0809050000020004" pitchFamily="49" charset="0"/>
                <a:cs typeface="Arial" panose="020B0604020202020204" pitchFamily="34" charset="0"/>
              </a:rPr>
              <a:t>string</a:t>
            </a:r>
            <a:r>
              <a:rPr lang="en-US" altLang="zh-CN" b="0" i="0" u="none" strike="noStrike" dirty="0">
                <a:latin typeface="Times New Roman" panose="02020603050405020304" pitchFamily="18" charset="0"/>
              </a:rPr>
              <a:t>) and a monthly salary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b="0" i="0" u="none" strike="noStrike" dirty="0">
                <a:latin typeface="Times New Roman" panose="02020603050405020304" pitchFamily="18" charset="0"/>
              </a:rPr>
              <a:t>). [</a:t>
            </a:r>
            <a:r>
              <a:rPr lang="en-US" altLang="zh-CN" b="0" i="1" u="none" strike="noStrike" dirty="0">
                <a:latin typeface="Times New Roman" panose="02020603050405020304" pitchFamily="18" charset="0"/>
              </a:rPr>
              <a:t>Note: </a:t>
            </a:r>
            <a:r>
              <a:rPr lang="en-US" altLang="zh-CN" b="0" i="0" u="none" strike="noStrike" dirty="0">
                <a:latin typeface="Times New Roman" panose="02020603050405020304" pitchFamily="18" charset="0"/>
              </a:rPr>
              <a:t>In subsequent chapters, we’ll use numbers that contain decimal points (e.g., 2.75)—called floating-point values—to represent dollar amounts.] Your class should have a constructor that initializes the three data members. Provide a </a:t>
            </a:r>
            <a:r>
              <a:rPr lang="en-US" altLang="zh-CN" b="0" i="1" u="none" strike="noStrike" dirty="0">
                <a:solidFill>
                  <a:schemeClr val="accent1"/>
                </a:solidFill>
                <a:latin typeface="Times New Roman" panose="02020603050405020304" pitchFamily="18" charset="0"/>
              </a:rPr>
              <a:t>set</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and a </a:t>
            </a:r>
            <a:r>
              <a:rPr lang="en-US" altLang="zh-CN" b="0" i="1" u="none" strike="noStrike" dirty="0">
                <a:solidFill>
                  <a:schemeClr val="accent1"/>
                </a:solidFill>
                <a:latin typeface="Times New Roman" panose="02020603050405020304" pitchFamily="18" charset="0"/>
              </a:rPr>
              <a:t>get</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function for each data member. If the monthly salary is not positive, set it to 0. Write a test program that demonstrates class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’s capabilities. Create two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objects and display each object’s </a:t>
            </a:r>
            <a:r>
              <a:rPr lang="en-US" altLang="zh-CN" b="0" i="1" strike="noStrike" dirty="0">
                <a:latin typeface="Times New Roman" panose="02020603050405020304" pitchFamily="18" charset="0"/>
              </a:rPr>
              <a:t>yearly</a:t>
            </a:r>
            <a:r>
              <a:rPr lang="en-US" altLang="zh-CN" b="0" i="1" u="none" strike="noStrike" dirty="0">
                <a:latin typeface="Times New Roman" panose="02020603050405020304" pitchFamily="18" charset="0"/>
              </a:rPr>
              <a:t> </a:t>
            </a:r>
            <a:r>
              <a:rPr lang="en-US" altLang="zh-CN" b="0" i="0" u="none" strike="noStrike" dirty="0">
                <a:latin typeface="Times New Roman" panose="02020603050405020304" pitchFamily="18" charset="0"/>
              </a:rPr>
              <a:t>salary. Then give each </a:t>
            </a:r>
            <a:r>
              <a:rPr lang="en-US" altLang="zh-CN" b="0" i="0" u="none" strike="noStrike"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 a 10 percent raise and display each </a:t>
            </a:r>
            <a:r>
              <a:rPr lang="en-US" altLang="zh-CN" dirty="0">
                <a:solidFill>
                  <a:srgbClr val="C00000"/>
                </a:solidFill>
                <a:latin typeface="Arial" panose="020B0604020202020204" pitchFamily="34" charset="0"/>
                <a:cs typeface="Arial" panose="020B0604020202020204" pitchFamily="34" charset="0"/>
              </a:rPr>
              <a:t>Employee</a:t>
            </a:r>
            <a:r>
              <a:rPr lang="en-US" altLang="zh-CN" b="0" i="0" u="none" strike="noStrike" dirty="0">
                <a:latin typeface="Times New Roman" panose="02020603050405020304" pitchFamily="18" charset="0"/>
              </a:rPr>
              <a:t>’s yearly salary again.</a:t>
            </a:r>
            <a:endParaRPr lang="zh-CN" altLang="en-US" dirty="0">
              <a:latin typeface="Times New Roman" panose="02020603050405020304" pitchFamily="18" charset="0"/>
            </a:endParaRPr>
          </a:p>
        </p:txBody>
      </p:sp>
      <p:sp>
        <p:nvSpPr>
          <p:cNvPr id="9" name="矩形 8">
            <a:extLst>
              <a:ext uri="{FF2B5EF4-FFF2-40B4-BE49-F238E27FC236}">
                <a16:creationId xmlns:a16="http://schemas.microsoft.com/office/drawing/2014/main" id="{2CAD7527-C399-4C62-AAFB-61380C16ADBA}"/>
              </a:ext>
            </a:extLst>
          </p:cNvPr>
          <p:cNvSpPr/>
          <p:nvPr/>
        </p:nvSpPr>
        <p:spPr>
          <a:xfrm>
            <a:off x="776056" y="3616293"/>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0" name="文本框 9">
            <a:extLst>
              <a:ext uri="{FF2B5EF4-FFF2-40B4-BE49-F238E27FC236}">
                <a16:creationId xmlns:a16="http://schemas.microsoft.com/office/drawing/2014/main" id="{F7E05FB6-4672-4F72-8391-C436C2BA0681}"/>
              </a:ext>
            </a:extLst>
          </p:cNvPr>
          <p:cNvSpPr txBox="1"/>
          <p:nvPr/>
        </p:nvSpPr>
        <p:spPr>
          <a:xfrm>
            <a:off x="1162314" y="4113085"/>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102</a:t>
            </a:r>
            <a:r>
              <a:rPr lang="zh-CN" altLang="en-US" dirty="0">
                <a:solidFill>
                  <a:srgbClr val="0070C0"/>
                </a:solidFill>
              </a:rPr>
              <a:t>页的</a:t>
            </a:r>
            <a:r>
              <a:rPr lang="en-US" altLang="zh-CN" dirty="0">
                <a:solidFill>
                  <a:srgbClr val="0070C0"/>
                </a:solidFill>
              </a:rPr>
              <a:t>Exercise 3.15</a:t>
            </a:r>
            <a:endParaRPr lang="zh-CN" altLang="en-US" dirty="0">
              <a:solidFill>
                <a:srgbClr val="0070C0"/>
              </a:solidFill>
            </a:endParaRPr>
          </a:p>
        </p:txBody>
      </p:sp>
      <p:sp>
        <p:nvSpPr>
          <p:cNvPr id="11" name="文本框 10">
            <a:extLst>
              <a:ext uri="{FF2B5EF4-FFF2-40B4-BE49-F238E27FC236}">
                <a16:creationId xmlns:a16="http://schemas.microsoft.com/office/drawing/2014/main" id="{943E34C1-4879-4278-A116-84DB8B13CC00}"/>
              </a:ext>
            </a:extLst>
          </p:cNvPr>
          <p:cNvSpPr txBox="1"/>
          <p:nvPr/>
        </p:nvSpPr>
        <p:spPr>
          <a:xfrm>
            <a:off x="1162314" y="4593810"/>
            <a:ext cx="10253630" cy="2031325"/>
          </a:xfrm>
          <a:prstGeom prst="rect">
            <a:avLst/>
          </a:prstGeom>
          <a:noFill/>
        </p:spPr>
        <p:txBody>
          <a:bodyPr wrap="square">
            <a:spAutoFit/>
          </a:bodyPr>
          <a:lstStyle/>
          <a:p>
            <a:pPr algn="l"/>
            <a:r>
              <a:rPr lang="en-US" altLang="zh-CN" sz="1800" b="0" i="1" u="none" strike="noStrike" dirty="0">
                <a:latin typeface="Times New Roman" panose="02020603050405020304" pitchFamily="18" charset="0"/>
              </a:rPr>
              <a:t>(</a:t>
            </a:r>
            <a:r>
              <a:rPr lang="en-US" altLang="zh-CN" sz="1800" b="1" i="0" u="none" strike="noStrike" dirty="0">
                <a:latin typeface="Times New Roman" panose="02020603050405020304" pitchFamily="18" charset="0"/>
              </a:rPr>
              <a:t>Date</a:t>
            </a:r>
            <a:r>
              <a:rPr lang="en-US" altLang="zh-CN" sz="1800" b="0" i="0" u="none" strike="noStrike" dirty="0">
                <a:latin typeface="Times New Roman" panose="02020603050405020304" pitchFamily="18" charset="0"/>
              </a:rPr>
              <a:t> </a:t>
            </a:r>
            <a:r>
              <a:rPr lang="en-US" altLang="zh-CN" sz="1800" b="0" i="1" u="none" strike="noStrike" dirty="0">
                <a:latin typeface="Times New Roman" panose="02020603050405020304" pitchFamily="18" charset="0"/>
              </a:rPr>
              <a:t>Class) </a:t>
            </a:r>
            <a:r>
              <a:rPr lang="en-US" altLang="zh-CN" sz="1800" b="0" i="0" u="none" strike="noStrike" dirty="0">
                <a:latin typeface="Times New Roman" panose="02020603050405020304" pitchFamily="18" charset="0"/>
              </a:rPr>
              <a:t>Create a class called </a:t>
            </a:r>
            <a:r>
              <a:rPr lang="en-US" altLang="zh-CN" dirty="0">
                <a:solidFill>
                  <a:srgbClr val="C00000"/>
                </a:solidFill>
                <a:latin typeface="Arial" panose="020B0604020202020204" pitchFamily="34" charset="0"/>
                <a:cs typeface="Arial" panose="020B0604020202020204" pitchFamily="34" charset="0"/>
              </a:rPr>
              <a:t>Date</a:t>
            </a:r>
            <a:r>
              <a:rPr lang="en-US" altLang="zh-CN" sz="1800" b="0" i="0" u="none" strike="noStrike" dirty="0">
                <a:latin typeface="Times New Roman" panose="02020603050405020304" pitchFamily="18" charset="0"/>
              </a:rPr>
              <a:t> that includes three pieces of information as data members—a month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a day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and a year (type </a:t>
            </a:r>
            <a:r>
              <a:rPr lang="en-US" altLang="zh-CN" dirty="0">
                <a:latin typeface="Arial" panose="020B0604020202020204" pitchFamily="34" charset="0"/>
                <a:ea typeface="Fira Code" panose="020B0809050000020004" pitchFamily="49" charset="0"/>
                <a:cs typeface="Arial" panose="020B0604020202020204" pitchFamily="34" charset="0"/>
              </a:rPr>
              <a:t>int</a:t>
            </a:r>
            <a:r>
              <a:rPr lang="en-US" altLang="zh-CN" sz="1800" b="0" i="0" u="none" strike="noStrike" dirty="0">
                <a:latin typeface="Times New Roman" panose="02020603050405020304" pitchFamily="18" charset="0"/>
              </a:rPr>
              <a:t>). Your class should have a constructor with three parameters that uses the parameters to initialize the three data members. For the purpose of this exercise, assume that the values provided for the year and day are correct, but ensure that the month value is in the range 1–12; if it isn’t, set the month to 1. Provide a </a:t>
            </a:r>
            <a:r>
              <a:rPr lang="en-US" altLang="zh-CN" i="1" dirty="0">
                <a:solidFill>
                  <a:schemeClr val="accent1"/>
                </a:solidFill>
                <a:latin typeface="Times New Roman" panose="02020603050405020304" pitchFamily="18" charset="0"/>
              </a:rPr>
              <a:t>set</a:t>
            </a:r>
            <a:r>
              <a:rPr lang="en-US" altLang="zh-CN" sz="1800" b="0" i="1" u="none" strike="noStrike" dirty="0">
                <a:latin typeface="Times New Roman" panose="02020603050405020304" pitchFamily="18" charset="0"/>
              </a:rPr>
              <a:t> </a:t>
            </a:r>
            <a:r>
              <a:rPr lang="en-US" altLang="zh-CN" sz="1800" b="0" i="0" u="none" strike="noStrike" dirty="0">
                <a:latin typeface="Times New Roman" panose="02020603050405020304" pitchFamily="18" charset="0"/>
              </a:rPr>
              <a:t>and a </a:t>
            </a:r>
            <a:r>
              <a:rPr lang="en-US" altLang="zh-CN" i="1" dirty="0">
                <a:solidFill>
                  <a:schemeClr val="accent1"/>
                </a:solidFill>
                <a:latin typeface="Times New Roman" panose="02020603050405020304" pitchFamily="18" charset="0"/>
              </a:rPr>
              <a:t>get</a:t>
            </a:r>
            <a:r>
              <a:rPr lang="en-US" altLang="zh-CN" sz="1800" b="0" i="1" u="none" strike="noStrike" dirty="0">
                <a:latin typeface="Times New Roman" panose="02020603050405020304" pitchFamily="18" charset="0"/>
              </a:rPr>
              <a:t> </a:t>
            </a:r>
            <a:r>
              <a:rPr lang="en-US" altLang="zh-CN" sz="1800" b="0" i="0" u="none" strike="noStrike" dirty="0">
                <a:latin typeface="Times New Roman" panose="02020603050405020304" pitchFamily="18" charset="0"/>
              </a:rPr>
              <a:t>function for each data member. Provide a member function </a:t>
            </a:r>
            <a:r>
              <a:rPr lang="en-US" altLang="zh-CN" dirty="0">
                <a:solidFill>
                  <a:srgbClr val="C00000"/>
                </a:solidFill>
                <a:latin typeface="Arial" panose="020B0604020202020204" pitchFamily="34" charset="0"/>
                <a:cs typeface="Arial" panose="020B0604020202020204" pitchFamily="34" charset="0"/>
              </a:rPr>
              <a:t>displayDate</a:t>
            </a:r>
            <a:r>
              <a:rPr lang="en-US" altLang="zh-CN" sz="1800" b="0" i="0" u="none" strike="noStrike" dirty="0">
                <a:latin typeface="Times New Roman" panose="02020603050405020304" pitchFamily="18" charset="0"/>
              </a:rPr>
              <a:t> that displays the month, day and year separated by forward slashes (/). Write a test program that demonstrates class </a:t>
            </a:r>
            <a:r>
              <a:rPr lang="en-US" altLang="zh-CN" dirty="0">
                <a:solidFill>
                  <a:srgbClr val="C00000"/>
                </a:solidFill>
                <a:latin typeface="Arial" panose="020B0604020202020204" pitchFamily="34" charset="0"/>
                <a:cs typeface="Arial" panose="020B0604020202020204" pitchFamily="34" charset="0"/>
              </a:rPr>
              <a:t>Date</a:t>
            </a:r>
            <a:r>
              <a:rPr lang="en-US" altLang="zh-CN" sz="1800" b="0" i="0" u="none" strike="noStrike" dirty="0">
                <a:latin typeface="Times New Roman" panose="02020603050405020304" pitchFamily="18" charset="0"/>
              </a:rPr>
              <a:t>’s capabilities.</a:t>
            </a:r>
            <a:endParaRPr lang="zh-CN" altLang="en-US" dirty="0">
              <a:latin typeface="Times New Roman" panose="02020603050405020304" pitchFamily="18" charset="0"/>
            </a:endParaRPr>
          </a:p>
        </p:txBody>
      </p:sp>
      <p:pic>
        <p:nvPicPr>
          <p:cNvPr id="3" name="图片 2">
            <a:extLst>
              <a:ext uri="{FF2B5EF4-FFF2-40B4-BE49-F238E27FC236}">
                <a16:creationId xmlns:a16="http://schemas.microsoft.com/office/drawing/2014/main" id="{9CF02C54-A833-4883-A659-B1724C933AEB}"/>
              </a:ext>
            </a:extLst>
          </p:cNvPr>
          <p:cNvPicPr>
            <a:picLocks noChangeAspect="1"/>
          </p:cNvPicPr>
          <p:nvPr/>
        </p:nvPicPr>
        <p:blipFill>
          <a:blip r:embed="rId2"/>
          <a:stretch>
            <a:fillRect/>
          </a:stretch>
        </p:blipFill>
        <p:spPr>
          <a:xfrm>
            <a:off x="7770699" y="3938964"/>
            <a:ext cx="2961905" cy="628571"/>
          </a:xfrm>
          <a:prstGeom prst="rect">
            <a:avLst/>
          </a:prstGeom>
        </p:spPr>
      </p:pic>
      <p:sp>
        <p:nvSpPr>
          <p:cNvPr id="4" name="文本框 3">
            <a:extLst>
              <a:ext uri="{FF2B5EF4-FFF2-40B4-BE49-F238E27FC236}">
                <a16:creationId xmlns:a16="http://schemas.microsoft.com/office/drawing/2014/main" id="{D472E6F9-A08E-496F-94E8-EC232F4E5B3F}"/>
              </a:ext>
            </a:extLst>
          </p:cNvPr>
          <p:cNvSpPr txBox="1"/>
          <p:nvPr/>
        </p:nvSpPr>
        <p:spPr>
          <a:xfrm>
            <a:off x="5979643" y="4045106"/>
            <a:ext cx="1686680" cy="369332"/>
          </a:xfrm>
          <a:prstGeom prst="rect">
            <a:avLst/>
          </a:prstGeom>
          <a:noFill/>
          <a:ln>
            <a:solidFill>
              <a:schemeClr val="tx1"/>
            </a:solidFill>
          </a:ln>
        </p:spPr>
        <p:txBody>
          <a:bodyPr wrap="none" rtlCol="0">
            <a:spAutoFit/>
          </a:bodyPr>
          <a:lstStyle/>
          <a:p>
            <a:r>
              <a:rPr lang="en-US" altLang="zh-CN" dirty="0"/>
              <a:t>Sample Output</a:t>
            </a:r>
            <a:endParaRPr lang="zh-CN" altLang="en-US" dirty="0"/>
          </a:p>
        </p:txBody>
      </p:sp>
    </p:spTree>
    <p:extLst>
      <p:ext uri="{BB962C8B-B14F-4D97-AF65-F5344CB8AC3E}">
        <p14:creationId xmlns:p14="http://schemas.microsoft.com/office/powerpoint/2010/main" val="331526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151782"/>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lab2_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238478" y="5869904"/>
            <a:ext cx="371209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10</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10</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spTree>
    <p:extLst>
      <p:ext uri="{BB962C8B-B14F-4D97-AF65-F5344CB8AC3E}">
        <p14:creationId xmlns:p14="http://schemas.microsoft.com/office/powerpoint/2010/main" val="232198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Lab3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905043"/>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Lab3</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2" name="文本框 11">
            <a:extLst>
              <a:ext uri="{FF2B5EF4-FFF2-40B4-BE49-F238E27FC236}">
                <a16:creationId xmlns:a16="http://schemas.microsoft.com/office/drawing/2014/main" id="{E81D22B3-062F-4FA6-9738-17BF16CBDB3B}"/>
              </a:ext>
            </a:extLst>
          </p:cNvPr>
          <p:cNvSpPr txBox="1"/>
          <p:nvPr/>
        </p:nvSpPr>
        <p:spPr>
          <a:xfrm>
            <a:off x="969185" y="2046446"/>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154</a:t>
            </a:r>
            <a:r>
              <a:rPr lang="zh-CN" altLang="en-US" dirty="0">
                <a:solidFill>
                  <a:srgbClr val="0070C0"/>
                </a:solidFill>
              </a:rPr>
              <a:t>页的</a:t>
            </a:r>
            <a:r>
              <a:rPr lang="en-US" altLang="zh-CN" dirty="0">
                <a:solidFill>
                  <a:srgbClr val="0070C0"/>
                </a:solidFill>
              </a:rPr>
              <a:t>Exercise 4.27</a:t>
            </a:r>
            <a:endParaRPr lang="zh-CN" altLang="en-US" dirty="0">
              <a:solidFill>
                <a:srgbClr val="0070C0"/>
              </a:solidFill>
            </a:endParaRPr>
          </a:p>
        </p:txBody>
      </p:sp>
      <p:pic>
        <p:nvPicPr>
          <p:cNvPr id="16" name="图片 15">
            <a:extLst>
              <a:ext uri="{FF2B5EF4-FFF2-40B4-BE49-F238E27FC236}">
                <a16:creationId xmlns:a16="http://schemas.microsoft.com/office/drawing/2014/main" id="{E7A5E0CF-E776-4F4F-9AA4-C678995CC5F9}"/>
              </a:ext>
            </a:extLst>
          </p:cNvPr>
          <p:cNvPicPr>
            <a:picLocks noChangeAspect="1"/>
          </p:cNvPicPr>
          <p:nvPr/>
        </p:nvPicPr>
        <p:blipFill>
          <a:blip r:embed="rId2"/>
          <a:stretch>
            <a:fillRect/>
          </a:stretch>
        </p:blipFill>
        <p:spPr>
          <a:xfrm>
            <a:off x="1058904" y="2415778"/>
            <a:ext cx="9798282" cy="2704380"/>
          </a:xfrm>
          <a:prstGeom prst="rect">
            <a:avLst/>
          </a:prstGeom>
        </p:spPr>
      </p:pic>
    </p:spTree>
    <p:extLst>
      <p:ext uri="{BB962C8B-B14F-4D97-AF65-F5344CB8AC3E}">
        <p14:creationId xmlns:p14="http://schemas.microsoft.com/office/powerpoint/2010/main" val="124719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Ex4</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155</a:t>
            </a:r>
            <a:r>
              <a:rPr lang="zh-CN" altLang="en-US" dirty="0">
                <a:solidFill>
                  <a:srgbClr val="0070C0"/>
                </a:solidFill>
              </a:rPr>
              <a:t>页的</a:t>
            </a:r>
            <a:r>
              <a:rPr lang="en-US" altLang="zh-CN" dirty="0">
                <a:solidFill>
                  <a:srgbClr val="0070C0"/>
                </a:solidFill>
              </a:rPr>
              <a:t>Exercise 4.34</a:t>
            </a:r>
            <a:endParaRPr lang="zh-CN" altLang="en-US" dirty="0">
              <a:solidFill>
                <a:srgbClr val="0070C0"/>
              </a:solidFill>
            </a:endParaRPr>
          </a:p>
        </p:txBody>
      </p:sp>
      <p:pic>
        <p:nvPicPr>
          <p:cNvPr id="5" name="图片 4">
            <a:extLst>
              <a:ext uri="{FF2B5EF4-FFF2-40B4-BE49-F238E27FC236}">
                <a16:creationId xmlns:a16="http://schemas.microsoft.com/office/drawing/2014/main" id="{60C814DB-BA12-462E-8DAB-71D31E706A53}"/>
              </a:ext>
            </a:extLst>
          </p:cNvPr>
          <p:cNvPicPr>
            <a:picLocks noChangeAspect="1"/>
          </p:cNvPicPr>
          <p:nvPr/>
        </p:nvPicPr>
        <p:blipFill>
          <a:blip r:embed="rId2"/>
          <a:stretch>
            <a:fillRect/>
          </a:stretch>
        </p:blipFill>
        <p:spPr>
          <a:xfrm>
            <a:off x="1240220" y="1144026"/>
            <a:ext cx="9711559" cy="4956106"/>
          </a:xfrm>
          <a:prstGeom prst="rect">
            <a:avLst/>
          </a:prstGeom>
        </p:spPr>
      </p:pic>
    </p:spTree>
    <p:extLst>
      <p:ext uri="{BB962C8B-B14F-4D97-AF65-F5344CB8AC3E}">
        <p14:creationId xmlns:p14="http://schemas.microsoft.com/office/powerpoint/2010/main" val="1241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673593" y="3157740"/>
            <a:ext cx="10844814" cy="2631490"/>
          </a:xfrm>
          <a:prstGeom prst="rect">
            <a:avLst/>
          </a:prstGeom>
        </p:spPr>
        <p:txBody>
          <a:bodyPr wrap="square">
            <a:spAutoFit/>
          </a:bodyPr>
          <a:lstStyle/>
          <a:p>
            <a:pPr>
              <a:lnSpc>
                <a:spcPct val="150000"/>
              </a:lnSpc>
              <a:buFont typeface="Wingdings" pitchFamily="2" charset="2"/>
              <a:buChar char="Ø"/>
            </a:pPr>
            <a:r>
              <a:rPr lang="zh-CN" altLang="en-US" sz="2400" b="1" dirty="0">
                <a:solidFill>
                  <a:srgbClr val="C00000"/>
                </a:solidFill>
                <a:latin typeface="微软雅黑" panose="020B0503020204020204" pitchFamily="34" charset="-122"/>
              </a:rPr>
              <a:t>作业提交方式：</a:t>
            </a:r>
            <a:br>
              <a:rPr lang="zh-CN" altLang="en-US" sz="2400" dirty="0">
                <a:latin typeface="微软雅黑" panose="020B0503020204020204" pitchFamily="34" charset="-122"/>
              </a:rPr>
            </a:br>
            <a:r>
              <a:rPr lang="zh-CN" altLang="en-US" dirty="0">
                <a:latin typeface="微软雅黑" panose="020B0503020204020204" pitchFamily="34" charset="-122"/>
              </a:rPr>
              <a:t>每个实验（</a:t>
            </a:r>
            <a:r>
              <a:rPr lang="en-US" altLang="zh-CN" dirty="0">
                <a:latin typeface="微软雅黑" panose="020B0503020204020204" pitchFamily="34" charset="-122"/>
              </a:rPr>
              <a:t>EX</a:t>
            </a:r>
            <a:r>
              <a:rPr lang="zh-CN" altLang="en-US" dirty="0">
                <a:latin typeface="微软雅黑" panose="020B0503020204020204" pitchFamily="34" charset="-122"/>
              </a:rPr>
              <a:t>）的全部</a:t>
            </a:r>
            <a:r>
              <a:rPr lang="en-US" altLang="zh-CN" dirty="0">
                <a:latin typeface="微软雅黑" panose="020B0503020204020204" pitchFamily="34" charset="-122"/>
              </a:rPr>
              <a:t>CPP</a:t>
            </a:r>
            <a:r>
              <a:rPr lang="zh-CN" altLang="en-US" dirty="0">
                <a:latin typeface="微软雅黑" panose="020B0503020204020204" pitchFamily="34" charset="-122"/>
              </a:rPr>
              <a:t>文件以及运行成功的结果截图放在一个文件夹。</a:t>
            </a:r>
            <a:r>
              <a:rPr lang="en-US" altLang="zh-CN" dirty="0">
                <a:latin typeface="微软雅黑" panose="020B0503020204020204" pitchFamily="34" charset="-122"/>
              </a:rPr>
              <a:t>CPP</a:t>
            </a:r>
            <a:r>
              <a:rPr lang="zh-CN" altLang="en-US" dirty="0">
                <a:latin typeface="微软雅黑" panose="020B0503020204020204" pitchFamily="34" charset="-122"/>
              </a:rPr>
              <a:t>及结果文件的命名自行决定但应尽可能减轻审阅人的负担，文件夹按小实验的序号命名如</a:t>
            </a:r>
            <a:r>
              <a:rPr lang="en-US" altLang="zh-CN" dirty="0">
                <a:latin typeface="微软雅黑" panose="020B0503020204020204" pitchFamily="34" charset="-122"/>
              </a:rPr>
              <a:t>EX1</a:t>
            </a:r>
            <a:r>
              <a:rPr lang="zh-CN" altLang="en-US" dirty="0">
                <a:latin typeface="微软雅黑" panose="020B0503020204020204" pitchFamily="34" charset="-122"/>
              </a:rPr>
              <a:t>，将所有文件夹压缩为一个压缩包 </a:t>
            </a:r>
            <a:r>
              <a:rPr lang="en-US" altLang="zh-CN" dirty="0">
                <a:latin typeface="微软雅黑" panose="020B0503020204020204" pitchFamily="34" charset="-122"/>
              </a:rPr>
              <a:t>(</a:t>
            </a:r>
            <a:r>
              <a:rPr lang="en-US" altLang="zh-CN" dirty="0" err="1">
                <a:latin typeface="微软雅黑" panose="020B0503020204020204" pitchFamily="34" charset="-122"/>
              </a:rPr>
              <a:t>rar</a:t>
            </a:r>
            <a:r>
              <a:rPr lang="en-US" altLang="zh-CN" dirty="0">
                <a:latin typeface="微软雅黑" panose="020B0503020204020204" pitchFamily="34" charset="-122"/>
              </a:rPr>
              <a:t>/zip) </a:t>
            </a:r>
            <a:r>
              <a:rPr lang="zh-CN" altLang="en-US" dirty="0">
                <a:latin typeface="微软雅黑" panose="020B0503020204020204" pitchFamily="34" charset="-122"/>
              </a:rPr>
              <a:t>提交到我的邮箱 </a:t>
            </a:r>
            <a:r>
              <a:rPr lang="en-US" altLang="zh-CN" b="1" u="sng" dirty="0">
                <a:solidFill>
                  <a:schemeClr val="accent5">
                    <a:lumMod val="50000"/>
                  </a:schemeClr>
                </a:solidFill>
                <a:latin typeface="微软雅黑" panose="020B0503020204020204" pitchFamily="34" charset="-122"/>
                <a:hlinkClick r:id="rId2"/>
              </a:rPr>
              <a:t>myliu@seu.edu.cn</a:t>
            </a:r>
            <a:endParaRPr lang="en-US" altLang="zh-CN" b="1" dirty="0">
              <a:solidFill>
                <a:srgbClr val="C00000"/>
              </a:solidFill>
              <a:latin typeface="微软雅黑" panose="020B0503020204020204" pitchFamily="34" charset="-122"/>
            </a:endParaRPr>
          </a:p>
          <a:p>
            <a:pPr>
              <a:buFont typeface="Wingdings" pitchFamily="2" charset="2"/>
              <a:buChar char="Ø"/>
            </a:pPr>
            <a:r>
              <a:rPr lang="zh-CN" altLang="en-US" sz="2400" b="1" dirty="0">
                <a:latin typeface="微软雅黑" panose="020B0503020204020204" pitchFamily="34" charset="-122"/>
              </a:rPr>
              <a:t>压缩包</a:t>
            </a:r>
            <a:r>
              <a:rPr lang="zh-CN" altLang="en-US" sz="2400" dirty="0">
                <a:latin typeface="微软雅黑" panose="020B0503020204020204" pitchFamily="34" charset="-122"/>
              </a:rPr>
              <a:t>与</a:t>
            </a:r>
            <a:r>
              <a:rPr lang="zh-CN" altLang="en-US" sz="2400" b="1" dirty="0">
                <a:latin typeface="微软雅黑" panose="020B0503020204020204" pitchFamily="34" charset="-122"/>
              </a:rPr>
              <a:t>邮件主题</a:t>
            </a:r>
            <a:r>
              <a:rPr lang="zh-CN" altLang="en-US" sz="2400" dirty="0">
                <a:latin typeface="微软雅黑" panose="020B0503020204020204" pitchFamily="34" charset="-122"/>
              </a:rPr>
              <a:t>的命名要求</a:t>
            </a:r>
            <a:r>
              <a:rPr lang="zh-CN" altLang="en-US" sz="2400" dirty="0">
                <a:solidFill>
                  <a:srgbClr val="C00000"/>
                </a:solidFill>
                <a:latin typeface="微软雅黑" panose="020B0503020204020204" pitchFamily="34" charset="-122"/>
              </a:rPr>
              <a:t>（非常重要！）</a:t>
            </a:r>
            <a:endParaRPr lang="en-US" altLang="zh-CN" sz="2400" dirty="0">
              <a:solidFill>
                <a:srgbClr val="C00000"/>
              </a:solidFill>
              <a:latin typeface="微软雅黑" panose="020B0503020204020204" pitchFamily="34" charset="-122"/>
            </a:endParaRPr>
          </a:p>
          <a:p>
            <a:r>
              <a:rPr lang="zh-CN" altLang="en-US" sz="2400" b="1" dirty="0">
                <a:solidFill>
                  <a:srgbClr val="C00000"/>
                </a:solidFill>
                <a:latin typeface="微软雅黑" panose="020B0503020204020204" pitchFamily="34" charset="-122"/>
              </a:rPr>
              <a:t>实验序次</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姓名</a:t>
            </a:r>
            <a:r>
              <a:rPr lang="en-US" altLang="zh-CN" sz="2400" b="1" dirty="0">
                <a:solidFill>
                  <a:srgbClr val="C00000"/>
                </a:solidFill>
                <a:latin typeface="微软雅黑" panose="020B0503020204020204" pitchFamily="34" charset="-122"/>
              </a:rPr>
              <a:t>_</a:t>
            </a:r>
            <a:r>
              <a:rPr lang="zh-CN" altLang="en-US" sz="2400" b="1" dirty="0">
                <a:solidFill>
                  <a:srgbClr val="C00000"/>
                </a:solidFill>
                <a:latin typeface="微软雅黑" panose="020B0503020204020204" pitchFamily="34" charset="-122"/>
              </a:rPr>
              <a:t>学号</a:t>
            </a:r>
            <a:r>
              <a:rPr lang="en-US" altLang="zh-CN" sz="2400" b="1" dirty="0">
                <a:solidFill>
                  <a:srgbClr val="C00000"/>
                </a:solidFill>
                <a:latin typeface="微软雅黑" panose="020B0503020204020204" pitchFamily="34" charset="-122"/>
              </a:rPr>
              <a:t>    </a:t>
            </a:r>
            <a:r>
              <a:rPr lang="zh-CN" altLang="en-US" sz="2400" dirty="0">
                <a:latin typeface="微软雅黑" panose="020B0503020204020204" pitchFamily="34" charset="-122"/>
              </a:rPr>
              <a:t>举例：</a:t>
            </a:r>
            <a:r>
              <a:rPr lang="en-US" altLang="zh-CN" sz="2400" b="1" dirty="0">
                <a:solidFill>
                  <a:srgbClr val="C00000"/>
                </a:solidFill>
                <a:latin typeface="微软雅黑" panose="020B0503020204020204" pitchFamily="34" charset="-122"/>
              </a:rPr>
              <a:t>lab3_</a:t>
            </a:r>
            <a:r>
              <a:rPr lang="zh-CN" altLang="en-US" sz="2400" b="1" dirty="0">
                <a:solidFill>
                  <a:srgbClr val="C00000"/>
                </a:solidFill>
                <a:latin typeface="微软雅黑" panose="020B0503020204020204" pitchFamily="34" charset="-122"/>
              </a:rPr>
              <a:t>王东南</a:t>
            </a:r>
            <a:r>
              <a:rPr lang="en-US" altLang="zh-CN" sz="2400" b="1" dirty="0">
                <a:solidFill>
                  <a:srgbClr val="C00000"/>
                </a:solidFill>
                <a:latin typeface="微软雅黑" panose="020B0503020204020204" pitchFamily="34" charset="-122"/>
              </a:rPr>
              <a:t>_JS221001.rar</a:t>
            </a:r>
          </a:p>
        </p:txBody>
      </p:sp>
      <p:sp>
        <p:nvSpPr>
          <p:cNvPr id="16" name="文本框 15">
            <a:extLst>
              <a:ext uri="{FF2B5EF4-FFF2-40B4-BE49-F238E27FC236}">
                <a16:creationId xmlns:a16="http://schemas.microsoft.com/office/drawing/2014/main" id="{CC643C38-D0C8-4881-BF83-59EE0890528C}"/>
              </a:ext>
            </a:extLst>
          </p:cNvPr>
          <p:cNvSpPr txBox="1"/>
          <p:nvPr/>
        </p:nvSpPr>
        <p:spPr>
          <a:xfrm>
            <a:off x="8460828" y="5869904"/>
            <a:ext cx="3489746" cy="369332"/>
          </a:xfrm>
          <a:prstGeom prst="rect">
            <a:avLst/>
          </a:prstGeom>
          <a:noFill/>
          <a:ln>
            <a:solidFill>
              <a:srgbClr val="C00000"/>
            </a:solidFill>
          </a:ln>
        </p:spPr>
        <p:txBody>
          <a:bodyPr wrap="square">
            <a:spAutoFit/>
          </a:bodyPr>
          <a:lstStyle/>
          <a:p>
            <a:r>
              <a:rPr lang="zh-CN" altLang="en-US" b="1" dirty="0">
                <a:solidFill>
                  <a:srgbClr val="C00000"/>
                </a:solidFill>
                <a:latin typeface="微软雅黑" panose="020B0503020204020204" pitchFamily="34" charset="-122"/>
              </a:rPr>
              <a:t>提交截止日期：</a:t>
            </a:r>
            <a:r>
              <a:rPr lang="en-US" altLang="zh-CN" b="1" dirty="0">
                <a:solidFill>
                  <a:srgbClr val="C00000"/>
                </a:solidFill>
                <a:latin typeface="微软雅黑" panose="020B0503020204020204" pitchFamily="34" charset="-122"/>
              </a:rPr>
              <a:t>11</a:t>
            </a:r>
            <a:r>
              <a:rPr lang="zh-CN" altLang="en-US" b="1" dirty="0">
                <a:solidFill>
                  <a:srgbClr val="C00000"/>
                </a:solidFill>
                <a:latin typeface="微软雅黑" panose="020B0503020204020204" pitchFamily="34" charset="-122"/>
              </a:rPr>
              <a:t>月</a:t>
            </a:r>
            <a:r>
              <a:rPr lang="en-US" altLang="zh-CN" b="1" dirty="0">
                <a:solidFill>
                  <a:srgbClr val="C00000"/>
                </a:solidFill>
                <a:latin typeface="微软雅黑" panose="020B0503020204020204" pitchFamily="34" charset="-122"/>
              </a:rPr>
              <a:t>7</a:t>
            </a:r>
            <a:r>
              <a:rPr lang="zh-CN" altLang="en-US" b="1" dirty="0">
                <a:solidFill>
                  <a:srgbClr val="C00000"/>
                </a:solidFill>
                <a:latin typeface="微软雅黑" panose="020B0503020204020204" pitchFamily="34" charset="-122"/>
              </a:rPr>
              <a:t>日</a:t>
            </a:r>
            <a:r>
              <a:rPr lang="en-US" altLang="zh-CN" b="1" dirty="0">
                <a:solidFill>
                  <a:srgbClr val="C00000"/>
                </a:solidFill>
                <a:latin typeface="微软雅黑" panose="020B0503020204020204" pitchFamily="34" charset="-122"/>
              </a:rPr>
              <a:t>24:00</a:t>
            </a:r>
            <a:endParaRPr lang="zh-CN" altLang="en-US" dirty="0"/>
          </a:p>
        </p:txBody>
      </p:sp>
      <p:pic>
        <p:nvPicPr>
          <p:cNvPr id="3" name="图片 2">
            <a:extLst>
              <a:ext uri="{FF2B5EF4-FFF2-40B4-BE49-F238E27FC236}">
                <a16:creationId xmlns:a16="http://schemas.microsoft.com/office/drawing/2014/main" id="{40BB40F1-0064-4425-89D8-C5E5BBB04BB1}"/>
              </a:ext>
            </a:extLst>
          </p:cNvPr>
          <p:cNvPicPr>
            <a:picLocks noChangeAspect="1"/>
          </p:cNvPicPr>
          <p:nvPr/>
        </p:nvPicPr>
        <p:blipFill>
          <a:blip r:embed="rId3"/>
          <a:stretch>
            <a:fillRect/>
          </a:stretch>
        </p:blipFill>
        <p:spPr>
          <a:xfrm>
            <a:off x="1564221" y="957133"/>
            <a:ext cx="5114286" cy="571429"/>
          </a:xfrm>
          <a:prstGeom prst="rect">
            <a:avLst/>
          </a:prstGeom>
        </p:spPr>
      </p:pic>
      <p:sp>
        <p:nvSpPr>
          <p:cNvPr id="7" name="文本框 6">
            <a:extLst>
              <a:ext uri="{FF2B5EF4-FFF2-40B4-BE49-F238E27FC236}">
                <a16:creationId xmlns:a16="http://schemas.microsoft.com/office/drawing/2014/main" id="{67267059-2376-48BF-8318-466686C24DA9}"/>
              </a:ext>
            </a:extLst>
          </p:cNvPr>
          <p:cNvSpPr txBox="1"/>
          <p:nvPr/>
        </p:nvSpPr>
        <p:spPr>
          <a:xfrm>
            <a:off x="673593" y="387506"/>
            <a:ext cx="1781257" cy="369332"/>
          </a:xfrm>
          <a:prstGeom prst="rect">
            <a:avLst/>
          </a:prstGeom>
          <a:noFill/>
          <a:ln>
            <a:solidFill>
              <a:schemeClr val="tx1"/>
            </a:solidFill>
          </a:ln>
        </p:spPr>
        <p:txBody>
          <a:bodyPr wrap="none" rtlCol="0">
            <a:spAutoFit/>
          </a:bodyPr>
          <a:lstStyle/>
          <a:p>
            <a:r>
              <a:rPr lang="en-US" altLang="zh-CN" dirty="0"/>
              <a:t>Sample Outputs</a:t>
            </a:r>
            <a:endParaRPr lang="zh-CN" altLang="en-US" dirty="0"/>
          </a:p>
        </p:txBody>
      </p:sp>
      <p:sp>
        <p:nvSpPr>
          <p:cNvPr id="8" name="文本框 7">
            <a:extLst>
              <a:ext uri="{FF2B5EF4-FFF2-40B4-BE49-F238E27FC236}">
                <a16:creationId xmlns:a16="http://schemas.microsoft.com/office/drawing/2014/main" id="{51AE8187-664B-4C8E-ACD7-6685D5689306}"/>
              </a:ext>
            </a:extLst>
          </p:cNvPr>
          <p:cNvSpPr txBox="1"/>
          <p:nvPr/>
        </p:nvSpPr>
        <p:spPr>
          <a:xfrm>
            <a:off x="819806" y="1068770"/>
            <a:ext cx="662152" cy="369332"/>
          </a:xfrm>
          <a:prstGeom prst="rect">
            <a:avLst/>
          </a:prstGeom>
          <a:noFill/>
        </p:spPr>
        <p:txBody>
          <a:bodyPr wrap="square">
            <a:spAutoFit/>
          </a:bodyPr>
          <a:lstStyle/>
          <a:p>
            <a:r>
              <a:rPr lang="en-US" altLang="zh-CN" b="1" dirty="0"/>
              <a:t>EX1:</a:t>
            </a:r>
            <a:endParaRPr lang="zh-CN" altLang="en-US" b="1" dirty="0"/>
          </a:p>
        </p:txBody>
      </p:sp>
      <p:pic>
        <p:nvPicPr>
          <p:cNvPr id="9" name="图片 8">
            <a:extLst>
              <a:ext uri="{FF2B5EF4-FFF2-40B4-BE49-F238E27FC236}">
                <a16:creationId xmlns:a16="http://schemas.microsoft.com/office/drawing/2014/main" id="{5E74C69A-49C8-463E-ADE5-4F2B4F1C3F20}"/>
              </a:ext>
            </a:extLst>
          </p:cNvPr>
          <p:cNvPicPr>
            <a:picLocks noChangeAspect="1"/>
          </p:cNvPicPr>
          <p:nvPr/>
        </p:nvPicPr>
        <p:blipFill>
          <a:blip r:embed="rId4"/>
          <a:stretch>
            <a:fillRect/>
          </a:stretch>
        </p:blipFill>
        <p:spPr>
          <a:xfrm>
            <a:off x="1564221" y="1850302"/>
            <a:ext cx="3914286" cy="447619"/>
          </a:xfrm>
          <a:prstGeom prst="rect">
            <a:avLst/>
          </a:prstGeom>
        </p:spPr>
      </p:pic>
      <p:pic>
        <p:nvPicPr>
          <p:cNvPr id="11" name="图片 10">
            <a:extLst>
              <a:ext uri="{FF2B5EF4-FFF2-40B4-BE49-F238E27FC236}">
                <a16:creationId xmlns:a16="http://schemas.microsoft.com/office/drawing/2014/main" id="{C7D8814B-BCA7-4AF2-8A5B-8FF9EE4E2675}"/>
              </a:ext>
            </a:extLst>
          </p:cNvPr>
          <p:cNvPicPr>
            <a:picLocks noChangeAspect="1"/>
          </p:cNvPicPr>
          <p:nvPr/>
        </p:nvPicPr>
        <p:blipFill>
          <a:blip r:embed="rId5"/>
          <a:stretch>
            <a:fillRect/>
          </a:stretch>
        </p:blipFill>
        <p:spPr>
          <a:xfrm>
            <a:off x="1564221" y="2386016"/>
            <a:ext cx="3904762" cy="419048"/>
          </a:xfrm>
          <a:prstGeom prst="rect">
            <a:avLst/>
          </a:prstGeom>
        </p:spPr>
      </p:pic>
      <p:sp>
        <p:nvSpPr>
          <p:cNvPr id="13" name="文本框 12">
            <a:extLst>
              <a:ext uri="{FF2B5EF4-FFF2-40B4-BE49-F238E27FC236}">
                <a16:creationId xmlns:a16="http://schemas.microsoft.com/office/drawing/2014/main" id="{96DFA07A-A7D0-41DE-8400-AA1BBD448253}"/>
              </a:ext>
            </a:extLst>
          </p:cNvPr>
          <p:cNvSpPr txBox="1"/>
          <p:nvPr/>
        </p:nvSpPr>
        <p:spPr>
          <a:xfrm>
            <a:off x="819806" y="2103706"/>
            <a:ext cx="662152" cy="369332"/>
          </a:xfrm>
          <a:prstGeom prst="rect">
            <a:avLst/>
          </a:prstGeom>
          <a:noFill/>
        </p:spPr>
        <p:txBody>
          <a:bodyPr wrap="square">
            <a:spAutoFit/>
          </a:bodyPr>
          <a:lstStyle/>
          <a:p>
            <a:r>
              <a:rPr lang="en-US" altLang="zh-CN" b="1" dirty="0"/>
              <a:t>EX2:</a:t>
            </a:r>
            <a:endParaRPr lang="zh-CN" altLang="en-US" b="1" dirty="0"/>
          </a:p>
        </p:txBody>
      </p:sp>
      <p:sp>
        <p:nvSpPr>
          <p:cNvPr id="12" name="矩形 11">
            <a:extLst>
              <a:ext uri="{FF2B5EF4-FFF2-40B4-BE49-F238E27FC236}">
                <a16:creationId xmlns:a16="http://schemas.microsoft.com/office/drawing/2014/main" id="{91B8CB7D-A6AB-49CB-A6E9-9263A3EBC963}"/>
              </a:ext>
            </a:extLst>
          </p:cNvPr>
          <p:cNvSpPr/>
          <p:nvPr/>
        </p:nvSpPr>
        <p:spPr>
          <a:xfrm>
            <a:off x="819806" y="876459"/>
            <a:ext cx="5938346" cy="74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EC7B6E4-3C11-4EB6-905E-B97A3724F516}"/>
              </a:ext>
            </a:extLst>
          </p:cNvPr>
          <p:cNvSpPr/>
          <p:nvPr/>
        </p:nvSpPr>
        <p:spPr>
          <a:xfrm>
            <a:off x="819806" y="1790778"/>
            <a:ext cx="4740166" cy="1089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C226506F-2B0B-45BD-9D3E-B831162B61D3}"/>
              </a:ext>
            </a:extLst>
          </p:cNvPr>
          <p:cNvPicPr>
            <a:picLocks noChangeAspect="1"/>
          </p:cNvPicPr>
          <p:nvPr/>
        </p:nvPicPr>
        <p:blipFill>
          <a:blip r:embed="rId6"/>
          <a:stretch>
            <a:fillRect/>
          </a:stretch>
        </p:blipFill>
        <p:spPr>
          <a:xfrm>
            <a:off x="7702343" y="1023799"/>
            <a:ext cx="4333333" cy="438095"/>
          </a:xfrm>
          <a:prstGeom prst="rect">
            <a:avLst/>
          </a:prstGeom>
        </p:spPr>
      </p:pic>
      <p:sp>
        <p:nvSpPr>
          <p:cNvPr id="18" name="文本框 17">
            <a:extLst>
              <a:ext uri="{FF2B5EF4-FFF2-40B4-BE49-F238E27FC236}">
                <a16:creationId xmlns:a16="http://schemas.microsoft.com/office/drawing/2014/main" id="{0F6B7D46-273D-4EB4-A937-4058B2BD6F8B}"/>
              </a:ext>
            </a:extLst>
          </p:cNvPr>
          <p:cNvSpPr txBox="1"/>
          <p:nvPr/>
        </p:nvSpPr>
        <p:spPr>
          <a:xfrm>
            <a:off x="7040191" y="1068770"/>
            <a:ext cx="662152" cy="369332"/>
          </a:xfrm>
          <a:prstGeom prst="rect">
            <a:avLst/>
          </a:prstGeom>
          <a:noFill/>
        </p:spPr>
        <p:txBody>
          <a:bodyPr wrap="square">
            <a:spAutoFit/>
          </a:bodyPr>
          <a:lstStyle/>
          <a:p>
            <a:r>
              <a:rPr lang="en-US" altLang="zh-CN" b="1" dirty="0"/>
              <a:t>EX3:</a:t>
            </a:r>
            <a:endParaRPr lang="zh-CN" altLang="en-US" b="1" dirty="0"/>
          </a:p>
        </p:txBody>
      </p:sp>
      <p:sp>
        <p:nvSpPr>
          <p:cNvPr id="19" name="矩形 18">
            <a:extLst>
              <a:ext uri="{FF2B5EF4-FFF2-40B4-BE49-F238E27FC236}">
                <a16:creationId xmlns:a16="http://schemas.microsoft.com/office/drawing/2014/main" id="{BD9C6D05-3EB1-4583-8FF5-877F577BD0CF}"/>
              </a:ext>
            </a:extLst>
          </p:cNvPr>
          <p:cNvSpPr/>
          <p:nvPr/>
        </p:nvSpPr>
        <p:spPr>
          <a:xfrm>
            <a:off x="7040191" y="879326"/>
            <a:ext cx="5086706" cy="74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52BF45BB-B9B1-4634-AE3C-B24DDB073765}"/>
              </a:ext>
            </a:extLst>
          </p:cNvPr>
          <p:cNvPicPr>
            <a:picLocks noChangeAspect="1"/>
          </p:cNvPicPr>
          <p:nvPr/>
        </p:nvPicPr>
        <p:blipFill>
          <a:blip r:embed="rId7"/>
          <a:stretch>
            <a:fillRect/>
          </a:stretch>
        </p:blipFill>
        <p:spPr>
          <a:xfrm>
            <a:off x="6402067" y="1738323"/>
            <a:ext cx="3609524" cy="600000"/>
          </a:xfrm>
          <a:prstGeom prst="rect">
            <a:avLst/>
          </a:prstGeom>
        </p:spPr>
      </p:pic>
      <p:pic>
        <p:nvPicPr>
          <p:cNvPr id="25" name="图片 24">
            <a:extLst>
              <a:ext uri="{FF2B5EF4-FFF2-40B4-BE49-F238E27FC236}">
                <a16:creationId xmlns:a16="http://schemas.microsoft.com/office/drawing/2014/main" id="{AF7BA3F3-B797-43E4-84BC-4942E0C08D96}"/>
              </a:ext>
            </a:extLst>
          </p:cNvPr>
          <p:cNvPicPr>
            <a:picLocks noChangeAspect="1"/>
          </p:cNvPicPr>
          <p:nvPr/>
        </p:nvPicPr>
        <p:blipFill>
          <a:blip r:embed="rId8"/>
          <a:stretch>
            <a:fillRect/>
          </a:stretch>
        </p:blipFill>
        <p:spPr>
          <a:xfrm>
            <a:off x="5696790" y="2393445"/>
            <a:ext cx="6400000" cy="580952"/>
          </a:xfrm>
          <a:prstGeom prst="rect">
            <a:avLst/>
          </a:prstGeom>
        </p:spPr>
      </p:pic>
      <p:pic>
        <p:nvPicPr>
          <p:cNvPr id="27" name="图片 26">
            <a:extLst>
              <a:ext uri="{FF2B5EF4-FFF2-40B4-BE49-F238E27FC236}">
                <a16:creationId xmlns:a16="http://schemas.microsoft.com/office/drawing/2014/main" id="{50DC9038-2FB5-4C82-A187-BCE08551310A}"/>
              </a:ext>
            </a:extLst>
          </p:cNvPr>
          <p:cNvPicPr>
            <a:picLocks noChangeAspect="1"/>
          </p:cNvPicPr>
          <p:nvPr/>
        </p:nvPicPr>
        <p:blipFill>
          <a:blip r:embed="rId9"/>
          <a:stretch>
            <a:fillRect/>
          </a:stretch>
        </p:blipFill>
        <p:spPr>
          <a:xfrm>
            <a:off x="5696790" y="3037643"/>
            <a:ext cx="4523809" cy="761905"/>
          </a:xfrm>
          <a:prstGeom prst="rect">
            <a:avLst/>
          </a:prstGeom>
        </p:spPr>
      </p:pic>
      <p:sp>
        <p:nvSpPr>
          <p:cNvPr id="28" name="文本框 27">
            <a:extLst>
              <a:ext uri="{FF2B5EF4-FFF2-40B4-BE49-F238E27FC236}">
                <a16:creationId xmlns:a16="http://schemas.microsoft.com/office/drawing/2014/main" id="{283F0FBC-5FF8-4C97-B114-051C1C07BA6F}"/>
              </a:ext>
            </a:extLst>
          </p:cNvPr>
          <p:cNvSpPr txBox="1"/>
          <p:nvPr/>
        </p:nvSpPr>
        <p:spPr>
          <a:xfrm>
            <a:off x="5739915" y="1860552"/>
            <a:ext cx="662152" cy="369332"/>
          </a:xfrm>
          <a:prstGeom prst="rect">
            <a:avLst/>
          </a:prstGeom>
          <a:noFill/>
        </p:spPr>
        <p:txBody>
          <a:bodyPr wrap="square">
            <a:spAutoFit/>
          </a:bodyPr>
          <a:lstStyle/>
          <a:p>
            <a:r>
              <a:rPr lang="en-US" altLang="zh-CN" b="1" dirty="0"/>
              <a:t>EX4:</a:t>
            </a:r>
            <a:endParaRPr lang="zh-CN" altLang="en-US" b="1" dirty="0"/>
          </a:p>
        </p:txBody>
      </p:sp>
      <p:sp>
        <p:nvSpPr>
          <p:cNvPr id="29" name="矩形 28">
            <a:extLst>
              <a:ext uri="{FF2B5EF4-FFF2-40B4-BE49-F238E27FC236}">
                <a16:creationId xmlns:a16="http://schemas.microsoft.com/office/drawing/2014/main" id="{13C58C95-4459-4D55-968E-3D5C13E52098}"/>
              </a:ext>
            </a:extLst>
          </p:cNvPr>
          <p:cNvSpPr/>
          <p:nvPr/>
        </p:nvSpPr>
        <p:spPr>
          <a:xfrm>
            <a:off x="5628443" y="1711904"/>
            <a:ext cx="6498454" cy="21508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657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643B484-6D14-4189-9538-FE4A24934581}"/>
              </a:ext>
            </a:extLst>
          </p:cNvPr>
          <p:cNvSpPr txBox="1">
            <a:spLocks/>
          </p:cNvSpPr>
          <p:nvPr/>
        </p:nvSpPr>
        <p:spPr>
          <a:xfrm>
            <a:off x="838200" y="327530"/>
            <a:ext cx="10515600" cy="894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dirty="0">
                <a:solidFill>
                  <a:srgbClr val="002060"/>
                </a:solidFill>
              </a:rPr>
              <a:t>Lab4 Requirements </a:t>
            </a:r>
            <a:endParaRPr lang="zh-CN" altLang="en-US" sz="4800" dirty="0">
              <a:solidFill>
                <a:srgbClr val="002060"/>
              </a:solidFill>
            </a:endParaRPr>
          </a:p>
        </p:txBody>
      </p:sp>
      <p:sp>
        <p:nvSpPr>
          <p:cNvPr id="6" name="矩形 5">
            <a:extLst>
              <a:ext uri="{FF2B5EF4-FFF2-40B4-BE49-F238E27FC236}">
                <a16:creationId xmlns:a16="http://schemas.microsoft.com/office/drawing/2014/main" id="{A6C00D61-029B-4EBC-B6D9-27C530CEE011}"/>
              </a:ext>
            </a:extLst>
          </p:cNvPr>
          <p:cNvSpPr/>
          <p:nvPr/>
        </p:nvSpPr>
        <p:spPr>
          <a:xfrm>
            <a:off x="776056" y="1286899"/>
            <a:ext cx="10844814" cy="3905043"/>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完成实验指导书上实验作业</a:t>
            </a:r>
            <a:r>
              <a:rPr lang="en-US" altLang="zh-CN" sz="2400" dirty="0">
                <a:latin typeface="微软雅黑" panose="020B0503020204020204" pitchFamily="34" charset="-122"/>
              </a:rPr>
              <a:t>Lab4</a:t>
            </a:r>
            <a:r>
              <a:rPr lang="zh-CN" altLang="en-US" sz="2400" dirty="0">
                <a:latin typeface="微软雅黑" panose="020B0503020204020204" pitchFamily="34" charset="-122"/>
              </a:rPr>
              <a:t>规定的</a:t>
            </a:r>
            <a:r>
              <a:rPr lang="en-US" altLang="zh-CN" sz="2400" dirty="0">
                <a:latin typeface="微软雅黑" panose="020B0503020204020204" pitchFamily="34" charset="-122"/>
              </a:rPr>
              <a:t>Ex1~Ex4</a:t>
            </a:r>
          </a:p>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Ex3</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2" name="文本框 11">
            <a:extLst>
              <a:ext uri="{FF2B5EF4-FFF2-40B4-BE49-F238E27FC236}">
                <a16:creationId xmlns:a16="http://schemas.microsoft.com/office/drawing/2014/main" id="{E81D22B3-062F-4FA6-9738-17BF16CBDB3B}"/>
              </a:ext>
            </a:extLst>
          </p:cNvPr>
          <p:cNvSpPr txBox="1"/>
          <p:nvPr/>
        </p:nvSpPr>
        <p:spPr>
          <a:xfrm>
            <a:off x="969185" y="2046446"/>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198</a:t>
            </a:r>
            <a:r>
              <a:rPr lang="zh-CN" altLang="en-US" dirty="0">
                <a:solidFill>
                  <a:srgbClr val="0070C0"/>
                </a:solidFill>
              </a:rPr>
              <a:t>页的</a:t>
            </a:r>
            <a:r>
              <a:rPr lang="en-US" altLang="zh-CN" dirty="0">
                <a:solidFill>
                  <a:srgbClr val="0070C0"/>
                </a:solidFill>
              </a:rPr>
              <a:t>Exercise 5.23</a:t>
            </a:r>
            <a:r>
              <a:rPr lang="zh-CN" altLang="en-US" dirty="0">
                <a:solidFill>
                  <a:srgbClr val="0070C0"/>
                </a:solidFill>
              </a:rPr>
              <a:t>、</a:t>
            </a:r>
            <a:r>
              <a:rPr lang="en-US" altLang="zh-CN" dirty="0">
                <a:solidFill>
                  <a:srgbClr val="0070C0"/>
                </a:solidFill>
              </a:rPr>
              <a:t>5.24</a:t>
            </a:r>
            <a:endParaRPr lang="zh-CN" altLang="en-US" dirty="0">
              <a:solidFill>
                <a:srgbClr val="0070C0"/>
              </a:solidFill>
            </a:endParaRPr>
          </a:p>
        </p:txBody>
      </p:sp>
      <p:pic>
        <p:nvPicPr>
          <p:cNvPr id="3" name="图片 2">
            <a:extLst>
              <a:ext uri="{FF2B5EF4-FFF2-40B4-BE49-F238E27FC236}">
                <a16:creationId xmlns:a16="http://schemas.microsoft.com/office/drawing/2014/main" id="{68191AE2-74D0-47B0-93D0-EA1EBA73BC61}"/>
              </a:ext>
            </a:extLst>
          </p:cNvPr>
          <p:cNvPicPr>
            <a:picLocks noChangeAspect="1"/>
          </p:cNvPicPr>
          <p:nvPr/>
        </p:nvPicPr>
        <p:blipFill>
          <a:blip r:embed="rId2"/>
          <a:stretch>
            <a:fillRect/>
          </a:stretch>
        </p:blipFill>
        <p:spPr>
          <a:xfrm>
            <a:off x="1433617" y="2481094"/>
            <a:ext cx="8497043" cy="3922258"/>
          </a:xfrm>
          <a:prstGeom prst="rect">
            <a:avLst/>
          </a:prstGeom>
        </p:spPr>
      </p:pic>
    </p:spTree>
    <p:extLst>
      <p:ext uri="{BB962C8B-B14F-4D97-AF65-F5344CB8AC3E}">
        <p14:creationId xmlns:p14="http://schemas.microsoft.com/office/powerpoint/2010/main" val="219573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C00D61-029B-4EBC-B6D9-27C530CEE011}"/>
              </a:ext>
            </a:extLst>
          </p:cNvPr>
          <p:cNvSpPr/>
          <p:nvPr/>
        </p:nvSpPr>
        <p:spPr>
          <a:xfrm>
            <a:off x="776056" y="277902"/>
            <a:ext cx="10844814" cy="3166380"/>
          </a:xfrm>
          <a:prstGeom prst="rect">
            <a:avLst/>
          </a:prstGeom>
        </p:spPr>
        <p:txBody>
          <a:bodyPr wrap="square">
            <a:spAutoFit/>
          </a:bodyPr>
          <a:lstStyle/>
          <a:p>
            <a:pPr>
              <a:buFont typeface="Wingdings" pitchFamily="2" charset="2"/>
              <a:buChar char="Ø"/>
            </a:pPr>
            <a:r>
              <a:rPr lang="zh-CN" altLang="en-US" sz="2400" dirty="0">
                <a:latin typeface="微软雅黑" panose="020B0503020204020204" pitchFamily="34" charset="-122"/>
              </a:rPr>
              <a:t>其中</a:t>
            </a:r>
            <a:r>
              <a:rPr lang="en-US" altLang="zh-CN" sz="2400" dirty="0">
                <a:latin typeface="微软雅黑" panose="020B0503020204020204" pitchFamily="34" charset="-122"/>
              </a:rPr>
              <a:t>Ex4</a:t>
            </a:r>
            <a:r>
              <a:rPr lang="zh-CN" altLang="en-US" sz="2400" dirty="0">
                <a:latin typeface="微软雅黑" panose="020B0503020204020204" pitchFamily="34" charset="-122"/>
              </a:rPr>
              <a:t>的题目为</a:t>
            </a:r>
            <a:endParaRPr lang="en-US" altLang="zh-CN" sz="2400" dirty="0">
              <a:latin typeface="微软雅黑" panose="020B0503020204020204" pitchFamily="34" charset="-122"/>
            </a:endParaRPr>
          </a:p>
          <a:p>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buFont typeface="Wingdings" pitchFamily="2" charset="2"/>
              <a:buChar char="Ø"/>
            </a:pPr>
            <a:endParaRPr lang="en-US" altLang="zh-CN" sz="2400" dirty="0">
              <a:latin typeface="微软雅黑" panose="020B0503020204020204" pitchFamily="34" charset="-122"/>
            </a:endParaRPr>
          </a:p>
          <a:p>
            <a:pPr>
              <a:lnSpc>
                <a:spcPct val="150000"/>
              </a:lnSpc>
              <a:buFont typeface="Wingdings" pitchFamily="2" charset="2"/>
              <a:buChar char="Ø"/>
            </a:pPr>
            <a:endParaRPr lang="en-US" altLang="zh-CN" sz="2400" b="1" dirty="0">
              <a:solidFill>
                <a:srgbClr val="C00000"/>
              </a:solidFill>
              <a:latin typeface="微软雅黑" panose="020B0503020204020204" pitchFamily="34" charset="-122"/>
            </a:endParaRPr>
          </a:p>
        </p:txBody>
      </p:sp>
      <p:sp>
        <p:nvSpPr>
          <p:cNvPr id="14" name="文本框 13">
            <a:extLst>
              <a:ext uri="{FF2B5EF4-FFF2-40B4-BE49-F238E27FC236}">
                <a16:creationId xmlns:a16="http://schemas.microsoft.com/office/drawing/2014/main" id="{4B937E65-E902-4F05-B66E-3782374272CF}"/>
              </a:ext>
            </a:extLst>
          </p:cNvPr>
          <p:cNvSpPr txBox="1"/>
          <p:nvPr/>
        </p:nvSpPr>
        <p:spPr>
          <a:xfrm>
            <a:off x="1162314" y="774694"/>
            <a:ext cx="4712954" cy="369332"/>
          </a:xfrm>
          <a:prstGeom prst="rect">
            <a:avLst/>
          </a:prstGeom>
          <a:noFill/>
        </p:spPr>
        <p:txBody>
          <a:bodyPr wrap="square">
            <a:spAutoFit/>
          </a:bodyPr>
          <a:lstStyle/>
          <a:p>
            <a:r>
              <a:rPr lang="zh-CN" altLang="en-US" dirty="0">
                <a:solidFill>
                  <a:srgbClr val="0070C0"/>
                </a:solidFill>
              </a:rPr>
              <a:t>英文版教材</a:t>
            </a:r>
            <a:r>
              <a:rPr lang="en-US" altLang="zh-CN" dirty="0">
                <a:solidFill>
                  <a:srgbClr val="0070C0"/>
                </a:solidFill>
              </a:rPr>
              <a:t>199</a:t>
            </a:r>
            <a:r>
              <a:rPr lang="zh-CN" altLang="en-US" dirty="0">
                <a:solidFill>
                  <a:srgbClr val="0070C0"/>
                </a:solidFill>
              </a:rPr>
              <a:t>页的</a:t>
            </a:r>
            <a:r>
              <a:rPr lang="en-US" altLang="zh-CN" dirty="0">
                <a:solidFill>
                  <a:srgbClr val="0070C0"/>
                </a:solidFill>
              </a:rPr>
              <a:t>Exercise 5.28</a:t>
            </a:r>
            <a:endParaRPr lang="zh-CN" altLang="en-US" dirty="0">
              <a:solidFill>
                <a:srgbClr val="0070C0"/>
              </a:solidFill>
            </a:endParaRPr>
          </a:p>
        </p:txBody>
      </p:sp>
      <p:pic>
        <p:nvPicPr>
          <p:cNvPr id="3" name="图片 2">
            <a:extLst>
              <a:ext uri="{FF2B5EF4-FFF2-40B4-BE49-F238E27FC236}">
                <a16:creationId xmlns:a16="http://schemas.microsoft.com/office/drawing/2014/main" id="{C3BA05DE-3402-4B04-903B-4ABB668C9A7F}"/>
              </a:ext>
            </a:extLst>
          </p:cNvPr>
          <p:cNvPicPr>
            <a:picLocks noChangeAspect="1"/>
          </p:cNvPicPr>
          <p:nvPr/>
        </p:nvPicPr>
        <p:blipFill>
          <a:blip r:embed="rId2"/>
          <a:stretch>
            <a:fillRect/>
          </a:stretch>
        </p:blipFill>
        <p:spPr>
          <a:xfrm>
            <a:off x="1106660" y="1245751"/>
            <a:ext cx="10309284" cy="1655372"/>
          </a:xfrm>
          <a:prstGeom prst="rect">
            <a:avLst/>
          </a:prstGeom>
        </p:spPr>
      </p:pic>
      <p:sp>
        <p:nvSpPr>
          <p:cNvPr id="8" name="文本框 7">
            <a:extLst>
              <a:ext uri="{FF2B5EF4-FFF2-40B4-BE49-F238E27FC236}">
                <a16:creationId xmlns:a16="http://schemas.microsoft.com/office/drawing/2014/main" id="{873B2850-BB63-44B3-A80F-26C506BF64C7}"/>
              </a:ext>
            </a:extLst>
          </p:cNvPr>
          <p:cNvSpPr txBox="1"/>
          <p:nvPr/>
        </p:nvSpPr>
        <p:spPr>
          <a:xfrm>
            <a:off x="3932390" y="6210766"/>
            <a:ext cx="7231752" cy="369332"/>
          </a:xfrm>
          <a:prstGeom prst="rect">
            <a:avLst/>
          </a:prstGeom>
          <a:noFill/>
        </p:spPr>
        <p:txBody>
          <a:bodyPr wrap="square">
            <a:spAutoFit/>
          </a:bodyPr>
          <a:lstStyle/>
          <a:p>
            <a:r>
              <a:rPr lang="en-US" altLang="zh-CN" dirty="0">
                <a:hlinkClick r:id="rId3"/>
              </a:rPr>
              <a:t>The Twelve Days of Christmas - Christmas Carol Collection (12days.com)</a:t>
            </a:r>
            <a:endParaRPr lang="zh-CN" altLang="en-US" dirty="0"/>
          </a:p>
        </p:txBody>
      </p:sp>
      <p:pic>
        <p:nvPicPr>
          <p:cNvPr id="11" name="图片 10">
            <a:extLst>
              <a:ext uri="{FF2B5EF4-FFF2-40B4-BE49-F238E27FC236}">
                <a16:creationId xmlns:a16="http://schemas.microsoft.com/office/drawing/2014/main" id="{80D167C7-C0CC-4B38-AFDA-007B10AC694F}"/>
              </a:ext>
            </a:extLst>
          </p:cNvPr>
          <p:cNvPicPr>
            <a:picLocks noChangeAspect="1"/>
          </p:cNvPicPr>
          <p:nvPr/>
        </p:nvPicPr>
        <p:blipFill>
          <a:blip r:embed="rId4"/>
          <a:stretch>
            <a:fillRect/>
          </a:stretch>
        </p:blipFill>
        <p:spPr>
          <a:xfrm>
            <a:off x="1027858" y="2889782"/>
            <a:ext cx="2729426" cy="3968218"/>
          </a:xfrm>
          <a:prstGeom prst="rect">
            <a:avLst/>
          </a:prstGeom>
        </p:spPr>
      </p:pic>
    </p:spTree>
    <p:extLst>
      <p:ext uri="{BB962C8B-B14F-4D97-AF65-F5344CB8AC3E}">
        <p14:creationId xmlns:p14="http://schemas.microsoft.com/office/powerpoint/2010/main" val="47178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1258</Words>
  <Application>Microsoft Office PowerPoint</Application>
  <PresentationFormat>宽屏</PresentationFormat>
  <Paragraphs>119</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等线 Light</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Mengyang</dc:creator>
  <cp:lastModifiedBy>Liu Mengyang</cp:lastModifiedBy>
  <cp:revision>86</cp:revision>
  <dcterms:created xsi:type="dcterms:W3CDTF">2021-09-16T08:13:04Z</dcterms:created>
  <dcterms:modified xsi:type="dcterms:W3CDTF">2021-12-07T15:30:04Z</dcterms:modified>
</cp:coreProperties>
</file>