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020CF-0043-4F6A-8DCE-D26BC54445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0EE72-5C2D-4FBE-83A1-91EE332BB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5CBACF-6A78-45AB-8315-AE8ED6F6537F}"/>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4DECD245-5CAD-4AE0-BB87-ED1CA05B8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037B23-CB1D-46BE-AEAD-C38DCB6F8356}"/>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2895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5AC1F-5484-4912-A504-5F3FF57051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B1D2FC-F808-4934-A070-8D93D68A8D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8BF63C-9F3B-42BA-9DE1-97A1AC8A1B4E}"/>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ECBBA14E-046A-4162-A2EA-28282E56F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7C9386-25C0-46BA-A1E3-FCAEDF970888}"/>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43397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1B35EE-C486-4908-8160-6D60109F3B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66CE2C-DED0-4E19-995A-237752E9CD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6831E-B3CE-4199-A15C-F4D1C98DF0BE}"/>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514CF7A7-4C0F-464C-A01B-1A202B19A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004D1C-42ED-4839-BFEC-BF08CD52EE1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084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654EB-9F41-4CA4-BCC4-C6D908114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A0E2E7-BDAC-4FDC-8349-5B7C52728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574AC-EC1F-42D0-B3C9-4E5E21DA1270}"/>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0FB10BF1-0074-448E-BC6A-A390941D5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7EE50-1450-40CB-8726-97C5439E979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2885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ACA7-E200-43F6-BCEB-915A21CAC7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3150CE-8549-4826-A3A4-4ED8115F5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1091E4-C978-49F9-9E90-E2ECD606DCB7}"/>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D2F891B9-7532-4F08-9432-490D808E62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B6B3E7-6D2E-4B6B-909F-251DE4E51DB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95375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5616-9DA5-4388-8BAC-5E926329A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1DF4C-1C82-4432-8904-CF2867F3D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0497C1-6E56-42C9-93A3-B450869E84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8077B-6A77-4AC3-B5AB-DC9EDDC4AF12}"/>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9D8EFE38-7DB1-4E02-9837-B72BF4D38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339-163F-482E-8F1C-D4B98661972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7127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494B7-622F-4718-AE72-8CB0B79C4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B22861-BEA1-4B72-BF34-F864321F9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238170-73B0-4940-B5F1-A72342447F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49EB84-104B-4BBB-912F-6F5EEFDEE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B0890-A4F3-4EFA-8E5A-10402B08E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CED4D2-D651-41E7-8D69-E74CAB1AAF2B}"/>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8" name="页脚占位符 7">
            <a:extLst>
              <a:ext uri="{FF2B5EF4-FFF2-40B4-BE49-F238E27FC236}">
                <a16:creationId xmlns:a16="http://schemas.microsoft.com/office/drawing/2014/main" id="{3666F0CC-0BE9-4529-AD5F-9096B02585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BBB156-2DBB-4FB8-B97D-74CE338FC5B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366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442C-2E3F-4A60-9368-45D1133B13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490587-119D-423D-9886-1A632171BAD7}"/>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4" name="页脚占位符 3">
            <a:extLst>
              <a:ext uri="{FF2B5EF4-FFF2-40B4-BE49-F238E27FC236}">
                <a16:creationId xmlns:a16="http://schemas.microsoft.com/office/drawing/2014/main" id="{2053CFF2-6585-4821-85DE-2E12C4F2E8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42459E-BECB-451B-BF9D-92D6546EFDA0}"/>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1498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3C7A5A-0710-4603-B134-11F061DCB8E6}"/>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3" name="页脚占位符 2">
            <a:extLst>
              <a:ext uri="{FF2B5EF4-FFF2-40B4-BE49-F238E27FC236}">
                <a16:creationId xmlns:a16="http://schemas.microsoft.com/office/drawing/2014/main" id="{192016DE-805C-47D3-9D47-4BB96AA208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C6A326-9050-46D4-AF0D-693691C4788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175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98EC1-E265-4CD8-B909-175DFBB46D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26206F-49C8-4BCA-A9AF-D98AF315D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5AAF40-36FB-4970-8743-48C8E980F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3E294-EC10-49F1-AE21-10001A15257F}"/>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4F3D7F44-D260-4449-8543-6990E375C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886926-C6A7-4792-B7DC-345E26CE325E}"/>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423684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7D22-3F5E-489B-B193-440F9E5D2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525A80-932A-4B4A-BA3A-C9BE6F947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80BEF7-B6DB-470C-9890-E26BB1870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F0DAB9-3593-48CE-BF73-191F1DAE159A}"/>
              </a:ext>
            </a:extLst>
          </p:cNvPr>
          <p:cNvSpPr>
            <a:spLocks noGrp="1"/>
          </p:cNvSpPr>
          <p:nvPr>
            <p:ph type="dt" sz="half" idx="10"/>
          </p:nvPr>
        </p:nvSpPr>
        <p:spPr/>
        <p:txBody>
          <a:bodyPr/>
          <a:lstStyle/>
          <a:p>
            <a:fld id="{FCD1B0E7-7A14-43A7-8971-2F83AC4B4961}"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28612346-A957-4F36-992B-AC1AA9590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29BE3-263B-40D2-9863-B5FE003C4D7F}"/>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7039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92E548-1BBA-4CD7-8A69-BCE4F9388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AE31BC-CDFA-49DE-AE2A-D617B5246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74B635-3717-432A-A69C-53050865D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1B0E7-7A14-43A7-8971-2F83AC4B4961}"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5B057D2D-15B9-4415-984C-2D8AE122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7BB2CE-BBAF-4FE9-849D-3F452D961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90606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Lab1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5586145"/>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Lab1</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r>
              <a:rPr lang="en-US" altLang="zh-CN" sz="2400" dirty="0">
                <a:latin typeface="微软雅黑" panose="020B0503020204020204" pitchFamily="34" charset="-122"/>
              </a:rPr>
              <a:t>Follow-Up Questions and Activities</a:t>
            </a:r>
            <a:r>
              <a:rPr lang="zh-CN" altLang="en-US" sz="2400" dirty="0">
                <a:latin typeface="微软雅黑" panose="020B0503020204020204" pitchFamily="34" charset="-122"/>
              </a:rPr>
              <a:t>大家也应完成并提交</a:t>
            </a:r>
            <a:endParaRPr lang="en-US" altLang="zh-CN" sz="2400" b="1" dirty="0">
              <a:solidFill>
                <a:srgbClr val="C00000"/>
              </a:solidFill>
              <a:latin typeface="微软雅黑" panose="020B0503020204020204" pitchFamily="34" charset="-122"/>
            </a:endParaRPr>
          </a:p>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dirty="0">
                <a:latin typeface="微软雅黑" panose="020B0503020204020204" pitchFamily="34" charset="-122"/>
              </a:rPr>
              <a:t>压缩包与邮件主题的命名要求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a:t>
            </a:r>
            <a:r>
              <a:rPr lang="en-US" altLang="zh-CN" sz="2400" b="1" dirty="0" err="1">
                <a:solidFill>
                  <a:srgbClr val="C00000"/>
                </a:solidFill>
                <a:latin typeface="微软雅黑" panose="020B0503020204020204" pitchFamily="34" charset="-122"/>
              </a:rPr>
              <a:t>rar</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lab1_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pic>
        <p:nvPicPr>
          <p:cNvPr id="10" name="图片 9">
            <a:extLst>
              <a:ext uri="{FF2B5EF4-FFF2-40B4-BE49-F238E27FC236}">
                <a16:creationId xmlns:a16="http://schemas.microsoft.com/office/drawing/2014/main" id="{13EB904B-AE86-49C9-B31D-0F9F5F5DCFF2}"/>
              </a:ext>
            </a:extLst>
          </p:cNvPr>
          <p:cNvPicPr>
            <a:picLocks noChangeAspect="1"/>
          </p:cNvPicPr>
          <p:nvPr/>
        </p:nvPicPr>
        <p:blipFill>
          <a:blip r:embed="rId3"/>
          <a:stretch>
            <a:fillRect/>
          </a:stretch>
        </p:blipFill>
        <p:spPr>
          <a:xfrm>
            <a:off x="3576107" y="1653984"/>
            <a:ext cx="5504762" cy="2285714"/>
          </a:xfrm>
          <a:prstGeom prst="rect">
            <a:avLst/>
          </a:prstGeom>
        </p:spPr>
      </p:pic>
      <p:sp>
        <p:nvSpPr>
          <p:cNvPr id="14" name="文本框 13">
            <a:extLst>
              <a:ext uri="{FF2B5EF4-FFF2-40B4-BE49-F238E27FC236}">
                <a16:creationId xmlns:a16="http://schemas.microsoft.com/office/drawing/2014/main" id="{4B937E65-E902-4F05-B66E-3782374272CF}"/>
              </a:ext>
            </a:extLst>
          </p:cNvPr>
          <p:cNvSpPr txBox="1"/>
          <p:nvPr/>
        </p:nvSpPr>
        <p:spPr>
          <a:xfrm>
            <a:off x="978763" y="2612175"/>
            <a:ext cx="2820880"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43</a:t>
            </a:r>
            <a:r>
              <a:rPr lang="zh-CN" altLang="en-US" dirty="0">
                <a:solidFill>
                  <a:srgbClr val="0070C0"/>
                </a:solidFill>
              </a:rPr>
              <a:t>页的</a:t>
            </a:r>
            <a:r>
              <a:rPr lang="en-US" altLang="zh-CN" dirty="0">
                <a:solidFill>
                  <a:srgbClr val="0070C0"/>
                </a:solidFill>
              </a:rPr>
              <a:t>Fig.2.3</a:t>
            </a:r>
            <a:endParaRPr lang="zh-CN" altLang="en-US" dirty="0">
              <a:solidFill>
                <a:srgbClr val="0070C0"/>
              </a:solidFill>
            </a:endParaRPr>
          </a:p>
        </p:txBody>
      </p:sp>
      <p:sp>
        <p:nvSpPr>
          <p:cNvPr id="16" name="文本框 15">
            <a:extLst>
              <a:ext uri="{FF2B5EF4-FFF2-40B4-BE49-F238E27FC236}">
                <a16:creationId xmlns:a16="http://schemas.microsoft.com/office/drawing/2014/main" id="{CC643C38-D0C8-4881-BF83-59EE0890528C}"/>
              </a:ext>
            </a:extLst>
          </p:cNvPr>
          <p:cNvSpPr txBox="1"/>
          <p:nvPr/>
        </p:nvSpPr>
        <p:spPr>
          <a:xfrm>
            <a:off x="8573610" y="5869904"/>
            <a:ext cx="3376964"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9</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26</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3388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wipe(left)">
                                      <p:cBhvr>
                                        <p:cTn id="1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Lab2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535712"/>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Lab2</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Ex1~Ex3</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a:t>
            </a:r>
            <a:r>
              <a:rPr lang="en-US" altLang="zh-CN" sz="2400" dirty="0" err="1">
                <a:latin typeface="微软雅黑" panose="020B0503020204020204" pitchFamily="34" charset="-122"/>
              </a:rPr>
              <a:t>GradeBook</a:t>
            </a:r>
            <a:r>
              <a:rPr lang="zh-CN" altLang="en-US" sz="2400" dirty="0">
                <a:latin typeface="微软雅黑" panose="020B0503020204020204" pitchFamily="34" charset="-122"/>
              </a:rPr>
              <a:t>代码为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30783" y="2393291"/>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88</a:t>
            </a:r>
            <a:r>
              <a:rPr lang="zh-CN" altLang="en-US" dirty="0">
                <a:solidFill>
                  <a:srgbClr val="0070C0"/>
                </a:solidFill>
              </a:rPr>
              <a:t>页的</a:t>
            </a:r>
            <a:r>
              <a:rPr lang="en-US" altLang="zh-CN" dirty="0">
                <a:solidFill>
                  <a:srgbClr val="0070C0"/>
                </a:solidFill>
              </a:rPr>
              <a:t>Fig.3.11</a:t>
            </a:r>
            <a:r>
              <a:rPr lang="zh-CN" altLang="en-US" dirty="0">
                <a:solidFill>
                  <a:srgbClr val="0070C0"/>
                </a:solidFill>
              </a:rPr>
              <a:t>和</a:t>
            </a:r>
            <a:r>
              <a:rPr lang="en-US" altLang="zh-CN" dirty="0">
                <a:solidFill>
                  <a:srgbClr val="0070C0"/>
                </a:solidFill>
              </a:rPr>
              <a:t>89</a:t>
            </a:r>
            <a:r>
              <a:rPr lang="zh-CN" altLang="en-US" dirty="0">
                <a:solidFill>
                  <a:srgbClr val="0070C0"/>
                </a:solidFill>
              </a:rPr>
              <a:t>页的</a:t>
            </a:r>
            <a:r>
              <a:rPr lang="en-US" altLang="zh-CN" dirty="0">
                <a:solidFill>
                  <a:srgbClr val="0070C0"/>
                </a:solidFill>
              </a:rPr>
              <a:t>Fig.3.12</a:t>
            </a:r>
            <a:endParaRPr lang="zh-CN" altLang="en-US" dirty="0">
              <a:solidFill>
                <a:srgbClr val="0070C0"/>
              </a:solidFill>
            </a:endParaRPr>
          </a:p>
        </p:txBody>
      </p:sp>
      <p:pic>
        <p:nvPicPr>
          <p:cNvPr id="3" name="图片 2">
            <a:extLst>
              <a:ext uri="{FF2B5EF4-FFF2-40B4-BE49-F238E27FC236}">
                <a16:creationId xmlns:a16="http://schemas.microsoft.com/office/drawing/2014/main" id="{DB9613A4-7B91-4915-832A-A645509C0A83}"/>
              </a:ext>
            </a:extLst>
          </p:cNvPr>
          <p:cNvPicPr>
            <a:picLocks noChangeAspect="1"/>
          </p:cNvPicPr>
          <p:nvPr/>
        </p:nvPicPr>
        <p:blipFill>
          <a:blip r:embed="rId2"/>
          <a:stretch>
            <a:fillRect/>
          </a:stretch>
        </p:blipFill>
        <p:spPr>
          <a:xfrm>
            <a:off x="603061" y="3054755"/>
            <a:ext cx="5380952" cy="3019048"/>
          </a:xfrm>
          <a:prstGeom prst="rect">
            <a:avLst/>
          </a:prstGeom>
        </p:spPr>
      </p:pic>
      <p:pic>
        <p:nvPicPr>
          <p:cNvPr id="7" name="图片 6">
            <a:extLst>
              <a:ext uri="{FF2B5EF4-FFF2-40B4-BE49-F238E27FC236}">
                <a16:creationId xmlns:a16="http://schemas.microsoft.com/office/drawing/2014/main" id="{B6BBF243-48F0-4CBD-9FD7-E46FDD145D72}"/>
              </a:ext>
            </a:extLst>
          </p:cNvPr>
          <p:cNvPicPr>
            <a:picLocks noChangeAspect="1"/>
          </p:cNvPicPr>
          <p:nvPr/>
        </p:nvPicPr>
        <p:blipFill>
          <a:blip r:embed="rId3"/>
          <a:stretch>
            <a:fillRect/>
          </a:stretch>
        </p:blipFill>
        <p:spPr>
          <a:xfrm>
            <a:off x="6198463" y="1896095"/>
            <a:ext cx="5390476" cy="4961905"/>
          </a:xfrm>
          <a:prstGeom prst="rect">
            <a:avLst/>
          </a:prstGeom>
        </p:spPr>
      </p:pic>
    </p:spTree>
    <p:extLst>
      <p:ext uri="{BB962C8B-B14F-4D97-AF65-F5344CB8AC3E}">
        <p14:creationId xmlns:p14="http://schemas.microsoft.com/office/powerpoint/2010/main" val="1110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3.14</a:t>
            </a:r>
            <a:endParaRPr lang="zh-CN" altLang="en-US" dirty="0">
              <a:solidFill>
                <a:srgbClr val="0070C0"/>
              </a:solidFill>
            </a:endParaRPr>
          </a:p>
        </p:txBody>
      </p:sp>
      <p:sp>
        <p:nvSpPr>
          <p:cNvPr id="8" name="文本框 7">
            <a:extLst>
              <a:ext uri="{FF2B5EF4-FFF2-40B4-BE49-F238E27FC236}">
                <a16:creationId xmlns:a16="http://schemas.microsoft.com/office/drawing/2014/main" id="{E38C5F7C-83D8-40C0-828B-AD3450B748C7}"/>
              </a:ext>
            </a:extLst>
          </p:cNvPr>
          <p:cNvSpPr txBox="1"/>
          <p:nvPr/>
        </p:nvSpPr>
        <p:spPr>
          <a:xfrm>
            <a:off x="1162313" y="1255419"/>
            <a:ext cx="10253631" cy="2308324"/>
          </a:xfrm>
          <a:prstGeom prst="rect">
            <a:avLst/>
          </a:prstGeom>
          <a:noFill/>
        </p:spPr>
        <p:txBody>
          <a:bodyPr wrap="square">
            <a:spAutoFit/>
          </a:bodyPr>
          <a:lstStyle/>
          <a:p>
            <a:pPr algn="just"/>
            <a:r>
              <a:rPr lang="en-US" altLang="zh-CN" b="0" i="1" u="none" strike="noStrike" dirty="0">
                <a:latin typeface="Times New Roman" panose="02020603050405020304" pitchFamily="18" charset="0"/>
              </a:rPr>
              <a:t>(</a:t>
            </a:r>
            <a:r>
              <a:rPr lang="en-US" altLang="zh-CN" b="1" i="0" u="none" strike="noStrike" dirty="0">
                <a:latin typeface="Times New Roman" panose="02020603050405020304" pitchFamily="18" charset="0"/>
              </a:rPr>
              <a:t>Employee</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Class) </a:t>
            </a:r>
            <a:r>
              <a:rPr lang="en-US" altLang="zh-CN" b="0" i="0" u="none" strike="noStrike" dirty="0">
                <a:latin typeface="Times New Roman" panose="02020603050405020304" pitchFamily="18" charset="0"/>
              </a:rPr>
              <a:t>Create a class called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that includes three pieces of information as data members—a first name (type </a:t>
            </a:r>
            <a:r>
              <a:rPr lang="en-US" altLang="zh-CN" b="0" i="0" u="none" strike="noStrike"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 last name (type </a:t>
            </a:r>
            <a:r>
              <a:rPr lang="en-US" altLang="zh-CN"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and a monthly salary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Note: </a:t>
            </a:r>
            <a:r>
              <a:rPr lang="en-US" altLang="zh-CN" b="0" i="0" u="none" strike="noStrike" dirty="0">
                <a:latin typeface="Times New Roman" panose="02020603050405020304" pitchFamily="18" charset="0"/>
              </a:rPr>
              <a:t>In subsequent chapters, we’ll use numbers that contain decimal points (e.g., 2.75)—called floating-point values—to represent dollar amounts.] Your class should have a constructor that initializes the three data members. Provide a </a:t>
            </a:r>
            <a:r>
              <a:rPr lang="en-US" altLang="zh-CN" b="0" i="1" u="none" strike="noStrike" dirty="0">
                <a:solidFill>
                  <a:schemeClr val="accent1"/>
                </a:solidFill>
                <a:latin typeface="Times New Roman" panose="02020603050405020304" pitchFamily="18" charset="0"/>
              </a:rPr>
              <a:t>set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and a </a:t>
            </a:r>
            <a:r>
              <a:rPr lang="en-US" altLang="zh-CN" b="0" i="1" u="none" strike="noStrike" dirty="0">
                <a:solidFill>
                  <a:schemeClr val="accent1"/>
                </a:solidFill>
                <a:latin typeface="Times New Roman" panose="02020603050405020304" pitchFamily="18" charset="0"/>
              </a:rPr>
              <a:t>get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function for each data member. If the monthly salary is not positive, set it to 0. Write a test program that demonstrates class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capabilities. Create two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objects and display each object’s </a:t>
            </a:r>
            <a:r>
              <a:rPr lang="en-US" altLang="zh-CN" b="0" i="1" strike="noStrike" dirty="0">
                <a:latin typeface="Times New Roman" panose="02020603050405020304" pitchFamily="18" charset="0"/>
              </a:rPr>
              <a:t>yearly</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salary. Then give each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a 10 percent raise and display each </a:t>
            </a:r>
            <a:r>
              <a:rPr lang="en-US" altLang="zh-CN"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yearly salary again.</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2CAD7527-C399-4C62-AAFB-61380C16ADBA}"/>
              </a:ext>
            </a:extLst>
          </p:cNvPr>
          <p:cNvSpPr/>
          <p:nvPr/>
        </p:nvSpPr>
        <p:spPr>
          <a:xfrm>
            <a:off x="776056" y="3616293"/>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0" name="文本框 9">
            <a:extLst>
              <a:ext uri="{FF2B5EF4-FFF2-40B4-BE49-F238E27FC236}">
                <a16:creationId xmlns:a16="http://schemas.microsoft.com/office/drawing/2014/main" id="{F7E05FB6-4672-4F72-8391-C436C2BA0681}"/>
              </a:ext>
            </a:extLst>
          </p:cNvPr>
          <p:cNvSpPr txBox="1"/>
          <p:nvPr/>
        </p:nvSpPr>
        <p:spPr>
          <a:xfrm>
            <a:off x="1162314" y="4113085"/>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3.15</a:t>
            </a:r>
            <a:endParaRPr lang="zh-CN" altLang="en-US" dirty="0">
              <a:solidFill>
                <a:srgbClr val="0070C0"/>
              </a:solidFill>
            </a:endParaRPr>
          </a:p>
        </p:txBody>
      </p:sp>
      <p:sp>
        <p:nvSpPr>
          <p:cNvPr id="11" name="文本框 10">
            <a:extLst>
              <a:ext uri="{FF2B5EF4-FFF2-40B4-BE49-F238E27FC236}">
                <a16:creationId xmlns:a16="http://schemas.microsoft.com/office/drawing/2014/main" id="{943E34C1-4879-4278-A116-84DB8B13CC00}"/>
              </a:ext>
            </a:extLst>
          </p:cNvPr>
          <p:cNvSpPr txBox="1"/>
          <p:nvPr/>
        </p:nvSpPr>
        <p:spPr>
          <a:xfrm>
            <a:off x="1162314" y="4593810"/>
            <a:ext cx="10253630" cy="2031325"/>
          </a:xfrm>
          <a:prstGeom prst="rect">
            <a:avLst/>
          </a:prstGeom>
          <a:noFill/>
        </p:spPr>
        <p:txBody>
          <a:bodyPr wrap="square">
            <a:spAutoFit/>
          </a:bodyPr>
          <a:lstStyle/>
          <a:p>
            <a:pPr algn="l"/>
            <a:r>
              <a:rPr lang="en-US" altLang="zh-CN" sz="1800" b="0" i="1" u="none" strike="noStrike" dirty="0">
                <a:latin typeface="Times New Roman" panose="02020603050405020304" pitchFamily="18" charset="0"/>
              </a:rPr>
              <a:t>(</a:t>
            </a:r>
            <a:r>
              <a:rPr lang="en-US" altLang="zh-CN" sz="1800" b="1" i="0" u="none" strike="noStrike" dirty="0">
                <a:latin typeface="Times New Roman" panose="02020603050405020304" pitchFamily="18" charset="0"/>
              </a:rPr>
              <a:t>Date</a:t>
            </a:r>
            <a:r>
              <a:rPr lang="en-US" altLang="zh-CN" sz="1800" b="0" i="0" u="none" strike="noStrike" dirty="0">
                <a:latin typeface="Times New Roman" panose="02020603050405020304" pitchFamily="18" charset="0"/>
              </a:rPr>
              <a:t> </a:t>
            </a:r>
            <a:r>
              <a:rPr lang="en-US" altLang="zh-CN" sz="1800" b="0" i="1" u="none" strike="noStrike" dirty="0">
                <a:latin typeface="Times New Roman" panose="02020603050405020304" pitchFamily="18" charset="0"/>
              </a:rPr>
              <a:t>Class) </a:t>
            </a:r>
            <a:r>
              <a:rPr lang="en-US" altLang="zh-CN" sz="1800" b="0" i="0" u="none" strike="noStrike" dirty="0">
                <a:latin typeface="Times New Roman" panose="02020603050405020304" pitchFamily="18" charset="0"/>
              </a:rPr>
              <a:t>Create a class called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 that includes three pieces of information as data members—a month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 day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and a year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Your class should have a constructor with three parameters that uses the parameters to initialize the three data members. For the purpose of this exercise, assume that the values provided for the year and day are correct, but ensure that the month value is in the range 1–12; if it isn’t, set the month to 1. Provide a </a:t>
            </a:r>
            <a:r>
              <a:rPr lang="en-US" altLang="zh-CN" i="1" dirty="0">
                <a:solidFill>
                  <a:schemeClr val="accent1"/>
                </a:solidFill>
                <a:latin typeface="Times New Roman" panose="02020603050405020304" pitchFamily="18" charset="0"/>
              </a:rPr>
              <a:t>set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and a </a:t>
            </a:r>
            <a:r>
              <a:rPr lang="en-US" altLang="zh-CN" i="1" dirty="0">
                <a:solidFill>
                  <a:schemeClr val="accent1"/>
                </a:solidFill>
                <a:latin typeface="Times New Roman" panose="02020603050405020304" pitchFamily="18" charset="0"/>
              </a:rPr>
              <a:t>get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function for each data member. Provide a member function </a:t>
            </a:r>
            <a:r>
              <a:rPr lang="en-US" altLang="zh-CN" dirty="0">
                <a:solidFill>
                  <a:srgbClr val="C00000"/>
                </a:solidFill>
                <a:latin typeface="Arial" panose="020B0604020202020204" pitchFamily="34" charset="0"/>
                <a:cs typeface="Arial" panose="020B0604020202020204" pitchFamily="34" charset="0"/>
              </a:rPr>
              <a:t>displayDate</a:t>
            </a:r>
            <a:r>
              <a:rPr lang="en-US" altLang="zh-CN" sz="1800" b="0" i="0" u="none" strike="noStrike" dirty="0">
                <a:latin typeface="Times New Roman" panose="02020603050405020304" pitchFamily="18" charset="0"/>
              </a:rPr>
              <a:t> that displays the month, day and year separated by forward slashes (/). Write a test program that demonstrates class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’s capabilities.</a:t>
            </a:r>
            <a:endParaRPr lang="zh-CN" altLang="en-US" dirty="0">
              <a:latin typeface="Times New Roman" panose="02020603050405020304" pitchFamily="18" charset="0"/>
            </a:endParaRPr>
          </a:p>
        </p:txBody>
      </p:sp>
      <p:pic>
        <p:nvPicPr>
          <p:cNvPr id="3" name="图片 2">
            <a:extLst>
              <a:ext uri="{FF2B5EF4-FFF2-40B4-BE49-F238E27FC236}">
                <a16:creationId xmlns:a16="http://schemas.microsoft.com/office/drawing/2014/main" id="{9CF02C54-A833-4883-A659-B1724C933AEB}"/>
              </a:ext>
            </a:extLst>
          </p:cNvPr>
          <p:cNvPicPr>
            <a:picLocks noChangeAspect="1"/>
          </p:cNvPicPr>
          <p:nvPr/>
        </p:nvPicPr>
        <p:blipFill>
          <a:blip r:embed="rId2"/>
          <a:stretch>
            <a:fillRect/>
          </a:stretch>
        </p:blipFill>
        <p:spPr>
          <a:xfrm>
            <a:off x="7770699" y="3938964"/>
            <a:ext cx="2961905" cy="628571"/>
          </a:xfrm>
          <a:prstGeom prst="rect">
            <a:avLst/>
          </a:prstGeom>
        </p:spPr>
      </p:pic>
      <p:sp>
        <p:nvSpPr>
          <p:cNvPr id="4" name="文本框 3">
            <a:extLst>
              <a:ext uri="{FF2B5EF4-FFF2-40B4-BE49-F238E27FC236}">
                <a16:creationId xmlns:a16="http://schemas.microsoft.com/office/drawing/2014/main" id="{D472E6F9-A08E-496F-94E8-EC232F4E5B3F}"/>
              </a:ext>
            </a:extLst>
          </p:cNvPr>
          <p:cNvSpPr txBox="1"/>
          <p:nvPr/>
        </p:nvSpPr>
        <p:spPr>
          <a:xfrm>
            <a:off x="5979643" y="4045106"/>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spTree>
    <p:extLst>
      <p:ext uri="{BB962C8B-B14F-4D97-AF65-F5344CB8AC3E}">
        <p14:creationId xmlns:p14="http://schemas.microsoft.com/office/powerpoint/2010/main" val="331526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lab2_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573610" y="5869904"/>
            <a:ext cx="3376964"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3</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23219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Lab3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Lab3</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154</a:t>
            </a:r>
            <a:r>
              <a:rPr lang="zh-CN" altLang="en-US" dirty="0">
                <a:solidFill>
                  <a:srgbClr val="0070C0"/>
                </a:solidFill>
              </a:rPr>
              <a:t>页的</a:t>
            </a:r>
            <a:r>
              <a:rPr lang="en-US" altLang="zh-CN" dirty="0">
                <a:solidFill>
                  <a:srgbClr val="0070C0"/>
                </a:solidFill>
              </a:rPr>
              <a:t>Exercise 4.27</a:t>
            </a:r>
            <a:endParaRPr lang="zh-CN" altLang="en-US" dirty="0">
              <a:solidFill>
                <a:srgbClr val="0070C0"/>
              </a:solidFill>
            </a:endParaRPr>
          </a:p>
        </p:txBody>
      </p:sp>
      <p:pic>
        <p:nvPicPr>
          <p:cNvPr id="16" name="图片 15">
            <a:extLst>
              <a:ext uri="{FF2B5EF4-FFF2-40B4-BE49-F238E27FC236}">
                <a16:creationId xmlns:a16="http://schemas.microsoft.com/office/drawing/2014/main" id="{E7A5E0CF-E776-4F4F-9AA4-C678995CC5F9}"/>
              </a:ext>
            </a:extLst>
          </p:cNvPr>
          <p:cNvPicPr>
            <a:picLocks noChangeAspect="1"/>
          </p:cNvPicPr>
          <p:nvPr/>
        </p:nvPicPr>
        <p:blipFill>
          <a:blip r:embed="rId2"/>
          <a:stretch>
            <a:fillRect/>
          </a:stretch>
        </p:blipFill>
        <p:spPr>
          <a:xfrm>
            <a:off x="1058904" y="2415778"/>
            <a:ext cx="9798282" cy="2704380"/>
          </a:xfrm>
          <a:prstGeom prst="rect">
            <a:avLst/>
          </a:prstGeom>
        </p:spPr>
      </p:pic>
    </p:spTree>
    <p:extLst>
      <p:ext uri="{BB962C8B-B14F-4D97-AF65-F5344CB8AC3E}">
        <p14:creationId xmlns:p14="http://schemas.microsoft.com/office/powerpoint/2010/main" val="12471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155</a:t>
            </a:r>
            <a:r>
              <a:rPr lang="zh-CN" altLang="en-US" dirty="0">
                <a:solidFill>
                  <a:srgbClr val="0070C0"/>
                </a:solidFill>
              </a:rPr>
              <a:t>页的</a:t>
            </a:r>
            <a:r>
              <a:rPr lang="en-US" altLang="zh-CN" dirty="0">
                <a:solidFill>
                  <a:srgbClr val="0070C0"/>
                </a:solidFill>
              </a:rPr>
              <a:t>Exercise 4.34</a:t>
            </a:r>
            <a:endParaRPr lang="zh-CN" altLang="en-US" dirty="0">
              <a:solidFill>
                <a:srgbClr val="0070C0"/>
              </a:solidFill>
            </a:endParaRPr>
          </a:p>
        </p:txBody>
      </p:sp>
      <p:pic>
        <p:nvPicPr>
          <p:cNvPr id="5" name="图片 4">
            <a:extLst>
              <a:ext uri="{FF2B5EF4-FFF2-40B4-BE49-F238E27FC236}">
                <a16:creationId xmlns:a16="http://schemas.microsoft.com/office/drawing/2014/main" id="{60C814DB-BA12-462E-8DAB-71D31E706A53}"/>
              </a:ext>
            </a:extLst>
          </p:cNvPr>
          <p:cNvPicPr>
            <a:picLocks noChangeAspect="1"/>
          </p:cNvPicPr>
          <p:nvPr/>
        </p:nvPicPr>
        <p:blipFill>
          <a:blip r:embed="rId2"/>
          <a:stretch>
            <a:fillRect/>
          </a:stretch>
        </p:blipFill>
        <p:spPr>
          <a:xfrm>
            <a:off x="1240220" y="1144026"/>
            <a:ext cx="9711559" cy="4956106"/>
          </a:xfrm>
          <a:prstGeom prst="rect">
            <a:avLst/>
          </a:prstGeom>
        </p:spPr>
      </p:pic>
    </p:spTree>
    <p:extLst>
      <p:ext uri="{BB962C8B-B14F-4D97-AF65-F5344CB8AC3E}">
        <p14:creationId xmlns:p14="http://schemas.microsoft.com/office/powerpoint/2010/main" val="1241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3157740"/>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lab3_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460828" y="5869904"/>
            <a:ext cx="348974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pic>
        <p:nvPicPr>
          <p:cNvPr id="3" name="图片 2">
            <a:extLst>
              <a:ext uri="{FF2B5EF4-FFF2-40B4-BE49-F238E27FC236}">
                <a16:creationId xmlns:a16="http://schemas.microsoft.com/office/drawing/2014/main" id="{40BB40F1-0064-4425-89D8-C5E5BBB04BB1}"/>
              </a:ext>
            </a:extLst>
          </p:cNvPr>
          <p:cNvPicPr>
            <a:picLocks noChangeAspect="1"/>
          </p:cNvPicPr>
          <p:nvPr/>
        </p:nvPicPr>
        <p:blipFill>
          <a:blip r:embed="rId3"/>
          <a:stretch>
            <a:fillRect/>
          </a:stretch>
        </p:blipFill>
        <p:spPr>
          <a:xfrm>
            <a:off x="1564221" y="957133"/>
            <a:ext cx="5114286" cy="571429"/>
          </a:xfrm>
          <a:prstGeom prst="rect">
            <a:avLst/>
          </a:prstGeom>
        </p:spPr>
      </p:pic>
      <p:sp>
        <p:nvSpPr>
          <p:cNvPr id="7" name="文本框 6">
            <a:extLst>
              <a:ext uri="{FF2B5EF4-FFF2-40B4-BE49-F238E27FC236}">
                <a16:creationId xmlns:a16="http://schemas.microsoft.com/office/drawing/2014/main" id="{67267059-2376-48BF-8318-466686C24DA9}"/>
              </a:ext>
            </a:extLst>
          </p:cNvPr>
          <p:cNvSpPr txBox="1"/>
          <p:nvPr/>
        </p:nvSpPr>
        <p:spPr>
          <a:xfrm>
            <a:off x="673593" y="387506"/>
            <a:ext cx="1781257" cy="369332"/>
          </a:xfrm>
          <a:prstGeom prst="rect">
            <a:avLst/>
          </a:prstGeom>
          <a:noFill/>
          <a:ln>
            <a:solidFill>
              <a:schemeClr val="tx1"/>
            </a:solidFill>
          </a:ln>
        </p:spPr>
        <p:txBody>
          <a:bodyPr wrap="none" rtlCol="0">
            <a:spAutoFit/>
          </a:bodyPr>
          <a:lstStyle/>
          <a:p>
            <a:r>
              <a:rPr lang="en-US" altLang="zh-CN" dirty="0"/>
              <a:t>Sample Outputs</a:t>
            </a:r>
            <a:endParaRPr lang="zh-CN" altLang="en-US" dirty="0"/>
          </a:p>
        </p:txBody>
      </p:sp>
      <p:sp>
        <p:nvSpPr>
          <p:cNvPr id="8" name="文本框 7">
            <a:extLst>
              <a:ext uri="{FF2B5EF4-FFF2-40B4-BE49-F238E27FC236}">
                <a16:creationId xmlns:a16="http://schemas.microsoft.com/office/drawing/2014/main" id="{51AE8187-664B-4C8E-ACD7-6685D5689306}"/>
              </a:ext>
            </a:extLst>
          </p:cNvPr>
          <p:cNvSpPr txBox="1"/>
          <p:nvPr/>
        </p:nvSpPr>
        <p:spPr>
          <a:xfrm>
            <a:off x="819806" y="1068770"/>
            <a:ext cx="662152" cy="369332"/>
          </a:xfrm>
          <a:prstGeom prst="rect">
            <a:avLst/>
          </a:prstGeom>
          <a:noFill/>
        </p:spPr>
        <p:txBody>
          <a:bodyPr wrap="square">
            <a:spAutoFit/>
          </a:bodyPr>
          <a:lstStyle/>
          <a:p>
            <a:r>
              <a:rPr lang="en-US" altLang="zh-CN" b="1" dirty="0"/>
              <a:t>EX1:</a:t>
            </a:r>
            <a:endParaRPr lang="zh-CN" altLang="en-US" b="1" dirty="0"/>
          </a:p>
        </p:txBody>
      </p:sp>
      <p:pic>
        <p:nvPicPr>
          <p:cNvPr id="9" name="图片 8">
            <a:extLst>
              <a:ext uri="{FF2B5EF4-FFF2-40B4-BE49-F238E27FC236}">
                <a16:creationId xmlns:a16="http://schemas.microsoft.com/office/drawing/2014/main" id="{5E74C69A-49C8-463E-ADE5-4F2B4F1C3F20}"/>
              </a:ext>
            </a:extLst>
          </p:cNvPr>
          <p:cNvPicPr>
            <a:picLocks noChangeAspect="1"/>
          </p:cNvPicPr>
          <p:nvPr/>
        </p:nvPicPr>
        <p:blipFill>
          <a:blip r:embed="rId4"/>
          <a:stretch>
            <a:fillRect/>
          </a:stretch>
        </p:blipFill>
        <p:spPr>
          <a:xfrm>
            <a:off x="1564221" y="1850302"/>
            <a:ext cx="3914286" cy="447619"/>
          </a:xfrm>
          <a:prstGeom prst="rect">
            <a:avLst/>
          </a:prstGeom>
        </p:spPr>
      </p:pic>
      <p:pic>
        <p:nvPicPr>
          <p:cNvPr id="11" name="图片 10">
            <a:extLst>
              <a:ext uri="{FF2B5EF4-FFF2-40B4-BE49-F238E27FC236}">
                <a16:creationId xmlns:a16="http://schemas.microsoft.com/office/drawing/2014/main" id="{C7D8814B-BCA7-4AF2-8A5B-8FF9EE4E2675}"/>
              </a:ext>
            </a:extLst>
          </p:cNvPr>
          <p:cNvPicPr>
            <a:picLocks noChangeAspect="1"/>
          </p:cNvPicPr>
          <p:nvPr/>
        </p:nvPicPr>
        <p:blipFill>
          <a:blip r:embed="rId5"/>
          <a:stretch>
            <a:fillRect/>
          </a:stretch>
        </p:blipFill>
        <p:spPr>
          <a:xfrm>
            <a:off x="1564221" y="2386016"/>
            <a:ext cx="3904762" cy="419048"/>
          </a:xfrm>
          <a:prstGeom prst="rect">
            <a:avLst/>
          </a:prstGeom>
        </p:spPr>
      </p:pic>
      <p:sp>
        <p:nvSpPr>
          <p:cNvPr id="13" name="文本框 12">
            <a:extLst>
              <a:ext uri="{FF2B5EF4-FFF2-40B4-BE49-F238E27FC236}">
                <a16:creationId xmlns:a16="http://schemas.microsoft.com/office/drawing/2014/main" id="{96DFA07A-A7D0-41DE-8400-AA1BBD448253}"/>
              </a:ext>
            </a:extLst>
          </p:cNvPr>
          <p:cNvSpPr txBox="1"/>
          <p:nvPr/>
        </p:nvSpPr>
        <p:spPr>
          <a:xfrm>
            <a:off x="819806" y="2103706"/>
            <a:ext cx="662152" cy="369332"/>
          </a:xfrm>
          <a:prstGeom prst="rect">
            <a:avLst/>
          </a:prstGeom>
          <a:noFill/>
        </p:spPr>
        <p:txBody>
          <a:bodyPr wrap="square">
            <a:spAutoFit/>
          </a:bodyPr>
          <a:lstStyle/>
          <a:p>
            <a:r>
              <a:rPr lang="en-US" altLang="zh-CN" b="1" dirty="0"/>
              <a:t>EX2:</a:t>
            </a:r>
            <a:endParaRPr lang="zh-CN" altLang="en-US" b="1" dirty="0"/>
          </a:p>
        </p:txBody>
      </p:sp>
      <p:sp>
        <p:nvSpPr>
          <p:cNvPr id="12" name="矩形 11">
            <a:extLst>
              <a:ext uri="{FF2B5EF4-FFF2-40B4-BE49-F238E27FC236}">
                <a16:creationId xmlns:a16="http://schemas.microsoft.com/office/drawing/2014/main" id="{91B8CB7D-A6AB-49CB-A6E9-9263A3EBC963}"/>
              </a:ext>
            </a:extLst>
          </p:cNvPr>
          <p:cNvSpPr/>
          <p:nvPr/>
        </p:nvSpPr>
        <p:spPr>
          <a:xfrm>
            <a:off x="819806" y="876459"/>
            <a:ext cx="593834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EC7B6E4-3C11-4EB6-905E-B97A3724F516}"/>
              </a:ext>
            </a:extLst>
          </p:cNvPr>
          <p:cNvSpPr/>
          <p:nvPr/>
        </p:nvSpPr>
        <p:spPr>
          <a:xfrm>
            <a:off x="819806" y="1790778"/>
            <a:ext cx="4740166" cy="1089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226506F-2B0B-45BD-9D3E-B831162B61D3}"/>
              </a:ext>
            </a:extLst>
          </p:cNvPr>
          <p:cNvPicPr>
            <a:picLocks noChangeAspect="1"/>
          </p:cNvPicPr>
          <p:nvPr/>
        </p:nvPicPr>
        <p:blipFill>
          <a:blip r:embed="rId6"/>
          <a:stretch>
            <a:fillRect/>
          </a:stretch>
        </p:blipFill>
        <p:spPr>
          <a:xfrm>
            <a:off x="7702343" y="1023799"/>
            <a:ext cx="4333333" cy="438095"/>
          </a:xfrm>
          <a:prstGeom prst="rect">
            <a:avLst/>
          </a:prstGeom>
        </p:spPr>
      </p:pic>
      <p:sp>
        <p:nvSpPr>
          <p:cNvPr id="18" name="文本框 17">
            <a:extLst>
              <a:ext uri="{FF2B5EF4-FFF2-40B4-BE49-F238E27FC236}">
                <a16:creationId xmlns:a16="http://schemas.microsoft.com/office/drawing/2014/main" id="{0F6B7D46-273D-4EB4-A937-4058B2BD6F8B}"/>
              </a:ext>
            </a:extLst>
          </p:cNvPr>
          <p:cNvSpPr txBox="1"/>
          <p:nvPr/>
        </p:nvSpPr>
        <p:spPr>
          <a:xfrm>
            <a:off x="7040191" y="1068770"/>
            <a:ext cx="662152" cy="369332"/>
          </a:xfrm>
          <a:prstGeom prst="rect">
            <a:avLst/>
          </a:prstGeom>
          <a:noFill/>
        </p:spPr>
        <p:txBody>
          <a:bodyPr wrap="square">
            <a:spAutoFit/>
          </a:bodyPr>
          <a:lstStyle/>
          <a:p>
            <a:r>
              <a:rPr lang="en-US" altLang="zh-CN" b="1" dirty="0"/>
              <a:t>EX3:</a:t>
            </a:r>
            <a:endParaRPr lang="zh-CN" altLang="en-US" b="1" dirty="0"/>
          </a:p>
        </p:txBody>
      </p:sp>
      <p:sp>
        <p:nvSpPr>
          <p:cNvPr id="19" name="矩形 18">
            <a:extLst>
              <a:ext uri="{FF2B5EF4-FFF2-40B4-BE49-F238E27FC236}">
                <a16:creationId xmlns:a16="http://schemas.microsoft.com/office/drawing/2014/main" id="{BD9C6D05-3EB1-4583-8FF5-877F577BD0CF}"/>
              </a:ext>
            </a:extLst>
          </p:cNvPr>
          <p:cNvSpPr/>
          <p:nvPr/>
        </p:nvSpPr>
        <p:spPr>
          <a:xfrm>
            <a:off x="7040191" y="879326"/>
            <a:ext cx="508670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52BF45BB-B9B1-4634-AE3C-B24DDB073765}"/>
              </a:ext>
            </a:extLst>
          </p:cNvPr>
          <p:cNvPicPr>
            <a:picLocks noChangeAspect="1"/>
          </p:cNvPicPr>
          <p:nvPr/>
        </p:nvPicPr>
        <p:blipFill>
          <a:blip r:embed="rId7"/>
          <a:stretch>
            <a:fillRect/>
          </a:stretch>
        </p:blipFill>
        <p:spPr>
          <a:xfrm>
            <a:off x="6402067" y="1738323"/>
            <a:ext cx="3609524" cy="600000"/>
          </a:xfrm>
          <a:prstGeom prst="rect">
            <a:avLst/>
          </a:prstGeom>
        </p:spPr>
      </p:pic>
      <p:pic>
        <p:nvPicPr>
          <p:cNvPr id="25" name="图片 24">
            <a:extLst>
              <a:ext uri="{FF2B5EF4-FFF2-40B4-BE49-F238E27FC236}">
                <a16:creationId xmlns:a16="http://schemas.microsoft.com/office/drawing/2014/main" id="{AF7BA3F3-B797-43E4-84BC-4942E0C08D96}"/>
              </a:ext>
            </a:extLst>
          </p:cNvPr>
          <p:cNvPicPr>
            <a:picLocks noChangeAspect="1"/>
          </p:cNvPicPr>
          <p:nvPr/>
        </p:nvPicPr>
        <p:blipFill>
          <a:blip r:embed="rId8"/>
          <a:stretch>
            <a:fillRect/>
          </a:stretch>
        </p:blipFill>
        <p:spPr>
          <a:xfrm>
            <a:off x="5696790" y="2393445"/>
            <a:ext cx="6400000" cy="580952"/>
          </a:xfrm>
          <a:prstGeom prst="rect">
            <a:avLst/>
          </a:prstGeom>
        </p:spPr>
      </p:pic>
      <p:pic>
        <p:nvPicPr>
          <p:cNvPr id="27" name="图片 26">
            <a:extLst>
              <a:ext uri="{FF2B5EF4-FFF2-40B4-BE49-F238E27FC236}">
                <a16:creationId xmlns:a16="http://schemas.microsoft.com/office/drawing/2014/main" id="{50DC9038-2FB5-4C82-A187-BCE08551310A}"/>
              </a:ext>
            </a:extLst>
          </p:cNvPr>
          <p:cNvPicPr>
            <a:picLocks noChangeAspect="1"/>
          </p:cNvPicPr>
          <p:nvPr/>
        </p:nvPicPr>
        <p:blipFill>
          <a:blip r:embed="rId9"/>
          <a:stretch>
            <a:fillRect/>
          </a:stretch>
        </p:blipFill>
        <p:spPr>
          <a:xfrm>
            <a:off x="5696790" y="3037643"/>
            <a:ext cx="4523809" cy="761905"/>
          </a:xfrm>
          <a:prstGeom prst="rect">
            <a:avLst/>
          </a:prstGeom>
        </p:spPr>
      </p:pic>
      <p:sp>
        <p:nvSpPr>
          <p:cNvPr id="28" name="文本框 27">
            <a:extLst>
              <a:ext uri="{FF2B5EF4-FFF2-40B4-BE49-F238E27FC236}">
                <a16:creationId xmlns:a16="http://schemas.microsoft.com/office/drawing/2014/main" id="{283F0FBC-5FF8-4C97-B114-051C1C07BA6F}"/>
              </a:ext>
            </a:extLst>
          </p:cNvPr>
          <p:cNvSpPr txBox="1"/>
          <p:nvPr/>
        </p:nvSpPr>
        <p:spPr>
          <a:xfrm>
            <a:off x="5739915" y="1860552"/>
            <a:ext cx="662152" cy="369332"/>
          </a:xfrm>
          <a:prstGeom prst="rect">
            <a:avLst/>
          </a:prstGeom>
          <a:noFill/>
        </p:spPr>
        <p:txBody>
          <a:bodyPr wrap="square">
            <a:spAutoFit/>
          </a:bodyPr>
          <a:lstStyle/>
          <a:p>
            <a:r>
              <a:rPr lang="en-US" altLang="zh-CN" b="1" dirty="0"/>
              <a:t>EX4:</a:t>
            </a:r>
            <a:endParaRPr lang="zh-CN" altLang="en-US" b="1" dirty="0"/>
          </a:p>
        </p:txBody>
      </p:sp>
      <p:sp>
        <p:nvSpPr>
          <p:cNvPr id="29" name="矩形 28">
            <a:extLst>
              <a:ext uri="{FF2B5EF4-FFF2-40B4-BE49-F238E27FC236}">
                <a16:creationId xmlns:a16="http://schemas.microsoft.com/office/drawing/2014/main" id="{13C58C95-4459-4D55-968E-3D5C13E52098}"/>
              </a:ext>
            </a:extLst>
          </p:cNvPr>
          <p:cNvSpPr/>
          <p:nvPr/>
        </p:nvSpPr>
        <p:spPr>
          <a:xfrm>
            <a:off x="5628443" y="1711904"/>
            <a:ext cx="6498454" cy="2150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657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797</Words>
  <Application>Microsoft Office PowerPoint</Application>
  <PresentationFormat>宽屏</PresentationFormat>
  <Paragraphs>70</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Mengyang</dc:creator>
  <cp:lastModifiedBy>Liu Mengyang</cp:lastModifiedBy>
  <cp:revision>64</cp:revision>
  <dcterms:created xsi:type="dcterms:W3CDTF">2021-09-16T08:13:04Z</dcterms:created>
  <dcterms:modified xsi:type="dcterms:W3CDTF">2021-09-28T14:56:26Z</dcterms:modified>
</cp:coreProperties>
</file>