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4" r:id="rId6"/>
    <p:sldId id="265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2EF9-BE58-41B8-B7D8-74525134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0AFB2B-93AC-4D84-A92E-5BCE79CD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20C7E-920D-43B6-8FB9-A940CF8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B8C88-D2AC-437F-BC17-33316FD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E1611-D29B-4AA5-BC7C-40D333D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254BD-0049-43F1-BAC6-6A91FD54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2CD39-2ECA-440A-9147-B9610F0C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9516E-A27D-4122-A55D-3C063FCB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72BE7-5046-4D74-B23A-C42E7D31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5A257-F366-4705-AB84-63E26BCF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D5678A-5E60-492D-9DC9-08BEF9735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0CF45-BA6E-4BC5-9112-E42E6DB60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35BB-2DEB-4468-9940-711E610D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046D1-DBE0-4274-9468-B561F8F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78A98-AFD7-4BBA-85FD-3DDC4CB2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7CB7-228D-4105-A28F-7EB3506E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F1470-8813-4010-9CCC-2C24C47C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13048-7830-4982-9DFC-8E784DE7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00864-CDD4-4FEE-B5F5-A34C6EBB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F1E10-2D77-4091-9A37-41E055D1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A84C5-60BB-4454-93E3-11BD3190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A72CD-1E2E-48DC-AA2F-E17D654E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C5B85-CE86-4EDC-86ED-89D01E33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EC11C-F3CD-42C4-9593-E193040A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CC6F9-DCA2-4715-AE7E-EB041833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0F98-140D-402E-BFF4-8F480CDA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971A8-6293-48E8-8B6C-B355D0FDF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0DFE2-83EA-4923-ABE2-A8E9F163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227AD-461B-4BF9-9C50-88A6F944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8F694-3105-4D66-8A4E-DCB626A5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5DC82-9FA3-4EAC-B232-73786D61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AD0E3-EFA3-4EF2-BBCE-12C84560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CE0CD-D8FD-479C-92FC-271A27B3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25FF4-F1DF-4E70-9BE3-34BA00E85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9042F-4B70-4A83-9483-B9CDB2018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DCAE48-D2A0-4ABC-8D2B-8C369667B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65851-9A05-4F11-83F6-E479D72D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93921-A5E0-4F3D-8B55-48F75A05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C6B10-9388-4259-B7BB-CEDCEE39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A6E1-6DB9-4444-A4FD-503A09A6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312C4-7094-4666-B7C8-505338E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CD3D5-925D-40F7-8F45-49D17A04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B740E-1B3F-411A-9FCD-E1A8CB3B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5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346632-13B4-4D7B-AA99-C6A090B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0D802-4916-4209-8F20-E2BFC949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24681-DB1A-405F-A58E-B00A25EF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9FEB-4304-4BC0-982E-B028CBA0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1AF7D-5163-40D1-A731-BB2B52BC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26D21-AAB2-45A2-BF24-8E39CCAC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B2E02-407B-4C86-99CC-A0A0B654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2564F-9B2C-4EBC-B0F8-A608AEA6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18FEE-9683-4074-8B8F-C02DA18A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5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6720E-5690-4C2A-9F4E-115F45D5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FF74E1-A7C6-4711-8774-AD0EA3D31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F14DA-97D2-4CA9-ADDB-09751787D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D6C0F-C4D5-4890-8E1F-26B02A43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8FA4-FCC0-488C-AAA1-643DBB6B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CD171-18A8-4C55-8780-3D276C1B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F777C-BBD1-438D-96C2-5C1ED2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7D1D-13A5-42CA-B874-D728B2CA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FD172-8A7E-4FF1-A04E-D88C45B2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8B0A-2178-47C4-8D77-64E34A82388E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5C925-EA46-4025-81B7-3E5709C0C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AA0D7-0F0D-4C01-A45C-AF6BBB98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3C36-CF28-4AC1-85F5-4BA0052E7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eeplearning/tensorrt/developer-guide/index.html#extending" TargetMode="External"/><Relationship Id="rId2" Type="http://schemas.openxmlformats.org/officeDocument/2006/relationships/hyperlink" Target="https://github.com/NVIDIA/TensorRT/tree/main/plu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nvidia.com/cuda/cuda-c-programming-guid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eflow2020.medium.com/how-to-implement-an-efficient-layernorm-cuda-kernel-oneflow-performance-optimization-731e91a285b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47E4AEE-E2CD-409E-BAF5-41B98BF6770A}"/>
              </a:ext>
            </a:extLst>
          </p:cNvPr>
          <p:cNvSpPr txBox="1"/>
          <p:nvPr/>
        </p:nvSpPr>
        <p:spPr>
          <a:xfrm>
            <a:off x="5000570" y="3297141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SmilingFaces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625D3A-04BA-41FB-87A8-60D6C752BB6C}"/>
              </a:ext>
            </a:extLst>
          </p:cNvPr>
          <p:cNvSpPr txBox="1"/>
          <p:nvPr/>
        </p:nvSpPr>
        <p:spPr>
          <a:xfrm>
            <a:off x="5139423" y="40467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2022-4-26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D5DCB5-6A3A-4368-A851-45B8128B1FB4}"/>
              </a:ext>
            </a:extLst>
          </p:cNvPr>
          <p:cNvSpPr txBox="1"/>
          <p:nvPr/>
        </p:nvSpPr>
        <p:spPr>
          <a:xfrm>
            <a:off x="2258929" y="2469826"/>
            <a:ext cx="7087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书写与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LayerNorm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DCEF8C-7CA7-4CBF-BCC2-FB7795C2366D}"/>
              </a:ext>
            </a:extLst>
          </p:cNvPr>
          <p:cNvSpPr txBox="1"/>
          <p:nvPr/>
        </p:nvSpPr>
        <p:spPr>
          <a:xfrm>
            <a:off x="4588329" y="3285090"/>
            <a:ext cx="506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☺️</a:t>
            </a:r>
          </a:p>
        </p:txBody>
      </p:sp>
      <p:pic>
        <p:nvPicPr>
          <p:cNvPr id="1026" name="Picture 2" descr="微笑表情的含义是什么意思？_搜狗指南">
            <a:extLst>
              <a:ext uri="{FF2B5EF4-FFF2-40B4-BE49-F238E27FC236}">
                <a16:creationId xmlns:a16="http://schemas.microsoft.com/office/drawing/2014/main" id="{07349B14-37E7-4556-8E29-A5503367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19" y="3290997"/>
            <a:ext cx="418420" cy="31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6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Plugin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AB42B9-7A64-4F4B-8098-0A9B49265572}"/>
              </a:ext>
            </a:extLst>
          </p:cNvPr>
          <p:cNvSpPr txBox="1"/>
          <p:nvPr/>
        </p:nvSpPr>
        <p:spPr>
          <a:xfrm>
            <a:off x="585537" y="882316"/>
            <a:ext cx="2092349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99EC95-904F-4E04-A024-E5EBF9930C20}"/>
              </a:ext>
            </a:extLst>
          </p:cNvPr>
          <p:cNvGrpSpPr/>
          <p:nvPr/>
        </p:nvGrpSpPr>
        <p:grpSpPr>
          <a:xfrm>
            <a:off x="576166" y="6230137"/>
            <a:ext cx="8140958" cy="397324"/>
            <a:chOff x="576166" y="1592816"/>
            <a:chExt cx="8140958" cy="3973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B52630-F117-492A-AA7D-3566DB963DA0}"/>
                </a:ext>
              </a:extLst>
            </p:cNvPr>
            <p:cNvSpPr txBox="1"/>
            <p:nvPr/>
          </p:nvSpPr>
          <p:spPr>
            <a:xfrm>
              <a:off x="2619570" y="1592816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>
                  <a:hlinkClick r:id="rId2"/>
                </a:rPr>
                <a:t>TensorRT</a:t>
              </a:r>
              <a:r>
                <a:rPr lang="en-US" altLang="zh-CN" dirty="0">
                  <a:hlinkClick r:id="rId2"/>
                </a:rPr>
                <a:t>/plugin at main · NVIDIA/</a:t>
              </a:r>
              <a:r>
                <a:rPr lang="en-US" altLang="zh-CN" dirty="0" err="1">
                  <a:hlinkClick r:id="rId2"/>
                </a:rPr>
                <a:t>TensorRT</a:t>
              </a:r>
              <a:r>
                <a:rPr lang="en-US" altLang="zh-CN" dirty="0">
                  <a:hlinkClick r:id="rId2"/>
                </a:rPr>
                <a:t> (github.com)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FA4D3EF-E429-433A-B001-6BF7B94E46D1}"/>
                </a:ext>
              </a:extLst>
            </p:cNvPr>
            <p:cNvSpPr txBox="1"/>
            <p:nvPr/>
          </p:nvSpPr>
          <p:spPr>
            <a:xfrm>
              <a:off x="576166" y="162080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官方放出的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Plugin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E49572E-5947-4A67-AA85-60EC0EC896F4}"/>
              </a:ext>
            </a:extLst>
          </p:cNvPr>
          <p:cNvSpPr txBox="1"/>
          <p:nvPr/>
        </p:nvSpPr>
        <p:spPr>
          <a:xfrm>
            <a:off x="882316" y="1443630"/>
            <a:ext cx="779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现版本暂时不支持的算子提供自定义实现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88033A-EAC6-4E76-B919-2192C1273A9B}"/>
              </a:ext>
            </a:extLst>
          </p:cNvPr>
          <p:cNvSpPr txBox="1"/>
          <p:nvPr/>
        </p:nvSpPr>
        <p:spPr>
          <a:xfrm>
            <a:off x="885426" y="2006577"/>
            <a:ext cx="9238288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需要按照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标准重写对应方法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需要自我书写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的性能负责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执行前完成编译，以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形式动态链接到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3F2F2-3869-447E-8B00-3DF5BA67602A}"/>
              </a:ext>
            </a:extLst>
          </p:cNvPr>
          <p:cNvSpPr txBox="1"/>
          <p:nvPr/>
        </p:nvSpPr>
        <p:spPr>
          <a:xfrm>
            <a:off x="541994" y="3152765"/>
            <a:ext cx="2092349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91616A-3627-4072-A150-74D4DCD8DCFF}"/>
              </a:ext>
            </a:extLst>
          </p:cNvPr>
          <p:cNvSpPr txBox="1"/>
          <p:nvPr/>
        </p:nvSpPr>
        <p:spPr>
          <a:xfrm>
            <a:off x="1658516" y="5858365"/>
            <a:ext cx="757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Developer Guide :: NVIDIA Deep Learning </a:t>
            </a:r>
            <a:r>
              <a:rPr lang="en-US" altLang="zh-CN" dirty="0" err="1">
                <a:hlinkClick r:id="rId3"/>
              </a:rPr>
              <a:t>TensorRT</a:t>
            </a:r>
            <a:r>
              <a:rPr lang="en-US" altLang="zh-CN" dirty="0">
                <a:hlinkClick r:id="rId3"/>
              </a:rPr>
              <a:t> Documentation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0F442B-3B35-426A-A6EB-71D4D78113AF}"/>
              </a:ext>
            </a:extLst>
          </p:cNvPr>
          <p:cNvSpPr txBox="1"/>
          <p:nvPr/>
        </p:nvSpPr>
        <p:spPr>
          <a:xfrm>
            <a:off x="569945" y="58786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官方文档：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5023FE-94B6-4637-9D0A-4B82518EB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9220"/>
            <a:ext cx="12192000" cy="13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4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Plugin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9572E-5947-4A67-AA85-60EC0EC896F4}"/>
              </a:ext>
            </a:extLst>
          </p:cNvPr>
          <p:cNvSpPr txBox="1"/>
          <p:nvPr/>
        </p:nvSpPr>
        <p:spPr>
          <a:xfrm>
            <a:off x="882316" y="1443630"/>
            <a:ext cx="77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的创建者对象，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需要首先注册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，而注册时即通过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PluginCreator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88033A-EAC6-4E76-B919-2192C1273A9B}"/>
              </a:ext>
            </a:extLst>
          </p:cNvPr>
          <p:cNvSpPr txBox="1"/>
          <p:nvPr/>
        </p:nvSpPr>
        <p:spPr>
          <a:xfrm>
            <a:off x="885426" y="2127875"/>
            <a:ext cx="11524288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：通常用于获得一些外部参数，传递给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实例的指针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deserializePlugin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：在序列化阶段，调用该函数，一般会为参数提前准备好空间，返回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实例的指针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setPluginNamespace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的命名空间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getPluginNamespace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的命名空间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getPluginName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getPluginVersion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getFieldNames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的参数名称和类型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3F2F2-3869-447E-8B00-3DF5BA67602A}"/>
              </a:ext>
            </a:extLst>
          </p:cNvPr>
          <p:cNvSpPr txBox="1"/>
          <p:nvPr/>
        </p:nvSpPr>
        <p:spPr>
          <a:xfrm>
            <a:off x="523332" y="932079"/>
            <a:ext cx="2092349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PluginCreator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21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Plugin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9572E-5947-4A67-AA85-60EC0EC896F4}"/>
              </a:ext>
            </a:extLst>
          </p:cNvPr>
          <p:cNvSpPr txBox="1"/>
          <p:nvPr/>
        </p:nvSpPr>
        <p:spPr>
          <a:xfrm>
            <a:off x="882316" y="1443630"/>
            <a:ext cx="119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的执行主要是依赖调用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，它会为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传递参数，并实现被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调用所需要的全部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88033A-EAC6-4E76-B919-2192C1273A9B}"/>
              </a:ext>
            </a:extLst>
          </p:cNvPr>
          <p:cNvSpPr txBox="1"/>
          <p:nvPr/>
        </p:nvSpPr>
        <p:spPr>
          <a:xfrm>
            <a:off x="885426" y="2127875"/>
            <a:ext cx="11524288" cy="365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的函数，输入输出通道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getSerializationSize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：序列化使用的空间大小，通常指参数的大小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：序列化时调用的函数，通常会将参数进行赋值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的拷贝函数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getNbOutputs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getOutputDimensions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输出的维度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getOutputDataType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输出数据的类型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terminate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：中断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：销毁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3F2F2-3869-447E-8B00-3DF5BA67602A}"/>
              </a:ext>
            </a:extLst>
          </p:cNvPr>
          <p:cNvSpPr txBox="1"/>
          <p:nvPr/>
        </p:nvSpPr>
        <p:spPr>
          <a:xfrm>
            <a:off x="523332" y="932079"/>
            <a:ext cx="7542982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书写重要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API——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IPluginV2DynamicExt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类为例</a:t>
            </a:r>
          </a:p>
        </p:txBody>
      </p:sp>
    </p:spTree>
    <p:extLst>
      <p:ext uri="{BB962C8B-B14F-4D97-AF65-F5344CB8AC3E}">
        <p14:creationId xmlns:p14="http://schemas.microsoft.com/office/powerpoint/2010/main" val="18344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TensorRT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Plugin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9572E-5947-4A67-AA85-60EC0EC896F4}"/>
              </a:ext>
            </a:extLst>
          </p:cNvPr>
          <p:cNvSpPr txBox="1"/>
          <p:nvPr/>
        </p:nvSpPr>
        <p:spPr>
          <a:xfrm>
            <a:off x="882316" y="1378314"/>
            <a:ext cx="119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一般由一个头文件和一个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文件组成。一般在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文件中指定编译规则，通过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进行编译。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3F2F2-3869-447E-8B00-3DF5BA67602A}"/>
              </a:ext>
            </a:extLst>
          </p:cNvPr>
          <p:cNvSpPr txBox="1"/>
          <p:nvPr/>
        </p:nvSpPr>
        <p:spPr>
          <a:xfrm>
            <a:off x="523332" y="932079"/>
            <a:ext cx="7542982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的编译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6B65EE-3A74-4E53-BC6F-3FB9BA5CBE82}"/>
              </a:ext>
            </a:extLst>
          </p:cNvPr>
          <p:cNvSpPr txBox="1"/>
          <p:nvPr/>
        </p:nvSpPr>
        <p:spPr>
          <a:xfrm>
            <a:off x="528775" y="1835593"/>
            <a:ext cx="7542982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06854-0772-4C5A-A9D8-5AF80E4AC527}"/>
              </a:ext>
            </a:extLst>
          </p:cNvPr>
          <p:cNvSpPr txBox="1"/>
          <p:nvPr/>
        </p:nvSpPr>
        <p:spPr>
          <a:xfrm>
            <a:off x="855101" y="2298157"/>
            <a:ext cx="119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trtexec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`--plugins=/path/to/plugin.so`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D2CF74-E906-4F8E-9908-A4ED3E43B960}"/>
              </a:ext>
            </a:extLst>
          </p:cNvPr>
          <p:cNvSpPr txBox="1"/>
          <p:nvPr/>
        </p:nvSpPr>
        <p:spPr>
          <a:xfrm>
            <a:off x="566875" y="2739108"/>
            <a:ext cx="7542982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GraphSurgeon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ONNX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图结点到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DA5534-7768-4868-95A6-B3192C7DE868}"/>
              </a:ext>
            </a:extLst>
          </p:cNvPr>
          <p:cNvSpPr txBox="1"/>
          <p:nvPr/>
        </p:nvSpPr>
        <p:spPr>
          <a:xfrm>
            <a:off x="811558" y="3250657"/>
            <a:ext cx="11935613" cy="185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定位到需要替换的位置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链接输入输出到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清除被替换的结点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LayerNorm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Plugin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549733-6700-4604-A44C-EB05CD94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72" y="1224280"/>
            <a:ext cx="5285714" cy="5095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7B342D-3F98-4726-BE55-AC06C5F4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153" y="2477324"/>
            <a:ext cx="4095238" cy="2295238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8C7E41DF-7792-4F6E-9D2F-C879A88A5280}"/>
              </a:ext>
            </a:extLst>
          </p:cNvPr>
          <p:cNvSpPr/>
          <p:nvPr/>
        </p:nvSpPr>
        <p:spPr>
          <a:xfrm>
            <a:off x="5959928" y="3380015"/>
            <a:ext cx="1012371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7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LayerNorm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Plugin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实例分析</a:t>
            </a:r>
          </a:p>
        </p:txBody>
      </p:sp>
      <p:pic>
        <p:nvPicPr>
          <p:cNvPr id="1026" name="Picture 2" descr="Layer Normalization Explained | Papers With Code">
            <a:extLst>
              <a:ext uri="{FF2B5EF4-FFF2-40B4-BE49-F238E27FC236}">
                <a16:creationId xmlns:a16="http://schemas.microsoft.com/office/drawing/2014/main" id="{53048066-3106-4850-B301-C771CA89C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5924"/>
            <a:ext cx="5671457" cy="43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499FBF-EECD-4AAB-B679-546961B50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77" y="2404429"/>
            <a:ext cx="5326571" cy="15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8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6E9E4F-9860-4348-8099-39A7A20E51C0}"/>
              </a:ext>
            </a:extLst>
          </p:cNvPr>
          <p:cNvSpPr txBox="1"/>
          <p:nvPr/>
        </p:nvSpPr>
        <p:spPr>
          <a:xfrm>
            <a:off x="406660" y="631955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官方文档：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1C981B-96F3-4E7A-87AC-2AA7040FCC0E}"/>
              </a:ext>
            </a:extLst>
          </p:cNvPr>
          <p:cNvSpPr txBox="1"/>
          <p:nvPr/>
        </p:nvSpPr>
        <p:spPr>
          <a:xfrm>
            <a:off x="1514475" y="6289907"/>
            <a:ext cx="6894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Programming Guide :: CUDA Toolkit Documentation (nvidia.com)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C360B4-D11B-4064-AAC5-29089B1C906F}"/>
              </a:ext>
            </a:extLst>
          </p:cNvPr>
          <p:cNvSpPr txBox="1"/>
          <p:nvPr/>
        </p:nvSpPr>
        <p:spPr>
          <a:xfrm>
            <a:off x="555744" y="1312999"/>
            <a:ext cx="119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kernel&lt;&lt;&lt;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nBlock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nThreads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stream&gt;&gt;&gt;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B51563-2CB3-48A1-9DA1-C16B711E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31" y="517302"/>
            <a:ext cx="4857553" cy="57354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4505F5-AC63-4444-8773-55E6A1389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76" y="1939214"/>
            <a:ext cx="6591830" cy="41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0ED752B-F956-4A06-BB23-9649B206ACF4}"/>
              </a:ext>
            </a:extLst>
          </p:cNvPr>
          <p:cNvSpPr txBox="1"/>
          <p:nvPr/>
        </p:nvSpPr>
        <p:spPr>
          <a:xfrm>
            <a:off x="317242" y="326571"/>
            <a:ext cx="3574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LayerNorm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kernel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6F11E5-4D9F-4C86-9DE8-06C211FD9696}"/>
              </a:ext>
            </a:extLst>
          </p:cNvPr>
          <p:cNvSpPr txBox="1"/>
          <p:nvPr/>
        </p:nvSpPr>
        <p:spPr>
          <a:xfrm>
            <a:off x="212271" y="6358626"/>
            <a:ext cx="11979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How to Implement an Efficient </a:t>
            </a:r>
            <a:r>
              <a:rPr lang="en-US" altLang="zh-CN" dirty="0" err="1">
                <a:hlinkClick r:id="rId3"/>
              </a:rPr>
              <a:t>LayerNorm</a:t>
            </a:r>
            <a:r>
              <a:rPr lang="en-US" altLang="zh-CN" dirty="0">
                <a:hlinkClick r:id="rId3"/>
              </a:rPr>
              <a:t> CUDA Kernel — </a:t>
            </a:r>
            <a:r>
              <a:rPr lang="en-US" altLang="zh-CN" dirty="0" err="1">
                <a:hlinkClick r:id="rId3"/>
              </a:rPr>
              <a:t>OneFlow</a:t>
            </a:r>
            <a:r>
              <a:rPr lang="en-US" altLang="zh-CN" dirty="0">
                <a:hlinkClick r:id="rId3"/>
              </a:rPr>
              <a:t> Performance Optimization | by </a:t>
            </a:r>
            <a:r>
              <a:rPr lang="en-US" altLang="zh-CN" dirty="0" err="1">
                <a:hlinkClick r:id="rId3"/>
              </a:rPr>
              <a:t>OneFlow</a:t>
            </a:r>
            <a:r>
              <a:rPr lang="en-US" altLang="zh-CN" dirty="0">
                <a:hlinkClick r:id="rId3"/>
              </a:rPr>
              <a:t> | Medium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C5FCEDE-719D-4040-AAB6-8968B0A8A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33748"/>
              </p:ext>
            </p:extLst>
          </p:nvPr>
        </p:nvGraphicFramePr>
        <p:xfrm>
          <a:off x="2238602" y="2465388"/>
          <a:ext cx="6995411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4" imgW="1442520" imgH="552600" progId="Package">
                  <p:embed/>
                </p:oleObj>
              </mc:Choice>
              <mc:Fallback>
                <p:oleObj name="包装程序外壳对象" showAsIcon="1" r:id="rId4" imgW="144252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8602" y="2465388"/>
                        <a:ext cx="6995411" cy="267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25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456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Mengyang</dc:creator>
  <cp:lastModifiedBy>Liu Mengyang</cp:lastModifiedBy>
  <cp:revision>60</cp:revision>
  <dcterms:created xsi:type="dcterms:W3CDTF">2022-04-11T21:42:19Z</dcterms:created>
  <dcterms:modified xsi:type="dcterms:W3CDTF">2022-04-26T05:31:27Z</dcterms:modified>
</cp:coreProperties>
</file>