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61" r:id="rId2"/>
  </p:sldIdLst>
  <p:sldSz cx="6858000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500"/>
    <a:srgbClr val="F3F01B"/>
    <a:srgbClr val="E9E357"/>
    <a:srgbClr val="F5DFDB"/>
    <a:srgbClr val="D5ABBE"/>
    <a:srgbClr val="E4CEF3"/>
    <a:srgbClr val="E0BDEF"/>
    <a:srgbClr val="DDA7EC"/>
    <a:srgbClr val="EBE936"/>
    <a:srgbClr val="B7F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3"/>
    <p:restoredTop sz="94719"/>
  </p:normalViewPr>
  <p:slideViewPr>
    <p:cSldViewPr snapToGrid="0">
      <p:cViewPr>
        <p:scale>
          <a:sx n="196" d="100"/>
          <a:sy n="196" d="100"/>
        </p:scale>
        <p:origin x="-1136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D76E8-98CC-5B4B-B66D-4377966456DE}" type="datetimeFigureOut">
              <a:rPr kumimoji="1" lang="zh-CN" altLang="en-US" smtClean="0"/>
              <a:t>2025/8/16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05038" y="1143000"/>
            <a:ext cx="2447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C5620-1495-DC48-B034-28B871DC3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968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1E54C-57CD-C74F-8365-44C92E1B9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1587A3B-E5D6-3957-0BC1-95FD9D34CC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05038" y="1143000"/>
            <a:ext cx="2447925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50B5D12-92BC-F6B8-64C8-BDAD504C2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0436EF-DCD6-16F2-79B2-DBF89331E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C5620-1495-DC48-B034-28B871DC363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793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14125"/>
            <a:ext cx="5829300" cy="300826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538401"/>
            <a:ext cx="5143500" cy="208618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2025/8/16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37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2025/8/16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60041"/>
            <a:ext cx="1478756" cy="73226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60041"/>
            <a:ext cx="4350544" cy="73226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2025/8/16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58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2025/8/16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154193"/>
            <a:ext cx="5915025" cy="359431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782513"/>
            <a:ext cx="5915025" cy="189016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2025/8/16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66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300203"/>
            <a:ext cx="2914650" cy="54824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300203"/>
            <a:ext cx="2914650" cy="54824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2025/8/16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568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60043"/>
            <a:ext cx="5915025" cy="16701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118188"/>
            <a:ext cx="2901255" cy="103809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156278"/>
            <a:ext cx="2901255" cy="4642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118188"/>
            <a:ext cx="2915543" cy="103809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156278"/>
            <a:ext cx="2915543" cy="4642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2025/8/16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099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2025/8/16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32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2025/8/16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268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6051"/>
            <a:ext cx="2211884" cy="201617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44112"/>
            <a:ext cx="3471863" cy="614054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92229"/>
            <a:ext cx="2211884" cy="480242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2025/8/16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28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6051"/>
            <a:ext cx="2211884" cy="201617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44112"/>
            <a:ext cx="3471863" cy="614054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92229"/>
            <a:ext cx="2211884" cy="480242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2025/8/16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98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60043"/>
            <a:ext cx="5915025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300203"/>
            <a:ext cx="5915025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8008709"/>
            <a:ext cx="154305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B85AEB-83B7-A64F-BE3D-D70DB525BD59}" type="datetimeFigureOut">
              <a:rPr kumimoji="1" lang="zh-CN" altLang="en-US" smtClean="0"/>
              <a:t>2025/8/16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008709"/>
            <a:ext cx="231457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008709"/>
            <a:ext cx="154305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46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AC789-6B9B-52B9-1D53-37FA10641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4AA873D1-F38F-E63C-6804-E7D360712FE9}"/>
              </a:ext>
            </a:extLst>
          </p:cNvPr>
          <p:cNvSpPr txBox="1"/>
          <p:nvPr/>
        </p:nvSpPr>
        <p:spPr>
          <a:xfrm>
            <a:off x="291369" y="-13345"/>
            <a:ext cx="14400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Feature</a:t>
            </a:r>
            <a:r>
              <a:rPr lang="zh-CN" altLang="en-US" sz="9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altLang="zh-CN" sz="9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Selection</a:t>
            </a:r>
            <a:r>
              <a:rPr lang="zh-CN" altLang="en-US" sz="9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" altLang="zh-CN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D7BB240-5EAA-C5EE-9C0B-199FBBA44FDB}"/>
              </a:ext>
            </a:extLst>
          </p:cNvPr>
          <p:cNvSpPr txBox="1"/>
          <p:nvPr/>
        </p:nvSpPr>
        <p:spPr>
          <a:xfrm>
            <a:off x="-1438" y="-100094"/>
            <a:ext cx="328247" cy="36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799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F814187-284A-B916-CE34-2A17194AE076}"/>
              </a:ext>
            </a:extLst>
          </p:cNvPr>
          <p:cNvSpPr txBox="1"/>
          <p:nvPr/>
        </p:nvSpPr>
        <p:spPr>
          <a:xfrm>
            <a:off x="22062" y="1283684"/>
            <a:ext cx="1211369" cy="199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699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Original</a:t>
            </a:r>
            <a:r>
              <a:rPr lang="zh-CN" altLang="en-US" sz="699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" altLang="zh-CN" sz="699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Cohort A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4C5C169-CA02-5BEC-156A-C3AF33BB9EC9}"/>
              </a:ext>
            </a:extLst>
          </p:cNvPr>
          <p:cNvGrpSpPr/>
          <p:nvPr/>
        </p:nvGrpSpPr>
        <p:grpSpPr>
          <a:xfrm>
            <a:off x="7476" y="289199"/>
            <a:ext cx="1240606" cy="1032040"/>
            <a:chOff x="7476" y="289199"/>
            <a:chExt cx="1240606" cy="10320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24" name="圆角矩形 1023">
              <a:extLst>
                <a:ext uri="{FF2B5EF4-FFF2-40B4-BE49-F238E27FC236}">
                  <a16:creationId xmlns:a16="http://schemas.microsoft.com/office/drawing/2014/main" id="{E6273D64-8258-C88F-E9E8-E5613C4EC1CA}"/>
                </a:ext>
              </a:extLst>
            </p:cNvPr>
            <p:cNvSpPr/>
            <p:nvPr/>
          </p:nvSpPr>
          <p:spPr>
            <a:xfrm>
              <a:off x="261257" y="434207"/>
              <a:ext cx="864060" cy="624383"/>
            </a:xfrm>
            <a:prstGeom prst="roundRect">
              <a:avLst/>
            </a:prstGeom>
            <a:solidFill>
              <a:srgbClr val="7EC69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25" name="图形 1024" descr="表格 纯色填充">
              <a:extLst>
                <a:ext uri="{FF2B5EF4-FFF2-40B4-BE49-F238E27FC236}">
                  <a16:creationId xmlns:a16="http://schemas.microsoft.com/office/drawing/2014/main" id="{C4D65B74-4FFB-0347-BD96-1AA509A42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6086" y="289199"/>
              <a:ext cx="914401" cy="914399"/>
            </a:xfrm>
            <a:prstGeom prst="rect">
              <a:avLst/>
            </a:prstGeom>
          </p:spPr>
        </p:pic>
        <p:cxnSp>
          <p:nvCxnSpPr>
            <p:cNvPr id="1026" name="直线箭头连接符 1025">
              <a:extLst>
                <a:ext uri="{FF2B5EF4-FFF2-40B4-BE49-F238E27FC236}">
                  <a16:creationId xmlns:a16="http://schemas.microsoft.com/office/drawing/2014/main" id="{06ECF131-FAAD-875E-C7B5-89F38405F8CF}"/>
                </a:ext>
              </a:extLst>
            </p:cNvPr>
            <p:cNvCxnSpPr/>
            <p:nvPr/>
          </p:nvCxnSpPr>
          <p:spPr>
            <a:xfrm flipV="1">
              <a:off x="212239" y="349551"/>
              <a:ext cx="0" cy="768319"/>
            </a:xfrm>
            <a:prstGeom prst="straightConnector1">
              <a:avLst/>
            </a:prstGeom>
            <a:ln>
              <a:solidFill>
                <a:srgbClr val="9CD7F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线箭头连接符 1026">
              <a:extLst>
                <a:ext uri="{FF2B5EF4-FFF2-40B4-BE49-F238E27FC236}">
                  <a16:creationId xmlns:a16="http://schemas.microsoft.com/office/drawing/2014/main" id="{FE385E09-175B-0775-9337-6E84228CD898}"/>
                </a:ext>
              </a:extLst>
            </p:cNvPr>
            <p:cNvCxnSpPr/>
            <p:nvPr/>
          </p:nvCxnSpPr>
          <p:spPr>
            <a:xfrm>
              <a:off x="220055" y="1117870"/>
              <a:ext cx="1028027" cy="0"/>
            </a:xfrm>
            <a:prstGeom prst="straightConnector1">
              <a:avLst/>
            </a:prstGeom>
            <a:ln>
              <a:solidFill>
                <a:srgbClr val="9CD7F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文本框 1027">
              <a:extLst>
                <a:ext uri="{FF2B5EF4-FFF2-40B4-BE49-F238E27FC236}">
                  <a16:creationId xmlns:a16="http://schemas.microsoft.com/office/drawing/2014/main" id="{4B0869C6-1149-1376-914D-E79B442F042B}"/>
                </a:ext>
              </a:extLst>
            </p:cNvPr>
            <p:cNvSpPr txBox="1"/>
            <p:nvPr/>
          </p:nvSpPr>
          <p:spPr>
            <a:xfrm rot="16200000">
              <a:off x="-154895" y="661933"/>
              <a:ext cx="524669" cy="199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Patients</a:t>
              </a:r>
            </a:p>
          </p:txBody>
        </p:sp>
        <p:sp>
          <p:nvSpPr>
            <p:cNvPr id="1029" name="文本框 1028">
              <a:extLst>
                <a:ext uri="{FF2B5EF4-FFF2-40B4-BE49-F238E27FC236}">
                  <a16:creationId xmlns:a16="http://schemas.microsoft.com/office/drawing/2014/main" id="{468E3AB8-2986-7791-BBB4-0029383E7776}"/>
                </a:ext>
              </a:extLst>
            </p:cNvPr>
            <p:cNvSpPr txBox="1"/>
            <p:nvPr/>
          </p:nvSpPr>
          <p:spPr>
            <a:xfrm>
              <a:off x="378817" y="1121312"/>
              <a:ext cx="612039" cy="199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</a:p>
          </p:txBody>
        </p:sp>
      </p:grpSp>
      <p:sp>
        <p:nvSpPr>
          <p:cNvPr id="1030" name="右箭头 1029">
            <a:extLst>
              <a:ext uri="{FF2B5EF4-FFF2-40B4-BE49-F238E27FC236}">
                <a16:creationId xmlns:a16="http://schemas.microsoft.com/office/drawing/2014/main" id="{F79F9585-1030-A1BA-4D5C-D2AD666BF6EB}"/>
              </a:ext>
            </a:extLst>
          </p:cNvPr>
          <p:cNvSpPr/>
          <p:nvPr/>
        </p:nvSpPr>
        <p:spPr>
          <a:xfrm>
            <a:off x="1380080" y="948164"/>
            <a:ext cx="328247" cy="1602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9CD7F4"/>
              </a:gs>
            </a:gsLst>
            <a:lin ang="5400000" scaled="1"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53" name="组合 1052">
            <a:extLst>
              <a:ext uri="{FF2B5EF4-FFF2-40B4-BE49-F238E27FC236}">
                <a16:creationId xmlns:a16="http://schemas.microsoft.com/office/drawing/2014/main" id="{3735A83A-50F7-393E-F78D-0513AD5BE684}"/>
              </a:ext>
            </a:extLst>
          </p:cNvPr>
          <p:cNvGrpSpPr/>
          <p:nvPr/>
        </p:nvGrpSpPr>
        <p:grpSpPr>
          <a:xfrm>
            <a:off x="1796589" y="369284"/>
            <a:ext cx="914400" cy="914400"/>
            <a:chOff x="2259577" y="2757793"/>
            <a:chExt cx="9144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050" name="图形 1049" descr="靶心 纯色填充">
              <a:extLst>
                <a:ext uri="{FF2B5EF4-FFF2-40B4-BE49-F238E27FC236}">
                  <a16:creationId xmlns:a16="http://schemas.microsoft.com/office/drawing/2014/main" id="{A6530EBC-B31E-15AB-DB34-947BB4B61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27883" y="2942632"/>
              <a:ext cx="146755" cy="146755"/>
            </a:xfrm>
            <a:prstGeom prst="rect">
              <a:avLst/>
            </a:prstGeom>
          </p:spPr>
        </p:pic>
        <p:pic>
          <p:nvPicPr>
            <p:cNvPr id="1052" name="图形 1051" descr="混在一起的剪贴板 纯色填充">
              <a:extLst>
                <a:ext uri="{FF2B5EF4-FFF2-40B4-BE49-F238E27FC236}">
                  <a16:creationId xmlns:a16="http://schemas.microsoft.com/office/drawing/2014/main" id="{7E1FBAA4-A563-5B38-685D-56104A3D5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59577" y="2757793"/>
              <a:ext cx="914400" cy="914400"/>
            </a:xfrm>
            <a:prstGeom prst="rect">
              <a:avLst/>
            </a:prstGeom>
          </p:spPr>
        </p:pic>
      </p:grpSp>
      <p:sp>
        <p:nvSpPr>
          <p:cNvPr id="1055" name="文本框 1054">
            <a:extLst>
              <a:ext uri="{FF2B5EF4-FFF2-40B4-BE49-F238E27FC236}">
                <a16:creationId xmlns:a16="http://schemas.microsoft.com/office/drawing/2014/main" id="{8A465323-CD91-A2E0-CC07-A631C6EF090F}"/>
              </a:ext>
            </a:extLst>
          </p:cNvPr>
          <p:cNvSpPr txBox="1"/>
          <p:nvPr/>
        </p:nvSpPr>
        <p:spPr>
          <a:xfrm>
            <a:off x="1739778" y="1283684"/>
            <a:ext cx="1028027" cy="21544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Feature</a:t>
            </a:r>
            <a:r>
              <a:rPr lang="zh-CN" altLang="en-US" sz="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altLang="zh-CN" sz="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Selector</a:t>
            </a:r>
            <a:endParaRPr lang="en" altLang="zh-CN" sz="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6" name="右箭头 1055">
            <a:extLst>
              <a:ext uri="{FF2B5EF4-FFF2-40B4-BE49-F238E27FC236}">
                <a16:creationId xmlns:a16="http://schemas.microsoft.com/office/drawing/2014/main" id="{775CD0D1-9C81-9FF9-0CFC-99F867E2C7AF}"/>
              </a:ext>
            </a:extLst>
          </p:cNvPr>
          <p:cNvSpPr/>
          <p:nvPr/>
        </p:nvSpPr>
        <p:spPr>
          <a:xfrm>
            <a:off x="2695058" y="948164"/>
            <a:ext cx="328247" cy="1602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9CD7F4"/>
              </a:gs>
            </a:gsLst>
            <a:lin ang="5400000" scaled="1"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8" name="圆角矩形 1057">
            <a:extLst>
              <a:ext uri="{FF2B5EF4-FFF2-40B4-BE49-F238E27FC236}">
                <a16:creationId xmlns:a16="http://schemas.microsoft.com/office/drawing/2014/main" id="{BBC1E6D2-98E3-98EF-2F62-48A6AAA28F52}"/>
              </a:ext>
            </a:extLst>
          </p:cNvPr>
          <p:cNvSpPr/>
          <p:nvPr/>
        </p:nvSpPr>
        <p:spPr>
          <a:xfrm>
            <a:off x="3163084" y="499565"/>
            <a:ext cx="1875452" cy="811461"/>
          </a:xfrm>
          <a:prstGeom prst="roundRect">
            <a:avLst/>
          </a:prstGeom>
          <a:solidFill>
            <a:srgbClr val="C2F2C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" altLang="zh-CN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eatures</a:t>
            </a:r>
            <a:r>
              <a:rPr lang="en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</a:t>
            </a:r>
            <a:r>
              <a:rPr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Cohort A</a:t>
            </a:r>
            <a:endParaRPr kumimoji="1"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2" name="右箭头 1061">
            <a:extLst>
              <a:ext uri="{FF2B5EF4-FFF2-40B4-BE49-F238E27FC236}">
                <a16:creationId xmlns:a16="http://schemas.microsoft.com/office/drawing/2014/main" id="{78BFF801-F67E-BEBF-6272-4D48E6796E00}"/>
              </a:ext>
            </a:extLst>
          </p:cNvPr>
          <p:cNvSpPr/>
          <p:nvPr/>
        </p:nvSpPr>
        <p:spPr>
          <a:xfrm>
            <a:off x="5160761" y="948164"/>
            <a:ext cx="328247" cy="1602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9CD7F4"/>
              </a:gs>
            </a:gsLst>
            <a:lin ang="5400000" scaled="1"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3" name="文本框 1062">
            <a:extLst>
              <a:ext uri="{FF2B5EF4-FFF2-40B4-BE49-F238E27FC236}">
                <a16:creationId xmlns:a16="http://schemas.microsoft.com/office/drawing/2014/main" id="{4627980A-49BF-106A-7D4B-8B5B5AE94E1D}"/>
              </a:ext>
            </a:extLst>
          </p:cNvPr>
          <p:cNvSpPr txBox="1"/>
          <p:nvPr/>
        </p:nvSpPr>
        <p:spPr>
          <a:xfrm>
            <a:off x="5579114" y="1393059"/>
            <a:ext cx="1211369" cy="3075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" altLang="zh-CN" sz="699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Development Cohort</a:t>
            </a:r>
            <a:r>
              <a:rPr lang="zh-CN" altLang="en-US" sz="699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99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" altLang="zh-CN" sz="699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Cohort A</a:t>
            </a:r>
            <a:r>
              <a:rPr lang="en-US" altLang="zh-CN" sz="699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  <a:endParaRPr lang="en" altLang="zh-CN" sz="699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071" name="组合 1070">
            <a:extLst>
              <a:ext uri="{FF2B5EF4-FFF2-40B4-BE49-F238E27FC236}">
                <a16:creationId xmlns:a16="http://schemas.microsoft.com/office/drawing/2014/main" id="{39EDB235-3F5D-0D75-7940-B0377B65286B}"/>
              </a:ext>
            </a:extLst>
          </p:cNvPr>
          <p:cNvGrpSpPr/>
          <p:nvPr/>
        </p:nvGrpSpPr>
        <p:grpSpPr>
          <a:xfrm>
            <a:off x="5564528" y="398574"/>
            <a:ext cx="1240606" cy="1032040"/>
            <a:chOff x="4880389" y="317847"/>
            <a:chExt cx="1240605" cy="10320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72" name="圆角矩形 1071">
              <a:extLst>
                <a:ext uri="{FF2B5EF4-FFF2-40B4-BE49-F238E27FC236}">
                  <a16:creationId xmlns:a16="http://schemas.microsoft.com/office/drawing/2014/main" id="{585910A0-389A-03F3-3407-25214F5FD755}"/>
                </a:ext>
              </a:extLst>
            </p:cNvPr>
            <p:cNvSpPr/>
            <p:nvPr/>
          </p:nvSpPr>
          <p:spPr>
            <a:xfrm>
              <a:off x="5134170" y="462855"/>
              <a:ext cx="864059" cy="624384"/>
            </a:xfrm>
            <a:prstGeom prst="roundRect">
              <a:avLst/>
            </a:prstGeom>
            <a:solidFill>
              <a:srgbClr val="7EC69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73" name="图形 1072" descr="表格 纯色填充">
              <a:extLst>
                <a:ext uri="{FF2B5EF4-FFF2-40B4-BE49-F238E27FC236}">
                  <a16:creationId xmlns:a16="http://schemas.microsoft.com/office/drawing/2014/main" id="{6588EE9E-F8CD-6BDB-8875-57C14654A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108999" y="317847"/>
              <a:ext cx="914400" cy="914400"/>
            </a:xfrm>
            <a:prstGeom prst="rect">
              <a:avLst/>
            </a:prstGeom>
          </p:spPr>
        </p:pic>
        <p:cxnSp>
          <p:nvCxnSpPr>
            <p:cNvPr id="1074" name="直线箭头连接符 1073">
              <a:extLst>
                <a:ext uri="{FF2B5EF4-FFF2-40B4-BE49-F238E27FC236}">
                  <a16:creationId xmlns:a16="http://schemas.microsoft.com/office/drawing/2014/main" id="{2777EDFF-C61D-6E6E-C894-21E65651F106}"/>
                </a:ext>
              </a:extLst>
            </p:cNvPr>
            <p:cNvCxnSpPr/>
            <p:nvPr/>
          </p:nvCxnSpPr>
          <p:spPr>
            <a:xfrm flipV="1">
              <a:off x="5085152" y="378199"/>
              <a:ext cx="0" cy="768320"/>
            </a:xfrm>
            <a:prstGeom prst="straightConnector1">
              <a:avLst/>
            </a:prstGeom>
            <a:ln>
              <a:solidFill>
                <a:srgbClr val="9CD7F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直线箭头连接符 1074">
              <a:extLst>
                <a:ext uri="{FF2B5EF4-FFF2-40B4-BE49-F238E27FC236}">
                  <a16:creationId xmlns:a16="http://schemas.microsoft.com/office/drawing/2014/main" id="{41AEA069-331C-AAF6-812F-6F2C09D3DDC1}"/>
                </a:ext>
              </a:extLst>
            </p:cNvPr>
            <p:cNvCxnSpPr/>
            <p:nvPr/>
          </p:nvCxnSpPr>
          <p:spPr>
            <a:xfrm>
              <a:off x="5092968" y="1146519"/>
              <a:ext cx="1028026" cy="0"/>
            </a:xfrm>
            <a:prstGeom prst="straightConnector1">
              <a:avLst/>
            </a:prstGeom>
            <a:ln>
              <a:solidFill>
                <a:srgbClr val="9CD7F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6" name="文本框 1075">
              <a:extLst>
                <a:ext uri="{FF2B5EF4-FFF2-40B4-BE49-F238E27FC236}">
                  <a16:creationId xmlns:a16="http://schemas.microsoft.com/office/drawing/2014/main" id="{9EF46E43-3A97-D11B-41EF-3356915FA8F4}"/>
                </a:ext>
              </a:extLst>
            </p:cNvPr>
            <p:cNvSpPr txBox="1"/>
            <p:nvPr/>
          </p:nvSpPr>
          <p:spPr>
            <a:xfrm rot="16200000">
              <a:off x="4718018" y="690582"/>
              <a:ext cx="524670" cy="199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Patients</a:t>
              </a:r>
            </a:p>
          </p:txBody>
        </p:sp>
        <p:sp>
          <p:nvSpPr>
            <p:cNvPr id="1077" name="文本框 1076">
              <a:extLst>
                <a:ext uri="{FF2B5EF4-FFF2-40B4-BE49-F238E27FC236}">
                  <a16:creationId xmlns:a16="http://schemas.microsoft.com/office/drawing/2014/main" id="{8481AD37-0411-BD52-1D09-C0035D07388B}"/>
                </a:ext>
              </a:extLst>
            </p:cNvPr>
            <p:cNvSpPr txBox="1"/>
            <p:nvPr/>
          </p:nvSpPr>
          <p:spPr>
            <a:xfrm>
              <a:off x="5251730" y="1149961"/>
              <a:ext cx="612039" cy="199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</a:p>
          </p:txBody>
        </p:sp>
      </p:grpSp>
      <p:sp>
        <p:nvSpPr>
          <p:cNvPr id="1083" name="圆角矩形 1082">
            <a:extLst>
              <a:ext uri="{FF2B5EF4-FFF2-40B4-BE49-F238E27FC236}">
                <a16:creationId xmlns:a16="http://schemas.microsoft.com/office/drawing/2014/main" id="{91B8411E-A54B-A18D-DE8D-9655669667DF}"/>
              </a:ext>
            </a:extLst>
          </p:cNvPr>
          <p:cNvSpPr/>
          <p:nvPr/>
        </p:nvSpPr>
        <p:spPr>
          <a:xfrm>
            <a:off x="1882655" y="1926441"/>
            <a:ext cx="2154309" cy="433794"/>
          </a:xfrm>
          <a:prstGeom prst="roundRect">
            <a:avLst/>
          </a:prstGeom>
          <a:solidFill>
            <a:srgbClr val="C3F3C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4" name="圆角矩形 1083">
            <a:extLst>
              <a:ext uri="{FF2B5EF4-FFF2-40B4-BE49-F238E27FC236}">
                <a16:creationId xmlns:a16="http://schemas.microsoft.com/office/drawing/2014/main" id="{8E4D6FB6-7669-B148-4C94-AC692A802D02}"/>
              </a:ext>
            </a:extLst>
          </p:cNvPr>
          <p:cNvSpPr/>
          <p:nvPr/>
        </p:nvSpPr>
        <p:spPr>
          <a:xfrm>
            <a:off x="1882653" y="2317207"/>
            <a:ext cx="2154309" cy="432614"/>
          </a:xfrm>
          <a:prstGeom prst="roundRect">
            <a:avLst/>
          </a:prstGeom>
          <a:solidFill>
            <a:srgbClr val="FCE8D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0" name="圆角矩形 1099">
            <a:extLst>
              <a:ext uri="{FF2B5EF4-FFF2-40B4-BE49-F238E27FC236}">
                <a16:creationId xmlns:a16="http://schemas.microsoft.com/office/drawing/2014/main" id="{D9A3F00A-EA45-C9F8-85A5-071CB5676F14}"/>
              </a:ext>
            </a:extLst>
          </p:cNvPr>
          <p:cNvSpPr/>
          <p:nvPr/>
        </p:nvSpPr>
        <p:spPr>
          <a:xfrm>
            <a:off x="1882653" y="2114546"/>
            <a:ext cx="2154309" cy="422516"/>
          </a:xfrm>
          <a:prstGeom prst="roundRect">
            <a:avLst/>
          </a:prstGeom>
          <a:solidFill>
            <a:srgbClr val="F6C6AD"/>
          </a:solidFill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kumimoji="1"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kumimoji="1"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1" name="左大括号 1100">
            <a:extLst>
              <a:ext uri="{FF2B5EF4-FFF2-40B4-BE49-F238E27FC236}">
                <a16:creationId xmlns:a16="http://schemas.microsoft.com/office/drawing/2014/main" id="{380AD35A-E20E-B300-18B7-EAB11C193FEF}"/>
              </a:ext>
            </a:extLst>
          </p:cNvPr>
          <p:cNvSpPr/>
          <p:nvPr/>
        </p:nvSpPr>
        <p:spPr>
          <a:xfrm>
            <a:off x="1724713" y="1926441"/>
            <a:ext cx="45743" cy="608360"/>
          </a:xfrm>
          <a:prstGeom prst="leftBrac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BDDD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2" name="右大括号 1101">
            <a:extLst>
              <a:ext uri="{FF2B5EF4-FFF2-40B4-BE49-F238E27FC236}">
                <a16:creationId xmlns:a16="http://schemas.microsoft.com/office/drawing/2014/main" id="{7074194E-7D3E-142A-D82A-94206246E289}"/>
              </a:ext>
            </a:extLst>
          </p:cNvPr>
          <p:cNvSpPr/>
          <p:nvPr/>
        </p:nvSpPr>
        <p:spPr>
          <a:xfrm>
            <a:off x="4178082" y="2114549"/>
            <a:ext cx="45719" cy="635275"/>
          </a:xfrm>
          <a:prstGeom prst="rightBrac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BDDD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3" name="文本框 1102">
            <a:extLst>
              <a:ext uri="{FF2B5EF4-FFF2-40B4-BE49-F238E27FC236}">
                <a16:creationId xmlns:a16="http://schemas.microsoft.com/office/drawing/2014/main" id="{5329FE59-F99F-8889-150D-EA16DFD3CBA8}"/>
              </a:ext>
            </a:extLst>
          </p:cNvPr>
          <p:cNvSpPr txBox="1"/>
          <p:nvPr/>
        </p:nvSpPr>
        <p:spPr>
          <a:xfrm>
            <a:off x="4200938" y="2279932"/>
            <a:ext cx="86623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" altLang="zh-CN" sz="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Feature set of Cohort </a:t>
            </a:r>
            <a:r>
              <a:rPr lang="en-US" altLang="zh-CN" sz="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4" name="文本框 1103">
            <a:extLst>
              <a:ext uri="{FF2B5EF4-FFF2-40B4-BE49-F238E27FC236}">
                <a16:creationId xmlns:a16="http://schemas.microsoft.com/office/drawing/2014/main" id="{32DA0EC6-32AF-F85C-9227-8AA6250A8B4B}"/>
              </a:ext>
            </a:extLst>
          </p:cNvPr>
          <p:cNvSpPr txBox="1"/>
          <p:nvPr/>
        </p:nvSpPr>
        <p:spPr>
          <a:xfrm>
            <a:off x="653905" y="2081635"/>
            <a:ext cx="975433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" altLang="zh-CN" sz="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Key Features in Cohort A</a:t>
            </a:r>
          </a:p>
        </p:txBody>
      </p:sp>
      <p:sp>
        <p:nvSpPr>
          <p:cNvPr id="1105" name="右箭头 1104">
            <a:extLst>
              <a:ext uri="{FF2B5EF4-FFF2-40B4-BE49-F238E27FC236}">
                <a16:creationId xmlns:a16="http://schemas.microsoft.com/office/drawing/2014/main" id="{E9CD5B25-7509-2006-1DF0-427B13F2AB67}"/>
              </a:ext>
            </a:extLst>
          </p:cNvPr>
          <p:cNvSpPr/>
          <p:nvPr/>
        </p:nvSpPr>
        <p:spPr>
          <a:xfrm>
            <a:off x="5160761" y="2534803"/>
            <a:ext cx="328247" cy="1602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9CD7F4"/>
              </a:gs>
            </a:gsLst>
            <a:lin ang="5400000" scaled="1"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6" name="文本框 1105">
            <a:extLst>
              <a:ext uri="{FF2B5EF4-FFF2-40B4-BE49-F238E27FC236}">
                <a16:creationId xmlns:a16="http://schemas.microsoft.com/office/drawing/2014/main" id="{E611D181-B643-4422-A2DB-7018FFB545D0}"/>
              </a:ext>
            </a:extLst>
          </p:cNvPr>
          <p:cNvSpPr txBox="1"/>
          <p:nvPr/>
        </p:nvSpPr>
        <p:spPr>
          <a:xfrm>
            <a:off x="5567566" y="2838468"/>
            <a:ext cx="1234530" cy="3075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" altLang="zh-CN" sz="699" b="1" dirty="0">
                <a:latin typeface="Arial" panose="020B0604020202020204" pitchFamily="34" charset="0"/>
                <a:cs typeface="Arial" panose="020B0604020202020204" pitchFamily="34" charset="0"/>
              </a:rPr>
              <a:t>Validation Cohort</a:t>
            </a:r>
          </a:p>
          <a:p>
            <a:pPr algn="ctr"/>
            <a:r>
              <a:rPr lang="en-US" altLang="zh-CN" sz="699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" altLang="zh-CN" sz="699" b="1" dirty="0">
                <a:latin typeface="Arial" panose="020B0604020202020204" pitchFamily="34" charset="0"/>
                <a:cs typeface="Arial" panose="020B0604020202020204" pitchFamily="34" charset="0"/>
              </a:rPr>
              <a:t>Cohort </a:t>
            </a:r>
            <a:r>
              <a:rPr lang="en-US" altLang="zh-CN" sz="699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" altLang="zh-CN" sz="6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7" name="组合 1106">
            <a:extLst>
              <a:ext uri="{FF2B5EF4-FFF2-40B4-BE49-F238E27FC236}">
                <a16:creationId xmlns:a16="http://schemas.microsoft.com/office/drawing/2014/main" id="{89BAFC1D-6439-6200-EA3B-D792D3232939}"/>
              </a:ext>
            </a:extLst>
          </p:cNvPr>
          <p:cNvGrpSpPr/>
          <p:nvPr/>
        </p:nvGrpSpPr>
        <p:grpSpPr>
          <a:xfrm>
            <a:off x="5564528" y="1835421"/>
            <a:ext cx="1240606" cy="1032040"/>
            <a:chOff x="4880389" y="317847"/>
            <a:chExt cx="1240605" cy="10320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08" name="圆角矩形 1107">
              <a:extLst>
                <a:ext uri="{FF2B5EF4-FFF2-40B4-BE49-F238E27FC236}">
                  <a16:creationId xmlns:a16="http://schemas.microsoft.com/office/drawing/2014/main" id="{9237C055-8A9E-1900-25D8-A3ED70060BC4}"/>
                </a:ext>
              </a:extLst>
            </p:cNvPr>
            <p:cNvSpPr/>
            <p:nvPr/>
          </p:nvSpPr>
          <p:spPr>
            <a:xfrm>
              <a:off x="5134170" y="462855"/>
              <a:ext cx="864059" cy="624384"/>
            </a:xfrm>
            <a:prstGeom prst="roundRect">
              <a:avLst/>
            </a:prstGeom>
            <a:solidFill>
              <a:srgbClr val="FCE7D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09" name="图形 1108" descr="表格 纯色填充">
              <a:extLst>
                <a:ext uri="{FF2B5EF4-FFF2-40B4-BE49-F238E27FC236}">
                  <a16:creationId xmlns:a16="http://schemas.microsoft.com/office/drawing/2014/main" id="{781E2823-6D44-DC94-F16A-D3918737D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108999" y="317847"/>
              <a:ext cx="914400" cy="914400"/>
            </a:xfrm>
            <a:prstGeom prst="rect">
              <a:avLst/>
            </a:prstGeom>
          </p:spPr>
        </p:pic>
        <p:cxnSp>
          <p:nvCxnSpPr>
            <p:cNvPr id="1110" name="直线箭头连接符 1109">
              <a:extLst>
                <a:ext uri="{FF2B5EF4-FFF2-40B4-BE49-F238E27FC236}">
                  <a16:creationId xmlns:a16="http://schemas.microsoft.com/office/drawing/2014/main" id="{D5C62463-857E-2D6D-E1F7-AB0D82F5EDF5}"/>
                </a:ext>
              </a:extLst>
            </p:cNvPr>
            <p:cNvCxnSpPr/>
            <p:nvPr/>
          </p:nvCxnSpPr>
          <p:spPr>
            <a:xfrm flipV="1">
              <a:off x="5085152" y="378199"/>
              <a:ext cx="0" cy="768320"/>
            </a:xfrm>
            <a:prstGeom prst="straightConnector1">
              <a:avLst/>
            </a:prstGeom>
            <a:ln>
              <a:solidFill>
                <a:srgbClr val="9CD7F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直线箭头连接符 1110">
              <a:extLst>
                <a:ext uri="{FF2B5EF4-FFF2-40B4-BE49-F238E27FC236}">
                  <a16:creationId xmlns:a16="http://schemas.microsoft.com/office/drawing/2014/main" id="{16243FC9-06C1-41E3-44AE-AFE85C542A95}"/>
                </a:ext>
              </a:extLst>
            </p:cNvPr>
            <p:cNvCxnSpPr/>
            <p:nvPr/>
          </p:nvCxnSpPr>
          <p:spPr>
            <a:xfrm>
              <a:off x="5092968" y="1146519"/>
              <a:ext cx="1028026" cy="0"/>
            </a:xfrm>
            <a:prstGeom prst="straightConnector1">
              <a:avLst/>
            </a:prstGeom>
            <a:ln>
              <a:solidFill>
                <a:srgbClr val="9CD7F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2" name="文本框 1111">
              <a:extLst>
                <a:ext uri="{FF2B5EF4-FFF2-40B4-BE49-F238E27FC236}">
                  <a16:creationId xmlns:a16="http://schemas.microsoft.com/office/drawing/2014/main" id="{0DBC230F-21CE-2532-783A-CB2E84AC0D43}"/>
                </a:ext>
              </a:extLst>
            </p:cNvPr>
            <p:cNvSpPr txBox="1"/>
            <p:nvPr/>
          </p:nvSpPr>
          <p:spPr>
            <a:xfrm rot="16200000">
              <a:off x="4718018" y="690582"/>
              <a:ext cx="524670" cy="199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Patients</a:t>
              </a:r>
            </a:p>
          </p:txBody>
        </p:sp>
        <p:sp>
          <p:nvSpPr>
            <p:cNvPr id="1113" name="文本框 1112">
              <a:extLst>
                <a:ext uri="{FF2B5EF4-FFF2-40B4-BE49-F238E27FC236}">
                  <a16:creationId xmlns:a16="http://schemas.microsoft.com/office/drawing/2014/main" id="{7CC85914-0A36-34BB-6F4A-E945A6A17C65}"/>
                </a:ext>
              </a:extLst>
            </p:cNvPr>
            <p:cNvSpPr txBox="1"/>
            <p:nvPr/>
          </p:nvSpPr>
          <p:spPr>
            <a:xfrm>
              <a:off x="5251730" y="1149961"/>
              <a:ext cx="612039" cy="199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</a:p>
          </p:txBody>
        </p:sp>
      </p:grpSp>
      <p:sp>
        <p:nvSpPr>
          <p:cNvPr id="1114" name="右箭头 1113">
            <a:extLst>
              <a:ext uri="{FF2B5EF4-FFF2-40B4-BE49-F238E27FC236}">
                <a16:creationId xmlns:a16="http://schemas.microsoft.com/office/drawing/2014/main" id="{67E22887-3A54-6023-6E44-E848CBC5AB47}"/>
              </a:ext>
            </a:extLst>
          </p:cNvPr>
          <p:cNvSpPr/>
          <p:nvPr/>
        </p:nvSpPr>
        <p:spPr>
          <a:xfrm rot="7198917">
            <a:off x="3432430" y="1547535"/>
            <a:ext cx="328247" cy="1602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9CD7F4"/>
              </a:gs>
            </a:gsLst>
            <a:lin ang="5400000" scaled="1"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5" name="文本框 1114">
            <a:extLst>
              <a:ext uri="{FF2B5EF4-FFF2-40B4-BE49-F238E27FC236}">
                <a16:creationId xmlns:a16="http://schemas.microsoft.com/office/drawing/2014/main" id="{522AA6B2-81C8-7BB4-7652-778FEC300FDE}"/>
              </a:ext>
            </a:extLst>
          </p:cNvPr>
          <p:cNvSpPr txBox="1"/>
          <p:nvPr/>
        </p:nvSpPr>
        <p:spPr>
          <a:xfrm>
            <a:off x="2165823" y="2884506"/>
            <a:ext cx="1587973" cy="21544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Select</a:t>
            </a:r>
            <a:r>
              <a:rPr lang="zh-CN" altLang="en-US" sz="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altLang="zh-CN" sz="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Overlapping Features</a:t>
            </a:r>
            <a:endParaRPr lang="en" altLang="zh-CN" sz="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16" name="TextBox 263">
            <a:extLst>
              <a:ext uri="{FF2B5EF4-FFF2-40B4-BE49-F238E27FC236}">
                <a16:creationId xmlns:a16="http://schemas.microsoft.com/office/drawing/2014/main" id="{51DF6AF7-80E6-C173-25C7-FA1E4CCC3A80}"/>
              </a:ext>
            </a:extLst>
          </p:cNvPr>
          <p:cNvSpPr txBox="1"/>
          <p:nvPr/>
        </p:nvSpPr>
        <p:spPr>
          <a:xfrm>
            <a:off x="2746707" y="4561169"/>
            <a:ext cx="1336509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800" b="1" dirty="0">
                <a:solidFill>
                  <a:srgbClr val="4848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Aggregation</a:t>
            </a:r>
          </a:p>
        </p:txBody>
      </p:sp>
      <p:sp>
        <p:nvSpPr>
          <p:cNvPr id="1120" name="Rounded Rectangle 271">
            <a:extLst>
              <a:ext uri="{FF2B5EF4-FFF2-40B4-BE49-F238E27FC236}">
                <a16:creationId xmlns:a16="http://schemas.microsoft.com/office/drawing/2014/main" id="{27416A7E-20AF-B08A-C5E6-6964D4FD6A19}"/>
              </a:ext>
            </a:extLst>
          </p:cNvPr>
          <p:cNvSpPr>
            <a:spLocks noChangeAspect="1"/>
          </p:cNvSpPr>
          <p:nvPr/>
        </p:nvSpPr>
        <p:spPr>
          <a:xfrm flipH="1">
            <a:off x="3079170" y="3815444"/>
            <a:ext cx="671583" cy="668255"/>
          </a:xfrm>
          <a:custGeom>
            <a:avLst/>
            <a:gdLst/>
            <a:ahLst/>
            <a:cxnLst/>
            <a:rect l="0" t="0" r="0" b="0"/>
            <a:pathLst>
              <a:path w="220520" h="220045">
                <a:moveTo>
                  <a:pt x="194651" y="36072"/>
                </a:moveTo>
                <a:cubicBezTo>
                  <a:pt x="208938" y="36072"/>
                  <a:pt x="220520" y="29586"/>
                  <a:pt x="220520" y="21585"/>
                </a:cubicBezTo>
                <a:cubicBezTo>
                  <a:pt x="220520" y="13584"/>
                  <a:pt x="208938" y="7098"/>
                  <a:pt x="194651" y="7098"/>
                </a:cubicBezTo>
                <a:cubicBezTo>
                  <a:pt x="180363" y="7098"/>
                  <a:pt x="168781" y="13584"/>
                  <a:pt x="168781" y="21585"/>
                </a:cubicBezTo>
                <a:cubicBezTo>
                  <a:pt x="168781" y="29586"/>
                  <a:pt x="180363" y="36072"/>
                  <a:pt x="194651" y="36072"/>
                </a:cubicBezTo>
                <a:close/>
                <a:moveTo>
                  <a:pt x="220520" y="21584"/>
                </a:moveTo>
                <a:lnTo>
                  <a:pt x="220520" y="60905"/>
                </a:lnTo>
                <a:cubicBezTo>
                  <a:pt x="220520" y="69184"/>
                  <a:pt x="209138" y="75392"/>
                  <a:pt x="194651" y="75392"/>
                </a:cubicBezTo>
                <a:cubicBezTo>
                  <a:pt x="180163" y="75392"/>
                  <a:pt x="168781" y="69184"/>
                  <a:pt x="168781" y="60905"/>
                </a:cubicBezTo>
                <a:lnTo>
                  <a:pt x="168781" y="21584"/>
                </a:lnTo>
                <a:moveTo>
                  <a:pt x="114089" y="36072"/>
                </a:moveTo>
                <a:cubicBezTo>
                  <a:pt x="128377" y="36072"/>
                  <a:pt x="139959" y="29586"/>
                  <a:pt x="139959" y="21585"/>
                </a:cubicBezTo>
                <a:cubicBezTo>
                  <a:pt x="139959" y="13584"/>
                  <a:pt x="128377" y="7098"/>
                  <a:pt x="114089" y="7098"/>
                </a:cubicBezTo>
                <a:cubicBezTo>
                  <a:pt x="99802" y="7098"/>
                  <a:pt x="88220" y="13584"/>
                  <a:pt x="88220" y="21585"/>
                </a:cubicBezTo>
                <a:cubicBezTo>
                  <a:pt x="88220" y="29586"/>
                  <a:pt x="99802" y="36072"/>
                  <a:pt x="114089" y="36072"/>
                </a:cubicBezTo>
                <a:close/>
                <a:moveTo>
                  <a:pt x="139959" y="21584"/>
                </a:moveTo>
                <a:lnTo>
                  <a:pt x="139959" y="60905"/>
                </a:lnTo>
                <a:cubicBezTo>
                  <a:pt x="139959" y="69184"/>
                  <a:pt x="128576" y="75392"/>
                  <a:pt x="114089" y="75392"/>
                </a:cubicBezTo>
                <a:cubicBezTo>
                  <a:pt x="99602" y="75392"/>
                  <a:pt x="88220" y="69184"/>
                  <a:pt x="88220" y="60905"/>
                </a:cubicBezTo>
                <a:lnTo>
                  <a:pt x="88220" y="21584"/>
                </a:lnTo>
                <a:moveTo>
                  <a:pt x="32492" y="36072"/>
                </a:moveTo>
                <a:cubicBezTo>
                  <a:pt x="46780" y="36072"/>
                  <a:pt x="58362" y="29586"/>
                  <a:pt x="58362" y="21585"/>
                </a:cubicBezTo>
                <a:cubicBezTo>
                  <a:pt x="58362" y="13584"/>
                  <a:pt x="46780" y="7098"/>
                  <a:pt x="32492" y="7098"/>
                </a:cubicBezTo>
                <a:cubicBezTo>
                  <a:pt x="18205" y="7098"/>
                  <a:pt x="6623" y="13584"/>
                  <a:pt x="6623" y="21585"/>
                </a:cubicBezTo>
                <a:cubicBezTo>
                  <a:pt x="6623" y="29586"/>
                  <a:pt x="18205" y="36072"/>
                  <a:pt x="32492" y="36072"/>
                </a:cubicBezTo>
                <a:close/>
                <a:moveTo>
                  <a:pt x="6623" y="41475"/>
                </a:moveTo>
                <a:cubicBezTo>
                  <a:pt x="6623" y="49476"/>
                  <a:pt x="18205" y="55962"/>
                  <a:pt x="32492" y="55962"/>
                </a:cubicBezTo>
                <a:cubicBezTo>
                  <a:pt x="46780" y="55962"/>
                  <a:pt x="58362" y="49476"/>
                  <a:pt x="58362" y="41475"/>
                </a:cubicBezTo>
                <a:moveTo>
                  <a:pt x="88220" y="41475"/>
                </a:moveTo>
                <a:cubicBezTo>
                  <a:pt x="88220" y="49476"/>
                  <a:pt x="99802" y="55962"/>
                  <a:pt x="114089" y="55962"/>
                </a:cubicBezTo>
                <a:cubicBezTo>
                  <a:pt x="128377" y="55962"/>
                  <a:pt x="139959" y="49476"/>
                  <a:pt x="139959" y="41475"/>
                </a:cubicBezTo>
                <a:moveTo>
                  <a:pt x="168781" y="41475"/>
                </a:moveTo>
                <a:cubicBezTo>
                  <a:pt x="168781" y="49476"/>
                  <a:pt x="180363" y="55962"/>
                  <a:pt x="194651" y="55962"/>
                </a:cubicBezTo>
                <a:cubicBezTo>
                  <a:pt x="208938" y="55962"/>
                  <a:pt x="220520" y="49476"/>
                  <a:pt x="220520" y="41475"/>
                </a:cubicBezTo>
                <a:moveTo>
                  <a:pt x="58362" y="21584"/>
                </a:moveTo>
                <a:lnTo>
                  <a:pt x="58362" y="60905"/>
                </a:lnTo>
                <a:cubicBezTo>
                  <a:pt x="58362" y="69184"/>
                  <a:pt x="46979" y="75392"/>
                  <a:pt x="32492" y="75392"/>
                </a:cubicBezTo>
                <a:cubicBezTo>
                  <a:pt x="18006" y="75392"/>
                  <a:pt x="6623" y="69184"/>
                  <a:pt x="6623" y="60905"/>
                </a:cubicBezTo>
                <a:lnTo>
                  <a:pt x="6623" y="21584"/>
                </a:lnTo>
                <a:moveTo>
                  <a:pt x="7098" y="220045"/>
                </a:moveTo>
                <a:cubicBezTo>
                  <a:pt x="21231" y="220045"/>
                  <a:pt x="35365" y="220045"/>
                  <a:pt x="49499" y="205849"/>
                </a:cubicBezTo>
                <a:cubicBezTo>
                  <a:pt x="63632" y="220045"/>
                  <a:pt x="77766" y="220045"/>
                  <a:pt x="81535" y="220045"/>
                </a:cubicBezTo>
                <a:cubicBezTo>
                  <a:pt x="85304" y="220045"/>
                  <a:pt x="99437" y="220045"/>
                  <a:pt x="113571" y="205849"/>
                </a:cubicBezTo>
                <a:cubicBezTo>
                  <a:pt x="127706" y="220045"/>
                  <a:pt x="141839" y="220045"/>
                  <a:pt x="145608" y="220045"/>
                </a:cubicBezTo>
                <a:cubicBezTo>
                  <a:pt x="149377" y="220045"/>
                  <a:pt x="163510" y="220045"/>
                  <a:pt x="177644" y="205849"/>
                </a:cubicBezTo>
                <a:cubicBezTo>
                  <a:pt x="191778" y="220045"/>
                  <a:pt x="205911" y="220045"/>
                  <a:pt x="220045" y="220045"/>
                </a:cubicBezTo>
                <a:moveTo>
                  <a:pt x="71456" y="194757"/>
                </a:moveTo>
                <a:cubicBezTo>
                  <a:pt x="71456" y="191917"/>
                  <a:pt x="70509" y="190024"/>
                  <a:pt x="68616" y="188131"/>
                </a:cubicBezTo>
                <a:lnTo>
                  <a:pt x="63884" y="183399"/>
                </a:lnTo>
                <a:cubicBezTo>
                  <a:pt x="61045" y="180560"/>
                  <a:pt x="60098" y="176774"/>
                  <a:pt x="61991" y="172989"/>
                </a:cubicBezTo>
                <a:cubicBezTo>
                  <a:pt x="63884" y="169203"/>
                  <a:pt x="66723" y="167310"/>
                  <a:pt x="71456" y="167310"/>
                </a:cubicBezTo>
                <a:lnTo>
                  <a:pt x="78081" y="167310"/>
                </a:lnTo>
                <a:cubicBezTo>
                  <a:pt x="80920" y="167310"/>
                  <a:pt x="82813" y="166364"/>
                  <a:pt x="84706" y="164471"/>
                </a:cubicBezTo>
                <a:cubicBezTo>
                  <a:pt x="86598" y="162578"/>
                  <a:pt x="87545" y="159738"/>
                  <a:pt x="87545" y="157846"/>
                </a:cubicBezTo>
                <a:lnTo>
                  <a:pt x="87545" y="151221"/>
                </a:lnTo>
                <a:cubicBezTo>
                  <a:pt x="87545" y="147435"/>
                  <a:pt x="89438" y="143649"/>
                  <a:pt x="93223" y="141756"/>
                </a:cubicBezTo>
                <a:cubicBezTo>
                  <a:pt x="97009" y="139863"/>
                  <a:pt x="100795" y="140810"/>
                  <a:pt x="103634" y="143649"/>
                </a:cubicBezTo>
                <a:lnTo>
                  <a:pt x="108366" y="148381"/>
                </a:lnTo>
                <a:cubicBezTo>
                  <a:pt x="110259" y="150274"/>
                  <a:pt x="112152" y="151221"/>
                  <a:pt x="114991" y="151221"/>
                </a:cubicBezTo>
                <a:cubicBezTo>
                  <a:pt x="117830" y="151221"/>
                  <a:pt x="119723" y="150274"/>
                  <a:pt x="121616" y="148381"/>
                </a:cubicBezTo>
                <a:lnTo>
                  <a:pt x="126348" y="143649"/>
                </a:lnTo>
                <a:cubicBezTo>
                  <a:pt x="129188" y="140810"/>
                  <a:pt x="132973" y="139863"/>
                  <a:pt x="136759" y="141756"/>
                </a:cubicBezTo>
                <a:cubicBezTo>
                  <a:pt x="140545" y="143649"/>
                  <a:pt x="142438" y="146488"/>
                  <a:pt x="142438" y="151221"/>
                </a:cubicBezTo>
                <a:lnTo>
                  <a:pt x="142438" y="157846"/>
                </a:lnTo>
                <a:cubicBezTo>
                  <a:pt x="142438" y="160685"/>
                  <a:pt x="143384" y="162578"/>
                  <a:pt x="145277" y="164471"/>
                </a:cubicBezTo>
                <a:cubicBezTo>
                  <a:pt x="147170" y="166364"/>
                  <a:pt x="150009" y="167310"/>
                  <a:pt x="151902" y="167310"/>
                </a:cubicBezTo>
                <a:lnTo>
                  <a:pt x="158527" y="167310"/>
                </a:lnTo>
                <a:cubicBezTo>
                  <a:pt x="162313" y="167310"/>
                  <a:pt x="166099" y="169203"/>
                  <a:pt x="167991" y="172989"/>
                </a:cubicBezTo>
                <a:cubicBezTo>
                  <a:pt x="169884" y="176774"/>
                  <a:pt x="168938" y="180560"/>
                  <a:pt x="166099" y="183399"/>
                </a:cubicBezTo>
                <a:lnTo>
                  <a:pt x="159473" y="188131"/>
                </a:lnTo>
                <a:cubicBezTo>
                  <a:pt x="157581" y="190024"/>
                  <a:pt x="156634" y="191917"/>
                  <a:pt x="156634" y="194757"/>
                </a:cubicBezTo>
                <a:moveTo>
                  <a:pt x="132027" y="194757"/>
                </a:moveTo>
                <a:cubicBezTo>
                  <a:pt x="132027" y="184347"/>
                  <a:pt x="123509" y="176775"/>
                  <a:pt x="114045" y="176775"/>
                </a:cubicBezTo>
                <a:cubicBezTo>
                  <a:pt x="103634" y="176775"/>
                  <a:pt x="96062" y="185293"/>
                  <a:pt x="96062" y="194757"/>
                </a:cubicBezTo>
                <a:moveTo>
                  <a:pt x="0" y="0"/>
                </a:moveTo>
                <a:moveTo>
                  <a:pt x="194492" y="98182"/>
                </a:moveTo>
                <a:lnTo>
                  <a:pt x="194492" y="121842"/>
                </a:lnTo>
                <a:lnTo>
                  <a:pt x="170831" y="140771"/>
                </a:lnTo>
                <a:moveTo>
                  <a:pt x="0" y="0"/>
                </a:moveTo>
                <a:moveTo>
                  <a:pt x="57259" y="140771"/>
                </a:moveTo>
                <a:lnTo>
                  <a:pt x="33598" y="121842"/>
                </a:lnTo>
                <a:lnTo>
                  <a:pt x="33598" y="98182"/>
                </a:lnTo>
                <a:moveTo>
                  <a:pt x="113571" y="125048"/>
                </a:moveTo>
                <a:lnTo>
                  <a:pt x="113571" y="93450"/>
                </a:lnTo>
              </a:path>
            </a:pathLst>
          </a:custGeom>
          <a:noFill/>
          <a:ln w="11356">
            <a:solidFill>
              <a:srgbClr val="AE090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8" name="TextBox 266">
            <a:extLst>
              <a:ext uri="{FF2B5EF4-FFF2-40B4-BE49-F238E27FC236}">
                <a16:creationId xmlns:a16="http://schemas.microsoft.com/office/drawing/2014/main" id="{F04E18E3-B0A4-F4B6-BBA7-6D11D9424ECA}"/>
              </a:ext>
            </a:extLst>
          </p:cNvPr>
          <p:cNvSpPr txBox="1"/>
          <p:nvPr/>
        </p:nvSpPr>
        <p:spPr>
          <a:xfrm>
            <a:off x="4257717" y="4519603"/>
            <a:ext cx="1336509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800" b="1" dirty="0">
                <a:solidFill>
                  <a:srgbClr val="4848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Imbalance</a:t>
            </a:r>
            <a:r>
              <a:rPr lang="zh-CN" altLang="en-US" sz="800" b="1" dirty="0">
                <a:solidFill>
                  <a:srgbClr val="4848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00" b="1" dirty="0">
                <a:solidFill>
                  <a:srgbClr val="4848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Adjustment</a:t>
            </a:r>
          </a:p>
        </p:txBody>
      </p:sp>
      <p:sp>
        <p:nvSpPr>
          <p:cNvPr id="1121" name="Rounded Rectangle 272">
            <a:extLst>
              <a:ext uri="{FF2B5EF4-FFF2-40B4-BE49-F238E27FC236}">
                <a16:creationId xmlns:a16="http://schemas.microsoft.com/office/drawing/2014/main" id="{1400DCEF-EB91-0F06-0C0F-344CA6345A36}"/>
              </a:ext>
            </a:extLst>
          </p:cNvPr>
          <p:cNvSpPr>
            <a:spLocks noChangeAspect="1"/>
          </p:cNvSpPr>
          <p:nvPr/>
        </p:nvSpPr>
        <p:spPr>
          <a:xfrm flipH="1">
            <a:off x="4552850" y="3773878"/>
            <a:ext cx="746244" cy="668255"/>
          </a:xfrm>
          <a:custGeom>
            <a:avLst/>
            <a:gdLst/>
            <a:ahLst/>
            <a:cxnLst/>
            <a:rect l="0" t="0" r="0" b="0"/>
            <a:pathLst>
              <a:path w="215683" h="193685">
                <a:moveTo>
                  <a:pt x="0" y="0"/>
                </a:moveTo>
                <a:moveTo>
                  <a:pt x="215683" y="52109"/>
                </a:moveTo>
                <a:lnTo>
                  <a:pt x="92591" y="52109"/>
                </a:lnTo>
                <a:moveTo>
                  <a:pt x="0" y="0"/>
                </a:moveTo>
                <a:moveTo>
                  <a:pt x="61314" y="52109"/>
                </a:moveTo>
                <a:lnTo>
                  <a:pt x="11460" y="52109"/>
                </a:lnTo>
                <a:moveTo>
                  <a:pt x="0" y="0"/>
                </a:moveTo>
                <a:moveTo>
                  <a:pt x="61314" y="33457"/>
                </a:moveTo>
                <a:lnTo>
                  <a:pt x="61314" y="70760"/>
                </a:lnTo>
                <a:moveTo>
                  <a:pt x="0" y="0"/>
                </a:moveTo>
                <a:moveTo>
                  <a:pt x="154128" y="132223"/>
                </a:moveTo>
                <a:lnTo>
                  <a:pt x="154128" y="94920"/>
                </a:lnTo>
                <a:moveTo>
                  <a:pt x="0" y="0"/>
                </a:moveTo>
                <a:moveTo>
                  <a:pt x="61314" y="156382"/>
                </a:moveTo>
                <a:lnTo>
                  <a:pt x="61314" y="193685"/>
                </a:lnTo>
                <a:moveTo>
                  <a:pt x="124607" y="113571"/>
                </a:moveTo>
                <a:lnTo>
                  <a:pt x="11460" y="113571"/>
                </a:lnTo>
                <a:moveTo>
                  <a:pt x="0" y="0"/>
                </a:moveTo>
                <a:moveTo>
                  <a:pt x="215683" y="113571"/>
                </a:moveTo>
                <a:lnTo>
                  <a:pt x="154128" y="113571"/>
                </a:lnTo>
                <a:moveTo>
                  <a:pt x="0" y="0"/>
                </a:moveTo>
                <a:moveTo>
                  <a:pt x="92591" y="175034"/>
                </a:moveTo>
                <a:lnTo>
                  <a:pt x="215683" y="175034"/>
                </a:lnTo>
                <a:moveTo>
                  <a:pt x="0" y="0"/>
                </a:moveTo>
                <a:moveTo>
                  <a:pt x="61314" y="175034"/>
                </a:moveTo>
                <a:lnTo>
                  <a:pt x="11460" y="175034"/>
                </a:lnTo>
              </a:path>
            </a:pathLst>
          </a:custGeom>
          <a:noFill/>
          <a:ln w="11356">
            <a:solidFill>
              <a:srgbClr val="ED817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9" name="TextBox 268">
            <a:extLst>
              <a:ext uri="{FF2B5EF4-FFF2-40B4-BE49-F238E27FC236}">
                <a16:creationId xmlns:a16="http://schemas.microsoft.com/office/drawing/2014/main" id="{25C856CF-FD6A-C8C8-2F41-62E39299BC6F}"/>
              </a:ext>
            </a:extLst>
          </p:cNvPr>
          <p:cNvSpPr txBox="1"/>
          <p:nvPr/>
        </p:nvSpPr>
        <p:spPr>
          <a:xfrm>
            <a:off x="-91858" y="4546427"/>
            <a:ext cx="1336509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800" b="1" dirty="0">
                <a:latin typeface="Arial" panose="020B0604020202020204" pitchFamily="34" charset="0"/>
                <a:cs typeface="Arial" panose="020B0604020202020204" pitchFamily="34" charset="0"/>
              </a:rPr>
              <a:t>Original Tabular Data</a:t>
            </a:r>
          </a:p>
        </p:txBody>
      </p:sp>
      <p:sp>
        <p:nvSpPr>
          <p:cNvPr id="1122" name="Rounded Rectangle 273">
            <a:extLst>
              <a:ext uri="{FF2B5EF4-FFF2-40B4-BE49-F238E27FC236}">
                <a16:creationId xmlns:a16="http://schemas.microsoft.com/office/drawing/2014/main" id="{BBC2CB48-99C6-AE4B-B95B-2FAC2BCBB7A3}"/>
              </a:ext>
            </a:extLst>
          </p:cNvPr>
          <p:cNvSpPr>
            <a:spLocks noChangeAspect="1"/>
          </p:cNvSpPr>
          <p:nvPr/>
        </p:nvSpPr>
        <p:spPr>
          <a:xfrm flipH="1">
            <a:off x="241126" y="3763680"/>
            <a:ext cx="670541" cy="668255"/>
          </a:xfrm>
          <a:custGeom>
            <a:avLst/>
            <a:gdLst/>
            <a:ahLst/>
            <a:cxnLst/>
            <a:rect l="0" t="0" r="0" b="0"/>
            <a:pathLst>
              <a:path w="217679" h="217547">
                <a:moveTo>
                  <a:pt x="135765" y="217547"/>
                </a:moveTo>
                <a:lnTo>
                  <a:pt x="99413" y="217547"/>
                </a:lnTo>
                <a:lnTo>
                  <a:pt x="135765" y="172108"/>
                </a:lnTo>
                <a:lnTo>
                  <a:pt x="99413" y="126670"/>
                </a:lnTo>
                <a:lnTo>
                  <a:pt x="135765" y="126670"/>
                </a:lnTo>
                <a:lnTo>
                  <a:pt x="158480" y="153937"/>
                </a:lnTo>
                <a:lnTo>
                  <a:pt x="181204" y="126670"/>
                </a:lnTo>
                <a:lnTo>
                  <a:pt x="217556" y="126670"/>
                </a:lnTo>
                <a:lnTo>
                  <a:pt x="181204" y="172108"/>
                </a:lnTo>
                <a:lnTo>
                  <a:pt x="217556" y="217547"/>
                </a:lnTo>
                <a:lnTo>
                  <a:pt x="181204" y="217547"/>
                </a:lnTo>
                <a:lnTo>
                  <a:pt x="158480" y="190289"/>
                </a:lnTo>
                <a:close/>
                <a:moveTo>
                  <a:pt x="62975" y="206606"/>
                </a:moveTo>
                <a:cubicBezTo>
                  <a:pt x="41614" y="206611"/>
                  <a:pt x="24294" y="189296"/>
                  <a:pt x="24294" y="167935"/>
                </a:cubicBezTo>
                <a:lnTo>
                  <a:pt x="24294" y="143791"/>
                </a:lnTo>
                <a:moveTo>
                  <a:pt x="123" y="167935"/>
                </a:moveTo>
                <a:lnTo>
                  <a:pt x="24294" y="143763"/>
                </a:lnTo>
                <a:lnTo>
                  <a:pt x="48466" y="167935"/>
                </a:lnTo>
                <a:moveTo>
                  <a:pt x="154826" y="11357"/>
                </a:moveTo>
                <a:cubicBezTo>
                  <a:pt x="176188" y="11351"/>
                  <a:pt x="193507" y="28667"/>
                  <a:pt x="193507" y="50028"/>
                </a:cubicBezTo>
                <a:lnTo>
                  <a:pt x="193507" y="79036"/>
                </a:lnTo>
                <a:moveTo>
                  <a:pt x="217679" y="54864"/>
                </a:moveTo>
                <a:lnTo>
                  <a:pt x="193507" y="79036"/>
                </a:lnTo>
                <a:lnTo>
                  <a:pt x="169335" y="54864"/>
                </a:lnTo>
                <a:moveTo>
                  <a:pt x="9672" y="0"/>
                </a:moveTo>
                <a:lnTo>
                  <a:pt x="116023" y="0"/>
                </a:lnTo>
                <a:cubicBezTo>
                  <a:pt x="116023" y="0"/>
                  <a:pt x="125695" y="0"/>
                  <a:pt x="125695" y="9672"/>
                </a:cubicBezTo>
                <a:lnTo>
                  <a:pt x="125695" y="96687"/>
                </a:lnTo>
                <a:cubicBezTo>
                  <a:pt x="125695" y="96687"/>
                  <a:pt x="125695" y="106360"/>
                  <a:pt x="116023" y="106360"/>
                </a:cubicBezTo>
                <a:lnTo>
                  <a:pt x="9672" y="106360"/>
                </a:lnTo>
                <a:cubicBezTo>
                  <a:pt x="9672" y="106360"/>
                  <a:pt x="0" y="106360"/>
                  <a:pt x="0" y="96687"/>
                </a:cubicBezTo>
                <a:lnTo>
                  <a:pt x="0" y="9672"/>
                </a:lnTo>
                <a:cubicBezTo>
                  <a:pt x="0" y="9672"/>
                  <a:pt x="0" y="0"/>
                  <a:pt x="9672" y="0"/>
                </a:cubicBezTo>
                <a:moveTo>
                  <a:pt x="125695" y="29348"/>
                </a:moveTo>
                <a:lnTo>
                  <a:pt x="0" y="29348"/>
                </a:lnTo>
                <a:moveTo>
                  <a:pt x="125695" y="54864"/>
                </a:moveTo>
                <a:lnTo>
                  <a:pt x="0" y="54864"/>
                </a:lnTo>
                <a:moveTo>
                  <a:pt x="0" y="81099"/>
                </a:moveTo>
                <a:lnTo>
                  <a:pt x="125695" y="81099"/>
                </a:lnTo>
                <a:moveTo>
                  <a:pt x="57467" y="106360"/>
                </a:moveTo>
                <a:lnTo>
                  <a:pt x="57467" y="29348"/>
                </a:lnTo>
                <a:moveTo>
                  <a:pt x="91198" y="106360"/>
                </a:moveTo>
                <a:lnTo>
                  <a:pt x="91198" y="29348"/>
                </a:lnTo>
              </a:path>
            </a:pathLst>
          </a:custGeom>
          <a:noFill/>
          <a:ln w="11356">
            <a:solidFill>
              <a:srgbClr val="247B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7" name="TextBox 264">
            <a:extLst>
              <a:ext uri="{FF2B5EF4-FFF2-40B4-BE49-F238E27FC236}">
                <a16:creationId xmlns:a16="http://schemas.microsoft.com/office/drawing/2014/main" id="{F871B894-A973-1C9D-AF95-6AA33084C28B}"/>
              </a:ext>
            </a:extLst>
          </p:cNvPr>
          <p:cNvSpPr txBox="1"/>
          <p:nvPr/>
        </p:nvSpPr>
        <p:spPr>
          <a:xfrm>
            <a:off x="5643740" y="4527916"/>
            <a:ext cx="1336509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800" b="1" dirty="0">
                <a:latin typeface="Arial" panose="020B0604020202020204" pitchFamily="34" charset="0"/>
                <a:cs typeface="Arial" panose="020B0604020202020204" pitchFamily="34" charset="0"/>
              </a:rPr>
              <a:t>Final Classification 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sz="8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124" name="Rounded Rectangle 275">
            <a:extLst>
              <a:ext uri="{FF2B5EF4-FFF2-40B4-BE49-F238E27FC236}">
                <a16:creationId xmlns:a16="http://schemas.microsoft.com/office/drawing/2014/main" id="{59680228-FD4C-1F69-224A-D227EB8695EA}"/>
              </a:ext>
            </a:extLst>
          </p:cNvPr>
          <p:cNvSpPr>
            <a:spLocks noChangeAspect="1"/>
          </p:cNvSpPr>
          <p:nvPr/>
        </p:nvSpPr>
        <p:spPr>
          <a:xfrm>
            <a:off x="5976926" y="3782191"/>
            <a:ext cx="670137" cy="668255"/>
          </a:xfrm>
          <a:custGeom>
            <a:avLst/>
            <a:gdLst/>
            <a:ahLst/>
            <a:cxnLst/>
            <a:rect l="0" t="0" r="0" b="0"/>
            <a:pathLst>
              <a:path w="217679" h="217679">
                <a:moveTo>
                  <a:pt x="113571" y="113571"/>
                </a:moveTo>
                <a:lnTo>
                  <a:pt x="217679" y="113571"/>
                </a:lnTo>
                <a:moveTo>
                  <a:pt x="179822" y="75714"/>
                </a:moveTo>
                <a:lnTo>
                  <a:pt x="217679" y="113571"/>
                </a:lnTo>
                <a:lnTo>
                  <a:pt x="179822" y="151429"/>
                </a:lnTo>
                <a:moveTo>
                  <a:pt x="9464" y="0"/>
                </a:moveTo>
                <a:lnTo>
                  <a:pt x="56785" y="0"/>
                </a:lnTo>
                <a:cubicBezTo>
                  <a:pt x="56785" y="0"/>
                  <a:pt x="66250" y="0"/>
                  <a:pt x="66250" y="9464"/>
                </a:cubicBezTo>
                <a:lnTo>
                  <a:pt x="66250" y="208215"/>
                </a:lnTo>
                <a:cubicBezTo>
                  <a:pt x="66250" y="208215"/>
                  <a:pt x="66250" y="217679"/>
                  <a:pt x="56785" y="217679"/>
                </a:cubicBezTo>
                <a:lnTo>
                  <a:pt x="9464" y="217679"/>
                </a:lnTo>
                <a:cubicBezTo>
                  <a:pt x="9464" y="217679"/>
                  <a:pt x="0" y="217679"/>
                  <a:pt x="0" y="208215"/>
                </a:cubicBezTo>
                <a:lnTo>
                  <a:pt x="0" y="9464"/>
                </a:lnTo>
                <a:cubicBezTo>
                  <a:pt x="0" y="9464"/>
                  <a:pt x="0" y="0"/>
                  <a:pt x="9464" y="0"/>
                </a:cubicBezTo>
              </a:path>
            </a:pathLst>
          </a:custGeom>
          <a:noFill/>
          <a:ln w="11356">
            <a:solidFill>
              <a:srgbClr val="FEE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7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3" name="Rounded Rectangle 274">
            <a:extLst>
              <a:ext uri="{FF2B5EF4-FFF2-40B4-BE49-F238E27FC236}">
                <a16:creationId xmlns:a16="http://schemas.microsoft.com/office/drawing/2014/main" id="{F9B27BCE-2519-BBE1-E4F7-BF1DE525167B}"/>
              </a:ext>
            </a:extLst>
          </p:cNvPr>
          <p:cNvSpPr>
            <a:spLocks noChangeAspect="1"/>
          </p:cNvSpPr>
          <p:nvPr/>
        </p:nvSpPr>
        <p:spPr>
          <a:xfrm flipH="1">
            <a:off x="1684286" y="3753248"/>
            <a:ext cx="658710" cy="668254"/>
          </a:xfrm>
          <a:custGeom>
            <a:avLst/>
            <a:gdLst/>
            <a:ahLst/>
            <a:cxnLst/>
            <a:rect l="0" t="0" r="0" b="0"/>
            <a:pathLst>
              <a:path w="212108" h="215787">
                <a:moveTo>
                  <a:pt x="37857" y="93698"/>
                </a:moveTo>
                <a:cubicBezTo>
                  <a:pt x="58765" y="93698"/>
                  <a:pt x="75714" y="86918"/>
                  <a:pt x="75714" y="78555"/>
                </a:cubicBezTo>
                <a:cubicBezTo>
                  <a:pt x="75714" y="70192"/>
                  <a:pt x="58765" y="63412"/>
                  <a:pt x="37857" y="63412"/>
                </a:cubicBezTo>
                <a:cubicBezTo>
                  <a:pt x="16949" y="63412"/>
                  <a:pt x="0" y="70192"/>
                  <a:pt x="0" y="78555"/>
                </a:cubicBezTo>
                <a:cubicBezTo>
                  <a:pt x="0" y="86918"/>
                  <a:pt x="16949" y="93698"/>
                  <a:pt x="37857" y="93698"/>
                </a:cubicBezTo>
                <a:close/>
                <a:moveTo>
                  <a:pt x="75714" y="78553"/>
                </a:moveTo>
                <a:lnTo>
                  <a:pt x="75714" y="139125"/>
                </a:lnTo>
                <a:cubicBezTo>
                  <a:pt x="75714" y="147643"/>
                  <a:pt x="58678" y="154268"/>
                  <a:pt x="37857" y="154268"/>
                </a:cubicBezTo>
                <a:cubicBezTo>
                  <a:pt x="17035" y="154268"/>
                  <a:pt x="0" y="147643"/>
                  <a:pt x="0" y="139125"/>
                </a:cubicBezTo>
                <a:lnTo>
                  <a:pt x="0" y="78553"/>
                </a:lnTo>
                <a:moveTo>
                  <a:pt x="163651" y="13123"/>
                </a:moveTo>
                <a:cubicBezTo>
                  <a:pt x="163651" y="5875"/>
                  <a:pt x="174499" y="0"/>
                  <a:pt x="187880" y="0"/>
                </a:cubicBezTo>
                <a:cubicBezTo>
                  <a:pt x="201261" y="0"/>
                  <a:pt x="212108" y="5875"/>
                  <a:pt x="212108" y="13123"/>
                </a:cubicBezTo>
                <a:cubicBezTo>
                  <a:pt x="212108" y="20372"/>
                  <a:pt x="201261" y="26247"/>
                  <a:pt x="187880" y="26247"/>
                </a:cubicBezTo>
                <a:cubicBezTo>
                  <a:pt x="174499" y="26247"/>
                  <a:pt x="163651" y="20372"/>
                  <a:pt x="163651" y="13123"/>
                </a:cubicBezTo>
                <a:close/>
                <a:moveTo>
                  <a:pt x="212108" y="13124"/>
                </a:moveTo>
                <a:lnTo>
                  <a:pt x="212108" y="47448"/>
                </a:lnTo>
                <a:cubicBezTo>
                  <a:pt x="212108" y="54515"/>
                  <a:pt x="201004" y="60572"/>
                  <a:pt x="187880" y="60572"/>
                </a:cubicBezTo>
                <a:cubicBezTo>
                  <a:pt x="174756" y="60572"/>
                  <a:pt x="163651" y="54515"/>
                  <a:pt x="163651" y="47448"/>
                </a:cubicBezTo>
                <a:lnTo>
                  <a:pt x="163651" y="13124"/>
                </a:lnTo>
                <a:moveTo>
                  <a:pt x="163651" y="91741"/>
                </a:moveTo>
                <a:cubicBezTo>
                  <a:pt x="163651" y="84493"/>
                  <a:pt x="174499" y="78618"/>
                  <a:pt x="187880" y="78618"/>
                </a:cubicBezTo>
                <a:cubicBezTo>
                  <a:pt x="201261" y="78618"/>
                  <a:pt x="212108" y="84493"/>
                  <a:pt x="212108" y="91741"/>
                </a:cubicBezTo>
                <a:cubicBezTo>
                  <a:pt x="212108" y="98989"/>
                  <a:pt x="201261" y="104866"/>
                  <a:pt x="187880" y="104866"/>
                </a:cubicBezTo>
                <a:cubicBezTo>
                  <a:pt x="174499" y="104866"/>
                  <a:pt x="163651" y="98989"/>
                  <a:pt x="163651" y="91741"/>
                </a:cubicBezTo>
                <a:close/>
                <a:moveTo>
                  <a:pt x="212108" y="91742"/>
                </a:moveTo>
                <a:lnTo>
                  <a:pt x="212108" y="126066"/>
                </a:lnTo>
                <a:cubicBezTo>
                  <a:pt x="212108" y="133133"/>
                  <a:pt x="201004" y="139190"/>
                  <a:pt x="187880" y="139190"/>
                </a:cubicBezTo>
                <a:cubicBezTo>
                  <a:pt x="174756" y="139190"/>
                  <a:pt x="163651" y="133133"/>
                  <a:pt x="163651" y="126066"/>
                </a:cubicBezTo>
                <a:lnTo>
                  <a:pt x="163651" y="91742"/>
                </a:lnTo>
                <a:moveTo>
                  <a:pt x="163651" y="168338"/>
                </a:moveTo>
                <a:cubicBezTo>
                  <a:pt x="163651" y="161090"/>
                  <a:pt x="174499" y="155215"/>
                  <a:pt x="187880" y="155215"/>
                </a:cubicBezTo>
                <a:cubicBezTo>
                  <a:pt x="201261" y="155215"/>
                  <a:pt x="212108" y="161090"/>
                  <a:pt x="212108" y="168338"/>
                </a:cubicBezTo>
                <a:cubicBezTo>
                  <a:pt x="212108" y="175587"/>
                  <a:pt x="201261" y="181462"/>
                  <a:pt x="187880" y="181462"/>
                </a:cubicBezTo>
                <a:cubicBezTo>
                  <a:pt x="174499" y="181462"/>
                  <a:pt x="163651" y="175587"/>
                  <a:pt x="163651" y="168338"/>
                </a:cubicBezTo>
                <a:close/>
                <a:moveTo>
                  <a:pt x="212108" y="168339"/>
                </a:moveTo>
                <a:lnTo>
                  <a:pt x="212108" y="202663"/>
                </a:lnTo>
                <a:cubicBezTo>
                  <a:pt x="212108" y="209729"/>
                  <a:pt x="201004" y="215787"/>
                  <a:pt x="187880" y="215787"/>
                </a:cubicBezTo>
                <a:cubicBezTo>
                  <a:pt x="174756" y="215787"/>
                  <a:pt x="163651" y="209729"/>
                  <a:pt x="163651" y="202663"/>
                </a:cubicBezTo>
                <a:lnTo>
                  <a:pt x="163651" y="168339"/>
                </a:lnTo>
                <a:moveTo>
                  <a:pt x="140978" y="186447"/>
                </a:moveTo>
                <a:lnTo>
                  <a:pt x="122050" y="186447"/>
                </a:lnTo>
                <a:lnTo>
                  <a:pt x="122050" y="29339"/>
                </a:lnTo>
                <a:lnTo>
                  <a:pt x="140978" y="29339"/>
                </a:lnTo>
                <a:moveTo>
                  <a:pt x="98389" y="107893"/>
                </a:moveTo>
                <a:lnTo>
                  <a:pt x="140978" y="107893"/>
                </a:lnTo>
                <a:moveTo>
                  <a:pt x="0" y="109134"/>
                </a:moveTo>
                <a:cubicBezTo>
                  <a:pt x="0" y="117139"/>
                  <a:pt x="16370" y="123687"/>
                  <a:pt x="37857" y="123687"/>
                </a:cubicBezTo>
                <a:cubicBezTo>
                  <a:pt x="59344" y="123687"/>
                  <a:pt x="75714" y="117139"/>
                  <a:pt x="75714" y="109134"/>
                </a:cubicBezTo>
              </a:path>
            </a:pathLst>
          </a:custGeom>
          <a:noFill/>
          <a:ln w="11356">
            <a:solidFill>
              <a:srgbClr val="70BF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7" name="文本框 1126">
            <a:extLst>
              <a:ext uri="{FF2B5EF4-FFF2-40B4-BE49-F238E27FC236}">
                <a16:creationId xmlns:a16="http://schemas.microsoft.com/office/drawing/2014/main" id="{01CC0AC3-7F91-FBE8-267A-831B56B99693}"/>
              </a:ext>
            </a:extLst>
          </p:cNvPr>
          <p:cNvSpPr txBox="1"/>
          <p:nvPr/>
        </p:nvSpPr>
        <p:spPr>
          <a:xfrm>
            <a:off x="1345386" y="4504414"/>
            <a:ext cx="133650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800" b="1" dirty="0">
                <a:solidFill>
                  <a:srgbClr val="4848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 Training</a:t>
            </a:r>
          </a:p>
        </p:txBody>
      </p:sp>
      <p:sp>
        <p:nvSpPr>
          <p:cNvPr id="1135" name="右箭头 1134">
            <a:extLst>
              <a:ext uri="{FF2B5EF4-FFF2-40B4-BE49-F238E27FC236}">
                <a16:creationId xmlns:a16="http://schemas.microsoft.com/office/drawing/2014/main" id="{3395635C-09C5-C430-F2C3-4AC2B11BFB06}"/>
              </a:ext>
            </a:extLst>
          </p:cNvPr>
          <p:cNvSpPr/>
          <p:nvPr/>
        </p:nvSpPr>
        <p:spPr>
          <a:xfrm>
            <a:off x="2565374" y="4137841"/>
            <a:ext cx="304656" cy="148688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9CD7F4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6" name="右箭头 1135">
            <a:extLst>
              <a:ext uri="{FF2B5EF4-FFF2-40B4-BE49-F238E27FC236}">
                <a16:creationId xmlns:a16="http://schemas.microsoft.com/office/drawing/2014/main" id="{59BA0859-5862-BDBC-6C0F-F8F55F4591D4}"/>
              </a:ext>
            </a:extLst>
          </p:cNvPr>
          <p:cNvSpPr/>
          <p:nvPr/>
        </p:nvSpPr>
        <p:spPr>
          <a:xfrm>
            <a:off x="1181112" y="4137841"/>
            <a:ext cx="304656" cy="148688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9CD7F4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7" name="右箭头 1136">
            <a:extLst>
              <a:ext uri="{FF2B5EF4-FFF2-40B4-BE49-F238E27FC236}">
                <a16:creationId xmlns:a16="http://schemas.microsoft.com/office/drawing/2014/main" id="{C86A2A3F-952B-C1DF-822E-9A2A464C36FA}"/>
              </a:ext>
            </a:extLst>
          </p:cNvPr>
          <p:cNvSpPr/>
          <p:nvPr/>
        </p:nvSpPr>
        <p:spPr>
          <a:xfrm>
            <a:off x="4034678" y="4137841"/>
            <a:ext cx="304656" cy="148688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9CD7F4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9" name="文本框 1138">
            <a:extLst>
              <a:ext uri="{FF2B5EF4-FFF2-40B4-BE49-F238E27FC236}">
                <a16:creationId xmlns:a16="http://schemas.microsoft.com/office/drawing/2014/main" id="{EB12B36D-5289-66AF-848D-47AA8D345C72}"/>
              </a:ext>
            </a:extLst>
          </p:cNvPr>
          <p:cNvSpPr txBox="1"/>
          <p:nvPr/>
        </p:nvSpPr>
        <p:spPr>
          <a:xfrm>
            <a:off x="-1438" y="3094394"/>
            <a:ext cx="328247" cy="36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799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1" name="文本框 1140">
            <a:extLst>
              <a:ext uri="{FF2B5EF4-FFF2-40B4-BE49-F238E27FC236}">
                <a16:creationId xmlns:a16="http://schemas.microsoft.com/office/drawing/2014/main" id="{A0E18C47-E6BF-9FB7-AEDF-3B8EDC5252FB}"/>
              </a:ext>
            </a:extLst>
          </p:cNvPr>
          <p:cNvSpPr txBox="1"/>
          <p:nvPr/>
        </p:nvSpPr>
        <p:spPr>
          <a:xfrm>
            <a:off x="260532" y="3184731"/>
            <a:ext cx="225112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Pre-trained Tabular Foundation Model</a:t>
            </a:r>
          </a:p>
        </p:txBody>
      </p:sp>
      <p:sp>
        <p:nvSpPr>
          <p:cNvPr id="1145" name="右箭头 1144">
            <a:extLst>
              <a:ext uri="{FF2B5EF4-FFF2-40B4-BE49-F238E27FC236}">
                <a16:creationId xmlns:a16="http://schemas.microsoft.com/office/drawing/2014/main" id="{E94280D2-8417-5B0F-8E87-EE433DA275E7}"/>
              </a:ext>
            </a:extLst>
          </p:cNvPr>
          <p:cNvSpPr/>
          <p:nvPr/>
        </p:nvSpPr>
        <p:spPr>
          <a:xfrm>
            <a:off x="5487667" y="4137841"/>
            <a:ext cx="304656" cy="148688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9CD7F4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659217-69C0-D865-6746-0BA08701FA6F}"/>
              </a:ext>
            </a:extLst>
          </p:cNvPr>
          <p:cNvSpPr txBox="1"/>
          <p:nvPr/>
        </p:nvSpPr>
        <p:spPr>
          <a:xfrm>
            <a:off x="-7451" y="4938027"/>
            <a:ext cx="328247" cy="36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799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179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FFD9EA-B8E0-24AC-C600-C34D94661206}"/>
              </a:ext>
            </a:extLst>
          </p:cNvPr>
          <p:cNvSpPr txBox="1"/>
          <p:nvPr/>
        </p:nvSpPr>
        <p:spPr>
          <a:xfrm>
            <a:off x="254519" y="5028364"/>
            <a:ext cx="225112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Ensemble Training</a:t>
            </a:r>
          </a:p>
        </p:txBody>
      </p:sp>
      <p:sp>
        <p:nvSpPr>
          <p:cNvPr id="4" name="TextBox 38">
            <a:extLst>
              <a:ext uri="{FF2B5EF4-FFF2-40B4-BE49-F238E27FC236}">
                <a16:creationId xmlns:a16="http://schemas.microsoft.com/office/drawing/2014/main" id="{34EFC740-9CEF-8408-D758-E5B058C3FB72}"/>
              </a:ext>
            </a:extLst>
          </p:cNvPr>
          <p:cNvSpPr txBox="1"/>
          <p:nvPr/>
        </p:nvSpPr>
        <p:spPr>
          <a:xfrm>
            <a:off x="1039907" y="6942515"/>
            <a:ext cx="1418658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800" b="1" dirty="0">
                <a:solidFill>
                  <a:srgbClr val="4848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Treat Categorical</a:t>
            </a:r>
            <a:r>
              <a:rPr lang="zh-CN" altLang="en-US" sz="800" b="1" dirty="0">
                <a:solidFill>
                  <a:srgbClr val="4848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00" b="1" dirty="0">
                <a:solidFill>
                  <a:srgbClr val="4848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zh-CN" altLang="en-US" sz="800" b="1" dirty="0">
                <a:solidFill>
                  <a:srgbClr val="4848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00" b="1" dirty="0">
                <a:solidFill>
                  <a:srgbClr val="4848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zh-CN" altLang="en-US" sz="800" b="1" dirty="0">
                <a:solidFill>
                  <a:srgbClr val="4848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800" b="1" dirty="0">
                <a:solidFill>
                  <a:srgbClr val="4848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</a:t>
            </a:r>
          </a:p>
        </p:txBody>
      </p:sp>
      <p:sp>
        <p:nvSpPr>
          <p:cNvPr id="5" name="TextBox 39">
            <a:extLst>
              <a:ext uri="{FF2B5EF4-FFF2-40B4-BE49-F238E27FC236}">
                <a16:creationId xmlns:a16="http://schemas.microsoft.com/office/drawing/2014/main" id="{AD9FAFFA-73B3-36A4-2BE7-8CA253457604}"/>
              </a:ext>
            </a:extLst>
          </p:cNvPr>
          <p:cNvSpPr txBox="1"/>
          <p:nvPr/>
        </p:nvSpPr>
        <p:spPr>
          <a:xfrm>
            <a:off x="3772090" y="6957631"/>
            <a:ext cx="1545762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800" b="1" dirty="0">
                <a:solidFill>
                  <a:srgbClr val="4848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Ordinal Encoding of</a:t>
            </a:r>
            <a:endParaRPr lang="en-US" sz="800" b="1" dirty="0">
              <a:solidFill>
                <a:srgbClr val="4848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sz="800" b="1" dirty="0">
                <a:solidFill>
                  <a:srgbClr val="4848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 Features</a:t>
            </a:r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1110DEFA-1EB7-C59D-DF5B-01836F4540F7}"/>
              </a:ext>
            </a:extLst>
          </p:cNvPr>
          <p:cNvSpPr/>
          <p:nvPr/>
        </p:nvSpPr>
        <p:spPr>
          <a:xfrm>
            <a:off x="3459772" y="6272383"/>
            <a:ext cx="5038" cy="1129443"/>
          </a:xfrm>
          <a:custGeom>
            <a:avLst/>
            <a:gdLst/>
            <a:ahLst/>
            <a:cxnLst/>
            <a:rect l="0" t="0" r="0" b="0"/>
            <a:pathLst>
              <a:path w="6626" h="1431234">
                <a:moveTo>
                  <a:pt x="0" y="1431234"/>
                </a:moveTo>
                <a:lnTo>
                  <a:pt x="0" y="1272208"/>
                </a:lnTo>
                <a:moveTo>
                  <a:pt x="0" y="795130"/>
                </a:moveTo>
                <a:lnTo>
                  <a:pt x="0" y="636104"/>
                </a:lnTo>
                <a:moveTo>
                  <a:pt x="0" y="159026"/>
                </a:moveTo>
                <a:lnTo>
                  <a:pt x="0" y="0"/>
                </a:lnTo>
              </a:path>
            </a:pathLst>
          </a:custGeom>
          <a:noFill/>
          <a:ln w="9939">
            <a:solidFill>
              <a:srgbClr val="A3A3A3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8A182F79-ACA1-F298-AD87-D93BC8549AB7}"/>
              </a:ext>
            </a:extLst>
          </p:cNvPr>
          <p:cNvSpPr/>
          <p:nvPr/>
        </p:nvSpPr>
        <p:spPr>
          <a:xfrm>
            <a:off x="2711004" y="6271285"/>
            <a:ext cx="5038" cy="1129443"/>
          </a:xfrm>
          <a:custGeom>
            <a:avLst/>
            <a:gdLst/>
            <a:ahLst/>
            <a:cxnLst/>
            <a:rect l="0" t="0" r="0" b="0"/>
            <a:pathLst>
              <a:path w="6626" h="1431234">
                <a:moveTo>
                  <a:pt x="0" y="1431234"/>
                </a:moveTo>
                <a:lnTo>
                  <a:pt x="0" y="1272208"/>
                </a:lnTo>
                <a:moveTo>
                  <a:pt x="0" y="795130"/>
                </a:moveTo>
                <a:lnTo>
                  <a:pt x="0" y="636104"/>
                </a:lnTo>
                <a:moveTo>
                  <a:pt x="0" y="159026"/>
                </a:moveTo>
                <a:lnTo>
                  <a:pt x="0" y="0"/>
                </a:lnTo>
              </a:path>
            </a:pathLst>
          </a:custGeom>
          <a:noFill/>
          <a:ln w="9939">
            <a:solidFill>
              <a:srgbClr val="A3A3A3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id="{6B3C4942-3029-61CB-41E8-57E9F46E108F}"/>
              </a:ext>
            </a:extLst>
          </p:cNvPr>
          <p:cNvGrpSpPr/>
          <p:nvPr/>
        </p:nvGrpSpPr>
        <p:grpSpPr>
          <a:xfrm>
            <a:off x="3427006" y="7778296"/>
            <a:ext cx="65486" cy="180397"/>
            <a:chOff x="4830446" y="3429216"/>
            <a:chExt cx="86139" cy="2286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9" name="Rounded Rectangle 3">
              <a:extLst>
                <a:ext uri="{FF2B5EF4-FFF2-40B4-BE49-F238E27FC236}">
                  <a16:creationId xmlns:a16="http://schemas.microsoft.com/office/drawing/2014/main" id="{B85163C3-F703-67DE-C764-B3ACE9D4A471}"/>
                </a:ext>
              </a:extLst>
            </p:cNvPr>
            <p:cNvSpPr/>
            <p:nvPr/>
          </p:nvSpPr>
          <p:spPr>
            <a:xfrm>
              <a:off x="4873515" y="3429216"/>
              <a:ext cx="6626" cy="225286"/>
            </a:xfrm>
            <a:custGeom>
              <a:avLst/>
              <a:gdLst/>
              <a:ahLst/>
              <a:cxnLst/>
              <a:rect l="0" t="0" r="0" b="0"/>
              <a:pathLst>
                <a:path w="6626" h="225286">
                  <a:moveTo>
                    <a:pt x="0" y="225286"/>
                  </a:moveTo>
                  <a:lnTo>
                    <a:pt x="0" y="0"/>
                  </a:lnTo>
                </a:path>
              </a:pathLst>
            </a:custGeom>
            <a:noFill/>
            <a:ln w="9939">
              <a:solidFill>
                <a:srgbClr val="A3A3A3"/>
              </a:solidFill>
            </a:ln>
          </p:spPr>
          <p:txBody>
            <a:bodyPr rtlCol="0" anchor="ctr"/>
            <a:lstStyle/>
            <a:p>
              <a:pPr algn="ctr"/>
              <a:endParaRPr sz="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E4F5043B-7D78-8148-A286-E28F7087F0FD}"/>
                </a:ext>
              </a:extLst>
            </p:cNvPr>
            <p:cNvSpPr/>
            <p:nvPr/>
          </p:nvSpPr>
          <p:spPr>
            <a:xfrm>
              <a:off x="4830446" y="3614747"/>
              <a:ext cx="86139" cy="43069"/>
            </a:xfrm>
            <a:custGeom>
              <a:avLst/>
              <a:gdLst/>
              <a:ahLst/>
              <a:cxnLst/>
              <a:rect l="0" t="0" r="0" b="0"/>
              <a:pathLst>
                <a:path w="86139" h="43069">
                  <a:moveTo>
                    <a:pt x="86139" y="0"/>
                  </a:moveTo>
                  <a:lnTo>
                    <a:pt x="43069" y="43069"/>
                  </a:lnTo>
                  <a:lnTo>
                    <a:pt x="0" y="0"/>
                  </a:lnTo>
                </a:path>
              </a:pathLst>
            </a:custGeom>
            <a:noFill/>
            <a:ln w="9939">
              <a:solidFill>
                <a:srgbClr val="A3A3A3"/>
              </a:solidFill>
            </a:ln>
          </p:spPr>
          <p:txBody>
            <a:bodyPr rtlCol="0" anchor="ctr"/>
            <a:lstStyle/>
            <a:p>
              <a:pPr algn="ctr"/>
              <a:endParaRPr sz="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34C2442A-ECDE-5E36-DADE-2BF655CC0E1D}"/>
              </a:ext>
            </a:extLst>
          </p:cNvPr>
          <p:cNvGrpSpPr/>
          <p:nvPr/>
        </p:nvGrpSpPr>
        <p:grpSpPr>
          <a:xfrm>
            <a:off x="2678244" y="7777198"/>
            <a:ext cx="65486" cy="180397"/>
            <a:chOff x="3845544" y="3427825"/>
            <a:chExt cx="86139" cy="22859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Rounded Rectangle 6">
              <a:extLst>
                <a:ext uri="{FF2B5EF4-FFF2-40B4-BE49-F238E27FC236}">
                  <a16:creationId xmlns:a16="http://schemas.microsoft.com/office/drawing/2014/main" id="{74034F98-EE38-96C2-07A0-17509244039B}"/>
                </a:ext>
              </a:extLst>
            </p:cNvPr>
            <p:cNvSpPr/>
            <p:nvPr/>
          </p:nvSpPr>
          <p:spPr>
            <a:xfrm>
              <a:off x="3888614" y="3427825"/>
              <a:ext cx="6626" cy="225286"/>
            </a:xfrm>
            <a:custGeom>
              <a:avLst/>
              <a:gdLst/>
              <a:ahLst/>
              <a:cxnLst/>
              <a:rect l="0" t="0" r="0" b="0"/>
              <a:pathLst>
                <a:path w="6626" h="225286">
                  <a:moveTo>
                    <a:pt x="0" y="225286"/>
                  </a:moveTo>
                  <a:lnTo>
                    <a:pt x="0" y="0"/>
                  </a:lnTo>
                </a:path>
              </a:pathLst>
            </a:custGeom>
            <a:noFill/>
            <a:ln w="9939">
              <a:solidFill>
                <a:srgbClr val="A3A3A3"/>
              </a:solidFill>
            </a:ln>
          </p:spPr>
          <p:txBody>
            <a:bodyPr rtlCol="0" anchor="ctr"/>
            <a:lstStyle/>
            <a:p>
              <a:pPr algn="ctr"/>
              <a:endParaRPr sz="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7">
              <a:extLst>
                <a:ext uri="{FF2B5EF4-FFF2-40B4-BE49-F238E27FC236}">
                  <a16:creationId xmlns:a16="http://schemas.microsoft.com/office/drawing/2014/main" id="{D8C74F9A-1C80-23A1-9B64-2A2F0D204227}"/>
                </a:ext>
              </a:extLst>
            </p:cNvPr>
            <p:cNvSpPr/>
            <p:nvPr/>
          </p:nvSpPr>
          <p:spPr>
            <a:xfrm>
              <a:off x="3845544" y="3613355"/>
              <a:ext cx="86139" cy="43069"/>
            </a:xfrm>
            <a:custGeom>
              <a:avLst/>
              <a:gdLst/>
              <a:ahLst/>
              <a:cxnLst/>
              <a:rect l="0" t="0" r="0" b="0"/>
              <a:pathLst>
                <a:path w="86139" h="43069">
                  <a:moveTo>
                    <a:pt x="86139" y="0"/>
                  </a:moveTo>
                  <a:lnTo>
                    <a:pt x="43069" y="43069"/>
                  </a:lnTo>
                  <a:lnTo>
                    <a:pt x="0" y="0"/>
                  </a:lnTo>
                </a:path>
              </a:pathLst>
            </a:custGeom>
            <a:noFill/>
            <a:ln w="9939">
              <a:solidFill>
                <a:srgbClr val="A3A3A3"/>
              </a:solidFill>
            </a:ln>
          </p:spPr>
          <p:txBody>
            <a:bodyPr rtlCol="0" anchor="ctr"/>
            <a:lstStyle/>
            <a:p>
              <a:pPr algn="ctr"/>
              <a:endParaRPr sz="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E725A108-8A6B-2F9C-C347-3B9FE66CFDBA}"/>
              </a:ext>
            </a:extLst>
          </p:cNvPr>
          <p:cNvSpPr/>
          <p:nvPr/>
        </p:nvSpPr>
        <p:spPr>
          <a:xfrm>
            <a:off x="3278425" y="7401827"/>
            <a:ext cx="362694" cy="376481"/>
          </a:xfrm>
          <a:custGeom>
            <a:avLst/>
            <a:gdLst/>
            <a:ahLst/>
            <a:cxnLst/>
            <a:rect l="0" t="0" r="0" b="0"/>
            <a:pathLst>
              <a:path w="477078" h="477078">
                <a:moveTo>
                  <a:pt x="0" y="238539"/>
                </a:moveTo>
                <a:cubicBezTo>
                  <a:pt x="0" y="106797"/>
                  <a:pt x="106797" y="0"/>
                  <a:pt x="238539" y="0"/>
                </a:cubicBezTo>
                <a:cubicBezTo>
                  <a:pt x="370280" y="0"/>
                  <a:pt x="477078" y="106797"/>
                  <a:pt x="477078" y="238539"/>
                </a:cubicBezTo>
                <a:cubicBezTo>
                  <a:pt x="477078" y="370280"/>
                  <a:pt x="370280" y="477078"/>
                  <a:pt x="238539" y="477078"/>
                </a:cubicBezTo>
                <a:cubicBezTo>
                  <a:pt x="106797" y="477078"/>
                  <a:pt x="0" y="370280"/>
                  <a:pt x="0" y="238539"/>
                </a:cubicBezTo>
              </a:path>
            </a:pathLst>
          </a:custGeom>
          <a:solidFill>
            <a:srgbClr val="FAF0F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0">
            <a:extLst>
              <a:ext uri="{FF2B5EF4-FFF2-40B4-BE49-F238E27FC236}">
                <a16:creationId xmlns:a16="http://schemas.microsoft.com/office/drawing/2014/main" id="{C6244588-A54C-8FDC-906D-CD66BC66BF39}"/>
              </a:ext>
            </a:extLst>
          </p:cNvPr>
          <p:cNvSpPr/>
          <p:nvPr/>
        </p:nvSpPr>
        <p:spPr>
          <a:xfrm>
            <a:off x="3278425" y="7401827"/>
            <a:ext cx="362694" cy="376481"/>
          </a:xfrm>
          <a:custGeom>
            <a:avLst/>
            <a:gdLst/>
            <a:ahLst/>
            <a:cxnLst/>
            <a:rect l="0" t="0" r="0" b="0"/>
            <a:pathLst>
              <a:path w="477078" h="477078">
                <a:moveTo>
                  <a:pt x="0" y="238539"/>
                </a:moveTo>
                <a:cubicBezTo>
                  <a:pt x="0" y="106797"/>
                  <a:pt x="106797" y="0"/>
                  <a:pt x="238539" y="0"/>
                </a:cubicBezTo>
                <a:cubicBezTo>
                  <a:pt x="370280" y="0"/>
                  <a:pt x="477078" y="106797"/>
                  <a:pt x="477078" y="238539"/>
                </a:cubicBezTo>
                <a:cubicBezTo>
                  <a:pt x="477078" y="370280"/>
                  <a:pt x="370280" y="477078"/>
                  <a:pt x="238539" y="477078"/>
                </a:cubicBezTo>
                <a:cubicBezTo>
                  <a:pt x="106797" y="477078"/>
                  <a:pt x="0" y="370280"/>
                  <a:pt x="0" y="238539"/>
                </a:cubicBezTo>
              </a:path>
            </a:pathLst>
          </a:custGeom>
          <a:noFill/>
          <a:ln w="9939">
            <a:solidFill>
              <a:srgbClr val="BA5DE5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2">
            <a:extLst>
              <a:ext uri="{FF2B5EF4-FFF2-40B4-BE49-F238E27FC236}">
                <a16:creationId xmlns:a16="http://schemas.microsoft.com/office/drawing/2014/main" id="{27902C5D-24CC-B137-82DB-211F11633F7D}"/>
              </a:ext>
            </a:extLst>
          </p:cNvPr>
          <p:cNvSpPr/>
          <p:nvPr/>
        </p:nvSpPr>
        <p:spPr>
          <a:xfrm>
            <a:off x="2529658" y="7400730"/>
            <a:ext cx="362694" cy="376481"/>
          </a:xfrm>
          <a:custGeom>
            <a:avLst/>
            <a:gdLst/>
            <a:ahLst/>
            <a:cxnLst/>
            <a:rect l="0" t="0" r="0" b="0"/>
            <a:pathLst>
              <a:path w="477078" h="477078">
                <a:moveTo>
                  <a:pt x="0" y="238539"/>
                </a:moveTo>
                <a:cubicBezTo>
                  <a:pt x="0" y="106797"/>
                  <a:pt x="106797" y="0"/>
                  <a:pt x="238539" y="0"/>
                </a:cubicBezTo>
                <a:cubicBezTo>
                  <a:pt x="370280" y="0"/>
                  <a:pt x="477078" y="106797"/>
                  <a:pt x="477078" y="238539"/>
                </a:cubicBezTo>
                <a:cubicBezTo>
                  <a:pt x="477078" y="370280"/>
                  <a:pt x="370280" y="477078"/>
                  <a:pt x="238539" y="477078"/>
                </a:cubicBezTo>
                <a:cubicBezTo>
                  <a:pt x="106797" y="477078"/>
                  <a:pt x="0" y="370280"/>
                  <a:pt x="0" y="238539"/>
                </a:cubicBezTo>
              </a:path>
            </a:pathLst>
          </a:custGeom>
          <a:solidFill>
            <a:srgbClr val="FAF0FF"/>
          </a:solidFill>
          <a:ln>
            <a:solidFill>
              <a:srgbClr val="DDA7EC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3">
            <a:extLst>
              <a:ext uri="{FF2B5EF4-FFF2-40B4-BE49-F238E27FC236}">
                <a16:creationId xmlns:a16="http://schemas.microsoft.com/office/drawing/2014/main" id="{1B77622E-C8DA-F581-B6D8-2175BD33AFF8}"/>
              </a:ext>
            </a:extLst>
          </p:cNvPr>
          <p:cNvSpPr/>
          <p:nvPr/>
        </p:nvSpPr>
        <p:spPr>
          <a:xfrm>
            <a:off x="2529658" y="7400730"/>
            <a:ext cx="362694" cy="376481"/>
          </a:xfrm>
          <a:custGeom>
            <a:avLst/>
            <a:gdLst/>
            <a:ahLst/>
            <a:cxnLst/>
            <a:rect l="0" t="0" r="0" b="0"/>
            <a:pathLst>
              <a:path w="477078" h="477078">
                <a:moveTo>
                  <a:pt x="0" y="238539"/>
                </a:moveTo>
                <a:cubicBezTo>
                  <a:pt x="0" y="106797"/>
                  <a:pt x="106797" y="0"/>
                  <a:pt x="238539" y="0"/>
                </a:cubicBezTo>
                <a:cubicBezTo>
                  <a:pt x="370280" y="0"/>
                  <a:pt x="477078" y="106797"/>
                  <a:pt x="477078" y="238539"/>
                </a:cubicBezTo>
                <a:cubicBezTo>
                  <a:pt x="477078" y="370280"/>
                  <a:pt x="370280" y="477078"/>
                  <a:pt x="238539" y="477078"/>
                </a:cubicBezTo>
                <a:cubicBezTo>
                  <a:pt x="106797" y="477078"/>
                  <a:pt x="0" y="370280"/>
                  <a:pt x="0" y="238539"/>
                </a:cubicBezTo>
              </a:path>
            </a:pathLst>
          </a:custGeom>
          <a:noFill/>
          <a:ln w="9939">
            <a:solidFill>
              <a:srgbClr val="BA5DE5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ounded Rectangle 15">
            <a:extLst>
              <a:ext uri="{FF2B5EF4-FFF2-40B4-BE49-F238E27FC236}">
                <a16:creationId xmlns:a16="http://schemas.microsoft.com/office/drawing/2014/main" id="{0E9B48D7-BFCB-D19B-3235-EABA70EDDF82}"/>
              </a:ext>
            </a:extLst>
          </p:cNvPr>
          <p:cNvSpPr/>
          <p:nvPr/>
        </p:nvSpPr>
        <p:spPr>
          <a:xfrm>
            <a:off x="3278402" y="6899838"/>
            <a:ext cx="362694" cy="376481"/>
          </a:xfrm>
          <a:custGeom>
            <a:avLst/>
            <a:gdLst/>
            <a:ahLst/>
            <a:cxnLst/>
            <a:rect l="0" t="0" r="0" b="0"/>
            <a:pathLst>
              <a:path w="477078" h="477078">
                <a:moveTo>
                  <a:pt x="0" y="238539"/>
                </a:moveTo>
                <a:cubicBezTo>
                  <a:pt x="0" y="106797"/>
                  <a:pt x="106797" y="0"/>
                  <a:pt x="238539" y="0"/>
                </a:cubicBezTo>
                <a:cubicBezTo>
                  <a:pt x="370280" y="0"/>
                  <a:pt x="477078" y="106797"/>
                  <a:pt x="477078" y="238539"/>
                </a:cubicBezTo>
                <a:cubicBezTo>
                  <a:pt x="477078" y="370280"/>
                  <a:pt x="370280" y="477078"/>
                  <a:pt x="238539" y="477078"/>
                </a:cubicBezTo>
                <a:cubicBezTo>
                  <a:pt x="106797" y="477078"/>
                  <a:pt x="0" y="370280"/>
                  <a:pt x="0" y="238538"/>
                </a:cubicBezTo>
              </a:path>
            </a:pathLst>
          </a:custGeom>
          <a:solidFill>
            <a:srgbClr val="F5DFDB"/>
          </a:solidFill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16">
            <a:extLst>
              <a:ext uri="{FF2B5EF4-FFF2-40B4-BE49-F238E27FC236}">
                <a16:creationId xmlns:a16="http://schemas.microsoft.com/office/drawing/2014/main" id="{30A2220E-C233-AB32-73D3-3F857026D59F}"/>
              </a:ext>
            </a:extLst>
          </p:cNvPr>
          <p:cNvSpPr/>
          <p:nvPr/>
        </p:nvSpPr>
        <p:spPr>
          <a:xfrm>
            <a:off x="3278402" y="6899838"/>
            <a:ext cx="362694" cy="376481"/>
          </a:xfrm>
          <a:custGeom>
            <a:avLst/>
            <a:gdLst/>
            <a:ahLst/>
            <a:cxnLst/>
            <a:rect l="0" t="0" r="0" b="0"/>
            <a:pathLst>
              <a:path w="477078" h="477078">
                <a:moveTo>
                  <a:pt x="0" y="238539"/>
                </a:moveTo>
                <a:cubicBezTo>
                  <a:pt x="0" y="106797"/>
                  <a:pt x="106797" y="0"/>
                  <a:pt x="238539" y="0"/>
                </a:cubicBezTo>
                <a:cubicBezTo>
                  <a:pt x="370280" y="0"/>
                  <a:pt x="477078" y="106797"/>
                  <a:pt x="477078" y="238539"/>
                </a:cubicBezTo>
                <a:cubicBezTo>
                  <a:pt x="477078" y="370280"/>
                  <a:pt x="370280" y="477078"/>
                  <a:pt x="238539" y="477078"/>
                </a:cubicBezTo>
                <a:cubicBezTo>
                  <a:pt x="106797" y="477078"/>
                  <a:pt x="0" y="370280"/>
                  <a:pt x="0" y="238538"/>
                </a:cubicBezTo>
              </a:path>
            </a:pathLst>
          </a:custGeom>
          <a:noFill/>
          <a:ln w="9939">
            <a:solidFill>
              <a:srgbClr val="D5ABBE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18">
            <a:extLst>
              <a:ext uri="{FF2B5EF4-FFF2-40B4-BE49-F238E27FC236}">
                <a16:creationId xmlns:a16="http://schemas.microsoft.com/office/drawing/2014/main" id="{3F97C075-5737-06A4-2A7C-32A1705DB268}"/>
              </a:ext>
            </a:extLst>
          </p:cNvPr>
          <p:cNvSpPr/>
          <p:nvPr/>
        </p:nvSpPr>
        <p:spPr>
          <a:xfrm>
            <a:off x="2529642" y="6898741"/>
            <a:ext cx="362694" cy="376481"/>
          </a:xfrm>
          <a:custGeom>
            <a:avLst/>
            <a:gdLst/>
            <a:ahLst/>
            <a:cxnLst/>
            <a:rect l="0" t="0" r="0" b="0"/>
            <a:pathLst>
              <a:path w="477078" h="477078">
                <a:moveTo>
                  <a:pt x="0" y="238539"/>
                </a:moveTo>
                <a:cubicBezTo>
                  <a:pt x="0" y="106797"/>
                  <a:pt x="106797" y="0"/>
                  <a:pt x="238539" y="0"/>
                </a:cubicBezTo>
                <a:cubicBezTo>
                  <a:pt x="370280" y="0"/>
                  <a:pt x="477078" y="106797"/>
                  <a:pt x="477078" y="238539"/>
                </a:cubicBezTo>
                <a:cubicBezTo>
                  <a:pt x="477078" y="370280"/>
                  <a:pt x="370280" y="477078"/>
                  <a:pt x="238539" y="477078"/>
                </a:cubicBezTo>
                <a:cubicBezTo>
                  <a:pt x="106797" y="477078"/>
                  <a:pt x="0" y="370280"/>
                  <a:pt x="0" y="238538"/>
                </a:cubicBezTo>
              </a:path>
            </a:pathLst>
          </a:custGeom>
          <a:solidFill>
            <a:srgbClr val="F4FFDC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ounded Rectangle 19">
            <a:extLst>
              <a:ext uri="{FF2B5EF4-FFF2-40B4-BE49-F238E27FC236}">
                <a16:creationId xmlns:a16="http://schemas.microsoft.com/office/drawing/2014/main" id="{8977F030-D75D-7DBC-04CC-4F60CF29C3E0}"/>
              </a:ext>
            </a:extLst>
          </p:cNvPr>
          <p:cNvSpPr/>
          <p:nvPr/>
        </p:nvSpPr>
        <p:spPr>
          <a:xfrm>
            <a:off x="2529642" y="6898741"/>
            <a:ext cx="362694" cy="376481"/>
          </a:xfrm>
          <a:custGeom>
            <a:avLst/>
            <a:gdLst/>
            <a:ahLst/>
            <a:cxnLst/>
            <a:rect l="0" t="0" r="0" b="0"/>
            <a:pathLst>
              <a:path w="477078" h="477078">
                <a:moveTo>
                  <a:pt x="0" y="238539"/>
                </a:moveTo>
                <a:cubicBezTo>
                  <a:pt x="0" y="106797"/>
                  <a:pt x="106797" y="0"/>
                  <a:pt x="238539" y="0"/>
                </a:cubicBezTo>
                <a:cubicBezTo>
                  <a:pt x="370280" y="0"/>
                  <a:pt x="477078" y="106797"/>
                  <a:pt x="477078" y="238539"/>
                </a:cubicBezTo>
                <a:cubicBezTo>
                  <a:pt x="477078" y="370280"/>
                  <a:pt x="370280" y="477078"/>
                  <a:pt x="238539" y="477078"/>
                </a:cubicBezTo>
                <a:cubicBezTo>
                  <a:pt x="106797" y="477078"/>
                  <a:pt x="0" y="370280"/>
                  <a:pt x="0" y="238538"/>
                </a:cubicBezTo>
              </a:path>
            </a:pathLst>
          </a:custGeom>
          <a:solidFill>
            <a:srgbClr val="F5DFDB"/>
          </a:solidFill>
          <a:ln w="9939">
            <a:solidFill>
              <a:srgbClr val="D5ABBE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ounded Rectangle 21">
            <a:extLst>
              <a:ext uri="{FF2B5EF4-FFF2-40B4-BE49-F238E27FC236}">
                <a16:creationId xmlns:a16="http://schemas.microsoft.com/office/drawing/2014/main" id="{BB7D6396-63C9-D3CE-B7D2-E9A26148179B}"/>
              </a:ext>
            </a:extLst>
          </p:cNvPr>
          <p:cNvSpPr/>
          <p:nvPr/>
        </p:nvSpPr>
        <p:spPr>
          <a:xfrm>
            <a:off x="3278402" y="6397864"/>
            <a:ext cx="362694" cy="376481"/>
          </a:xfrm>
          <a:custGeom>
            <a:avLst/>
            <a:gdLst/>
            <a:ahLst/>
            <a:cxnLst/>
            <a:rect l="0" t="0" r="0" b="0"/>
            <a:pathLst>
              <a:path w="477078" h="477078">
                <a:moveTo>
                  <a:pt x="0" y="238539"/>
                </a:moveTo>
                <a:cubicBezTo>
                  <a:pt x="0" y="106797"/>
                  <a:pt x="106797" y="0"/>
                  <a:pt x="238539" y="0"/>
                </a:cubicBezTo>
                <a:cubicBezTo>
                  <a:pt x="370280" y="0"/>
                  <a:pt x="477078" y="106797"/>
                  <a:pt x="477078" y="238539"/>
                </a:cubicBezTo>
                <a:cubicBezTo>
                  <a:pt x="477078" y="370280"/>
                  <a:pt x="370280" y="477078"/>
                  <a:pt x="238539" y="477078"/>
                </a:cubicBezTo>
                <a:cubicBezTo>
                  <a:pt x="106797" y="477078"/>
                  <a:pt x="0" y="370280"/>
                  <a:pt x="0" y="238538"/>
                </a:cubicBezTo>
              </a:path>
            </a:pathLst>
          </a:custGeom>
          <a:solidFill>
            <a:srgbClr val="B7F5DE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2">
            <a:extLst>
              <a:ext uri="{FF2B5EF4-FFF2-40B4-BE49-F238E27FC236}">
                <a16:creationId xmlns:a16="http://schemas.microsoft.com/office/drawing/2014/main" id="{D3D50AFE-5896-9ED6-5B6A-317B3069A3AA}"/>
              </a:ext>
            </a:extLst>
          </p:cNvPr>
          <p:cNvSpPr/>
          <p:nvPr/>
        </p:nvSpPr>
        <p:spPr>
          <a:xfrm>
            <a:off x="3278402" y="6397864"/>
            <a:ext cx="362694" cy="376481"/>
          </a:xfrm>
          <a:custGeom>
            <a:avLst/>
            <a:gdLst/>
            <a:ahLst/>
            <a:cxnLst/>
            <a:rect l="0" t="0" r="0" b="0"/>
            <a:pathLst>
              <a:path w="477078" h="477078">
                <a:moveTo>
                  <a:pt x="0" y="238539"/>
                </a:moveTo>
                <a:cubicBezTo>
                  <a:pt x="0" y="106797"/>
                  <a:pt x="106797" y="0"/>
                  <a:pt x="238539" y="0"/>
                </a:cubicBezTo>
                <a:cubicBezTo>
                  <a:pt x="370280" y="0"/>
                  <a:pt x="477078" y="106797"/>
                  <a:pt x="477078" y="238539"/>
                </a:cubicBezTo>
                <a:cubicBezTo>
                  <a:pt x="477078" y="370280"/>
                  <a:pt x="370280" y="477078"/>
                  <a:pt x="238539" y="477078"/>
                </a:cubicBezTo>
                <a:cubicBezTo>
                  <a:pt x="106797" y="477078"/>
                  <a:pt x="0" y="370280"/>
                  <a:pt x="0" y="238538"/>
                </a:cubicBezTo>
              </a:path>
            </a:pathLst>
          </a:custGeom>
          <a:noFill/>
          <a:ln w="9939">
            <a:solidFill>
              <a:srgbClr val="3CC583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24">
            <a:extLst>
              <a:ext uri="{FF2B5EF4-FFF2-40B4-BE49-F238E27FC236}">
                <a16:creationId xmlns:a16="http://schemas.microsoft.com/office/drawing/2014/main" id="{085E4DCB-6BDC-0827-5943-DB21A5314258}"/>
              </a:ext>
            </a:extLst>
          </p:cNvPr>
          <p:cNvSpPr/>
          <p:nvPr/>
        </p:nvSpPr>
        <p:spPr>
          <a:xfrm>
            <a:off x="2529642" y="6396765"/>
            <a:ext cx="362694" cy="376481"/>
          </a:xfrm>
          <a:custGeom>
            <a:avLst/>
            <a:gdLst/>
            <a:ahLst/>
            <a:cxnLst/>
            <a:rect l="0" t="0" r="0" b="0"/>
            <a:pathLst>
              <a:path w="477078" h="477078">
                <a:moveTo>
                  <a:pt x="0" y="238539"/>
                </a:moveTo>
                <a:cubicBezTo>
                  <a:pt x="0" y="106797"/>
                  <a:pt x="106797" y="0"/>
                  <a:pt x="238539" y="0"/>
                </a:cubicBezTo>
                <a:cubicBezTo>
                  <a:pt x="370280" y="0"/>
                  <a:pt x="477078" y="106797"/>
                  <a:pt x="477078" y="238539"/>
                </a:cubicBezTo>
                <a:cubicBezTo>
                  <a:pt x="477078" y="370280"/>
                  <a:pt x="370280" y="477078"/>
                  <a:pt x="238539" y="477078"/>
                </a:cubicBezTo>
                <a:cubicBezTo>
                  <a:pt x="106797" y="477078"/>
                  <a:pt x="0" y="370280"/>
                  <a:pt x="0" y="238538"/>
                </a:cubicBezTo>
              </a:path>
            </a:pathLst>
          </a:custGeom>
          <a:solidFill>
            <a:srgbClr val="B7F5DE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ed Rectangle 25">
            <a:extLst>
              <a:ext uri="{FF2B5EF4-FFF2-40B4-BE49-F238E27FC236}">
                <a16:creationId xmlns:a16="http://schemas.microsoft.com/office/drawing/2014/main" id="{EE4F35F3-EFC3-473D-DBE9-B5249A33DCAD}"/>
              </a:ext>
            </a:extLst>
          </p:cNvPr>
          <p:cNvSpPr/>
          <p:nvPr/>
        </p:nvSpPr>
        <p:spPr>
          <a:xfrm>
            <a:off x="2529642" y="6396765"/>
            <a:ext cx="362694" cy="376481"/>
          </a:xfrm>
          <a:custGeom>
            <a:avLst/>
            <a:gdLst/>
            <a:ahLst/>
            <a:cxnLst/>
            <a:rect l="0" t="0" r="0" b="0"/>
            <a:pathLst>
              <a:path w="477078" h="477078">
                <a:moveTo>
                  <a:pt x="0" y="238539"/>
                </a:moveTo>
                <a:cubicBezTo>
                  <a:pt x="0" y="106797"/>
                  <a:pt x="106797" y="0"/>
                  <a:pt x="238539" y="0"/>
                </a:cubicBezTo>
                <a:cubicBezTo>
                  <a:pt x="370280" y="0"/>
                  <a:pt x="477078" y="106797"/>
                  <a:pt x="477078" y="238539"/>
                </a:cubicBezTo>
                <a:cubicBezTo>
                  <a:pt x="477078" y="370280"/>
                  <a:pt x="370280" y="477078"/>
                  <a:pt x="238539" y="477078"/>
                </a:cubicBezTo>
                <a:cubicBezTo>
                  <a:pt x="106797" y="477078"/>
                  <a:pt x="0" y="370280"/>
                  <a:pt x="0" y="238538"/>
                </a:cubicBezTo>
              </a:path>
            </a:pathLst>
          </a:custGeom>
          <a:noFill/>
          <a:ln w="9939">
            <a:solidFill>
              <a:srgbClr val="3CC583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27">
            <a:extLst>
              <a:ext uri="{FF2B5EF4-FFF2-40B4-BE49-F238E27FC236}">
                <a16:creationId xmlns:a16="http://schemas.microsoft.com/office/drawing/2014/main" id="{1AB25FEA-9CB1-A078-412B-F49C54639033}"/>
              </a:ext>
            </a:extLst>
          </p:cNvPr>
          <p:cNvSpPr/>
          <p:nvPr/>
        </p:nvSpPr>
        <p:spPr>
          <a:xfrm>
            <a:off x="2529642" y="5894790"/>
            <a:ext cx="362694" cy="376481"/>
          </a:xfrm>
          <a:custGeom>
            <a:avLst/>
            <a:gdLst/>
            <a:ahLst/>
            <a:cxnLst/>
            <a:rect l="0" t="0" r="0" b="0"/>
            <a:pathLst>
              <a:path w="477078" h="477078">
                <a:moveTo>
                  <a:pt x="0" y="238539"/>
                </a:moveTo>
                <a:cubicBezTo>
                  <a:pt x="0" y="106797"/>
                  <a:pt x="106797" y="0"/>
                  <a:pt x="238539" y="0"/>
                </a:cubicBezTo>
                <a:cubicBezTo>
                  <a:pt x="370280" y="0"/>
                  <a:pt x="477078" y="106797"/>
                  <a:pt x="477078" y="238539"/>
                </a:cubicBezTo>
                <a:cubicBezTo>
                  <a:pt x="477078" y="370280"/>
                  <a:pt x="370280" y="477078"/>
                  <a:pt x="238539" y="477078"/>
                </a:cubicBezTo>
                <a:cubicBezTo>
                  <a:pt x="106797" y="477078"/>
                  <a:pt x="0" y="370280"/>
                  <a:pt x="0" y="238538"/>
                </a:cubicBezTo>
              </a:path>
            </a:pathLst>
          </a:custGeom>
          <a:solidFill>
            <a:srgbClr val="A0D1D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28">
            <a:extLst>
              <a:ext uri="{FF2B5EF4-FFF2-40B4-BE49-F238E27FC236}">
                <a16:creationId xmlns:a16="http://schemas.microsoft.com/office/drawing/2014/main" id="{52E4EA86-BBED-98E2-2092-F8A46A6137E7}"/>
              </a:ext>
            </a:extLst>
          </p:cNvPr>
          <p:cNvSpPr/>
          <p:nvPr/>
        </p:nvSpPr>
        <p:spPr>
          <a:xfrm>
            <a:off x="2529642" y="5894790"/>
            <a:ext cx="362694" cy="376481"/>
          </a:xfrm>
          <a:custGeom>
            <a:avLst/>
            <a:gdLst/>
            <a:ahLst/>
            <a:cxnLst/>
            <a:rect l="0" t="0" r="0" b="0"/>
            <a:pathLst>
              <a:path w="477078" h="477078">
                <a:moveTo>
                  <a:pt x="0" y="238539"/>
                </a:moveTo>
                <a:cubicBezTo>
                  <a:pt x="0" y="106797"/>
                  <a:pt x="106797" y="0"/>
                  <a:pt x="238539" y="0"/>
                </a:cubicBezTo>
                <a:cubicBezTo>
                  <a:pt x="370280" y="0"/>
                  <a:pt x="477078" y="106797"/>
                  <a:pt x="477078" y="238539"/>
                </a:cubicBezTo>
                <a:cubicBezTo>
                  <a:pt x="477078" y="370280"/>
                  <a:pt x="370280" y="477078"/>
                  <a:pt x="238539" y="477078"/>
                </a:cubicBezTo>
                <a:cubicBezTo>
                  <a:pt x="106797" y="477078"/>
                  <a:pt x="0" y="370280"/>
                  <a:pt x="0" y="238538"/>
                </a:cubicBezTo>
              </a:path>
            </a:pathLst>
          </a:custGeom>
          <a:noFill/>
          <a:ln w="9939">
            <a:solidFill>
              <a:srgbClr val="1EABDA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ounded Rectangle 30">
            <a:extLst>
              <a:ext uri="{FF2B5EF4-FFF2-40B4-BE49-F238E27FC236}">
                <a16:creationId xmlns:a16="http://schemas.microsoft.com/office/drawing/2014/main" id="{C21B29FD-2E83-7DBC-6350-2418563970C6}"/>
              </a:ext>
            </a:extLst>
          </p:cNvPr>
          <p:cNvSpPr/>
          <p:nvPr/>
        </p:nvSpPr>
        <p:spPr>
          <a:xfrm>
            <a:off x="3278402" y="5895889"/>
            <a:ext cx="362694" cy="376481"/>
          </a:xfrm>
          <a:custGeom>
            <a:avLst/>
            <a:gdLst/>
            <a:ahLst/>
            <a:cxnLst/>
            <a:rect l="0" t="0" r="0" b="0"/>
            <a:pathLst>
              <a:path w="477078" h="477078">
                <a:moveTo>
                  <a:pt x="0" y="238539"/>
                </a:moveTo>
                <a:cubicBezTo>
                  <a:pt x="0" y="106797"/>
                  <a:pt x="106797" y="0"/>
                  <a:pt x="238539" y="0"/>
                </a:cubicBezTo>
                <a:cubicBezTo>
                  <a:pt x="370280" y="0"/>
                  <a:pt x="477078" y="106797"/>
                  <a:pt x="477078" y="238539"/>
                </a:cubicBezTo>
                <a:cubicBezTo>
                  <a:pt x="477078" y="370280"/>
                  <a:pt x="370280" y="477078"/>
                  <a:pt x="238539" y="477078"/>
                </a:cubicBezTo>
                <a:cubicBezTo>
                  <a:pt x="106797" y="477078"/>
                  <a:pt x="0" y="370280"/>
                  <a:pt x="0" y="238538"/>
                </a:cubicBezTo>
              </a:path>
            </a:pathLst>
          </a:custGeom>
          <a:solidFill>
            <a:srgbClr val="A0D1D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ounded Rectangle 31">
            <a:extLst>
              <a:ext uri="{FF2B5EF4-FFF2-40B4-BE49-F238E27FC236}">
                <a16:creationId xmlns:a16="http://schemas.microsoft.com/office/drawing/2014/main" id="{9B5C37F2-8805-458F-F8E3-DAB6E944E4A7}"/>
              </a:ext>
            </a:extLst>
          </p:cNvPr>
          <p:cNvSpPr/>
          <p:nvPr/>
        </p:nvSpPr>
        <p:spPr>
          <a:xfrm>
            <a:off x="3278402" y="5895889"/>
            <a:ext cx="362694" cy="376481"/>
          </a:xfrm>
          <a:custGeom>
            <a:avLst/>
            <a:gdLst/>
            <a:ahLst/>
            <a:cxnLst/>
            <a:rect l="0" t="0" r="0" b="0"/>
            <a:pathLst>
              <a:path w="477078" h="477078">
                <a:moveTo>
                  <a:pt x="0" y="238539"/>
                </a:moveTo>
                <a:cubicBezTo>
                  <a:pt x="0" y="106797"/>
                  <a:pt x="106797" y="0"/>
                  <a:pt x="238539" y="0"/>
                </a:cubicBezTo>
                <a:cubicBezTo>
                  <a:pt x="370280" y="0"/>
                  <a:pt x="477078" y="106797"/>
                  <a:pt x="477078" y="238539"/>
                </a:cubicBezTo>
                <a:cubicBezTo>
                  <a:pt x="477078" y="370280"/>
                  <a:pt x="370280" y="477078"/>
                  <a:pt x="238539" y="477078"/>
                </a:cubicBezTo>
                <a:cubicBezTo>
                  <a:pt x="106797" y="477078"/>
                  <a:pt x="0" y="370280"/>
                  <a:pt x="0" y="238538"/>
                </a:cubicBezTo>
              </a:path>
            </a:pathLst>
          </a:custGeom>
          <a:noFill/>
          <a:ln w="9939">
            <a:solidFill>
              <a:srgbClr val="1EABDA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3">
            <a:extLst>
              <a:ext uri="{FF2B5EF4-FFF2-40B4-BE49-F238E27FC236}">
                <a16:creationId xmlns:a16="http://schemas.microsoft.com/office/drawing/2014/main" id="{EA543026-8D9C-4337-52F7-D7FFBF991055}"/>
              </a:ext>
            </a:extLst>
          </p:cNvPr>
          <p:cNvSpPr txBox="1"/>
          <p:nvPr/>
        </p:nvSpPr>
        <p:spPr>
          <a:xfrm>
            <a:off x="3772092" y="6029240"/>
            <a:ext cx="1497205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1" dirty="0">
                <a:solidFill>
                  <a:srgbClr val="4848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Feature Order Rotation</a:t>
            </a:r>
          </a:p>
        </p:txBody>
      </p:sp>
      <p:sp>
        <p:nvSpPr>
          <p:cNvPr id="41" name="TextBox 34">
            <a:extLst>
              <a:ext uri="{FF2B5EF4-FFF2-40B4-BE49-F238E27FC236}">
                <a16:creationId xmlns:a16="http://schemas.microsoft.com/office/drawing/2014/main" id="{5B82175B-2F32-F064-2FF0-F119FCB0C91E}"/>
              </a:ext>
            </a:extLst>
          </p:cNvPr>
          <p:cNvSpPr txBox="1"/>
          <p:nvPr/>
        </p:nvSpPr>
        <p:spPr>
          <a:xfrm>
            <a:off x="961359" y="6016117"/>
            <a:ext cx="1497206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800" b="1" dirty="0">
                <a:solidFill>
                  <a:srgbClr val="4848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Feature Order Rotation</a:t>
            </a:r>
          </a:p>
        </p:txBody>
      </p:sp>
      <p:sp>
        <p:nvSpPr>
          <p:cNvPr id="42" name="TextBox 35">
            <a:extLst>
              <a:ext uri="{FF2B5EF4-FFF2-40B4-BE49-F238E27FC236}">
                <a16:creationId xmlns:a16="http://schemas.microsoft.com/office/drawing/2014/main" id="{640FC790-69BE-88AD-F6D8-345D067F4365}"/>
              </a:ext>
            </a:extLst>
          </p:cNvPr>
          <p:cNvSpPr txBox="1"/>
          <p:nvPr/>
        </p:nvSpPr>
        <p:spPr>
          <a:xfrm>
            <a:off x="1317227" y="6436062"/>
            <a:ext cx="1141338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800" b="1" dirty="0">
                <a:solidFill>
                  <a:srgbClr val="4848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No Distribution </a:t>
            </a:r>
            <a:endParaRPr lang="en-US" sz="800" b="1" dirty="0">
              <a:solidFill>
                <a:srgbClr val="48484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sz="800" b="1" dirty="0">
                <a:solidFill>
                  <a:srgbClr val="4848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Transformation</a:t>
            </a:r>
          </a:p>
        </p:txBody>
      </p:sp>
      <p:sp>
        <p:nvSpPr>
          <p:cNvPr id="43" name="TextBox 36">
            <a:extLst>
              <a:ext uri="{FF2B5EF4-FFF2-40B4-BE49-F238E27FC236}">
                <a16:creationId xmlns:a16="http://schemas.microsoft.com/office/drawing/2014/main" id="{C386559D-43DB-9EF9-C3EB-EFA971855B22}"/>
              </a:ext>
            </a:extLst>
          </p:cNvPr>
          <p:cNvSpPr txBox="1"/>
          <p:nvPr/>
        </p:nvSpPr>
        <p:spPr>
          <a:xfrm>
            <a:off x="3772090" y="6531212"/>
            <a:ext cx="1566134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1" dirty="0">
                <a:solidFill>
                  <a:srgbClr val="4848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Quantile Transformation</a:t>
            </a:r>
          </a:p>
        </p:txBody>
      </p:sp>
      <p:sp>
        <p:nvSpPr>
          <p:cNvPr id="44" name="TextBox 40">
            <a:extLst>
              <a:ext uri="{FF2B5EF4-FFF2-40B4-BE49-F238E27FC236}">
                <a16:creationId xmlns:a16="http://schemas.microsoft.com/office/drawing/2014/main" id="{119CE4A7-F0C5-7CCB-FD7A-1AF263935187}"/>
              </a:ext>
            </a:extLst>
          </p:cNvPr>
          <p:cNvSpPr txBox="1"/>
          <p:nvPr/>
        </p:nvSpPr>
        <p:spPr>
          <a:xfrm>
            <a:off x="3772090" y="7535164"/>
            <a:ext cx="1126912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1" dirty="0">
                <a:solidFill>
                  <a:srgbClr val="4848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Inference (×</a:t>
            </a:r>
            <a:r>
              <a:rPr lang="en-US" altLang="zh-CN" sz="800" b="1" dirty="0">
                <a:solidFill>
                  <a:srgbClr val="4848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sz="800" b="1" dirty="0">
                <a:solidFill>
                  <a:srgbClr val="4848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5" name="TextBox 41">
            <a:extLst>
              <a:ext uri="{FF2B5EF4-FFF2-40B4-BE49-F238E27FC236}">
                <a16:creationId xmlns:a16="http://schemas.microsoft.com/office/drawing/2014/main" id="{4A085C47-AF52-2140-0D22-48F47A036732}"/>
              </a:ext>
            </a:extLst>
          </p:cNvPr>
          <p:cNvSpPr txBox="1"/>
          <p:nvPr/>
        </p:nvSpPr>
        <p:spPr>
          <a:xfrm>
            <a:off x="2828414" y="5381070"/>
            <a:ext cx="501740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1" dirty="0">
                <a:solidFill>
                  <a:srgbClr val="4848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</p:txBody>
      </p:sp>
      <p:sp>
        <p:nvSpPr>
          <p:cNvPr id="46" name="TextBox 42">
            <a:extLst>
              <a:ext uri="{FF2B5EF4-FFF2-40B4-BE49-F238E27FC236}">
                <a16:creationId xmlns:a16="http://schemas.microsoft.com/office/drawing/2014/main" id="{BAC058B2-01FA-4923-3E6D-1853DD9D4F77}"/>
              </a:ext>
            </a:extLst>
          </p:cNvPr>
          <p:cNvSpPr txBox="1"/>
          <p:nvPr/>
        </p:nvSpPr>
        <p:spPr>
          <a:xfrm>
            <a:off x="1331654" y="7522046"/>
            <a:ext cx="1126912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800" b="1" dirty="0">
                <a:solidFill>
                  <a:srgbClr val="4848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Inference (×</a:t>
            </a:r>
            <a:r>
              <a:rPr lang="en-US" altLang="zh-CN" sz="800" b="1" dirty="0">
                <a:solidFill>
                  <a:srgbClr val="4848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sz="800" b="1" dirty="0">
                <a:solidFill>
                  <a:srgbClr val="4848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id="{A5C97E99-7676-BAE8-B665-15E56EAF2DD9}"/>
              </a:ext>
            </a:extLst>
          </p:cNvPr>
          <p:cNvSpPr txBox="1"/>
          <p:nvPr/>
        </p:nvSpPr>
        <p:spPr>
          <a:xfrm>
            <a:off x="2547048" y="8382180"/>
            <a:ext cx="1118867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800" b="1" dirty="0">
                <a:solidFill>
                  <a:srgbClr val="4848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 Aggregation</a:t>
            </a:r>
          </a:p>
        </p:txBody>
      </p:sp>
      <p:sp>
        <p:nvSpPr>
          <p:cNvPr id="48" name="Rounded Rectangle 44">
            <a:extLst>
              <a:ext uri="{FF2B5EF4-FFF2-40B4-BE49-F238E27FC236}">
                <a16:creationId xmlns:a16="http://schemas.microsoft.com/office/drawing/2014/main" id="{1FB0B6EB-4DDF-3469-9CE5-10E8AEAB7671}"/>
              </a:ext>
            </a:extLst>
          </p:cNvPr>
          <p:cNvSpPr>
            <a:spLocks noChangeAspect="1"/>
          </p:cNvSpPr>
          <p:nvPr/>
        </p:nvSpPr>
        <p:spPr>
          <a:xfrm>
            <a:off x="3338873" y="5958646"/>
            <a:ext cx="241200" cy="239484"/>
          </a:xfrm>
          <a:custGeom>
            <a:avLst/>
            <a:gdLst/>
            <a:ahLst/>
            <a:cxnLst/>
            <a:rect l="0" t="0" r="0" b="0"/>
            <a:pathLst>
              <a:path w="308113" h="303474">
                <a:moveTo>
                  <a:pt x="182217" y="13255"/>
                </a:moveTo>
                <a:cubicBezTo>
                  <a:pt x="196794" y="13255"/>
                  <a:pt x="208721" y="25182"/>
                  <a:pt x="208721" y="39759"/>
                </a:cubicBezTo>
                <a:lnTo>
                  <a:pt x="208721" y="72890"/>
                </a:lnTo>
                <a:lnTo>
                  <a:pt x="9939" y="72890"/>
                </a:lnTo>
                <a:lnTo>
                  <a:pt x="9939" y="39759"/>
                </a:lnTo>
                <a:cubicBezTo>
                  <a:pt x="9939" y="25182"/>
                  <a:pt x="21866" y="13255"/>
                  <a:pt x="36443" y="13255"/>
                </a:cubicBezTo>
                <a:close/>
                <a:moveTo>
                  <a:pt x="76200" y="72888"/>
                </a:moveTo>
                <a:lnTo>
                  <a:pt x="76200" y="202759"/>
                </a:lnTo>
                <a:lnTo>
                  <a:pt x="36443" y="202759"/>
                </a:lnTo>
                <a:cubicBezTo>
                  <a:pt x="21866" y="202759"/>
                  <a:pt x="9939" y="190832"/>
                  <a:pt x="9939" y="176255"/>
                </a:cubicBezTo>
                <a:lnTo>
                  <a:pt x="9939" y="72888"/>
                </a:lnTo>
                <a:close/>
                <a:moveTo>
                  <a:pt x="76200" y="139149"/>
                </a:moveTo>
                <a:lnTo>
                  <a:pt x="9939" y="139149"/>
                </a:lnTo>
                <a:moveTo>
                  <a:pt x="142460" y="202759"/>
                </a:moveTo>
                <a:lnTo>
                  <a:pt x="76200" y="202759"/>
                </a:lnTo>
                <a:lnTo>
                  <a:pt x="76200" y="72888"/>
                </a:lnTo>
                <a:lnTo>
                  <a:pt x="142460" y="72888"/>
                </a:lnTo>
                <a:close/>
                <a:moveTo>
                  <a:pt x="142460" y="139149"/>
                </a:moveTo>
                <a:lnTo>
                  <a:pt x="76200" y="139149"/>
                </a:lnTo>
                <a:moveTo>
                  <a:pt x="208721" y="72888"/>
                </a:moveTo>
                <a:lnTo>
                  <a:pt x="208721" y="176255"/>
                </a:lnTo>
                <a:cubicBezTo>
                  <a:pt x="208721" y="190832"/>
                  <a:pt x="196794" y="202759"/>
                  <a:pt x="182217" y="202759"/>
                </a:cubicBezTo>
                <a:lnTo>
                  <a:pt x="142460" y="202759"/>
                </a:lnTo>
                <a:lnTo>
                  <a:pt x="142460" y="72888"/>
                </a:lnTo>
                <a:close/>
                <a:moveTo>
                  <a:pt x="142460" y="139149"/>
                </a:moveTo>
                <a:lnTo>
                  <a:pt x="208721" y="139149"/>
                </a:lnTo>
                <a:moveTo>
                  <a:pt x="0" y="0"/>
                </a:moveTo>
                <a:moveTo>
                  <a:pt x="278958" y="165653"/>
                </a:moveTo>
                <a:lnTo>
                  <a:pt x="278958" y="46385"/>
                </a:lnTo>
                <a:moveTo>
                  <a:pt x="0" y="0"/>
                </a:moveTo>
                <a:moveTo>
                  <a:pt x="308113" y="165653"/>
                </a:moveTo>
                <a:lnTo>
                  <a:pt x="278958" y="196133"/>
                </a:lnTo>
                <a:lnTo>
                  <a:pt x="248478" y="165653"/>
                </a:lnTo>
                <a:moveTo>
                  <a:pt x="0" y="0"/>
                </a:moveTo>
                <a:moveTo>
                  <a:pt x="248478" y="46384"/>
                </a:moveTo>
                <a:lnTo>
                  <a:pt x="278958" y="15905"/>
                </a:lnTo>
                <a:lnTo>
                  <a:pt x="308113" y="46384"/>
                </a:lnTo>
                <a:moveTo>
                  <a:pt x="0" y="0"/>
                </a:moveTo>
                <a:moveTo>
                  <a:pt x="48370" y="272996"/>
                </a:moveTo>
                <a:lnTo>
                  <a:pt x="168965" y="272996"/>
                </a:lnTo>
                <a:moveTo>
                  <a:pt x="0" y="0"/>
                </a:moveTo>
                <a:moveTo>
                  <a:pt x="168965" y="242514"/>
                </a:moveTo>
                <a:lnTo>
                  <a:pt x="198119" y="272994"/>
                </a:lnTo>
                <a:lnTo>
                  <a:pt x="168965" y="303474"/>
                </a:lnTo>
                <a:moveTo>
                  <a:pt x="0" y="0"/>
                </a:moveTo>
                <a:moveTo>
                  <a:pt x="48370" y="303474"/>
                </a:moveTo>
                <a:lnTo>
                  <a:pt x="19215" y="272994"/>
                </a:lnTo>
                <a:lnTo>
                  <a:pt x="48370" y="242514"/>
                </a:lnTo>
              </a:path>
            </a:pathLst>
          </a:custGeom>
          <a:noFill/>
          <a:ln w="9939">
            <a:solidFill>
              <a:srgbClr val="1EABDA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ounded Rectangle 45">
            <a:extLst>
              <a:ext uri="{FF2B5EF4-FFF2-40B4-BE49-F238E27FC236}">
                <a16:creationId xmlns:a16="http://schemas.microsoft.com/office/drawing/2014/main" id="{903BE80B-A800-F3DE-39F1-988ED9FE87BC}"/>
              </a:ext>
            </a:extLst>
          </p:cNvPr>
          <p:cNvSpPr>
            <a:spLocks noChangeAspect="1"/>
          </p:cNvSpPr>
          <p:nvPr/>
        </p:nvSpPr>
        <p:spPr>
          <a:xfrm>
            <a:off x="2597662" y="6467366"/>
            <a:ext cx="234000" cy="234000"/>
          </a:xfrm>
          <a:custGeom>
            <a:avLst/>
            <a:gdLst/>
            <a:ahLst/>
            <a:cxnLst/>
            <a:rect l="0" t="0" r="0" b="0"/>
            <a:pathLst>
              <a:path w="298173" h="298173">
                <a:moveTo>
                  <a:pt x="298173" y="298173"/>
                </a:moveTo>
                <a:lnTo>
                  <a:pt x="0" y="298173"/>
                </a:lnTo>
                <a:lnTo>
                  <a:pt x="0" y="0"/>
                </a:lnTo>
                <a:moveTo>
                  <a:pt x="61291" y="39756"/>
                </a:moveTo>
                <a:cubicBezTo>
                  <a:pt x="58546" y="39756"/>
                  <a:pt x="56321" y="37531"/>
                  <a:pt x="56321" y="34786"/>
                </a:cubicBezTo>
                <a:cubicBezTo>
                  <a:pt x="56321" y="32042"/>
                  <a:pt x="58546" y="29817"/>
                  <a:pt x="61291" y="29817"/>
                </a:cubicBezTo>
                <a:moveTo>
                  <a:pt x="61291" y="29817"/>
                </a:moveTo>
                <a:cubicBezTo>
                  <a:pt x="64035" y="29817"/>
                  <a:pt x="66260" y="32042"/>
                  <a:pt x="66260" y="34786"/>
                </a:cubicBezTo>
                <a:cubicBezTo>
                  <a:pt x="66260" y="37531"/>
                  <a:pt x="64035" y="39756"/>
                  <a:pt x="61291" y="39756"/>
                </a:cubicBezTo>
                <a:moveTo>
                  <a:pt x="48039" y="215347"/>
                </a:moveTo>
                <a:cubicBezTo>
                  <a:pt x="45294" y="215347"/>
                  <a:pt x="43069" y="217572"/>
                  <a:pt x="43069" y="220317"/>
                </a:cubicBezTo>
                <a:cubicBezTo>
                  <a:pt x="43069" y="223061"/>
                  <a:pt x="45294" y="225286"/>
                  <a:pt x="48039" y="225286"/>
                </a:cubicBezTo>
                <a:moveTo>
                  <a:pt x="48039" y="225286"/>
                </a:moveTo>
                <a:cubicBezTo>
                  <a:pt x="50783" y="225286"/>
                  <a:pt x="53008" y="223061"/>
                  <a:pt x="53008" y="220317"/>
                </a:cubicBezTo>
                <a:cubicBezTo>
                  <a:pt x="53008" y="217572"/>
                  <a:pt x="50783" y="215347"/>
                  <a:pt x="48039" y="215347"/>
                </a:cubicBezTo>
                <a:moveTo>
                  <a:pt x="74543" y="96078"/>
                </a:moveTo>
                <a:cubicBezTo>
                  <a:pt x="71798" y="96078"/>
                  <a:pt x="69573" y="98303"/>
                  <a:pt x="69573" y="101047"/>
                </a:cubicBezTo>
                <a:cubicBezTo>
                  <a:pt x="69573" y="103792"/>
                  <a:pt x="71798" y="106017"/>
                  <a:pt x="74543" y="106017"/>
                </a:cubicBezTo>
                <a:moveTo>
                  <a:pt x="74543" y="106017"/>
                </a:moveTo>
                <a:cubicBezTo>
                  <a:pt x="77288" y="106017"/>
                  <a:pt x="79513" y="103792"/>
                  <a:pt x="79513" y="101047"/>
                </a:cubicBezTo>
                <a:cubicBezTo>
                  <a:pt x="79513" y="98303"/>
                  <a:pt x="77288" y="96078"/>
                  <a:pt x="74543" y="96078"/>
                </a:cubicBezTo>
                <a:moveTo>
                  <a:pt x="34786" y="149086"/>
                </a:moveTo>
                <a:cubicBezTo>
                  <a:pt x="32042" y="149086"/>
                  <a:pt x="29817" y="151311"/>
                  <a:pt x="29817" y="154056"/>
                </a:cubicBezTo>
                <a:cubicBezTo>
                  <a:pt x="29817" y="156801"/>
                  <a:pt x="32042" y="159026"/>
                  <a:pt x="34786" y="159026"/>
                </a:cubicBezTo>
                <a:moveTo>
                  <a:pt x="34786" y="159026"/>
                </a:moveTo>
                <a:cubicBezTo>
                  <a:pt x="37531" y="159026"/>
                  <a:pt x="39756" y="156801"/>
                  <a:pt x="39756" y="154056"/>
                </a:cubicBezTo>
                <a:cubicBezTo>
                  <a:pt x="39756" y="151311"/>
                  <a:pt x="37531" y="149086"/>
                  <a:pt x="34786" y="149086"/>
                </a:cubicBezTo>
                <a:moveTo>
                  <a:pt x="154056" y="53008"/>
                </a:moveTo>
                <a:cubicBezTo>
                  <a:pt x="151311" y="53008"/>
                  <a:pt x="149086" y="50783"/>
                  <a:pt x="149086" y="48039"/>
                </a:cubicBezTo>
                <a:cubicBezTo>
                  <a:pt x="149086" y="45294"/>
                  <a:pt x="151311" y="43069"/>
                  <a:pt x="154056" y="43069"/>
                </a:cubicBezTo>
                <a:moveTo>
                  <a:pt x="154056" y="43069"/>
                </a:moveTo>
                <a:cubicBezTo>
                  <a:pt x="156801" y="43069"/>
                  <a:pt x="159026" y="45294"/>
                  <a:pt x="159026" y="48039"/>
                </a:cubicBezTo>
                <a:cubicBezTo>
                  <a:pt x="159026" y="50783"/>
                  <a:pt x="156801" y="53008"/>
                  <a:pt x="154056" y="53008"/>
                </a:cubicBezTo>
                <a:moveTo>
                  <a:pt x="193813" y="185530"/>
                </a:moveTo>
                <a:cubicBezTo>
                  <a:pt x="191068" y="185530"/>
                  <a:pt x="188843" y="183305"/>
                  <a:pt x="188843" y="180560"/>
                </a:cubicBezTo>
                <a:cubicBezTo>
                  <a:pt x="188843" y="177816"/>
                  <a:pt x="191068" y="175591"/>
                  <a:pt x="193813" y="175591"/>
                </a:cubicBezTo>
                <a:moveTo>
                  <a:pt x="193813" y="175591"/>
                </a:moveTo>
                <a:cubicBezTo>
                  <a:pt x="196557" y="175591"/>
                  <a:pt x="198782" y="177816"/>
                  <a:pt x="198782" y="180560"/>
                </a:cubicBezTo>
                <a:cubicBezTo>
                  <a:pt x="198782" y="183305"/>
                  <a:pt x="196557" y="185530"/>
                  <a:pt x="193813" y="185530"/>
                </a:cubicBezTo>
                <a:moveTo>
                  <a:pt x="273326" y="145773"/>
                </a:moveTo>
                <a:cubicBezTo>
                  <a:pt x="270581" y="145773"/>
                  <a:pt x="268356" y="143548"/>
                  <a:pt x="268356" y="140804"/>
                </a:cubicBezTo>
                <a:cubicBezTo>
                  <a:pt x="268356" y="138059"/>
                  <a:pt x="270581" y="135834"/>
                  <a:pt x="273326" y="135834"/>
                </a:cubicBezTo>
                <a:moveTo>
                  <a:pt x="273326" y="135834"/>
                </a:moveTo>
                <a:cubicBezTo>
                  <a:pt x="276070" y="135834"/>
                  <a:pt x="278295" y="138059"/>
                  <a:pt x="278295" y="140804"/>
                </a:cubicBezTo>
                <a:cubicBezTo>
                  <a:pt x="278295" y="143548"/>
                  <a:pt x="276070" y="145773"/>
                  <a:pt x="273326" y="145773"/>
                </a:cubicBezTo>
                <a:moveTo>
                  <a:pt x="260073" y="13252"/>
                </a:moveTo>
                <a:cubicBezTo>
                  <a:pt x="257329" y="13252"/>
                  <a:pt x="255104" y="11027"/>
                  <a:pt x="255104" y="8282"/>
                </a:cubicBezTo>
                <a:cubicBezTo>
                  <a:pt x="255104" y="5537"/>
                  <a:pt x="257329" y="3313"/>
                  <a:pt x="260073" y="3313"/>
                </a:cubicBezTo>
                <a:moveTo>
                  <a:pt x="260073" y="3313"/>
                </a:moveTo>
                <a:cubicBezTo>
                  <a:pt x="262818" y="3313"/>
                  <a:pt x="265043" y="5537"/>
                  <a:pt x="265043" y="8282"/>
                </a:cubicBezTo>
                <a:cubicBezTo>
                  <a:pt x="265043" y="11027"/>
                  <a:pt x="262818" y="13252"/>
                  <a:pt x="260073" y="13252"/>
                </a:cubicBezTo>
                <a:moveTo>
                  <a:pt x="154056" y="241852"/>
                </a:moveTo>
                <a:cubicBezTo>
                  <a:pt x="151311" y="241852"/>
                  <a:pt x="149086" y="244077"/>
                  <a:pt x="149086" y="246821"/>
                </a:cubicBezTo>
                <a:cubicBezTo>
                  <a:pt x="149086" y="249566"/>
                  <a:pt x="151311" y="251791"/>
                  <a:pt x="154056" y="251791"/>
                </a:cubicBezTo>
                <a:moveTo>
                  <a:pt x="154056" y="251791"/>
                </a:moveTo>
                <a:cubicBezTo>
                  <a:pt x="156801" y="251791"/>
                  <a:pt x="159026" y="249566"/>
                  <a:pt x="159026" y="246821"/>
                </a:cubicBezTo>
                <a:cubicBezTo>
                  <a:pt x="159026" y="244077"/>
                  <a:pt x="156801" y="241852"/>
                  <a:pt x="154056" y="241852"/>
                </a:cubicBezTo>
                <a:moveTo>
                  <a:pt x="286578" y="238539"/>
                </a:moveTo>
                <a:cubicBezTo>
                  <a:pt x="283833" y="238539"/>
                  <a:pt x="281608" y="236314"/>
                  <a:pt x="281608" y="233569"/>
                </a:cubicBezTo>
                <a:cubicBezTo>
                  <a:pt x="281608" y="230825"/>
                  <a:pt x="283833" y="228600"/>
                  <a:pt x="286578" y="228600"/>
                </a:cubicBezTo>
                <a:moveTo>
                  <a:pt x="286578" y="228600"/>
                </a:moveTo>
                <a:cubicBezTo>
                  <a:pt x="289322" y="228600"/>
                  <a:pt x="291547" y="230825"/>
                  <a:pt x="291547" y="233569"/>
                </a:cubicBezTo>
                <a:cubicBezTo>
                  <a:pt x="291547" y="236314"/>
                  <a:pt x="289322" y="238539"/>
                  <a:pt x="286578" y="238539"/>
                </a:cubicBezTo>
                <a:moveTo>
                  <a:pt x="220317" y="79513"/>
                </a:moveTo>
                <a:cubicBezTo>
                  <a:pt x="217572" y="79513"/>
                  <a:pt x="215347" y="77288"/>
                  <a:pt x="215347" y="74543"/>
                </a:cubicBezTo>
                <a:cubicBezTo>
                  <a:pt x="215347" y="71798"/>
                  <a:pt x="217572" y="69573"/>
                  <a:pt x="220317" y="69573"/>
                </a:cubicBezTo>
                <a:moveTo>
                  <a:pt x="220317" y="69573"/>
                </a:moveTo>
                <a:cubicBezTo>
                  <a:pt x="223061" y="69573"/>
                  <a:pt x="225286" y="71798"/>
                  <a:pt x="225286" y="74543"/>
                </a:cubicBezTo>
                <a:cubicBezTo>
                  <a:pt x="225286" y="77288"/>
                  <a:pt x="223061" y="79513"/>
                  <a:pt x="220317" y="79513"/>
                </a:cubicBezTo>
                <a:moveTo>
                  <a:pt x="127552" y="149086"/>
                </a:moveTo>
                <a:cubicBezTo>
                  <a:pt x="124807" y="149086"/>
                  <a:pt x="122582" y="151311"/>
                  <a:pt x="122582" y="154056"/>
                </a:cubicBezTo>
                <a:cubicBezTo>
                  <a:pt x="122582" y="156801"/>
                  <a:pt x="124807" y="159026"/>
                  <a:pt x="127552" y="159026"/>
                </a:cubicBezTo>
                <a:moveTo>
                  <a:pt x="127552" y="159026"/>
                </a:moveTo>
                <a:cubicBezTo>
                  <a:pt x="130296" y="159026"/>
                  <a:pt x="132521" y="156801"/>
                  <a:pt x="132521" y="154056"/>
                </a:cubicBezTo>
                <a:cubicBezTo>
                  <a:pt x="132521" y="151311"/>
                  <a:pt x="130296" y="149086"/>
                  <a:pt x="127552" y="149086"/>
                </a:cubicBezTo>
              </a:path>
            </a:pathLst>
          </a:custGeom>
          <a:noFill/>
          <a:ln w="9939">
            <a:solidFill>
              <a:srgbClr val="3CC583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ounded Rectangle 46">
            <a:extLst>
              <a:ext uri="{FF2B5EF4-FFF2-40B4-BE49-F238E27FC236}">
                <a16:creationId xmlns:a16="http://schemas.microsoft.com/office/drawing/2014/main" id="{DB8E9F19-631C-3BF7-8F8B-D9D367BBACC6}"/>
              </a:ext>
            </a:extLst>
          </p:cNvPr>
          <p:cNvSpPr>
            <a:spLocks noChangeAspect="1"/>
          </p:cNvSpPr>
          <p:nvPr/>
        </p:nvSpPr>
        <p:spPr>
          <a:xfrm>
            <a:off x="3346429" y="6468465"/>
            <a:ext cx="234000" cy="235300"/>
          </a:xfrm>
          <a:custGeom>
            <a:avLst/>
            <a:gdLst/>
            <a:ahLst/>
            <a:cxnLst/>
            <a:rect l="0" t="0" r="0" b="0"/>
            <a:pathLst>
              <a:path w="298173" h="298173">
                <a:moveTo>
                  <a:pt x="298173" y="298173"/>
                </a:moveTo>
                <a:lnTo>
                  <a:pt x="0" y="298173"/>
                </a:lnTo>
                <a:lnTo>
                  <a:pt x="0" y="0"/>
                </a:lnTo>
                <a:moveTo>
                  <a:pt x="61291" y="39756"/>
                </a:moveTo>
                <a:cubicBezTo>
                  <a:pt x="58546" y="39756"/>
                  <a:pt x="56321" y="37531"/>
                  <a:pt x="56321" y="34786"/>
                </a:cubicBezTo>
                <a:cubicBezTo>
                  <a:pt x="56321" y="32042"/>
                  <a:pt x="58546" y="29817"/>
                  <a:pt x="61291" y="29817"/>
                </a:cubicBezTo>
                <a:moveTo>
                  <a:pt x="61291" y="29817"/>
                </a:moveTo>
                <a:cubicBezTo>
                  <a:pt x="64035" y="29817"/>
                  <a:pt x="66260" y="32042"/>
                  <a:pt x="66260" y="34786"/>
                </a:cubicBezTo>
                <a:cubicBezTo>
                  <a:pt x="66260" y="37531"/>
                  <a:pt x="64035" y="39756"/>
                  <a:pt x="61291" y="39756"/>
                </a:cubicBezTo>
                <a:moveTo>
                  <a:pt x="48039" y="215347"/>
                </a:moveTo>
                <a:cubicBezTo>
                  <a:pt x="45294" y="215347"/>
                  <a:pt x="43069" y="217572"/>
                  <a:pt x="43069" y="220317"/>
                </a:cubicBezTo>
                <a:cubicBezTo>
                  <a:pt x="43069" y="223061"/>
                  <a:pt x="45294" y="225286"/>
                  <a:pt x="48039" y="225286"/>
                </a:cubicBezTo>
                <a:moveTo>
                  <a:pt x="48039" y="225286"/>
                </a:moveTo>
                <a:cubicBezTo>
                  <a:pt x="50783" y="225286"/>
                  <a:pt x="53008" y="223061"/>
                  <a:pt x="53008" y="220317"/>
                </a:cubicBezTo>
                <a:cubicBezTo>
                  <a:pt x="53008" y="217572"/>
                  <a:pt x="50783" y="215347"/>
                  <a:pt x="48039" y="215347"/>
                </a:cubicBezTo>
                <a:moveTo>
                  <a:pt x="74543" y="96078"/>
                </a:moveTo>
                <a:cubicBezTo>
                  <a:pt x="71798" y="96078"/>
                  <a:pt x="69573" y="98303"/>
                  <a:pt x="69573" y="101047"/>
                </a:cubicBezTo>
                <a:cubicBezTo>
                  <a:pt x="69573" y="103792"/>
                  <a:pt x="71798" y="106017"/>
                  <a:pt x="74543" y="106017"/>
                </a:cubicBezTo>
                <a:moveTo>
                  <a:pt x="74543" y="106017"/>
                </a:moveTo>
                <a:cubicBezTo>
                  <a:pt x="77288" y="106017"/>
                  <a:pt x="79513" y="103792"/>
                  <a:pt x="79513" y="101047"/>
                </a:cubicBezTo>
                <a:cubicBezTo>
                  <a:pt x="79513" y="98303"/>
                  <a:pt x="77288" y="96078"/>
                  <a:pt x="74543" y="96078"/>
                </a:cubicBezTo>
                <a:moveTo>
                  <a:pt x="34786" y="149086"/>
                </a:moveTo>
                <a:cubicBezTo>
                  <a:pt x="32042" y="149086"/>
                  <a:pt x="29817" y="151311"/>
                  <a:pt x="29817" y="154056"/>
                </a:cubicBezTo>
                <a:cubicBezTo>
                  <a:pt x="29817" y="156801"/>
                  <a:pt x="32042" y="159026"/>
                  <a:pt x="34786" y="159026"/>
                </a:cubicBezTo>
                <a:moveTo>
                  <a:pt x="34786" y="159026"/>
                </a:moveTo>
                <a:cubicBezTo>
                  <a:pt x="37531" y="159026"/>
                  <a:pt x="39756" y="156801"/>
                  <a:pt x="39756" y="154056"/>
                </a:cubicBezTo>
                <a:cubicBezTo>
                  <a:pt x="39756" y="151311"/>
                  <a:pt x="37531" y="149086"/>
                  <a:pt x="34786" y="149086"/>
                </a:cubicBezTo>
                <a:moveTo>
                  <a:pt x="154056" y="53008"/>
                </a:moveTo>
                <a:cubicBezTo>
                  <a:pt x="151311" y="53008"/>
                  <a:pt x="149086" y="50783"/>
                  <a:pt x="149086" y="48039"/>
                </a:cubicBezTo>
                <a:cubicBezTo>
                  <a:pt x="149086" y="45294"/>
                  <a:pt x="151311" y="43069"/>
                  <a:pt x="154056" y="43069"/>
                </a:cubicBezTo>
                <a:moveTo>
                  <a:pt x="154056" y="43069"/>
                </a:moveTo>
                <a:cubicBezTo>
                  <a:pt x="156801" y="43069"/>
                  <a:pt x="159026" y="45294"/>
                  <a:pt x="159026" y="48039"/>
                </a:cubicBezTo>
                <a:cubicBezTo>
                  <a:pt x="159026" y="50783"/>
                  <a:pt x="156801" y="53008"/>
                  <a:pt x="154056" y="53008"/>
                </a:cubicBezTo>
                <a:moveTo>
                  <a:pt x="193813" y="185530"/>
                </a:moveTo>
                <a:cubicBezTo>
                  <a:pt x="191068" y="185530"/>
                  <a:pt x="188843" y="183305"/>
                  <a:pt x="188843" y="180560"/>
                </a:cubicBezTo>
                <a:cubicBezTo>
                  <a:pt x="188843" y="177816"/>
                  <a:pt x="191068" y="175591"/>
                  <a:pt x="193813" y="175591"/>
                </a:cubicBezTo>
                <a:moveTo>
                  <a:pt x="193813" y="175591"/>
                </a:moveTo>
                <a:cubicBezTo>
                  <a:pt x="196557" y="175591"/>
                  <a:pt x="198782" y="177816"/>
                  <a:pt x="198782" y="180560"/>
                </a:cubicBezTo>
                <a:cubicBezTo>
                  <a:pt x="198782" y="183305"/>
                  <a:pt x="196557" y="185530"/>
                  <a:pt x="193813" y="185530"/>
                </a:cubicBezTo>
                <a:moveTo>
                  <a:pt x="273326" y="145773"/>
                </a:moveTo>
                <a:cubicBezTo>
                  <a:pt x="270581" y="145773"/>
                  <a:pt x="268356" y="143548"/>
                  <a:pt x="268356" y="140804"/>
                </a:cubicBezTo>
                <a:cubicBezTo>
                  <a:pt x="268356" y="138059"/>
                  <a:pt x="270581" y="135834"/>
                  <a:pt x="273326" y="135834"/>
                </a:cubicBezTo>
                <a:moveTo>
                  <a:pt x="273326" y="135834"/>
                </a:moveTo>
                <a:cubicBezTo>
                  <a:pt x="276070" y="135834"/>
                  <a:pt x="278295" y="138059"/>
                  <a:pt x="278295" y="140804"/>
                </a:cubicBezTo>
                <a:cubicBezTo>
                  <a:pt x="278295" y="143548"/>
                  <a:pt x="276070" y="145773"/>
                  <a:pt x="273326" y="145773"/>
                </a:cubicBezTo>
                <a:moveTo>
                  <a:pt x="260073" y="13252"/>
                </a:moveTo>
                <a:cubicBezTo>
                  <a:pt x="257329" y="13252"/>
                  <a:pt x="255104" y="11027"/>
                  <a:pt x="255104" y="8282"/>
                </a:cubicBezTo>
                <a:cubicBezTo>
                  <a:pt x="255104" y="5537"/>
                  <a:pt x="257329" y="3313"/>
                  <a:pt x="260073" y="3313"/>
                </a:cubicBezTo>
                <a:moveTo>
                  <a:pt x="260073" y="3313"/>
                </a:moveTo>
                <a:cubicBezTo>
                  <a:pt x="262818" y="3313"/>
                  <a:pt x="265043" y="5537"/>
                  <a:pt x="265043" y="8282"/>
                </a:cubicBezTo>
                <a:cubicBezTo>
                  <a:pt x="265043" y="11027"/>
                  <a:pt x="262818" y="13252"/>
                  <a:pt x="260073" y="13252"/>
                </a:cubicBezTo>
                <a:moveTo>
                  <a:pt x="154056" y="241852"/>
                </a:moveTo>
                <a:cubicBezTo>
                  <a:pt x="151311" y="241852"/>
                  <a:pt x="149086" y="244077"/>
                  <a:pt x="149086" y="246821"/>
                </a:cubicBezTo>
                <a:cubicBezTo>
                  <a:pt x="149086" y="249566"/>
                  <a:pt x="151311" y="251791"/>
                  <a:pt x="154056" y="251791"/>
                </a:cubicBezTo>
                <a:moveTo>
                  <a:pt x="154056" y="251791"/>
                </a:moveTo>
                <a:cubicBezTo>
                  <a:pt x="156801" y="251791"/>
                  <a:pt x="159026" y="249566"/>
                  <a:pt x="159026" y="246821"/>
                </a:cubicBezTo>
                <a:cubicBezTo>
                  <a:pt x="159026" y="244077"/>
                  <a:pt x="156801" y="241852"/>
                  <a:pt x="154056" y="241852"/>
                </a:cubicBezTo>
                <a:moveTo>
                  <a:pt x="286578" y="238539"/>
                </a:moveTo>
                <a:cubicBezTo>
                  <a:pt x="283833" y="238539"/>
                  <a:pt x="281608" y="236314"/>
                  <a:pt x="281608" y="233569"/>
                </a:cubicBezTo>
                <a:cubicBezTo>
                  <a:pt x="281608" y="230825"/>
                  <a:pt x="283833" y="228600"/>
                  <a:pt x="286578" y="228600"/>
                </a:cubicBezTo>
                <a:moveTo>
                  <a:pt x="286578" y="228600"/>
                </a:moveTo>
                <a:cubicBezTo>
                  <a:pt x="289322" y="228600"/>
                  <a:pt x="291547" y="230825"/>
                  <a:pt x="291547" y="233569"/>
                </a:cubicBezTo>
                <a:cubicBezTo>
                  <a:pt x="291547" y="236314"/>
                  <a:pt x="289322" y="238539"/>
                  <a:pt x="286578" y="238539"/>
                </a:cubicBezTo>
                <a:moveTo>
                  <a:pt x="220317" y="79513"/>
                </a:moveTo>
                <a:cubicBezTo>
                  <a:pt x="217572" y="79513"/>
                  <a:pt x="215347" y="77288"/>
                  <a:pt x="215347" y="74543"/>
                </a:cubicBezTo>
                <a:cubicBezTo>
                  <a:pt x="215347" y="71798"/>
                  <a:pt x="217572" y="69573"/>
                  <a:pt x="220317" y="69573"/>
                </a:cubicBezTo>
                <a:moveTo>
                  <a:pt x="220317" y="69573"/>
                </a:moveTo>
                <a:cubicBezTo>
                  <a:pt x="223061" y="69573"/>
                  <a:pt x="225286" y="71798"/>
                  <a:pt x="225286" y="74543"/>
                </a:cubicBezTo>
                <a:cubicBezTo>
                  <a:pt x="225286" y="77288"/>
                  <a:pt x="223061" y="79513"/>
                  <a:pt x="220317" y="79513"/>
                </a:cubicBezTo>
                <a:moveTo>
                  <a:pt x="127552" y="149086"/>
                </a:moveTo>
                <a:cubicBezTo>
                  <a:pt x="124807" y="149086"/>
                  <a:pt x="122582" y="151311"/>
                  <a:pt x="122582" y="154056"/>
                </a:cubicBezTo>
                <a:cubicBezTo>
                  <a:pt x="122582" y="156801"/>
                  <a:pt x="124807" y="159026"/>
                  <a:pt x="127552" y="159026"/>
                </a:cubicBezTo>
                <a:moveTo>
                  <a:pt x="127552" y="159026"/>
                </a:moveTo>
                <a:cubicBezTo>
                  <a:pt x="130296" y="159026"/>
                  <a:pt x="132521" y="156801"/>
                  <a:pt x="132521" y="154056"/>
                </a:cubicBezTo>
                <a:cubicBezTo>
                  <a:pt x="132521" y="151311"/>
                  <a:pt x="130296" y="149086"/>
                  <a:pt x="127552" y="149086"/>
                </a:cubicBezTo>
              </a:path>
            </a:pathLst>
          </a:custGeom>
          <a:noFill/>
          <a:ln w="9939">
            <a:solidFill>
              <a:srgbClr val="3CC583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ounded Rectangle 47">
            <a:extLst>
              <a:ext uri="{FF2B5EF4-FFF2-40B4-BE49-F238E27FC236}">
                <a16:creationId xmlns:a16="http://schemas.microsoft.com/office/drawing/2014/main" id="{B3E7E1C4-4A66-5EEB-DBC5-74415124AD71}"/>
              </a:ext>
            </a:extLst>
          </p:cNvPr>
          <p:cNvSpPr>
            <a:spLocks noChangeAspect="1"/>
          </p:cNvSpPr>
          <p:nvPr/>
        </p:nvSpPr>
        <p:spPr>
          <a:xfrm>
            <a:off x="2590105" y="5957549"/>
            <a:ext cx="241200" cy="239484"/>
          </a:xfrm>
          <a:custGeom>
            <a:avLst/>
            <a:gdLst/>
            <a:ahLst/>
            <a:cxnLst/>
            <a:rect l="0" t="0" r="0" b="0"/>
            <a:pathLst>
              <a:path w="308113" h="303474">
                <a:moveTo>
                  <a:pt x="182217" y="13255"/>
                </a:moveTo>
                <a:cubicBezTo>
                  <a:pt x="196794" y="13255"/>
                  <a:pt x="208721" y="25182"/>
                  <a:pt x="208721" y="39759"/>
                </a:cubicBezTo>
                <a:lnTo>
                  <a:pt x="208721" y="72890"/>
                </a:lnTo>
                <a:lnTo>
                  <a:pt x="9939" y="72890"/>
                </a:lnTo>
                <a:lnTo>
                  <a:pt x="9939" y="39759"/>
                </a:lnTo>
                <a:cubicBezTo>
                  <a:pt x="9939" y="25182"/>
                  <a:pt x="21866" y="13255"/>
                  <a:pt x="36443" y="13255"/>
                </a:cubicBezTo>
                <a:close/>
                <a:moveTo>
                  <a:pt x="76200" y="72888"/>
                </a:moveTo>
                <a:lnTo>
                  <a:pt x="76200" y="202759"/>
                </a:lnTo>
                <a:lnTo>
                  <a:pt x="36443" y="202759"/>
                </a:lnTo>
                <a:cubicBezTo>
                  <a:pt x="21866" y="202759"/>
                  <a:pt x="9939" y="190832"/>
                  <a:pt x="9939" y="176255"/>
                </a:cubicBezTo>
                <a:lnTo>
                  <a:pt x="9939" y="72888"/>
                </a:lnTo>
                <a:close/>
                <a:moveTo>
                  <a:pt x="76200" y="139149"/>
                </a:moveTo>
                <a:lnTo>
                  <a:pt x="9939" y="139149"/>
                </a:lnTo>
                <a:moveTo>
                  <a:pt x="142460" y="202759"/>
                </a:moveTo>
                <a:lnTo>
                  <a:pt x="76200" y="202759"/>
                </a:lnTo>
                <a:lnTo>
                  <a:pt x="76200" y="72888"/>
                </a:lnTo>
                <a:lnTo>
                  <a:pt x="142460" y="72888"/>
                </a:lnTo>
                <a:close/>
                <a:moveTo>
                  <a:pt x="142460" y="139149"/>
                </a:moveTo>
                <a:lnTo>
                  <a:pt x="76200" y="139149"/>
                </a:lnTo>
                <a:moveTo>
                  <a:pt x="208721" y="72888"/>
                </a:moveTo>
                <a:lnTo>
                  <a:pt x="208721" y="176255"/>
                </a:lnTo>
                <a:cubicBezTo>
                  <a:pt x="208721" y="190832"/>
                  <a:pt x="196794" y="202759"/>
                  <a:pt x="182217" y="202759"/>
                </a:cubicBezTo>
                <a:lnTo>
                  <a:pt x="142460" y="202759"/>
                </a:lnTo>
                <a:lnTo>
                  <a:pt x="142460" y="72888"/>
                </a:lnTo>
                <a:close/>
                <a:moveTo>
                  <a:pt x="142460" y="139149"/>
                </a:moveTo>
                <a:lnTo>
                  <a:pt x="208721" y="139149"/>
                </a:lnTo>
                <a:moveTo>
                  <a:pt x="0" y="0"/>
                </a:moveTo>
                <a:moveTo>
                  <a:pt x="278958" y="165653"/>
                </a:moveTo>
                <a:lnTo>
                  <a:pt x="278958" y="46385"/>
                </a:lnTo>
                <a:moveTo>
                  <a:pt x="0" y="0"/>
                </a:moveTo>
                <a:moveTo>
                  <a:pt x="308113" y="165653"/>
                </a:moveTo>
                <a:lnTo>
                  <a:pt x="278958" y="196133"/>
                </a:lnTo>
                <a:lnTo>
                  <a:pt x="248478" y="165653"/>
                </a:lnTo>
                <a:moveTo>
                  <a:pt x="0" y="0"/>
                </a:moveTo>
                <a:moveTo>
                  <a:pt x="248478" y="46384"/>
                </a:moveTo>
                <a:lnTo>
                  <a:pt x="278958" y="15905"/>
                </a:lnTo>
                <a:lnTo>
                  <a:pt x="308113" y="46384"/>
                </a:lnTo>
                <a:moveTo>
                  <a:pt x="0" y="0"/>
                </a:moveTo>
                <a:moveTo>
                  <a:pt x="48370" y="272996"/>
                </a:moveTo>
                <a:lnTo>
                  <a:pt x="168965" y="272996"/>
                </a:lnTo>
                <a:moveTo>
                  <a:pt x="0" y="0"/>
                </a:moveTo>
                <a:moveTo>
                  <a:pt x="168965" y="242514"/>
                </a:moveTo>
                <a:lnTo>
                  <a:pt x="198119" y="272994"/>
                </a:lnTo>
                <a:lnTo>
                  <a:pt x="168965" y="303474"/>
                </a:lnTo>
                <a:moveTo>
                  <a:pt x="0" y="0"/>
                </a:moveTo>
                <a:moveTo>
                  <a:pt x="48370" y="303474"/>
                </a:moveTo>
                <a:lnTo>
                  <a:pt x="19215" y="272994"/>
                </a:lnTo>
                <a:lnTo>
                  <a:pt x="48370" y="242514"/>
                </a:lnTo>
              </a:path>
            </a:pathLst>
          </a:custGeom>
          <a:noFill/>
          <a:ln w="9939">
            <a:solidFill>
              <a:srgbClr val="1EABDA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ounded Rectangle 48">
            <a:extLst>
              <a:ext uri="{FF2B5EF4-FFF2-40B4-BE49-F238E27FC236}">
                <a16:creationId xmlns:a16="http://schemas.microsoft.com/office/drawing/2014/main" id="{1E83059E-720E-7FDF-6F2F-B9A7A8A780D2}"/>
              </a:ext>
            </a:extLst>
          </p:cNvPr>
          <p:cNvSpPr>
            <a:spLocks noChangeAspect="1"/>
          </p:cNvSpPr>
          <p:nvPr/>
        </p:nvSpPr>
        <p:spPr>
          <a:xfrm>
            <a:off x="2605217" y="6966394"/>
            <a:ext cx="234000" cy="234000"/>
          </a:xfrm>
          <a:custGeom>
            <a:avLst/>
            <a:gdLst/>
            <a:ahLst/>
            <a:cxnLst/>
            <a:rect l="0" t="0" r="0" b="0"/>
            <a:pathLst>
              <a:path w="278295" h="305222">
                <a:moveTo>
                  <a:pt x="251791" y="159448"/>
                </a:moveTo>
                <a:lnTo>
                  <a:pt x="66260" y="159236"/>
                </a:lnTo>
                <a:cubicBezTo>
                  <a:pt x="36984" y="159236"/>
                  <a:pt x="13252" y="135504"/>
                  <a:pt x="13252" y="106228"/>
                </a:cubicBezTo>
                <a:lnTo>
                  <a:pt x="13252" y="106440"/>
                </a:lnTo>
                <a:moveTo>
                  <a:pt x="92738" y="212457"/>
                </a:moveTo>
                <a:lnTo>
                  <a:pt x="92738" y="106440"/>
                </a:lnTo>
                <a:moveTo>
                  <a:pt x="172251" y="212457"/>
                </a:moveTo>
                <a:lnTo>
                  <a:pt x="172251" y="106440"/>
                </a:lnTo>
                <a:moveTo>
                  <a:pt x="251764" y="106440"/>
                </a:moveTo>
                <a:lnTo>
                  <a:pt x="251764" y="212457"/>
                </a:lnTo>
                <a:moveTo>
                  <a:pt x="0" y="422"/>
                </a:moveTo>
                <a:lnTo>
                  <a:pt x="0" y="66683"/>
                </a:lnTo>
                <a:moveTo>
                  <a:pt x="0" y="422"/>
                </a:moveTo>
                <a:lnTo>
                  <a:pt x="9939" y="422"/>
                </a:lnTo>
                <a:cubicBezTo>
                  <a:pt x="19087" y="422"/>
                  <a:pt x="26504" y="7839"/>
                  <a:pt x="26504" y="16988"/>
                </a:cubicBezTo>
                <a:cubicBezTo>
                  <a:pt x="26504" y="26136"/>
                  <a:pt x="19087" y="33553"/>
                  <a:pt x="9939" y="33553"/>
                </a:cubicBezTo>
                <a:lnTo>
                  <a:pt x="0" y="33553"/>
                </a:lnTo>
                <a:moveTo>
                  <a:pt x="26504" y="66683"/>
                </a:moveTo>
                <a:lnTo>
                  <a:pt x="6626" y="33553"/>
                </a:lnTo>
                <a:moveTo>
                  <a:pt x="75126" y="252121"/>
                </a:moveTo>
                <a:cubicBezTo>
                  <a:pt x="77749" y="244263"/>
                  <a:pt x="85103" y="238963"/>
                  <a:pt x="93388" y="238962"/>
                </a:cubicBezTo>
                <a:lnTo>
                  <a:pt x="93388" y="238962"/>
                </a:lnTo>
                <a:cubicBezTo>
                  <a:pt x="98495" y="238958"/>
                  <a:pt x="103395" y="240986"/>
                  <a:pt x="107007" y="244597"/>
                </a:cubicBezTo>
                <a:cubicBezTo>
                  <a:pt x="110619" y="248209"/>
                  <a:pt x="112646" y="253109"/>
                  <a:pt x="112643" y="258217"/>
                </a:cubicBezTo>
                <a:lnTo>
                  <a:pt x="112643" y="258217"/>
                </a:lnTo>
                <a:cubicBezTo>
                  <a:pt x="112642" y="262860"/>
                  <a:pt x="110798" y="267312"/>
                  <a:pt x="107514" y="270594"/>
                </a:cubicBezTo>
                <a:lnTo>
                  <a:pt x="72886" y="305222"/>
                </a:lnTo>
                <a:lnTo>
                  <a:pt x="112643" y="305222"/>
                </a:lnTo>
                <a:moveTo>
                  <a:pt x="152400" y="13675"/>
                </a:moveTo>
                <a:cubicBezTo>
                  <a:pt x="152400" y="6356"/>
                  <a:pt x="158333" y="422"/>
                  <a:pt x="165652" y="422"/>
                </a:cubicBezTo>
                <a:lnTo>
                  <a:pt x="175684" y="422"/>
                </a:lnTo>
                <a:cubicBezTo>
                  <a:pt x="184832" y="422"/>
                  <a:pt x="192249" y="7839"/>
                  <a:pt x="192249" y="16988"/>
                </a:cubicBezTo>
                <a:cubicBezTo>
                  <a:pt x="192249" y="26136"/>
                  <a:pt x="184832" y="33553"/>
                  <a:pt x="175684" y="33553"/>
                </a:cubicBezTo>
                <a:cubicBezTo>
                  <a:pt x="184832" y="33553"/>
                  <a:pt x="192249" y="40969"/>
                  <a:pt x="192249" y="50118"/>
                </a:cubicBezTo>
                <a:cubicBezTo>
                  <a:pt x="192249" y="59267"/>
                  <a:pt x="184832" y="66683"/>
                  <a:pt x="175684" y="66683"/>
                </a:cubicBezTo>
                <a:lnTo>
                  <a:pt x="165652" y="66683"/>
                </a:lnTo>
                <a:cubicBezTo>
                  <a:pt x="158333" y="66683"/>
                  <a:pt x="152400" y="60750"/>
                  <a:pt x="152400" y="53431"/>
                </a:cubicBezTo>
                <a:moveTo>
                  <a:pt x="66260" y="13675"/>
                </a:moveTo>
                <a:lnTo>
                  <a:pt x="82163" y="1748"/>
                </a:lnTo>
                <a:cubicBezTo>
                  <a:pt x="84171" y="242"/>
                  <a:pt x="86857" y="0"/>
                  <a:pt x="89102" y="1122"/>
                </a:cubicBezTo>
                <a:cubicBezTo>
                  <a:pt x="91347" y="2244"/>
                  <a:pt x="92765" y="4539"/>
                  <a:pt x="92765" y="7048"/>
                </a:cubicBezTo>
                <a:lnTo>
                  <a:pt x="92765" y="66683"/>
                </a:lnTo>
                <a:moveTo>
                  <a:pt x="106017" y="66683"/>
                </a:moveTo>
                <a:lnTo>
                  <a:pt x="79513" y="66683"/>
                </a:lnTo>
                <a:moveTo>
                  <a:pt x="238539" y="66683"/>
                </a:moveTo>
                <a:lnTo>
                  <a:pt x="261730" y="66683"/>
                </a:lnTo>
                <a:cubicBezTo>
                  <a:pt x="270879" y="66683"/>
                  <a:pt x="278295" y="59267"/>
                  <a:pt x="278295" y="50118"/>
                </a:cubicBezTo>
                <a:cubicBezTo>
                  <a:pt x="278295" y="20672"/>
                  <a:pt x="238539" y="46434"/>
                  <a:pt x="238539" y="16988"/>
                </a:cubicBezTo>
                <a:lnTo>
                  <a:pt x="238539" y="422"/>
                </a:lnTo>
                <a:lnTo>
                  <a:pt x="278295" y="422"/>
                </a:lnTo>
                <a:moveTo>
                  <a:pt x="245165" y="265466"/>
                </a:moveTo>
                <a:cubicBezTo>
                  <a:pt x="256143" y="265466"/>
                  <a:pt x="265043" y="274366"/>
                  <a:pt x="265043" y="285344"/>
                </a:cubicBezTo>
                <a:cubicBezTo>
                  <a:pt x="265043" y="296323"/>
                  <a:pt x="256143" y="305222"/>
                  <a:pt x="245165" y="305222"/>
                </a:cubicBezTo>
                <a:cubicBezTo>
                  <a:pt x="234186" y="305222"/>
                  <a:pt x="225286" y="296323"/>
                  <a:pt x="225286" y="285344"/>
                </a:cubicBezTo>
                <a:cubicBezTo>
                  <a:pt x="225286" y="274366"/>
                  <a:pt x="234186" y="265466"/>
                  <a:pt x="245165" y="265466"/>
                </a:cubicBezTo>
                <a:close/>
                <a:moveTo>
                  <a:pt x="225286" y="285344"/>
                </a:moveTo>
                <a:lnTo>
                  <a:pt x="225286" y="265466"/>
                </a:lnTo>
                <a:cubicBezTo>
                  <a:pt x="225286" y="250828"/>
                  <a:pt x="237153" y="238962"/>
                  <a:pt x="251791" y="238962"/>
                </a:cubicBezTo>
                <a:moveTo>
                  <a:pt x="185530" y="305222"/>
                </a:moveTo>
                <a:lnTo>
                  <a:pt x="185530" y="291970"/>
                </a:lnTo>
                <a:moveTo>
                  <a:pt x="185530" y="291970"/>
                </a:moveTo>
                <a:lnTo>
                  <a:pt x="145946" y="291970"/>
                </a:lnTo>
                <a:cubicBezTo>
                  <a:pt x="149939" y="269035"/>
                  <a:pt x="164648" y="249386"/>
                  <a:pt x="185530" y="239094"/>
                </a:cubicBezTo>
                <a:lnTo>
                  <a:pt x="185530" y="291970"/>
                </a:lnTo>
              </a:path>
            </a:pathLst>
          </a:custGeom>
          <a:noFill/>
          <a:ln w="9939">
            <a:solidFill>
              <a:srgbClr val="D5ABBE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ounded Rectangle 50">
            <a:extLst>
              <a:ext uri="{FF2B5EF4-FFF2-40B4-BE49-F238E27FC236}">
                <a16:creationId xmlns:a16="http://schemas.microsoft.com/office/drawing/2014/main" id="{EEC1D6BE-C460-5CB0-0BB6-92A82DE3CBF6}"/>
              </a:ext>
            </a:extLst>
          </p:cNvPr>
          <p:cNvSpPr/>
          <p:nvPr/>
        </p:nvSpPr>
        <p:spPr>
          <a:xfrm>
            <a:off x="3079405" y="5567134"/>
            <a:ext cx="380323" cy="360272"/>
          </a:xfrm>
          <a:custGeom>
            <a:avLst/>
            <a:gdLst/>
            <a:ahLst/>
            <a:cxnLst/>
            <a:rect l="0" t="0" r="0" b="0"/>
            <a:pathLst>
              <a:path w="500269" h="456537">
                <a:moveTo>
                  <a:pt x="0" y="0"/>
                </a:moveTo>
                <a:lnTo>
                  <a:pt x="0" y="28492"/>
                </a:lnTo>
                <a:lnTo>
                  <a:pt x="0" y="68911"/>
                </a:lnTo>
                <a:cubicBezTo>
                  <a:pt x="0" y="156738"/>
                  <a:pt x="71198" y="227937"/>
                  <a:pt x="159026" y="227937"/>
                </a:cubicBezTo>
                <a:lnTo>
                  <a:pt x="159688" y="227937"/>
                </a:lnTo>
                <a:lnTo>
                  <a:pt x="341243" y="227937"/>
                </a:lnTo>
                <a:cubicBezTo>
                  <a:pt x="429071" y="227937"/>
                  <a:pt x="500269" y="299135"/>
                  <a:pt x="500269" y="386963"/>
                </a:cubicBezTo>
                <a:lnTo>
                  <a:pt x="500269" y="387626"/>
                </a:lnTo>
                <a:lnTo>
                  <a:pt x="500269" y="456537"/>
                </a:lnTo>
              </a:path>
            </a:pathLst>
          </a:custGeom>
          <a:noFill/>
          <a:ln w="9939">
            <a:solidFill>
              <a:srgbClr val="969696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ounded Rectangle 51">
            <a:extLst>
              <a:ext uri="{FF2B5EF4-FFF2-40B4-BE49-F238E27FC236}">
                <a16:creationId xmlns:a16="http://schemas.microsoft.com/office/drawing/2014/main" id="{5F985CEA-9F24-F045-D5D2-80C83EFCAE06}"/>
              </a:ext>
            </a:extLst>
          </p:cNvPr>
          <p:cNvSpPr>
            <a:spLocks noChangeAspect="1"/>
          </p:cNvSpPr>
          <p:nvPr/>
        </p:nvSpPr>
        <p:spPr>
          <a:xfrm>
            <a:off x="2595952" y="7467703"/>
            <a:ext cx="234000" cy="234000"/>
          </a:xfrm>
          <a:custGeom>
            <a:avLst/>
            <a:gdLst/>
            <a:ahLst/>
            <a:cxnLst/>
            <a:rect l="0" t="0" r="0" b="0"/>
            <a:pathLst>
              <a:path w="302729" h="309400">
                <a:moveTo>
                  <a:pt x="197890" y="84543"/>
                </a:moveTo>
                <a:lnTo>
                  <a:pt x="204795" y="84543"/>
                </a:lnTo>
                <a:cubicBezTo>
                  <a:pt x="208608" y="84543"/>
                  <a:pt x="211699" y="87634"/>
                  <a:pt x="211699" y="91447"/>
                </a:cubicBezTo>
                <a:lnTo>
                  <a:pt x="211699" y="139778"/>
                </a:lnTo>
                <a:moveTo>
                  <a:pt x="225508" y="139778"/>
                </a:moveTo>
                <a:lnTo>
                  <a:pt x="197890" y="139778"/>
                </a:lnTo>
                <a:moveTo>
                  <a:pt x="271652" y="1121"/>
                </a:moveTo>
                <a:lnTo>
                  <a:pt x="278556" y="1121"/>
                </a:lnTo>
                <a:cubicBezTo>
                  <a:pt x="282369" y="1121"/>
                  <a:pt x="285461" y="4212"/>
                  <a:pt x="285461" y="8025"/>
                </a:cubicBezTo>
                <a:lnTo>
                  <a:pt x="285461" y="56356"/>
                </a:lnTo>
                <a:moveTo>
                  <a:pt x="271652" y="56356"/>
                </a:moveTo>
                <a:lnTo>
                  <a:pt x="299269" y="56356"/>
                </a:lnTo>
                <a:moveTo>
                  <a:pt x="271652" y="167952"/>
                </a:moveTo>
                <a:lnTo>
                  <a:pt x="278556" y="167952"/>
                </a:lnTo>
                <a:cubicBezTo>
                  <a:pt x="282369" y="167952"/>
                  <a:pt x="285461" y="171043"/>
                  <a:pt x="285461" y="174857"/>
                </a:cubicBezTo>
                <a:lnTo>
                  <a:pt x="285461" y="223187"/>
                </a:lnTo>
                <a:moveTo>
                  <a:pt x="299269" y="223187"/>
                </a:moveTo>
                <a:lnTo>
                  <a:pt x="271652" y="223187"/>
                </a:lnTo>
                <a:moveTo>
                  <a:pt x="302728" y="122510"/>
                </a:moveTo>
                <a:cubicBezTo>
                  <a:pt x="302729" y="132044"/>
                  <a:pt x="295001" y="139773"/>
                  <a:pt x="285467" y="139773"/>
                </a:cubicBezTo>
                <a:cubicBezTo>
                  <a:pt x="275934" y="139773"/>
                  <a:pt x="268206" y="132044"/>
                  <a:pt x="268206" y="122510"/>
                </a:cubicBezTo>
                <a:lnTo>
                  <a:pt x="268206" y="101797"/>
                </a:lnTo>
                <a:cubicBezTo>
                  <a:pt x="268207" y="92265"/>
                  <a:pt x="275935" y="84538"/>
                  <a:pt x="285467" y="84538"/>
                </a:cubicBezTo>
                <a:cubicBezTo>
                  <a:pt x="295000" y="84538"/>
                  <a:pt x="302727" y="92265"/>
                  <a:pt x="302728" y="101797"/>
                </a:cubicBezTo>
                <a:close/>
                <a:moveTo>
                  <a:pt x="228953" y="205933"/>
                </a:moveTo>
                <a:cubicBezTo>
                  <a:pt x="228953" y="215448"/>
                  <a:pt x="221240" y="223161"/>
                  <a:pt x="211726" y="223161"/>
                </a:cubicBezTo>
                <a:cubicBezTo>
                  <a:pt x="202211" y="223161"/>
                  <a:pt x="194498" y="215448"/>
                  <a:pt x="194498" y="205933"/>
                </a:cubicBezTo>
                <a:lnTo>
                  <a:pt x="194498" y="185220"/>
                </a:lnTo>
                <a:cubicBezTo>
                  <a:pt x="194498" y="175705"/>
                  <a:pt x="202211" y="167992"/>
                  <a:pt x="211726" y="167992"/>
                </a:cubicBezTo>
                <a:cubicBezTo>
                  <a:pt x="221240" y="167992"/>
                  <a:pt x="228953" y="175705"/>
                  <a:pt x="228953" y="185220"/>
                </a:cubicBezTo>
                <a:close/>
                <a:moveTo>
                  <a:pt x="271652" y="250686"/>
                </a:moveTo>
                <a:lnTo>
                  <a:pt x="278556" y="250686"/>
                </a:lnTo>
                <a:cubicBezTo>
                  <a:pt x="282369" y="250686"/>
                  <a:pt x="285461" y="253777"/>
                  <a:pt x="285461" y="257590"/>
                </a:cubicBezTo>
                <a:lnTo>
                  <a:pt x="285461" y="305921"/>
                </a:lnTo>
                <a:moveTo>
                  <a:pt x="271652" y="305921"/>
                </a:moveTo>
                <a:lnTo>
                  <a:pt x="299269" y="305921"/>
                </a:lnTo>
                <a:moveTo>
                  <a:pt x="228953" y="288666"/>
                </a:moveTo>
                <a:cubicBezTo>
                  <a:pt x="228953" y="298181"/>
                  <a:pt x="221240" y="305894"/>
                  <a:pt x="211726" y="305894"/>
                </a:cubicBezTo>
                <a:cubicBezTo>
                  <a:pt x="202211" y="305894"/>
                  <a:pt x="194498" y="298181"/>
                  <a:pt x="194498" y="288666"/>
                </a:cubicBezTo>
                <a:lnTo>
                  <a:pt x="194498" y="267953"/>
                </a:lnTo>
                <a:cubicBezTo>
                  <a:pt x="194498" y="258438"/>
                  <a:pt x="202211" y="250725"/>
                  <a:pt x="211726" y="250725"/>
                </a:cubicBezTo>
                <a:cubicBezTo>
                  <a:pt x="221240" y="250725"/>
                  <a:pt x="228953" y="258438"/>
                  <a:pt x="228953" y="267953"/>
                </a:cubicBezTo>
                <a:close/>
                <a:moveTo>
                  <a:pt x="228953" y="40374"/>
                </a:moveTo>
                <a:cubicBezTo>
                  <a:pt x="228953" y="49888"/>
                  <a:pt x="221240" y="57601"/>
                  <a:pt x="211726" y="57601"/>
                </a:cubicBezTo>
                <a:cubicBezTo>
                  <a:pt x="202211" y="57601"/>
                  <a:pt x="194498" y="49888"/>
                  <a:pt x="194498" y="40374"/>
                </a:cubicBezTo>
                <a:lnTo>
                  <a:pt x="194498" y="19647"/>
                </a:lnTo>
                <a:cubicBezTo>
                  <a:pt x="194498" y="10132"/>
                  <a:pt x="202211" y="2419"/>
                  <a:pt x="211726" y="2419"/>
                </a:cubicBezTo>
                <a:cubicBezTo>
                  <a:pt x="221240" y="2419"/>
                  <a:pt x="228953" y="10132"/>
                  <a:pt x="228953" y="19647"/>
                </a:cubicBezTo>
                <a:close/>
                <a:moveTo>
                  <a:pt x="118907" y="223386"/>
                </a:moveTo>
                <a:cubicBezTo>
                  <a:pt x="118907" y="199599"/>
                  <a:pt x="99624" y="180316"/>
                  <a:pt x="75838" y="180316"/>
                </a:cubicBezTo>
                <a:cubicBezTo>
                  <a:pt x="75149" y="180316"/>
                  <a:pt x="74512" y="180489"/>
                  <a:pt x="73810" y="180515"/>
                </a:cubicBezTo>
                <a:moveTo>
                  <a:pt x="114428" y="254714"/>
                </a:moveTo>
                <a:cubicBezTo>
                  <a:pt x="128160" y="259301"/>
                  <a:pt x="135670" y="274059"/>
                  <a:pt x="131296" y="287861"/>
                </a:cubicBezTo>
                <a:cubicBezTo>
                  <a:pt x="126922" y="301662"/>
                  <a:pt x="112282" y="309400"/>
                  <a:pt x="98415" y="305240"/>
                </a:cubicBezTo>
                <a:cubicBezTo>
                  <a:pt x="84547" y="301080"/>
                  <a:pt x="76584" y="286561"/>
                  <a:pt x="80529" y="272631"/>
                </a:cubicBezTo>
                <a:cubicBezTo>
                  <a:pt x="79058" y="272764"/>
                  <a:pt x="77640" y="273082"/>
                  <a:pt x="76142" y="273082"/>
                </a:cubicBezTo>
                <a:cubicBezTo>
                  <a:pt x="57213" y="273174"/>
                  <a:pt x="39892" y="262454"/>
                  <a:pt x="31530" y="245472"/>
                </a:cubicBezTo>
                <a:cubicBezTo>
                  <a:pt x="23169" y="228489"/>
                  <a:pt x="25234" y="208224"/>
                  <a:pt x="36850" y="193277"/>
                </a:cubicBezTo>
                <a:cubicBezTo>
                  <a:pt x="16102" y="191854"/>
                  <a:pt x="0" y="174608"/>
                  <a:pt x="0" y="153812"/>
                </a:cubicBezTo>
                <a:cubicBezTo>
                  <a:pt x="0" y="133016"/>
                  <a:pt x="16102" y="115771"/>
                  <a:pt x="36850" y="114347"/>
                </a:cubicBezTo>
                <a:cubicBezTo>
                  <a:pt x="25234" y="99401"/>
                  <a:pt x="23169" y="79135"/>
                  <a:pt x="31530" y="62153"/>
                </a:cubicBezTo>
                <a:cubicBezTo>
                  <a:pt x="39892" y="45170"/>
                  <a:pt x="57213" y="34450"/>
                  <a:pt x="76142" y="34543"/>
                </a:cubicBezTo>
                <a:cubicBezTo>
                  <a:pt x="77640" y="34543"/>
                  <a:pt x="79058" y="34847"/>
                  <a:pt x="80529" y="34980"/>
                </a:cubicBezTo>
                <a:cubicBezTo>
                  <a:pt x="79854" y="32685"/>
                  <a:pt x="79493" y="30309"/>
                  <a:pt x="79455" y="27916"/>
                </a:cubicBezTo>
                <a:cubicBezTo>
                  <a:pt x="79414" y="14378"/>
                  <a:pt x="89582" y="2984"/>
                  <a:pt x="103038" y="1492"/>
                </a:cubicBezTo>
                <a:cubicBezTo>
                  <a:pt x="116494" y="0"/>
                  <a:pt x="128912" y="8888"/>
                  <a:pt x="131838" y="22107"/>
                </a:cubicBezTo>
                <a:cubicBezTo>
                  <a:pt x="134764" y="35325"/>
                  <a:pt x="127257" y="48624"/>
                  <a:pt x="114428" y="52950"/>
                </a:cubicBezTo>
                <a:moveTo>
                  <a:pt x="73810" y="127162"/>
                </a:moveTo>
                <a:cubicBezTo>
                  <a:pt x="74499" y="127162"/>
                  <a:pt x="75135" y="127361"/>
                  <a:pt x="75838" y="127361"/>
                </a:cubicBezTo>
                <a:cubicBezTo>
                  <a:pt x="99624" y="127361"/>
                  <a:pt x="118907" y="108078"/>
                  <a:pt x="118907" y="84291"/>
                </a:cubicBezTo>
                <a:moveTo>
                  <a:pt x="132438" y="26631"/>
                </a:moveTo>
                <a:cubicBezTo>
                  <a:pt x="138479" y="23138"/>
                  <a:pt x="145338" y="21309"/>
                  <a:pt x="152316" y="21330"/>
                </a:cubicBezTo>
                <a:moveTo>
                  <a:pt x="152343" y="292920"/>
                </a:moveTo>
                <a:cubicBezTo>
                  <a:pt x="144982" y="292942"/>
                  <a:pt x="137733" y="291120"/>
                  <a:pt x="131258" y="287619"/>
                </a:cubicBezTo>
                <a:moveTo>
                  <a:pt x="152343" y="87551"/>
                </a:moveTo>
                <a:lnTo>
                  <a:pt x="152343" y="226699"/>
                </a:lnTo>
              </a:path>
            </a:pathLst>
          </a:custGeom>
          <a:noFill/>
          <a:ln w="9939">
            <a:solidFill>
              <a:srgbClr val="BA5DE5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52">
            <a:extLst>
              <a:ext uri="{FF2B5EF4-FFF2-40B4-BE49-F238E27FC236}">
                <a16:creationId xmlns:a16="http://schemas.microsoft.com/office/drawing/2014/main" id="{9F3ECAEE-513E-C1AF-E862-C0E37CB4F4F8}"/>
              </a:ext>
            </a:extLst>
          </p:cNvPr>
          <p:cNvSpPr>
            <a:spLocks noChangeAspect="1"/>
          </p:cNvSpPr>
          <p:nvPr/>
        </p:nvSpPr>
        <p:spPr>
          <a:xfrm>
            <a:off x="3344720" y="7468800"/>
            <a:ext cx="234000" cy="234000"/>
          </a:xfrm>
          <a:custGeom>
            <a:avLst/>
            <a:gdLst/>
            <a:ahLst/>
            <a:cxnLst/>
            <a:rect l="0" t="0" r="0" b="0"/>
            <a:pathLst>
              <a:path w="302729" h="309400">
                <a:moveTo>
                  <a:pt x="197890" y="84543"/>
                </a:moveTo>
                <a:lnTo>
                  <a:pt x="204795" y="84543"/>
                </a:lnTo>
                <a:cubicBezTo>
                  <a:pt x="208608" y="84543"/>
                  <a:pt x="211699" y="87634"/>
                  <a:pt x="211699" y="91447"/>
                </a:cubicBezTo>
                <a:lnTo>
                  <a:pt x="211699" y="139778"/>
                </a:lnTo>
                <a:moveTo>
                  <a:pt x="225508" y="139778"/>
                </a:moveTo>
                <a:lnTo>
                  <a:pt x="197890" y="139778"/>
                </a:lnTo>
                <a:moveTo>
                  <a:pt x="271652" y="1121"/>
                </a:moveTo>
                <a:lnTo>
                  <a:pt x="278556" y="1121"/>
                </a:lnTo>
                <a:cubicBezTo>
                  <a:pt x="282369" y="1121"/>
                  <a:pt x="285461" y="4212"/>
                  <a:pt x="285461" y="8025"/>
                </a:cubicBezTo>
                <a:lnTo>
                  <a:pt x="285461" y="56356"/>
                </a:lnTo>
                <a:moveTo>
                  <a:pt x="271652" y="56356"/>
                </a:moveTo>
                <a:lnTo>
                  <a:pt x="299269" y="56356"/>
                </a:lnTo>
                <a:moveTo>
                  <a:pt x="271652" y="167952"/>
                </a:moveTo>
                <a:lnTo>
                  <a:pt x="278556" y="167952"/>
                </a:lnTo>
                <a:cubicBezTo>
                  <a:pt x="282369" y="167952"/>
                  <a:pt x="285461" y="171043"/>
                  <a:pt x="285461" y="174857"/>
                </a:cubicBezTo>
                <a:lnTo>
                  <a:pt x="285461" y="223187"/>
                </a:lnTo>
                <a:moveTo>
                  <a:pt x="299269" y="223187"/>
                </a:moveTo>
                <a:lnTo>
                  <a:pt x="271652" y="223187"/>
                </a:lnTo>
                <a:moveTo>
                  <a:pt x="302728" y="122510"/>
                </a:moveTo>
                <a:cubicBezTo>
                  <a:pt x="302729" y="132044"/>
                  <a:pt x="295001" y="139773"/>
                  <a:pt x="285467" y="139773"/>
                </a:cubicBezTo>
                <a:cubicBezTo>
                  <a:pt x="275934" y="139773"/>
                  <a:pt x="268206" y="132044"/>
                  <a:pt x="268206" y="122510"/>
                </a:cubicBezTo>
                <a:lnTo>
                  <a:pt x="268206" y="101797"/>
                </a:lnTo>
                <a:cubicBezTo>
                  <a:pt x="268207" y="92265"/>
                  <a:pt x="275935" y="84538"/>
                  <a:pt x="285467" y="84538"/>
                </a:cubicBezTo>
                <a:cubicBezTo>
                  <a:pt x="295000" y="84538"/>
                  <a:pt x="302727" y="92265"/>
                  <a:pt x="302728" y="101797"/>
                </a:cubicBezTo>
                <a:close/>
                <a:moveTo>
                  <a:pt x="228953" y="205933"/>
                </a:moveTo>
                <a:cubicBezTo>
                  <a:pt x="228953" y="215448"/>
                  <a:pt x="221240" y="223161"/>
                  <a:pt x="211726" y="223161"/>
                </a:cubicBezTo>
                <a:cubicBezTo>
                  <a:pt x="202211" y="223161"/>
                  <a:pt x="194498" y="215448"/>
                  <a:pt x="194498" y="205933"/>
                </a:cubicBezTo>
                <a:lnTo>
                  <a:pt x="194498" y="185220"/>
                </a:lnTo>
                <a:cubicBezTo>
                  <a:pt x="194498" y="175705"/>
                  <a:pt x="202211" y="167992"/>
                  <a:pt x="211726" y="167992"/>
                </a:cubicBezTo>
                <a:cubicBezTo>
                  <a:pt x="221240" y="167992"/>
                  <a:pt x="228953" y="175705"/>
                  <a:pt x="228953" y="185220"/>
                </a:cubicBezTo>
                <a:close/>
                <a:moveTo>
                  <a:pt x="271652" y="250686"/>
                </a:moveTo>
                <a:lnTo>
                  <a:pt x="278556" y="250686"/>
                </a:lnTo>
                <a:cubicBezTo>
                  <a:pt x="282369" y="250686"/>
                  <a:pt x="285461" y="253777"/>
                  <a:pt x="285461" y="257590"/>
                </a:cubicBezTo>
                <a:lnTo>
                  <a:pt x="285461" y="305921"/>
                </a:lnTo>
                <a:moveTo>
                  <a:pt x="271652" y="305921"/>
                </a:moveTo>
                <a:lnTo>
                  <a:pt x="299269" y="305921"/>
                </a:lnTo>
                <a:moveTo>
                  <a:pt x="228953" y="288666"/>
                </a:moveTo>
                <a:cubicBezTo>
                  <a:pt x="228953" y="298181"/>
                  <a:pt x="221240" y="305894"/>
                  <a:pt x="211726" y="305894"/>
                </a:cubicBezTo>
                <a:cubicBezTo>
                  <a:pt x="202211" y="305894"/>
                  <a:pt x="194498" y="298181"/>
                  <a:pt x="194498" y="288666"/>
                </a:cubicBezTo>
                <a:lnTo>
                  <a:pt x="194498" y="267953"/>
                </a:lnTo>
                <a:cubicBezTo>
                  <a:pt x="194498" y="258438"/>
                  <a:pt x="202211" y="250725"/>
                  <a:pt x="211726" y="250725"/>
                </a:cubicBezTo>
                <a:cubicBezTo>
                  <a:pt x="221240" y="250725"/>
                  <a:pt x="228953" y="258438"/>
                  <a:pt x="228953" y="267953"/>
                </a:cubicBezTo>
                <a:close/>
                <a:moveTo>
                  <a:pt x="228953" y="40374"/>
                </a:moveTo>
                <a:cubicBezTo>
                  <a:pt x="228953" y="49888"/>
                  <a:pt x="221240" y="57601"/>
                  <a:pt x="211726" y="57601"/>
                </a:cubicBezTo>
                <a:cubicBezTo>
                  <a:pt x="202211" y="57601"/>
                  <a:pt x="194498" y="49888"/>
                  <a:pt x="194498" y="40374"/>
                </a:cubicBezTo>
                <a:lnTo>
                  <a:pt x="194498" y="19647"/>
                </a:lnTo>
                <a:cubicBezTo>
                  <a:pt x="194498" y="10132"/>
                  <a:pt x="202211" y="2419"/>
                  <a:pt x="211726" y="2419"/>
                </a:cubicBezTo>
                <a:cubicBezTo>
                  <a:pt x="221240" y="2419"/>
                  <a:pt x="228953" y="10132"/>
                  <a:pt x="228953" y="19647"/>
                </a:cubicBezTo>
                <a:close/>
                <a:moveTo>
                  <a:pt x="118907" y="223386"/>
                </a:moveTo>
                <a:cubicBezTo>
                  <a:pt x="118907" y="199599"/>
                  <a:pt x="99624" y="180316"/>
                  <a:pt x="75838" y="180316"/>
                </a:cubicBezTo>
                <a:cubicBezTo>
                  <a:pt x="75149" y="180316"/>
                  <a:pt x="74512" y="180489"/>
                  <a:pt x="73810" y="180515"/>
                </a:cubicBezTo>
                <a:moveTo>
                  <a:pt x="114428" y="254714"/>
                </a:moveTo>
                <a:cubicBezTo>
                  <a:pt x="128160" y="259301"/>
                  <a:pt x="135670" y="274059"/>
                  <a:pt x="131296" y="287861"/>
                </a:cubicBezTo>
                <a:cubicBezTo>
                  <a:pt x="126922" y="301662"/>
                  <a:pt x="112282" y="309400"/>
                  <a:pt x="98415" y="305240"/>
                </a:cubicBezTo>
                <a:cubicBezTo>
                  <a:pt x="84547" y="301080"/>
                  <a:pt x="76584" y="286561"/>
                  <a:pt x="80529" y="272631"/>
                </a:cubicBezTo>
                <a:cubicBezTo>
                  <a:pt x="79058" y="272764"/>
                  <a:pt x="77640" y="273082"/>
                  <a:pt x="76142" y="273082"/>
                </a:cubicBezTo>
                <a:cubicBezTo>
                  <a:pt x="57213" y="273174"/>
                  <a:pt x="39892" y="262454"/>
                  <a:pt x="31530" y="245472"/>
                </a:cubicBezTo>
                <a:cubicBezTo>
                  <a:pt x="23169" y="228489"/>
                  <a:pt x="25234" y="208224"/>
                  <a:pt x="36850" y="193277"/>
                </a:cubicBezTo>
                <a:cubicBezTo>
                  <a:pt x="16102" y="191854"/>
                  <a:pt x="0" y="174608"/>
                  <a:pt x="0" y="153812"/>
                </a:cubicBezTo>
                <a:cubicBezTo>
                  <a:pt x="0" y="133016"/>
                  <a:pt x="16102" y="115771"/>
                  <a:pt x="36850" y="114347"/>
                </a:cubicBezTo>
                <a:cubicBezTo>
                  <a:pt x="25234" y="99401"/>
                  <a:pt x="23169" y="79135"/>
                  <a:pt x="31530" y="62153"/>
                </a:cubicBezTo>
                <a:cubicBezTo>
                  <a:pt x="39892" y="45170"/>
                  <a:pt x="57213" y="34450"/>
                  <a:pt x="76142" y="34543"/>
                </a:cubicBezTo>
                <a:cubicBezTo>
                  <a:pt x="77640" y="34543"/>
                  <a:pt x="79058" y="34847"/>
                  <a:pt x="80529" y="34980"/>
                </a:cubicBezTo>
                <a:cubicBezTo>
                  <a:pt x="79854" y="32685"/>
                  <a:pt x="79493" y="30309"/>
                  <a:pt x="79455" y="27916"/>
                </a:cubicBezTo>
                <a:cubicBezTo>
                  <a:pt x="79414" y="14378"/>
                  <a:pt x="89582" y="2984"/>
                  <a:pt x="103038" y="1492"/>
                </a:cubicBezTo>
                <a:cubicBezTo>
                  <a:pt x="116494" y="0"/>
                  <a:pt x="128912" y="8888"/>
                  <a:pt x="131838" y="22107"/>
                </a:cubicBezTo>
                <a:cubicBezTo>
                  <a:pt x="134764" y="35325"/>
                  <a:pt x="127257" y="48624"/>
                  <a:pt x="114428" y="52950"/>
                </a:cubicBezTo>
                <a:moveTo>
                  <a:pt x="73810" y="127162"/>
                </a:moveTo>
                <a:cubicBezTo>
                  <a:pt x="74499" y="127162"/>
                  <a:pt x="75135" y="127361"/>
                  <a:pt x="75838" y="127361"/>
                </a:cubicBezTo>
                <a:cubicBezTo>
                  <a:pt x="99624" y="127361"/>
                  <a:pt x="118907" y="108078"/>
                  <a:pt x="118907" y="84291"/>
                </a:cubicBezTo>
                <a:moveTo>
                  <a:pt x="132438" y="26631"/>
                </a:moveTo>
                <a:cubicBezTo>
                  <a:pt x="138479" y="23138"/>
                  <a:pt x="145338" y="21309"/>
                  <a:pt x="152316" y="21330"/>
                </a:cubicBezTo>
                <a:moveTo>
                  <a:pt x="152343" y="292920"/>
                </a:moveTo>
                <a:cubicBezTo>
                  <a:pt x="144982" y="292942"/>
                  <a:pt x="137733" y="291120"/>
                  <a:pt x="131258" y="287619"/>
                </a:cubicBezTo>
                <a:moveTo>
                  <a:pt x="152343" y="87551"/>
                </a:moveTo>
                <a:lnTo>
                  <a:pt x="152343" y="226699"/>
                </a:lnTo>
              </a:path>
            </a:pathLst>
          </a:custGeom>
          <a:noFill/>
          <a:ln w="9939">
            <a:solidFill>
              <a:srgbClr val="BA5DE5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ounded Rectangle 53">
            <a:extLst>
              <a:ext uri="{FF2B5EF4-FFF2-40B4-BE49-F238E27FC236}">
                <a16:creationId xmlns:a16="http://schemas.microsoft.com/office/drawing/2014/main" id="{D391A3AC-DAF5-2AD3-5240-7AC062ABDB45}"/>
              </a:ext>
            </a:extLst>
          </p:cNvPr>
          <p:cNvSpPr/>
          <p:nvPr/>
        </p:nvSpPr>
        <p:spPr>
          <a:xfrm>
            <a:off x="2711004" y="5567137"/>
            <a:ext cx="368236" cy="359225"/>
          </a:xfrm>
          <a:custGeom>
            <a:avLst/>
            <a:gdLst/>
            <a:ahLst/>
            <a:cxnLst/>
            <a:rect l="0" t="0" r="0" b="0"/>
            <a:pathLst>
              <a:path w="484367" h="455212">
                <a:moveTo>
                  <a:pt x="0" y="455212"/>
                </a:moveTo>
                <a:lnTo>
                  <a:pt x="0" y="386963"/>
                </a:lnTo>
                <a:lnTo>
                  <a:pt x="0" y="386300"/>
                </a:lnTo>
                <a:cubicBezTo>
                  <a:pt x="0" y="298473"/>
                  <a:pt x="71198" y="227274"/>
                  <a:pt x="159026" y="227274"/>
                </a:cubicBezTo>
                <a:lnTo>
                  <a:pt x="324678" y="227274"/>
                </a:lnTo>
                <a:lnTo>
                  <a:pt x="325340" y="227274"/>
                </a:lnTo>
                <a:cubicBezTo>
                  <a:pt x="413168" y="227274"/>
                  <a:pt x="484367" y="156076"/>
                  <a:pt x="484366" y="68248"/>
                </a:cubicBezTo>
                <a:lnTo>
                  <a:pt x="484366" y="28492"/>
                </a:lnTo>
                <a:lnTo>
                  <a:pt x="484366" y="0"/>
                </a:lnTo>
              </a:path>
            </a:pathLst>
          </a:custGeom>
          <a:noFill/>
          <a:ln w="9939">
            <a:solidFill>
              <a:srgbClr val="969696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5">
            <a:extLst>
              <a:ext uri="{FF2B5EF4-FFF2-40B4-BE49-F238E27FC236}">
                <a16:creationId xmlns:a16="http://schemas.microsoft.com/office/drawing/2014/main" id="{733780C2-55B8-D27F-FCB8-845CB34A7226}"/>
              </a:ext>
            </a:extLst>
          </p:cNvPr>
          <p:cNvSpPr>
            <a:spLocks noChangeAspect="1"/>
          </p:cNvSpPr>
          <p:nvPr/>
        </p:nvSpPr>
        <p:spPr>
          <a:xfrm>
            <a:off x="2245268" y="8329627"/>
            <a:ext cx="234000" cy="234000"/>
          </a:xfrm>
          <a:custGeom>
            <a:avLst/>
            <a:gdLst/>
            <a:ahLst/>
            <a:cxnLst/>
            <a:rect l="0" t="0" r="0" b="0"/>
            <a:pathLst>
              <a:path w="190500" h="191327">
                <a:moveTo>
                  <a:pt x="124413" y="152673"/>
                </a:moveTo>
                <a:lnTo>
                  <a:pt x="94372" y="152673"/>
                </a:lnTo>
                <a:lnTo>
                  <a:pt x="94372" y="183973"/>
                </a:lnTo>
                <a:moveTo>
                  <a:pt x="185828" y="158794"/>
                </a:moveTo>
                <a:cubicBezTo>
                  <a:pt x="179731" y="178401"/>
                  <a:pt x="161054" y="191327"/>
                  <a:pt x="140555" y="190127"/>
                </a:cubicBezTo>
                <a:cubicBezTo>
                  <a:pt x="120032" y="188362"/>
                  <a:pt x="103283" y="172973"/>
                  <a:pt x="99788" y="152673"/>
                </a:cubicBezTo>
                <a:moveTo>
                  <a:pt x="160458" y="127643"/>
                </a:moveTo>
                <a:lnTo>
                  <a:pt x="190500" y="127643"/>
                </a:lnTo>
                <a:lnTo>
                  <a:pt x="190500" y="96351"/>
                </a:lnTo>
                <a:moveTo>
                  <a:pt x="99043" y="121505"/>
                </a:moveTo>
                <a:cubicBezTo>
                  <a:pt x="105150" y="101908"/>
                  <a:pt x="123824" y="88994"/>
                  <a:pt x="144316" y="90197"/>
                </a:cubicBezTo>
                <a:cubicBezTo>
                  <a:pt x="164830" y="91969"/>
                  <a:pt x="181574" y="107345"/>
                  <a:pt x="185083" y="127634"/>
                </a:cubicBezTo>
                <a:moveTo>
                  <a:pt x="164293" y="33710"/>
                </a:moveTo>
                <a:lnTo>
                  <a:pt x="0" y="33710"/>
                </a:lnTo>
                <a:moveTo>
                  <a:pt x="79297" y="105479"/>
                </a:moveTo>
                <a:lnTo>
                  <a:pt x="0" y="105479"/>
                </a:lnTo>
                <a:moveTo>
                  <a:pt x="164252" y="69648"/>
                </a:moveTo>
                <a:lnTo>
                  <a:pt x="0" y="69648"/>
                </a:lnTo>
                <a:moveTo>
                  <a:pt x="67105" y="142618"/>
                </a:moveTo>
                <a:lnTo>
                  <a:pt x="67105" y="33710"/>
                </a:lnTo>
                <a:moveTo>
                  <a:pt x="115219" y="33710"/>
                </a:moveTo>
                <a:lnTo>
                  <a:pt x="115219" y="78784"/>
                </a:lnTo>
                <a:moveTo>
                  <a:pt x="73036" y="142593"/>
                </a:moveTo>
                <a:lnTo>
                  <a:pt x="17327" y="142593"/>
                </a:lnTo>
                <a:cubicBezTo>
                  <a:pt x="7780" y="142593"/>
                  <a:pt x="41" y="134854"/>
                  <a:pt x="41" y="125307"/>
                </a:cubicBezTo>
                <a:lnTo>
                  <a:pt x="41" y="17260"/>
                </a:lnTo>
                <a:cubicBezTo>
                  <a:pt x="55" y="7723"/>
                  <a:pt x="7790" y="0"/>
                  <a:pt x="17327" y="0"/>
                </a:cubicBezTo>
                <a:lnTo>
                  <a:pt x="146966" y="0"/>
                </a:lnTo>
                <a:cubicBezTo>
                  <a:pt x="156503" y="0"/>
                  <a:pt x="164238" y="7723"/>
                  <a:pt x="164252" y="17260"/>
                </a:cubicBezTo>
                <a:lnTo>
                  <a:pt x="164252" y="79380"/>
                </a:lnTo>
              </a:path>
            </a:pathLst>
          </a:custGeom>
          <a:noFill/>
          <a:ln w="9939">
            <a:solidFill>
              <a:srgbClr val="EBE936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ounded Rectangle 56">
            <a:extLst>
              <a:ext uri="{FF2B5EF4-FFF2-40B4-BE49-F238E27FC236}">
                <a16:creationId xmlns:a16="http://schemas.microsoft.com/office/drawing/2014/main" id="{469E3227-A6CF-6429-4AF4-A1B79C7CD17A}"/>
              </a:ext>
            </a:extLst>
          </p:cNvPr>
          <p:cNvSpPr>
            <a:spLocks noChangeAspect="1"/>
          </p:cNvSpPr>
          <p:nvPr/>
        </p:nvSpPr>
        <p:spPr>
          <a:xfrm>
            <a:off x="2433135" y="5365586"/>
            <a:ext cx="234000" cy="234000"/>
          </a:xfrm>
          <a:custGeom>
            <a:avLst/>
            <a:gdLst/>
            <a:ahLst/>
            <a:cxnLst/>
            <a:rect l="0" t="0" r="0" b="0"/>
            <a:pathLst>
              <a:path w="190500" h="190384">
                <a:moveTo>
                  <a:pt x="118814" y="190384"/>
                </a:moveTo>
                <a:lnTo>
                  <a:pt x="87000" y="190384"/>
                </a:lnTo>
                <a:lnTo>
                  <a:pt x="118814" y="150619"/>
                </a:lnTo>
                <a:lnTo>
                  <a:pt x="87000" y="110854"/>
                </a:lnTo>
                <a:lnTo>
                  <a:pt x="118814" y="110854"/>
                </a:lnTo>
                <a:lnTo>
                  <a:pt x="138692" y="134716"/>
                </a:lnTo>
                <a:lnTo>
                  <a:pt x="158578" y="110854"/>
                </a:lnTo>
                <a:lnTo>
                  <a:pt x="190392" y="110854"/>
                </a:lnTo>
                <a:lnTo>
                  <a:pt x="158578" y="150619"/>
                </a:lnTo>
                <a:lnTo>
                  <a:pt x="190392" y="190384"/>
                </a:lnTo>
                <a:lnTo>
                  <a:pt x="158578" y="190384"/>
                </a:lnTo>
                <a:lnTo>
                  <a:pt x="138692" y="166530"/>
                </a:lnTo>
                <a:close/>
                <a:moveTo>
                  <a:pt x="55112" y="180809"/>
                </a:moveTo>
                <a:cubicBezTo>
                  <a:pt x="36418" y="180813"/>
                  <a:pt x="21261" y="165660"/>
                  <a:pt x="21261" y="146966"/>
                </a:cubicBezTo>
                <a:lnTo>
                  <a:pt x="21261" y="125837"/>
                </a:lnTo>
                <a:moveTo>
                  <a:pt x="107" y="146966"/>
                </a:moveTo>
                <a:lnTo>
                  <a:pt x="21261" y="125812"/>
                </a:lnTo>
                <a:lnTo>
                  <a:pt x="42415" y="146966"/>
                </a:lnTo>
                <a:moveTo>
                  <a:pt x="135495" y="9939"/>
                </a:moveTo>
                <a:cubicBezTo>
                  <a:pt x="154189" y="9934"/>
                  <a:pt x="169346" y="25087"/>
                  <a:pt x="169346" y="43781"/>
                </a:cubicBezTo>
                <a:lnTo>
                  <a:pt x="169346" y="69168"/>
                </a:lnTo>
                <a:moveTo>
                  <a:pt x="190500" y="48014"/>
                </a:moveTo>
                <a:lnTo>
                  <a:pt x="169346" y="69168"/>
                </a:lnTo>
                <a:lnTo>
                  <a:pt x="148192" y="48014"/>
                </a:lnTo>
                <a:moveTo>
                  <a:pt x="8464" y="0"/>
                </a:moveTo>
                <a:lnTo>
                  <a:pt x="101536" y="0"/>
                </a:lnTo>
                <a:cubicBezTo>
                  <a:pt x="101536" y="0"/>
                  <a:pt x="110001" y="0"/>
                  <a:pt x="110001" y="8464"/>
                </a:cubicBezTo>
                <a:lnTo>
                  <a:pt x="110001" y="84615"/>
                </a:lnTo>
                <a:cubicBezTo>
                  <a:pt x="110001" y="84615"/>
                  <a:pt x="110001" y="93079"/>
                  <a:pt x="101536" y="93079"/>
                </a:cubicBezTo>
                <a:lnTo>
                  <a:pt x="8464" y="93079"/>
                </a:lnTo>
                <a:cubicBezTo>
                  <a:pt x="8464" y="93079"/>
                  <a:pt x="0" y="93079"/>
                  <a:pt x="0" y="84615"/>
                </a:cubicBezTo>
                <a:lnTo>
                  <a:pt x="0" y="8464"/>
                </a:lnTo>
                <a:cubicBezTo>
                  <a:pt x="0" y="8464"/>
                  <a:pt x="0" y="0"/>
                  <a:pt x="8464" y="0"/>
                </a:cubicBezTo>
                <a:moveTo>
                  <a:pt x="110001" y="25684"/>
                </a:moveTo>
                <a:lnTo>
                  <a:pt x="0" y="25684"/>
                </a:lnTo>
                <a:moveTo>
                  <a:pt x="110001" y="48014"/>
                </a:moveTo>
                <a:lnTo>
                  <a:pt x="0" y="48014"/>
                </a:lnTo>
                <a:moveTo>
                  <a:pt x="0" y="70973"/>
                </a:moveTo>
                <a:lnTo>
                  <a:pt x="110001" y="70973"/>
                </a:lnTo>
                <a:moveTo>
                  <a:pt x="50292" y="93079"/>
                </a:moveTo>
                <a:lnTo>
                  <a:pt x="50292" y="25684"/>
                </a:lnTo>
                <a:moveTo>
                  <a:pt x="79811" y="93079"/>
                </a:moveTo>
                <a:lnTo>
                  <a:pt x="79811" y="25684"/>
                </a:lnTo>
              </a:path>
            </a:pathLst>
          </a:custGeom>
          <a:noFill/>
          <a:ln w="9939">
            <a:solidFill>
              <a:srgbClr val="A7C0DF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ounded Rectangle 50">
            <a:extLst>
              <a:ext uri="{FF2B5EF4-FFF2-40B4-BE49-F238E27FC236}">
                <a16:creationId xmlns:a16="http://schemas.microsoft.com/office/drawing/2014/main" id="{1EE33F78-DA99-5EDC-27E1-0FB40E8C05F1}"/>
              </a:ext>
            </a:extLst>
          </p:cNvPr>
          <p:cNvSpPr/>
          <p:nvPr/>
        </p:nvSpPr>
        <p:spPr>
          <a:xfrm rot="10800000">
            <a:off x="2713508" y="7960882"/>
            <a:ext cx="380323" cy="360272"/>
          </a:xfrm>
          <a:custGeom>
            <a:avLst/>
            <a:gdLst/>
            <a:ahLst/>
            <a:cxnLst/>
            <a:rect l="0" t="0" r="0" b="0"/>
            <a:pathLst>
              <a:path w="500269" h="456537">
                <a:moveTo>
                  <a:pt x="0" y="0"/>
                </a:moveTo>
                <a:lnTo>
                  <a:pt x="0" y="28492"/>
                </a:lnTo>
                <a:lnTo>
                  <a:pt x="0" y="68911"/>
                </a:lnTo>
                <a:cubicBezTo>
                  <a:pt x="0" y="156738"/>
                  <a:pt x="71198" y="227937"/>
                  <a:pt x="159026" y="227937"/>
                </a:cubicBezTo>
                <a:lnTo>
                  <a:pt x="159688" y="227937"/>
                </a:lnTo>
                <a:lnTo>
                  <a:pt x="341243" y="227937"/>
                </a:lnTo>
                <a:cubicBezTo>
                  <a:pt x="429071" y="227937"/>
                  <a:pt x="500269" y="299135"/>
                  <a:pt x="500269" y="386963"/>
                </a:cubicBezTo>
                <a:lnTo>
                  <a:pt x="500269" y="387626"/>
                </a:lnTo>
                <a:lnTo>
                  <a:pt x="500269" y="456537"/>
                </a:lnTo>
              </a:path>
            </a:pathLst>
          </a:custGeom>
          <a:noFill/>
          <a:ln w="9939">
            <a:solidFill>
              <a:srgbClr val="969696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ounded Rectangle 53">
            <a:extLst>
              <a:ext uri="{FF2B5EF4-FFF2-40B4-BE49-F238E27FC236}">
                <a16:creationId xmlns:a16="http://schemas.microsoft.com/office/drawing/2014/main" id="{99020122-D43B-369F-55DE-D586EB89BB56}"/>
              </a:ext>
            </a:extLst>
          </p:cNvPr>
          <p:cNvSpPr/>
          <p:nvPr/>
        </p:nvSpPr>
        <p:spPr>
          <a:xfrm>
            <a:off x="3096550" y="7965814"/>
            <a:ext cx="368236" cy="359225"/>
          </a:xfrm>
          <a:custGeom>
            <a:avLst/>
            <a:gdLst/>
            <a:ahLst/>
            <a:cxnLst/>
            <a:rect l="0" t="0" r="0" b="0"/>
            <a:pathLst>
              <a:path w="484367" h="455212">
                <a:moveTo>
                  <a:pt x="0" y="455212"/>
                </a:moveTo>
                <a:lnTo>
                  <a:pt x="0" y="386963"/>
                </a:lnTo>
                <a:lnTo>
                  <a:pt x="0" y="386300"/>
                </a:lnTo>
                <a:cubicBezTo>
                  <a:pt x="0" y="298473"/>
                  <a:pt x="71198" y="227274"/>
                  <a:pt x="159026" y="227274"/>
                </a:cubicBezTo>
                <a:lnTo>
                  <a:pt x="324678" y="227274"/>
                </a:lnTo>
                <a:lnTo>
                  <a:pt x="325340" y="227274"/>
                </a:lnTo>
                <a:cubicBezTo>
                  <a:pt x="413168" y="227274"/>
                  <a:pt x="484367" y="156076"/>
                  <a:pt x="484366" y="68248"/>
                </a:cubicBezTo>
                <a:lnTo>
                  <a:pt x="484366" y="28492"/>
                </a:lnTo>
                <a:lnTo>
                  <a:pt x="484366" y="0"/>
                </a:lnTo>
              </a:path>
            </a:pathLst>
          </a:custGeom>
          <a:noFill/>
          <a:ln w="9939">
            <a:solidFill>
              <a:srgbClr val="969696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48">
            <a:extLst>
              <a:ext uri="{FF2B5EF4-FFF2-40B4-BE49-F238E27FC236}">
                <a16:creationId xmlns:a16="http://schemas.microsoft.com/office/drawing/2014/main" id="{A1AAA274-ED11-ADC8-61E3-48C85281F9B2}"/>
              </a:ext>
            </a:extLst>
          </p:cNvPr>
          <p:cNvSpPr>
            <a:spLocks noChangeAspect="1"/>
          </p:cNvSpPr>
          <p:nvPr/>
        </p:nvSpPr>
        <p:spPr>
          <a:xfrm>
            <a:off x="3355593" y="6971078"/>
            <a:ext cx="234000" cy="234000"/>
          </a:xfrm>
          <a:custGeom>
            <a:avLst/>
            <a:gdLst/>
            <a:ahLst/>
            <a:cxnLst/>
            <a:rect l="0" t="0" r="0" b="0"/>
            <a:pathLst>
              <a:path w="278295" h="305222">
                <a:moveTo>
                  <a:pt x="251791" y="159448"/>
                </a:moveTo>
                <a:lnTo>
                  <a:pt x="66260" y="159236"/>
                </a:lnTo>
                <a:cubicBezTo>
                  <a:pt x="36984" y="159236"/>
                  <a:pt x="13252" y="135504"/>
                  <a:pt x="13252" y="106228"/>
                </a:cubicBezTo>
                <a:lnTo>
                  <a:pt x="13252" y="106440"/>
                </a:lnTo>
                <a:moveTo>
                  <a:pt x="92738" y="212457"/>
                </a:moveTo>
                <a:lnTo>
                  <a:pt x="92738" y="106440"/>
                </a:lnTo>
                <a:moveTo>
                  <a:pt x="172251" y="212457"/>
                </a:moveTo>
                <a:lnTo>
                  <a:pt x="172251" y="106440"/>
                </a:lnTo>
                <a:moveTo>
                  <a:pt x="251764" y="106440"/>
                </a:moveTo>
                <a:lnTo>
                  <a:pt x="251764" y="212457"/>
                </a:lnTo>
                <a:moveTo>
                  <a:pt x="0" y="422"/>
                </a:moveTo>
                <a:lnTo>
                  <a:pt x="0" y="66683"/>
                </a:lnTo>
                <a:moveTo>
                  <a:pt x="0" y="422"/>
                </a:moveTo>
                <a:lnTo>
                  <a:pt x="9939" y="422"/>
                </a:lnTo>
                <a:cubicBezTo>
                  <a:pt x="19087" y="422"/>
                  <a:pt x="26504" y="7839"/>
                  <a:pt x="26504" y="16988"/>
                </a:cubicBezTo>
                <a:cubicBezTo>
                  <a:pt x="26504" y="26136"/>
                  <a:pt x="19087" y="33553"/>
                  <a:pt x="9939" y="33553"/>
                </a:cubicBezTo>
                <a:lnTo>
                  <a:pt x="0" y="33553"/>
                </a:lnTo>
                <a:moveTo>
                  <a:pt x="26504" y="66683"/>
                </a:moveTo>
                <a:lnTo>
                  <a:pt x="6626" y="33553"/>
                </a:lnTo>
                <a:moveTo>
                  <a:pt x="75126" y="252121"/>
                </a:moveTo>
                <a:cubicBezTo>
                  <a:pt x="77749" y="244263"/>
                  <a:pt x="85103" y="238963"/>
                  <a:pt x="93388" y="238962"/>
                </a:cubicBezTo>
                <a:lnTo>
                  <a:pt x="93388" y="238962"/>
                </a:lnTo>
                <a:cubicBezTo>
                  <a:pt x="98495" y="238958"/>
                  <a:pt x="103395" y="240986"/>
                  <a:pt x="107007" y="244597"/>
                </a:cubicBezTo>
                <a:cubicBezTo>
                  <a:pt x="110619" y="248209"/>
                  <a:pt x="112646" y="253109"/>
                  <a:pt x="112643" y="258217"/>
                </a:cubicBezTo>
                <a:lnTo>
                  <a:pt x="112643" y="258217"/>
                </a:lnTo>
                <a:cubicBezTo>
                  <a:pt x="112642" y="262860"/>
                  <a:pt x="110798" y="267312"/>
                  <a:pt x="107514" y="270594"/>
                </a:cubicBezTo>
                <a:lnTo>
                  <a:pt x="72886" y="305222"/>
                </a:lnTo>
                <a:lnTo>
                  <a:pt x="112643" y="305222"/>
                </a:lnTo>
                <a:moveTo>
                  <a:pt x="152400" y="13675"/>
                </a:moveTo>
                <a:cubicBezTo>
                  <a:pt x="152400" y="6356"/>
                  <a:pt x="158333" y="422"/>
                  <a:pt x="165652" y="422"/>
                </a:cubicBezTo>
                <a:lnTo>
                  <a:pt x="175684" y="422"/>
                </a:lnTo>
                <a:cubicBezTo>
                  <a:pt x="184832" y="422"/>
                  <a:pt x="192249" y="7839"/>
                  <a:pt x="192249" y="16988"/>
                </a:cubicBezTo>
                <a:cubicBezTo>
                  <a:pt x="192249" y="26136"/>
                  <a:pt x="184832" y="33553"/>
                  <a:pt x="175684" y="33553"/>
                </a:cubicBezTo>
                <a:cubicBezTo>
                  <a:pt x="184832" y="33553"/>
                  <a:pt x="192249" y="40969"/>
                  <a:pt x="192249" y="50118"/>
                </a:cubicBezTo>
                <a:cubicBezTo>
                  <a:pt x="192249" y="59267"/>
                  <a:pt x="184832" y="66683"/>
                  <a:pt x="175684" y="66683"/>
                </a:cubicBezTo>
                <a:lnTo>
                  <a:pt x="165652" y="66683"/>
                </a:lnTo>
                <a:cubicBezTo>
                  <a:pt x="158333" y="66683"/>
                  <a:pt x="152400" y="60750"/>
                  <a:pt x="152400" y="53431"/>
                </a:cubicBezTo>
                <a:moveTo>
                  <a:pt x="66260" y="13675"/>
                </a:moveTo>
                <a:lnTo>
                  <a:pt x="82163" y="1748"/>
                </a:lnTo>
                <a:cubicBezTo>
                  <a:pt x="84171" y="242"/>
                  <a:pt x="86857" y="0"/>
                  <a:pt x="89102" y="1122"/>
                </a:cubicBezTo>
                <a:cubicBezTo>
                  <a:pt x="91347" y="2244"/>
                  <a:pt x="92765" y="4539"/>
                  <a:pt x="92765" y="7048"/>
                </a:cubicBezTo>
                <a:lnTo>
                  <a:pt x="92765" y="66683"/>
                </a:lnTo>
                <a:moveTo>
                  <a:pt x="106017" y="66683"/>
                </a:moveTo>
                <a:lnTo>
                  <a:pt x="79513" y="66683"/>
                </a:lnTo>
                <a:moveTo>
                  <a:pt x="238539" y="66683"/>
                </a:moveTo>
                <a:lnTo>
                  <a:pt x="261730" y="66683"/>
                </a:lnTo>
                <a:cubicBezTo>
                  <a:pt x="270879" y="66683"/>
                  <a:pt x="278295" y="59267"/>
                  <a:pt x="278295" y="50118"/>
                </a:cubicBezTo>
                <a:cubicBezTo>
                  <a:pt x="278295" y="20672"/>
                  <a:pt x="238539" y="46434"/>
                  <a:pt x="238539" y="16988"/>
                </a:cubicBezTo>
                <a:lnTo>
                  <a:pt x="238539" y="422"/>
                </a:lnTo>
                <a:lnTo>
                  <a:pt x="278295" y="422"/>
                </a:lnTo>
                <a:moveTo>
                  <a:pt x="245165" y="265466"/>
                </a:moveTo>
                <a:cubicBezTo>
                  <a:pt x="256143" y="265466"/>
                  <a:pt x="265043" y="274366"/>
                  <a:pt x="265043" y="285344"/>
                </a:cubicBezTo>
                <a:cubicBezTo>
                  <a:pt x="265043" y="296323"/>
                  <a:pt x="256143" y="305222"/>
                  <a:pt x="245165" y="305222"/>
                </a:cubicBezTo>
                <a:cubicBezTo>
                  <a:pt x="234186" y="305222"/>
                  <a:pt x="225286" y="296323"/>
                  <a:pt x="225286" y="285344"/>
                </a:cubicBezTo>
                <a:cubicBezTo>
                  <a:pt x="225286" y="274366"/>
                  <a:pt x="234186" y="265466"/>
                  <a:pt x="245165" y="265466"/>
                </a:cubicBezTo>
                <a:close/>
                <a:moveTo>
                  <a:pt x="225286" y="285344"/>
                </a:moveTo>
                <a:lnTo>
                  <a:pt x="225286" y="265466"/>
                </a:lnTo>
                <a:cubicBezTo>
                  <a:pt x="225286" y="250828"/>
                  <a:pt x="237153" y="238962"/>
                  <a:pt x="251791" y="238962"/>
                </a:cubicBezTo>
                <a:moveTo>
                  <a:pt x="185530" y="305222"/>
                </a:moveTo>
                <a:lnTo>
                  <a:pt x="185530" y="291970"/>
                </a:lnTo>
                <a:moveTo>
                  <a:pt x="185530" y="291970"/>
                </a:moveTo>
                <a:lnTo>
                  <a:pt x="145946" y="291970"/>
                </a:lnTo>
                <a:cubicBezTo>
                  <a:pt x="149939" y="269035"/>
                  <a:pt x="164648" y="249386"/>
                  <a:pt x="185530" y="239094"/>
                </a:cubicBezTo>
                <a:lnTo>
                  <a:pt x="185530" y="291970"/>
                </a:lnTo>
              </a:path>
            </a:pathLst>
          </a:custGeom>
          <a:noFill/>
          <a:ln w="9939">
            <a:solidFill>
              <a:srgbClr val="D5ABBE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54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7045</TotalTime>
  <Words>122</Words>
  <Application>Microsoft Macintosh PowerPoint</Application>
  <PresentationFormat>自定义</PresentationFormat>
  <Paragraphs>41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Qingyuan Liu</dc:creator>
  <cp:lastModifiedBy>Qingyuan Liu</cp:lastModifiedBy>
  <cp:revision>101</cp:revision>
  <dcterms:created xsi:type="dcterms:W3CDTF">2025-07-27T01:06:03Z</dcterms:created>
  <dcterms:modified xsi:type="dcterms:W3CDTF">2025-08-16T01:19:08Z</dcterms:modified>
</cp:coreProperties>
</file>