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60" r:id="rId2"/>
  </p:sldIdLst>
  <p:sldSz cx="68580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ABBE"/>
    <a:srgbClr val="C2F2C8"/>
    <a:srgbClr val="7EC69B"/>
    <a:srgbClr val="F6C6AD"/>
    <a:srgbClr val="FCE8D1"/>
    <a:srgbClr val="F2A2A7"/>
    <a:srgbClr val="FBDDDE"/>
    <a:srgbClr val="FF9300"/>
    <a:srgbClr val="5CE90C"/>
    <a:srgbClr val="9CD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99"/>
    <p:restoredTop sz="94694"/>
  </p:normalViewPr>
  <p:slideViewPr>
    <p:cSldViewPr snapToGrid="0">
      <p:cViewPr varScale="1">
        <p:scale>
          <a:sx n="112" d="100"/>
          <a:sy n="112" d="100"/>
        </p:scale>
        <p:origin x="17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D76E8-98CC-5B4B-B66D-4377966456DE}" type="datetimeFigureOut">
              <a:rPr kumimoji="1" lang="zh-CN" altLang="en-US" smtClean="0"/>
              <a:t>2025/8/22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1143000"/>
            <a:ext cx="391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C5620-1495-DC48-B034-28B871DC36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68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C5620-1495-DC48-B034-28B871DC363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752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83861"/>
            <a:ext cx="5829300" cy="188023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836605"/>
            <a:ext cx="5143500" cy="130391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5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85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87536"/>
            <a:ext cx="1478756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87536"/>
            <a:ext cx="4350544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741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85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346420"/>
            <a:ext cx="5915025" cy="224653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614203"/>
            <a:ext cx="5915025" cy="118139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237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437680"/>
            <a:ext cx="2914650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437680"/>
            <a:ext cx="2914650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117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537"/>
            <a:ext cx="5915025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323916"/>
            <a:ext cx="2901255" cy="6488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972747"/>
            <a:ext cx="2901255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323916"/>
            <a:ext cx="2915543" cy="6488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972747"/>
            <a:ext cx="2915543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08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211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04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0045"/>
            <a:ext cx="2211884" cy="12601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77598"/>
            <a:ext cx="3471863" cy="38379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20202"/>
            <a:ext cx="2211884" cy="30016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041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0045"/>
            <a:ext cx="2211884" cy="12601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77598"/>
            <a:ext cx="3471863" cy="383798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20202"/>
            <a:ext cx="2211884" cy="30016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5AEB-83B7-A64F-BE3D-D70DB525BD59}" type="datetimeFigureOut">
              <a:rPr kumimoji="1" lang="zh-CN" altLang="en-US" smtClean="0"/>
              <a:t>2025/8/22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355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87537"/>
            <a:ext cx="591502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437680"/>
            <a:ext cx="591502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5005627"/>
            <a:ext cx="154305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85AEB-83B7-A64F-BE3D-D70DB525BD59}" type="datetimeFigureOut">
              <a:rPr kumimoji="1" lang="zh-CN" altLang="en-US" smtClean="0"/>
              <a:t>2025/8/22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005627"/>
            <a:ext cx="231457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005627"/>
            <a:ext cx="154305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6EDAE4-A4EB-A644-8ECA-2E3EA733065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4708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B8874ED-2D8B-14F9-BE20-E34CFDD34A2E}"/>
              </a:ext>
            </a:extLst>
          </p:cNvPr>
          <p:cNvSpPr txBox="1"/>
          <p:nvPr/>
        </p:nvSpPr>
        <p:spPr>
          <a:xfrm>
            <a:off x="328606" y="91386"/>
            <a:ext cx="14400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9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Data Preprocessing</a:t>
            </a:r>
            <a:endParaRPr lang="zh-CN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形 7" descr="研究 纯色填充">
            <a:extLst>
              <a:ext uri="{FF2B5EF4-FFF2-40B4-BE49-F238E27FC236}">
                <a16:creationId xmlns:a16="http://schemas.microsoft.com/office/drawing/2014/main" id="{EA6A735E-B61A-D0D0-5CDC-C71770302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59925" y="645407"/>
            <a:ext cx="612039" cy="612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</p:pic>
      <p:pic>
        <p:nvPicPr>
          <p:cNvPr id="10" name="图形 9" descr="男医生 纯色填充">
            <a:extLst>
              <a:ext uri="{FF2B5EF4-FFF2-40B4-BE49-F238E27FC236}">
                <a16:creationId xmlns:a16="http://schemas.microsoft.com/office/drawing/2014/main" id="{E2E6E84D-D63B-DE18-5D3C-54DEFA7F3F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28604" y="645407"/>
            <a:ext cx="612039" cy="6120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</p:pic>
      <p:pic>
        <p:nvPicPr>
          <p:cNvPr id="12" name="图形 11" descr="疫情曲线趋缓柱状图 纯色填充">
            <a:extLst>
              <a:ext uri="{FF2B5EF4-FFF2-40B4-BE49-F238E27FC236}">
                <a16:creationId xmlns:a16="http://schemas.microsoft.com/office/drawing/2014/main" id="{F90A2154-2432-0C00-60E5-C9D9668F9B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44264" y="1257447"/>
            <a:ext cx="612040" cy="612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9A13D9F1-2D42-6A23-57DD-71B60F95B157}"/>
              </a:ext>
            </a:extLst>
          </p:cNvPr>
          <p:cNvSpPr txBox="1"/>
          <p:nvPr/>
        </p:nvSpPr>
        <p:spPr>
          <a:xfrm>
            <a:off x="328606" y="2266083"/>
            <a:ext cx="144000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Training Phase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2333B91-8A94-3FF9-4AC1-F138852F6661}"/>
              </a:ext>
            </a:extLst>
          </p:cNvPr>
          <p:cNvSpPr txBox="1"/>
          <p:nvPr/>
        </p:nvSpPr>
        <p:spPr>
          <a:xfrm>
            <a:off x="353383" y="3545721"/>
            <a:ext cx="858363" cy="199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Input Cohort A</a:t>
            </a:r>
          </a:p>
        </p:txBody>
      </p:sp>
      <p:sp>
        <p:nvSpPr>
          <p:cNvPr id="21" name="TextBox 6">
            <a:extLst>
              <a:ext uri="{FF2B5EF4-FFF2-40B4-BE49-F238E27FC236}">
                <a16:creationId xmlns:a16="http://schemas.microsoft.com/office/drawing/2014/main" id="{E898B426-F401-B2D6-9F93-AFD81AE7D560}"/>
              </a:ext>
            </a:extLst>
          </p:cNvPr>
          <p:cNvSpPr txBox="1"/>
          <p:nvPr/>
        </p:nvSpPr>
        <p:spPr>
          <a:xfrm>
            <a:off x="2078636" y="3591887"/>
            <a:ext cx="1652466" cy="1075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699" b="1" dirty="0">
                <a:latin typeface="Arial" panose="020B0604020202020204" pitchFamily="34" charset="0"/>
                <a:cs typeface="Arial" panose="020B0604020202020204" pitchFamily="34" charset="0"/>
              </a:rPr>
              <a:t>Pre-trained Tabular Foundation Model</a:t>
            </a:r>
          </a:p>
        </p:txBody>
      </p:sp>
      <p:sp>
        <p:nvSpPr>
          <p:cNvPr id="22" name="TextBox 1">
            <a:extLst>
              <a:ext uri="{FF2B5EF4-FFF2-40B4-BE49-F238E27FC236}">
                <a16:creationId xmlns:a16="http://schemas.microsoft.com/office/drawing/2014/main" id="{FC29D985-E426-4A65-BA2B-EACC9DE59548}"/>
              </a:ext>
            </a:extLst>
          </p:cNvPr>
          <p:cNvSpPr txBox="1"/>
          <p:nvPr/>
        </p:nvSpPr>
        <p:spPr>
          <a:xfrm>
            <a:off x="4467449" y="3591887"/>
            <a:ext cx="1541869" cy="1075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699" b="1" dirty="0">
                <a:latin typeface="Arial" panose="020B0604020202020204" pitchFamily="34" charset="0"/>
                <a:cs typeface="Arial" panose="020B0604020202020204" pitchFamily="34" charset="0"/>
              </a:rPr>
              <a:t>Output Classification Probabilities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3F395A6D-4A87-4CF9-388C-C6EC9188D85A}"/>
              </a:ext>
            </a:extLst>
          </p:cNvPr>
          <p:cNvGrpSpPr/>
          <p:nvPr/>
        </p:nvGrpSpPr>
        <p:grpSpPr>
          <a:xfrm>
            <a:off x="2024503" y="2610710"/>
            <a:ext cx="1760737" cy="864350"/>
            <a:chOff x="2071553" y="2423858"/>
            <a:chExt cx="1874992" cy="933211"/>
          </a:xfrm>
        </p:grpSpPr>
        <p:pic>
          <p:nvPicPr>
            <p:cNvPr id="28" name="图形 27" descr="网络图 轮廓">
              <a:extLst>
                <a:ext uri="{FF2B5EF4-FFF2-40B4-BE49-F238E27FC236}">
                  <a16:creationId xmlns:a16="http://schemas.microsoft.com/office/drawing/2014/main" id="{BB3968F6-DF42-E646-3C7F-59C9405BD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32145" y="2442669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图形 29" descr="网络图 纯色填充">
              <a:extLst>
                <a:ext uri="{FF2B5EF4-FFF2-40B4-BE49-F238E27FC236}">
                  <a16:creationId xmlns:a16="http://schemas.microsoft.com/office/drawing/2014/main" id="{487E29EA-BEA2-6079-BC8B-587B797E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2071553" y="2423858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3D4F3400-199D-543A-3DF8-0BAF60A1CB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4713" y="2893670"/>
              <a:ext cx="251999" cy="251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454039F9-F674-85FE-E2A8-03ABEA3E6B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3398" y="2636170"/>
              <a:ext cx="251999" cy="251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259DD1B0-1E30-FAEF-E616-237736376E6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86026" y="2642741"/>
              <a:ext cx="251999" cy="251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A51E8CFD-97D8-4A8D-B79C-6D4EA371399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88655" y="2897618"/>
              <a:ext cx="251999" cy="251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0504FF36-8E8B-6FB7-4DF4-39C6BB2C6D06}"/>
              </a:ext>
            </a:extLst>
          </p:cNvPr>
          <p:cNvSpPr txBox="1"/>
          <p:nvPr/>
        </p:nvSpPr>
        <p:spPr>
          <a:xfrm>
            <a:off x="202663" y="5113320"/>
            <a:ext cx="1028026" cy="199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Input Cohort A &amp; B</a:t>
            </a:r>
          </a:p>
        </p:txBody>
      </p:sp>
      <p:sp>
        <p:nvSpPr>
          <p:cNvPr id="47" name="TextBox 2">
            <a:extLst>
              <a:ext uri="{FF2B5EF4-FFF2-40B4-BE49-F238E27FC236}">
                <a16:creationId xmlns:a16="http://schemas.microsoft.com/office/drawing/2014/main" id="{9C21A033-4F23-DD16-F06C-B65DEDFB837D}"/>
              </a:ext>
            </a:extLst>
          </p:cNvPr>
          <p:cNvSpPr txBox="1"/>
          <p:nvPr/>
        </p:nvSpPr>
        <p:spPr>
          <a:xfrm>
            <a:off x="5242786" y="5159486"/>
            <a:ext cx="1615214" cy="1075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699" b="1" dirty="0">
                <a:latin typeface="Arial" panose="020B0604020202020204" pitchFamily="34" charset="0"/>
                <a:cs typeface="Arial" panose="020B0604020202020204" pitchFamily="34" charset="0"/>
              </a:rPr>
              <a:t>Output Predicted Class Probabilities</a:t>
            </a:r>
          </a:p>
        </p:txBody>
      </p:sp>
      <p:sp>
        <p:nvSpPr>
          <p:cNvPr id="48" name="TextBox 5">
            <a:extLst>
              <a:ext uri="{FF2B5EF4-FFF2-40B4-BE49-F238E27FC236}">
                <a16:creationId xmlns:a16="http://schemas.microsoft.com/office/drawing/2014/main" id="{5FB6E363-0DD3-6E1C-1BEA-9FA3365D3426}"/>
              </a:ext>
            </a:extLst>
          </p:cNvPr>
          <p:cNvSpPr txBox="1"/>
          <p:nvPr/>
        </p:nvSpPr>
        <p:spPr>
          <a:xfrm>
            <a:off x="1730850" y="5159487"/>
            <a:ext cx="1197323" cy="1075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699" b="1" dirty="0">
                <a:latin typeface="Arial" panose="020B0604020202020204" pitchFamily="34" charset="0"/>
                <a:cs typeface="Arial" panose="020B0604020202020204" pitchFamily="34" charset="0"/>
              </a:rPr>
              <a:t>Domain Adaptation (TCA)</a:t>
            </a:r>
          </a:p>
        </p:txBody>
      </p:sp>
      <p:sp>
        <p:nvSpPr>
          <p:cNvPr id="49" name="TextBox 7">
            <a:extLst>
              <a:ext uri="{FF2B5EF4-FFF2-40B4-BE49-F238E27FC236}">
                <a16:creationId xmlns:a16="http://schemas.microsoft.com/office/drawing/2014/main" id="{6C2B6501-DF9B-6F74-8CBB-195062DE93B4}"/>
              </a:ext>
            </a:extLst>
          </p:cNvPr>
          <p:cNvSpPr txBox="1"/>
          <p:nvPr/>
        </p:nvSpPr>
        <p:spPr>
          <a:xfrm>
            <a:off x="3334309" y="5159486"/>
            <a:ext cx="1743161" cy="10759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699" b="1" dirty="0">
                <a:latin typeface="Arial" panose="020B0604020202020204" pitchFamily="34" charset="0"/>
                <a:cs typeface="Arial" panose="020B0604020202020204" pitchFamily="34" charset="0"/>
              </a:rPr>
              <a:t>Pre-trained Tabular Foundation Model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5F0EB24-299F-D9B1-C868-B39F60278931}"/>
              </a:ext>
            </a:extLst>
          </p:cNvPr>
          <p:cNvGrpSpPr/>
          <p:nvPr/>
        </p:nvGrpSpPr>
        <p:grpSpPr>
          <a:xfrm>
            <a:off x="3325521" y="4237743"/>
            <a:ext cx="1760737" cy="864350"/>
            <a:chOff x="2071553" y="2423858"/>
            <a:chExt cx="1874992" cy="933211"/>
          </a:xfrm>
        </p:grpSpPr>
        <p:pic>
          <p:nvPicPr>
            <p:cNvPr id="53" name="图形 52" descr="网络图 轮廓">
              <a:extLst>
                <a:ext uri="{FF2B5EF4-FFF2-40B4-BE49-F238E27FC236}">
                  <a16:creationId xmlns:a16="http://schemas.microsoft.com/office/drawing/2014/main" id="{EF7B7140-2B2B-F891-DA14-66C04E188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032145" y="2442669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4" name="图形 53" descr="网络图 纯色填充">
              <a:extLst>
                <a:ext uri="{FF2B5EF4-FFF2-40B4-BE49-F238E27FC236}">
                  <a16:creationId xmlns:a16="http://schemas.microsoft.com/office/drawing/2014/main" id="{ECF8FDCB-4E1C-A478-E7AD-8286BE8A0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2071553" y="2423858"/>
              <a:ext cx="914400" cy="9144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3591519A-FC05-E04B-526F-80D1BE60E0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4713" y="2893670"/>
              <a:ext cx="251999" cy="251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6BFD24F0-C382-CA1F-E9F7-44C8928F4D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3398" y="2636170"/>
              <a:ext cx="251999" cy="251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06C50B0C-6F2D-B7F7-7F06-50720CC3591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86026" y="2642741"/>
              <a:ext cx="251999" cy="251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AC189A3E-4AE5-2957-3B52-37B790AF6EF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888655" y="2897618"/>
              <a:ext cx="251999" cy="2519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27">
            <a:extLst>
              <a:ext uri="{FF2B5EF4-FFF2-40B4-BE49-F238E27FC236}">
                <a16:creationId xmlns:a16="http://schemas.microsoft.com/office/drawing/2014/main" id="{AAB32C87-B4B9-0EA7-8FC1-CAE6FDF8FFEA}"/>
              </a:ext>
            </a:extLst>
          </p:cNvPr>
          <p:cNvSpPr txBox="1"/>
          <p:nvPr/>
        </p:nvSpPr>
        <p:spPr>
          <a:xfrm>
            <a:off x="350640" y="3907348"/>
            <a:ext cx="144000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zh-CN" alt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900" b="1" dirty="0">
                <a:latin typeface="Arial" panose="020B0604020202020204" pitchFamily="34" charset="0"/>
                <a:cs typeface="Arial" panose="020B0604020202020204" pitchFamily="34" charset="0"/>
              </a:rPr>
              <a:t>Testing Phase</a:t>
            </a:r>
          </a:p>
        </p:txBody>
      </p:sp>
      <p:grpSp>
        <p:nvGrpSpPr>
          <p:cNvPr id="1040" name="组合 1039">
            <a:extLst>
              <a:ext uri="{FF2B5EF4-FFF2-40B4-BE49-F238E27FC236}">
                <a16:creationId xmlns:a16="http://schemas.microsoft.com/office/drawing/2014/main" id="{D911ACD1-E4F2-4688-912B-84F7F4203756}"/>
              </a:ext>
            </a:extLst>
          </p:cNvPr>
          <p:cNvGrpSpPr>
            <a:grpSpLocks noChangeAspect="1"/>
          </p:cNvGrpSpPr>
          <p:nvPr/>
        </p:nvGrpSpPr>
        <p:grpSpPr>
          <a:xfrm>
            <a:off x="1715275" y="4377958"/>
            <a:ext cx="1228468" cy="583919"/>
            <a:chOff x="1563181" y="4441583"/>
            <a:chExt cx="1250827" cy="5945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33" name="图形 1032" descr="箭头: 向左旋转 纯色填充">
              <a:extLst>
                <a:ext uri="{FF2B5EF4-FFF2-40B4-BE49-F238E27FC236}">
                  <a16:creationId xmlns:a16="http://schemas.microsoft.com/office/drawing/2014/main" id="{B98F6399-D80B-89DB-DB33-5844D7799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9813094" flipH="1">
              <a:off x="2116484" y="4451219"/>
              <a:ext cx="289649" cy="289649"/>
            </a:xfrm>
            <a:prstGeom prst="rect">
              <a:avLst/>
            </a:prstGeom>
          </p:spPr>
        </p:pic>
        <p:pic>
          <p:nvPicPr>
            <p:cNvPr id="1035" name="图形 1034">
              <a:extLst>
                <a:ext uri="{FF2B5EF4-FFF2-40B4-BE49-F238E27FC236}">
                  <a16:creationId xmlns:a16="http://schemas.microsoft.com/office/drawing/2014/main" id="{70D7FB21-3845-D524-6EC1-8E298005B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2220792" y="4442913"/>
              <a:ext cx="593216" cy="593216"/>
            </a:xfrm>
            <a:prstGeom prst="rect">
              <a:avLst/>
            </a:prstGeom>
          </p:spPr>
        </p:pic>
        <p:pic>
          <p:nvPicPr>
            <p:cNvPr id="1037" name="图形 1036" descr="条形图 纯色填充">
              <a:extLst>
                <a:ext uri="{FF2B5EF4-FFF2-40B4-BE49-F238E27FC236}">
                  <a16:creationId xmlns:a16="http://schemas.microsoft.com/office/drawing/2014/main" id="{155FAFB6-FCA9-D641-03E5-5CED28662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563181" y="4441583"/>
              <a:ext cx="593217" cy="593217"/>
            </a:xfrm>
            <a:prstGeom prst="rect">
              <a:avLst/>
            </a:prstGeom>
          </p:spPr>
        </p:pic>
      </p:grpSp>
      <p:sp>
        <p:nvSpPr>
          <p:cNvPr id="1041" name="Rounded Rectangle 26">
            <a:extLst>
              <a:ext uri="{FF2B5EF4-FFF2-40B4-BE49-F238E27FC236}">
                <a16:creationId xmlns:a16="http://schemas.microsoft.com/office/drawing/2014/main" id="{FE32D358-99D2-D804-2AB1-12758A4C7E22}"/>
              </a:ext>
            </a:extLst>
          </p:cNvPr>
          <p:cNvSpPr>
            <a:spLocks noChangeAspect="1"/>
          </p:cNvSpPr>
          <p:nvPr/>
        </p:nvSpPr>
        <p:spPr>
          <a:xfrm>
            <a:off x="5776536" y="4396058"/>
            <a:ext cx="547714" cy="547720"/>
          </a:xfrm>
          <a:custGeom>
            <a:avLst/>
            <a:gdLst/>
            <a:ahLst/>
            <a:cxnLst/>
            <a:rect l="0" t="0" r="0" b="0"/>
            <a:pathLst>
              <a:path w="216249" h="216250">
                <a:moveTo>
                  <a:pt x="6975" y="30228"/>
                </a:moveTo>
                <a:cubicBezTo>
                  <a:pt x="6975" y="17386"/>
                  <a:pt x="17386" y="6975"/>
                  <a:pt x="30228" y="6975"/>
                </a:cubicBezTo>
                <a:cubicBezTo>
                  <a:pt x="43070" y="6975"/>
                  <a:pt x="53481" y="17386"/>
                  <a:pt x="53481" y="30228"/>
                </a:cubicBezTo>
                <a:cubicBezTo>
                  <a:pt x="53481" y="43070"/>
                  <a:pt x="43070" y="53481"/>
                  <a:pt x="30228" y="53481"/>
                </a:cubicBezTo>
                <a:cubicBezTo>
                  <a:pt x="17386" y="53481"/>
                  <a:pt x="6975" y="43070"/>
                  <a:pt x="6975" y="30228"/>
                </a:cubicBezTo>
                <a:close/>
                <a:moveTo>
                  <a:pt x="6976" y="192997"/>
                </a:moveTo>
                <a:cubicBezTo>
                  <a:pt x="6976" y="180155"/>
                  <a:pt x="17387" y="169744"/>
                  <a:pt x="30229" y="169744"/>
                </a:cubicBezTo>
                <a:cubicBezTo>
                  <a:pt x="43071" y="169744"/>
                  <a:pt x="53481" y="180155"/>
                  <a:pt x="53481" y="192997"/>
                </a:cubicBezTo>
                <a:cubicBezTo>
                  <a:pt x="53481" y="205839"/>
                  <a:pt x="43071" y="216250"/>
                  <a:pt x="30229" y="216250"/>
                </a:cubicBezTo>
                <a:cubicBezTo>
                  <a:pt x="17387" y="216250"/>
                  <a:pt x="6976" y="205839"/>
                  <a:pt x="6976" y="192997"/>
                </a:cubicBezTo>
                <a:close/>
                <a:moveTo>
                  <a:pt x="78594" y="111613"/>
                </a:moveTo>
                <a:cubicBezTo>
                  <a:pt x="78594" y="98770"/>
                  <a:pt x="89004" y="88360"/>
                  <a:pt x="101846" y="88360"/>
                </a:cubicBezTo>
                <a:cubicBezTo>
                  <a:pt x="114688" y="88360"/>
                  <a:pt x="125099" y="98770"/>
                  <a:pt x="125099" y="111613"/>
                </a:cubicBezTo>
                <a:cubicBezTo>
                  <a:pt x="125099" y="124455"/>
                  <a:pt x="114688" y="134865"/>
                  <a:pt x="101846" y="134865"/>
                </a:cubicBezTo>
                <a:cubicBezTo>
                  <a:pt x="89004" y="134865"/>
                  <a:pt x="78594" y="124455"/>
                  <a:pt x="78594" y="111613"/>
                </a:cubicBezTo>
                <a:close/>
                <a:moveTo>
                  <a:pt x="162201" y="51161"/>
                </a:moveTo>
                <a:lnTo>
                  <a:pt x="107427" y="51161"/>
                </a:lnTo>
                <a:lnTo>
                  <a:pt x="87895" y="28838"/>
                </a:lnTo>
                <a:moveTo>
                  <a:pt x="0" y="0"/>
                </a:moveTo>
                <a:moveTo>
                  <a:pt x="86112" y="94500"/>
                </a:moveTo>
                <a:lnTo>
                  <a:pt x="45873" y="47390"/>
                </a:lnTo>
                <a:moveTo>
                  <a:pt x="0" y="0"/>
                </a:moveTo>
                <a:moveTo>
                  <a:pt x="86107" y="128734"/>
                </a:moveTo>
                <a:lnTo>
                  <a:pt x="45871" y="175841"/>
                </a:lnTo>
                <a:moveTo>
                  <a:pt x="0" y="0"/>
                </a:moveTo>
                <a:moveTo>
                  <a:pt x="143701" y="69758"/>
                </a:moveTo>
                <a:lnTo>
                  <a:pt x="162303" y="51155"/>
                </a:lnTo>
                <a:lnTo>
                  <a:pt x="143701" y="32553"/>
                </a:lnTo>
                <a:moveTo>
                  <a:pt x="153001" y="111613"/>
                </a:moveTo>
                <a:lnTo>
                  <a:pt x="216249" y="111613"/>
                </a:lnTo>
                <a:moveTo>
                  <a:pt x="0" y="0"/>
                </a:moveTo>
                <a:moveTo>
                  <a:pt x="197647" y="93010"/>
                </a:moveTo>
                <a:lnTo>
                  <a:pt x="216249" y="111613"/>
                </a:lnTo>
                <a:lnTo>
                  <a:pt x="197647" y="130215"/>
                </a:lnTo>
                <a:moveTo>
                  <a:pt x="0" y="0"/>
                </a:moveTo>
                <a:moveTo>
                  <a:pt x="87895" y="194392"/>
                </a:moveTo>
                <a:lnTo>
                  <a:pt x="107493" y="172070"/>
                </a:lnTo>
                <a:lnTo>
                  <a:pt x="162303" y="172070"/>
                </a:lnTo>
                <a:moveTo>
                  <a:pt x="0" y="0"/>
                </a:moveTo>
                <a:moveTo>
                  <a:pt x="143701" y="190672"/>
                </a:moveTo>
                <a:lnTo>
                  <a:pt x="162303" y="172070"/>
                </a:lnTo>
                <a:lnTo>
                  <a:pt x="143701" y="153467"/>
                </a:lnTo>
              </a:path>
            </a:pathLst>
          </a:custGeom>
          <a:noFill/>
          <a:ln w="11160">
            <a:solidFill>
              <a:srgbClr val="F2A2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sz="101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5" name="Rounded Rectangle 26">
            <a:extLst>
              <a:ext uri="{FF2B5EF4-FFF2-40B4-BE49-F238E27FC236}">
                <a16:creationId xmlns:a16="http://schemas.microsoft.com/office/drawing/2014/main" id="{6E2035C7-7BBF-5FF8-ACDE-CD4F119F493B}"/>
              </a:ext>
            </a:extLst>
          </p:cNvPr>
          <p:cNvSpPr>
            <a:spLocks noChangeAspect="1"/>
          </p:cNvSpPr>
          <p:nvPr/>
        </p:nvSpPr>
        <p:spPr>
          <a:xfrm>
            <a:off x="4964525" y="2769028"/>
            <a:ext cx="547714" cy="547720"/>
          </a:xfrm>
          <a:custGeom>
            <a:avLst/>
            <a:gdLst/>
            <a:ahLst/>
            <a:cxnLst/>
            <a:rect l="0" t="0" r="0" b="0"/>
            <a:pathLst>
              <a:path w="216249" h="216250">
                <a:moveTo>
                  <a:pt x="6975" y="30228"/>
                </a:moveTo>
                <a:cubicBezTo>
                  <a:pt x="6975" y="17386"/>
                  <a:pt x="17386" y="6975"/>
                  <a:pt x="30228" y="6975"/>
                </a:cubicBezTo>
                <a:cubicBezTo>
                  <a:pt x="43070" y="6975"/>
                  <a:pt x="53481" y="17386"/>
                  <a:pt x="53481" y="30228"/>
                </a:cubicBezTo>
                <a:cubicBezTo>
                  <a:pt x="53481" y="43070"/>
                  <a:pt x="43070" y="53481"/>
                  <a:pt x="30228" y="53481"/>
                </a:cubicBezTo>
                <a:cubicBezTo>
                  <a:pt x="17386" y="53481"/>
                  <a:pt x="6975" y="43070"/>
                  <a:pt x="6975" y="30228"/>
                </a:cubicBezTo>
                <a:close/>
                <a:moveTo>
                  <a:pt x="6976" y="192997"/>
                </a:moveTo>
                <a:cubicBezTo>
                  <a:pt x="6976" y="180155"/>
                  <a:pt x="17387" y="169744"/>
                  <a:pt x="30229" y="169744"/>
                </a:cubicBezTo>
                <a:cubicBezTo>
                  <a:pt x="43071" y="169744"/>
                  <a:pt x="53481" y="180155"/>
                  <a:pt x="53481" y="192997"/>
                </a:cubicBezTo>
                <a:cubicBezTo>
                  <a:pt x="53481" y="205839"/>
                  <a:pt x="43071" y="216250"/>
                  <a:pt x="30229" y="216250"/>
                </a:cubicBezTo>
                <a:cubicBezTo>
                  <a:pt x="17387" y="216250"/>
                  <a:pt x="6976" y="205839"/>
                  <a:pt x="6976" y="192997"/>
                </a:cubicBezTo>
                <a:close/>
                <a:moveTo>
                  <a:pt x="78594" y="111613"/>
                </a:moveTo>
                <a:cubicBezTo>
                  <a:pt x="78594" y="98770"/>
                  <a:pt x="89004" y="88360"/>
                  <a:pt x="101846" y="88360"/>
                </a:cubicBezTo>
                <a:cubicBezTo>
                  <a:pt x="114688" y="88360"/>
                  <a:pt x="125099" y="98770"/>
                  <a:pt x="125099" y="111613"/>
                </a:cubicBezTo>
                <a:cubicBezTo>
                  <a:pt x="125099" y="124455"/>
                  <a:pt x="114688" y="134865"/>
                  <a:pt x="101846" y="134865"/>
                </a:cubicBezTo>
                <a:cubicBezTo>
                  <a:pt x="89004" y="134865"/>
                  <a:pt x="78594" y="124455"/>
                  <a:pt x="78594" y="111613"/>
                </a:cubicBezTo>
                <a:close/>
                <a:moveTo>
                  <a:pt x="162201" y="51161"/>
                </a:moveTo>
                <a:lnTo>
                  <a:pt x="107427" y="51161"/>
                </a:lnTo>
                <a:lnTo>
                  <a:pt x="87895" y="28838"/>
                </a:lnTo>
                <a:moveTo>
                  <a:pt x="0" y="0"/>
                </a:moveTo>
                <a:moveTo>
                  <a:pt x="86112" y="94500"/>
                </a:moveTo>
                <a:lnTo>
                  <a:pt x="45873" y="47390"/>
                </a:lnTo>
                <a:moveTo>
                  <a:pt x="0" y="0"/>
                </a:moveTo>
                <a:moveTo>
                  <a:pt x="86107" y="128734"/>
                </a:moveTo>
                <a:lnTo>
                  <a:pt x="45871" y="175841"/>
                </a:lnTo>
                <a:moveTo>
                  <a:pt x="0" y="0"/>
                </a:moveTo>
                <a:moveTo>
                  <a:pt x="143701" y="69758"/>
                </a:moveTo>
                <a:lnTo>
                  <a:pt x="162303" y="51155"/>
                </a:lnTo>
                <a:lnTo>
                  <a:pt x="143701" y="32553"/>
                </a:lnTo>
                <a:moveTo>
                  <a:pt x="153001" y="111613"/>
                </a:moveTo>
                <a:lnTo>
                  <a:pt x="216249" y="111613"/>
                </a:lnTo>
                <a:moveTo>
                  <a:pt x="0" y="0"/>
                </a:moveTo>
                <a:moveTo>
                  <a:pt x="197647" y="93010"/>
                </a:moveTo>
                <a:lnTo>
                  <a:pt x="216249" y="111613"/>
                </a:lnTo>
                <a:lnTo>
                  <a:pt x="197647" y="130215"/>
                </a:lnTo>
                <a:moveTo>
                  <a:pt x="0" y="0"/>
                </a:moveTo>
                <a:moveTo>
                  <a:pt x="87895" y="194392"/>
                </a:moveTo>
                <a:lnTo>
                  <a:pt x="107493" y="172070"/>
                </a:lnTo>
                <a:lnTo>
                  <a:pt x="162303" y="172070"/>
                </a:lnTo>
                <a:moveTo>
                  <a:pt x="0" y="0"/>
                </a:moveTo>
                <a:moveTo>
                  <a:pt x="143701" y="190672"/>
                </a:moveTo>
                <a:lnTo>
                  <a:pt x="162303" y="172070"/>
                </a:lnTo>
                <a:lnTo>
                  <a:pt x="143701" y="153467"/>
                </a:lnTo>
              </a:path>
            </a:pathLst>
          </a:custGeom>
          <a:noFill/>
          <a:ln w="11160">
            <a:solidFill>
              <a:srgbClr val="F2A2A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algn="ctr"/>
            <a:endParaRPr sz="1012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右箭头 1">
            <a:extLst>
              <a:ext uri="{FF2B5EF4-FFF2-40B4-BE49-F238E27FC236}">
                <a16:creationId xmlns:a16="http://schemas.microsoft.com/office/drawing/2014/main" id="{AD60510D-5062-7CBA-FC42-5CE840D72FAC}"/>
              </a:ext>
            </a:extLst>
          </p:cNvPr>
          <p:cNvSpPr/>
          <p:nvPr/>
        </p:nvSpPr>
        <p:spPr>
          <a:xfrm>
            <a:off x="1545496" y="2971580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右箭头 2">
            <a:extLst>
              <a:ext uri="{FF2B5EF4-FFF2-40B4-BE49-F238E27FC236}">
                <a16:creationId xmlns:a16="http://schemas.microsoft.com/office/drawing/2014/main" id="{3B6452A3-D490-5679-9537-5D4D47DB4C9B}"/>
              </a:ext>
            </a:extLst>
          </p:cNvPr>
          <p:cNvSpPr/>
          <p:nvPr/>
        </p:nvSpPr>
        <p:spPr>
          <a:xfrm>
            <a:off x="4108675" y="2971580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右箭头 3">
            <a:extLst>
              <a:ext uri="{FF2B5EF4-FFF2-40B4-BE49-F238E27FC236}">
                <a16:creationId xmlns:a16="http://schemas.microsoft.com/office/drawing/2014/main" id="{9FB4EEEC-858B-36E1-B20E-FF027B28294A}"/>
              </a:ext>
            </a:extLst>
          </p:cNvPr>
          <p:cNvSpPr/>
          <p:nvPr/>
        </p:nvSpPr>
        <p:spPr>
          <a:xfrm>
            <a:off x="1383438" y="4589820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04EA2790-8185-0B0B-F30D-E68814A8422E}"/>
              </a:ext>
            </a:extLst>
          </p:cNvPr>
          <p:cNvSpPr/>
          <p:nvPr/>
        </p:nvSpPr>
        <p:spPr>
          <a:xfrm>
            <a:off x="2970120" y="4589820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7E01C7C9-9D3B-6DFD-B7DE-06375C8B7A6E}"/>
              </a:ext>
            </a:extLst>
          </p:cNvPr>
          <p:cNvSpPr/>
          <p:nvPr/>
        </p:nvSpPr>
        <p:spPr>
          <a:xfrm>
            <a:off x="5252760" y="4589820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8C91EBDE-20EC-A2C3-E1B5-B78DAA310ACF}"/>
              </a:ext>
            </a:extLst>
          </p:cNvPr>
          <p:cNvSpPr/>
          <p:nvPr/>
        </p:nvSpPr>
        <p:spPr>
          <a:xfrm>
            <a:off x="1845327" y="1177347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形 15" descr="橡皮擦 纯色填充">
            <a:extLst>
              <a:ext uri="{FF2B5EF4-FFF2-40B4-BE49-F238E27FC236}">
                <a16:creationId xmlns:a16="http://schemas.microsoft.com/office/drawing/2014/main" id="{81EED8DB-3D58-4BB6-7EB3-086C2F69B2F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826638" y="740965"/>
            <a:ext cx="914399" cy="914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B5D3A61-F70B-00E7-9133-C3DF8512E42A}"/>
              </a:ext>
            </a:extLst>
          </p:cNvPr>
          <p:cNvSpPr txBox="1"/>
          <p:nvPr/>
        </p:nvSpPr>
        <p:spPr>
          <a:xfrm>
            <a:off x="2099351" y="1864333"/>
            <a:ext cx="2368972" cy="338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" altLang="zh-CN" sz="801" b="1" dirty="0">
                <a:latin typeface="Arial" panose="020B0604020202020204" pitchFamily="34" charset="0"/>
                <a:cs typeface="Arial" panose="020B0604020202020204" pitchFamily="34" charset="0"/>
              </a:rPr>
              <a:t>Drop records containing missing values</a:t>
            </a:r>
          </a:p>
          <a:p>
            <a:pPr marL="171450" indent="-171450">
              <a:buFontTx/>
              <a:buChar char="-"/>
            </a:pPr>
            <a:r>
              <a:rPr kumimoji="1" lang="en-US" altLang="zh-CN" sz="801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  <a:endParaRPr kumimoji="1" lang="zh-CN" altLang="en-US" sz="801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76575C6A-45DF-5D7D-AEEB-9EDA934DBD38}"/>
              </a:ext>
            </a:extLst>
          </p:cNvPr>
          <p:cNvSpPr/>
          <p:nvPr/>
        </p:nvSpPr>
        <p:spPr>
          <a:xfrm>
            <a:off x="4328671" y="1177347"/>
            <a:ext cx="328247" cy="160201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9CD7F4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99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96BE6D-36EE-EEB4-630C-1A680567F9D0}"/>
              </a:ext>
            </a:extLst>
          </p:cNvPr>
          <p:cNvSpPr txBox="1"/>
          <p:nvPr/>
        </p:nvSpPr>
        <p:spPr>
          <a:xfrm>
            <a:off x="4901781" y="1156388"/>
            <a:ext cx="1211369" cy="307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Development Cohort</a:t>
            </a:r>
            <a:r>
              <a:rPr lang="zh-CN" altLang="en-US" sz="699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</a:t>
            </a:r>
            <a:r>
              <a:rPr lang="en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Cohort A</a:t>
            </a:r>
            <a:r>
              <a:rPr lang="en-US" altLang="zh-CN" sz="699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)</a:t>
            </a:r>
            <a:endParaRPr lang="en" altLang="zh-CN" sz="699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8D3AD4A-5911-2861-01C5-FBD771FEB8D7}"/>
              </a:ext>
            </a:extLst>
          </p:cNvPr>
          <p:cNvSpPr txBox="1"/>
          <p:nvPr/>
        </p:nvSpPr>
        <p:spPr>
          <a:xfrm>
            <a:off x="4896345" y="2385938"/>
            <a:ext cx="1234530" cy="307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Validation Cohort</a:t>
            </a:r>
          </a:p>
          <a:p>
            <a:pPr algn="ctr"/>
            <a:r>
              <a:rPr lang="en-US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Cohort </a:t>
            </a:r>
            <a:r>
              <a:rPr lang="en-US" altLang="zh-CN" sz="699" b="1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  <a:endParaRPr lang="en" altLang="zh-CN" sz="6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8" name="组合 1037">
            <a:extLst>
              <a:ext uri="{FF2B5EF4-FFF2-40B4-BE49-F238E27FC236}">
                <a16:creationId xmlns:a16="http://schemas.microsoft.com/office/drawing/2014/main" id="{E3739A61-7FAB-3FF9-2749-A66EB68D199D}"/>
              </a:ext>
            </a:extLst>
          </p:cNvPr>
          <p:cNvGrpSpPr/>
          <p:nvPr/>
        </p:nvGrpSpPr>
        <p:grpSpPr>
          <a:xfrm>
            <a:off x="4887195" y="161903"/>
            <a:ext cx="1240606" cy="1032040"/>
            <a:chOff x="4880389" y="317847"/>
            <a:chExt cx="1240605" cy="10320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A56198D2-C94F-9FEA-7227-2F1DC3D3522F}"/>
                </a:ext>
              </a:extLst>
            </p:cNvPr>
            <p:cNvSpPr/>
            <p:nvPr/>
          </p:nvSpPr>
          <p:spPr>
            <a:xfrm>
              <a:off x="5134170" y="462855"/>
              <a:ext cx="864059" cy="624384"/>
            </a:xfrm>
            <a:prstGeom prst="roundRect">
              <a:avLst/>
            </a:prstGeom>
            <a:solidFill>
              <a:srgbClr val="7EC69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图形 30" descr="表格 纯色填充">
              <a:extLst>
                <a:ext uri="{FF2B5EF4-FFF2-40B4-BE49-F238E27FC236}">
                  <a16:creationId xmlns:a16="http://schemas.microsoft.com/office/drawing/2014/main" id="{AF70D304-47D6-ED44-97F7-3671132A9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108999" y="317847"/>
              <a:ext cx="914400" cy="914400"/>
            </a:xfrm>
            <a:prstGeom prst="rect">
              <a:avLst/>
            </a:prstGeom>
          </p:spPr>
        </p:pic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8D5CDB86-6501-CCE4-8C93-CD5EB7DC8889}"/>
                </a:ext>
              </a:extLst>
            </p:cNvPr>
            <p:cNvCxnSpPr/>
            <p:nvPr/>
          </p:nvCxnSpPr>
          <p:spPr>
            <a:xfrm flipV="1">
              <a:off x="5085152" y="378199"/>
              <a:ext cx="0" cy="76832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26CD12EA-E70D-5BAD-2C30-AD3477F16E3E}"/>
                </a:ext>
              </a:extLst>
            </p:cNvPr>
            <p:cNvCxnSpPr/>
            <p:nvPr/>
          </p:nvCxnSpPr>
          <p:spPr>
            <a:xfrm>
              <a:off x="5092968" y="1146519"/>
              <a:ext cx="1028026" cy="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1" name="文本框 1030">
              <a:extLst>
                <a:ext uri="{FF2B5EF4-FFF2-40B4-BE49-F238E27FC236}">
                  <a16:creationId xmlns:a16="http://schemas.microsoft.com/office/drawing/2014/main" id="{A736DF61-5E32-9884-CD8E-120A57C0D171}"/>
                </a:ext>
              </a:extLst>
            </p:cNvPr>
            <p:cNvSpPr txBox="1"/>
            <p:nvPr/>
          </p:nvSpPr>
          <p:spPr>
            <a:xfrm rot="16200000">
              <a:off x="4718018" y="690582"/>
              <a:ext cx="524670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</a:p>
          </p:txBody>
        </p:sp>
        <p:sp>
          <p:nvSpPr>
            <p:cNvPr id="1034" name="文本框 1033">
              <a:extLst>
                <a:ext uri="{FF2B5EF4-FFF2-40B4-BE49-F238E27FC236}">
                  <a16:creationId xmlns:a16="http://schemas.microsoft.com/office/drawing/2014/main" id="{8CE1373E-A0FC-D9F1-6CE0-23A861160EFA}"/>
                </a:ext>
              </a:extLst>
            </p:cNvPr>
            <p:cNvSpPr txBox="1"/>
            <p:nvPr/>
          </p:nvSpPr>
          <p:spPr>
            <a:xfrm>
              <a:off x="5251730" y="1149961"/>
              <a:ext cx="612039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</p:txBody>
        </p:sp>
      </p:grpSp>
      <p:grpSp>
        <p:nvGrpSpPr>
          <p:cNvPr id="1039" name="组合 1038">
            <a:extLst>
              <a:ext uri="{FF2B5EF4-FFF2-40B4-BE49-F238E27FC236}">
                <a16:creationId xmlns:a16="http://schemas.microsoft.com/office/drawing/2014/main" id="{AD4BF300-0A0D-C21A-71EF-341954AE6353}"/>
              </a:ext>
            </a:extLst>
          </p:cNvPr>
          <p:cNvGrpSpPr/>
          <p:nvPr/>
        </p:nvGrpSpPr>
        <p:grpSpPr>
          <a:xfrm>
            <a:off x="4893341" y="1382891"/>
            <a:ext cx="1240606" cy="1032040"/>
            <a:chOff x="4880389" y="317847"/>
            <a:chExt cx="1240605" cy="10320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42" name="圆角矩形 1041">
              <a:extLst>
                <a:ext uri="{FF2B5EF4-FFF2-40B4-BE49-F238E27FC236}">
                  <a16:creationId xmlns:a16="http://schemas.microsoft.com/office/drawing/2014/main" id="{B24671F8-40EB-4CCA-489C-0812CF75FA9C}"/>
                </a:ext>
              </a:extLst>
            </p:cNvPr>
            <p:cNvSpPr/>
            <p:nvPr/>
          </p:nvSpPr>
          <p:spPr>
            <a:xfrm>
              <a:off x="5134170" y="462855"/>
              <a:ext cx="864059" cy="624384"/>
            </a:xfrm>
            <a:prstGeom prst="roundRect">
              <a:avLst/>
            </a:prstGeom>
            <a:solidFill>
              <a:srgbClr val="FCE7D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43" name="图形 1042" descr="表格 纯色填充">
              <a:extLst>
                <a:ext uri="{FF2B5EF4-FFF2-40B4-BE49-F238E27FC236}">
                  <a16:creationId xmlns:a16="http://schemas.microsoft.com/office/drawing/2014/main" id="{CF5CC41F-130C-D082-A2C8-58BA962B6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108999" y="317847"/>
              <a:ext cx="914400" cy="914400"/>
            </a:xfrm>
            <a:prstGeom prst="rect">
              <a:avLst/>
            </a:prstGeom>
          </p:spPr>
        </p:pic>
        <p:cxnSp>
          <p:nvCxnSpPr>
            <p:cNvPr id="1046" name="直线箭头连接符 1045">
              <a:extLst>
                <a:ext uri="{FF2B5EF4-FFF2-40B4-BE49-F238E27FC236}">
                  <a16:creationId xmlns:a16="http://schemas.microsoft.com/office/drawing/2014/main" id="{29E702C1-66E9-27B4-35E0-AAC3F864A5ED}"/>
                </a:ext>
              </a:extLst>
            </p:cNvPr>
            <p:cNvCxnSpPr/>
            <p:nvPr/>
          </p:nvCxnSpPr>
          <p:spPr>
            <a:xfrm flipV="1">
              <a:off x="5085152" y="378199"/>
              <a:ext cx="0" cy="76832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直线箭头连接符 1046">
              <a:extLst>
                <a:ext uri="{FF2B5EF4-FFF2-40B4-BE49-F238E27FC236}">
                  <a16:creationId xmlns:a16="http://schemas.microsoft.com/office/drawing/2014/main" id="{816F9A9F-1477-43C4-576E-768E3166DD68}"/>
                </a:ext>
              </a:extLst>
            </p:cNvPr>
            <p:cNvCxnSpPr/>
            <p:nvPr/>
          </p:nvCxnSpPr>
          <p:spPr>
            <a:xfrm>
              <a:off x="5092968" y="1146519"/>
              <a:ext cx="1028026" cy="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" name="文本框 1047">
              <a:extLst>
                <a:ext uri="{FF2B5EF4-FFF2-40B4-BE49-F238E27FC236}">
                  <a16:creationId xmlns:a16="http://schemas.microsoft.com/office/drawing/2014/main" id="{171C045A-B935-A2B7-2B1C-94922A180D9E}"/>
                </a:ext>
              </a:extLst>
            </p:cNvPr>
            <p:cNvSpPr txBox="1"/>
            <p:nvPr/>
          </p:nvSpPr>
          <p:spPr>
            <a:xfrm rot="16200000">
              <a:off x="4718018" y="690582"/>
              <a:ext cx="524670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</a:p>
          </p:txBody>
        </p:sp>
        <p:sp>
          <p:nvSpPr>
            <p:cNvPr id="1049" name="文本框 1048">
              <a:extLst>
                <a:ext uri="{FF2B5EF4-FFF2-40B4-BE49-F238E27FC236}">
                  <a16:creationId xmlns:a16="http://schemas.microsoft.com/office/drawing/2014/main" id="{2C0B0E2E-BB5E-2C82-D6FF-A440FAA45D96}"/>
                </a:ext>
              </a:extLst>
            </p:cNvPr>
            <p:cNvSpPr txBox="1"/>
            <p:nvPr/>
          </p:nvSpPr>
          <p:spPr>
            <a:xfrm>
              <a:off x="5251730" y="1149961"/>
              <a:ext cx="612039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</p:txBody>
        </p:sp>
      </p:grpSp>
      <p:grpSp>
        <p:nvGrpSpPr>
          <p:cNvPr id="1064" name="组合 1063">
            <a:extLst>
              <a:ext uri="{FF2B5EF4-FFF2-40B4-BE49-F238E27FC236}">
                <a16:creationId xmlns:a16="http://schemas.microsoft.com/office/drawing/2014/main" id="{A8F1EDDF-AF01-989E-A60A-0B52DD53D790}"/>
              </a:ext>
            </a:extLst>
          </p:cNvPr>
          <p:cNvGrpSpPr/>
          <p:nvPr/>
        </p:nvGrpSpPr>
        <p:grpSpPr>
          <a:xfrm>
            <a:off x="162290" y="2571878"/>
            <a:ext cx="1240606" cy="1032040"/>
            <a:chOff x="4880389" y="317847"/>
            <a:chExt cx="1240605" cy="103204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65" name="圆角矩形 1064">
              <a:extLst>
                <a:ext uri="{FF2B5EF4-FFF2-40B4-BE49-F238E27FC236}">
                  <a16:creationId xmlns:a16="http://schemas.microsoft.com/office/drawing/2014/main" id="{EAD403B4-EB02-A8A6-DE4B-12332C874279}"/>
                </a:ext>
              </a:extLst>
            </p:cNvPr>
            <p:cNvSpPr/>
            <p:nvPr/>
          </p:nvSpPr>
          <p:spPr>
            <a:xfrm>
              <a:off x="5134170" y="462855"/>
              <a:ext cx="864059" cy="624384"/>
            </a:xfrm>
            <a:prstGeom prst="roundRect">
              <a:avLst/>
            </a:prstGeom>
            <a:solidFill>
              <a:srgbClr val="7EC69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799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66" name="图形 1065" descr="表格 纯色填充">
              <a:extLst>
                <a:ext uri="{FF2B5EF4-FFF2-40B4-BE49-F238E27FC236}">
                  <a16:creationId xmlns:a16="http://schemas.microsoft.com/office/drawing/2014/main" id="{71C18C17-0EFA-FC83-B6E6-A540CAE35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108999" y="317847"/>
              <a:ext cx="914400" cy="914400"/>
            </a:xfrm>
            <a:prstGeom prst="rect">
              <a:avLst/>
            </a:prstGeom>
          </p:spPr>
        </p:pic>
        <p:cxnSp>
          <p:nvCxnSpPr>
            <p:cNvPr id="1067" name="直线箭头连接符 1066">
              <a:extLst>
                <a:ext uri="{FF2B5EF4-FFF2-40B4-BE49-F238E27FC236}">
                  <a16:creationId xmlns:a16="http://schemas.microsoft.com/office/drawing/2014/main" id="{88DBC110-52EA-940A-2095-4B12C9662E37}"/>
                </a:ext>
              </a:extLst>
            </p:cNvPr>
            <p:cNvCxnSpPr/>
            <p:nvPr/>
          </p:nvCxnSpPr>
          <p:spPr>
            <a:xfrm flipV="1">
              <a:off x="5085152" y="378199"/>
              <a:ext cx="0" cy="76832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8" name="直线箭头连接符 1067">
              <a:extLst>
                <a:ext uri="{FF2B5EF4-FFF2-40B4-BE49-F238E27FC236}">
                  <a16:creationId xmlns:a16="http://schemas.microsoft.com/office/drawing/2014/main" id="{DD87C30B-90C7-DBD8-2F27-01775797E39F}"/>
                </a:ext>
              </a:extLst>
            </p:cNvPr>
            <p:cNvCxnSpPr/>
            <p:nvPr/>
          </p:nvCxnSpPr>
          <p:spPr>
            <a:xfrm>
              <a:off x="5092968" y="1146519"/>
              <a:ext cx="1028026" cy="0"/>
            </a:xfrm>
            <a:prstGeom prst="straightConnector1">
              <a:avLst/>
            </a:prstGeom>
            <a:ln>
              <a:solidFill>
                <a:srgbClr val="9CD7F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9" name="文本框 1068">
              <a:extLst>
                <a:ext uri="{FF2B5EF4-FFF2-40B4-BE49-F238E27FC236}">
                  <a16:creationId xmlns:a16="http://schemas.microsoft.com/office/drawing/2014/main" id="{A49DFD8C-3485-8125-7C57-66EC00AE8AFF}"/>
                </a:ext>
              </a:extLst>
            </p:cNvPr>
            <p:cNvSpPr txBox="1"/>
            <p:nvPr/>
          </p:nvSpPr>
          <p:spPr>
            <a:xfrm rot="16200000">
              <a:off x="4718018" y="690582"/>
              <a:ext cx="524670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Patients</a:t>
              </a:r>
            </a:p>
          </p:txBody>
        </p:sp>
        <p:sp>
          <p:nvSpPr>
            <p:cNvPr id="1070" name="文本框 1069">
              <a:extLst>
                <a:ext uri="{FF2B5EF4-FFF2-40B4-BE49-F238E27FC236}">
                  <a16:creationId xmlns:a16="http://schemas.microsoft.com/office/drawing/2014/main" id="{08185B5C-E4F6-EDF8-D563-746B7409A714}"/>
                </a:ext>
              </a:extLst>
            </p:cNvPr>
            <p:cNvSpPr txBox="1"/>
            <p:nvPr/>
          </p:nvSpPr>
          <p:spPr>
            <a:xfrm>
              <a:off x="5251730" y="1149961"/>
              <a:ext cx="612039" cy="1999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CN" sz="699" dirty="0">
                  <a:latin typeface="Arial" panose="020B0604020202020204" pitchFamily="34" charset="0"/>
                  <a:cs typeface="Arial" panose="020B0604020202020204" pitchFamily="34" charset="0"/>
                </a:rPr>
                <a:t>Features</a:t>
              </a:r>
            </a:p>
          </p:txBody>
        </p:sp>
      </p:grpSp>
      <p:grpSp>
        <p:nvGrpSpPr>
          <p:cNvPr id="1099" name="组合 1098">
            <a:extLst>
              <a:ext uri="{FF2B5EF4-FFF2-40B4-BE49-F238E27FC236}">
                <a16:creationId xmlns:a16="http://schemas.microsoft.com/office/drawing/2014/main" id="{E6A5F3AF-27B1-7F13-0F33-A521741FDB4E}"/>
              </a:ext>
            </a:extLst>
          </p:cNvPr>
          <p:cNvGrpSpPr/>
          <p:nvPr/>
        </p:nvGrpSpPr>
        <p:grpSpPr>
          <a:xfrm>
            <a:off x="50484" y="4080002"/>
            <a:ext cx="1332457" cy="1091373"/>
            <a:chOff x="-1292" y="4077686"/>
            <a:chExt cx="1332456" cy="109137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085" name="组合 1084">
              <a:extLst>
                <a:ext uri="{FF2B5EF4-FFF2-40B4-BE49-F238E27FC236}">
                  <a16:creationId xmlns:a16="http://schemas.microsoft.com/office/drawing/2014/main" id="{07B71F50-7266-B760-140A-77133938CEA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-1292" y="4077686"/>
              <a:ext cx="1240604" cy="1032043"/>
              <a:chOff x="4880391" y="317847"/>
              <a:chExt cx="1240603" cy="1032042"/>
            </a:xfrm>
          </p:grpSpPr>
          <p:sp>
            <p:nvSpPr>
              <p:cNvPr id="1086" name="圆角矩形 1085">
                <a:extLst>
                  <a:ext uri="{FF2B5EF4-FFF2-40B4-BE49-F238E27FC236}">
                    <a16:creationId xmlns:a16="http://schemas.microsoft.com/office/drawing/2014/main" id="{0FF6A22B-337C-F54C-EFD2-F86E4955C651}"/>
                  </a:ext>
                </a:extLst>
              </p:cNvPr>
              <p:cNvSpPr/>
              <p:nvPr/>
            </p:nvSpPr>
            <p:spPr>
              <a:xfrm>
                <a:off x="5134170" y="462855"/>
                <a:ext cx="864059" cy="624384"/>
              </a:xfrm>
              <a:prstGeom prst="roundRect">
                <a:avLst/>
              </a:prstGeom>
              <a:solidFill>
                <a:srgbClr val="7EC69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87" name="图形 1086" descr="表格 纯色填充">
                <a:extLst>
                  <a:ext uri="{FF2B5EF4-FFF2-40B4-BE49-F238E27FC236}">
                    <a16:creationId xmlns:a16="http://schemas.microsoft.com/office/drawing/2014/main" id="{2B9E9035-D809-48AB-8F17-F7F1CD9E55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5108999" y="317847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088" name="直线箭头连接符 1087">
                <a:extLst>
                  <a:ext uri="{FF2B5EF4-FFF2-40B4-BE49-F238E27FC236}">
                    <a16:creationId xmlns:a16="http://schemas.microsoft.com/office/drawing/2014/main" id="{BCA8C3BD-4F3C-7913-E8A2-56853847013E}"/>
                  </a:ext>
                </a:extLst>
              </p:cNvPr>
              <p:cNvCxnSpPr/>
              <p:nvPr/>
            </p:nvCxnSpPr>
            <p:spPr>
              <a:xfrm flipV="1">
                <a:off x="5085152" y="378199"/>
                <a:ext cx="0" cy="768320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9" name="直线箭头连接符 1088">
                <a:extLst>
                  <a:ext uri="{FF2B5EF4-FFF2-40B4-BE49-F238E27FC236}">
                    <a16:creationId xmlns:a16="http://schemas.microsoft.com/office/drawing/2014/main" id="{C1CC0609-FF9D-DA70-3DA0-D4DF480B2C20}"/>
                  </a:ext>
                </a:extLst>
              </p:cNvPr>
              <p:cNvCxnSpPr/>
              <p:nvPr/>
            </p:nvCxnSpPr>
            <p:spPr>
              <a:xfrm>
                <a:off x="5092968" y="1146519"/>
                <a:ext cx="1028026" cy="0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0" name="文本框 1089">
                <a:extLst>
                  <a:ext uri="{FF2B5EF4-FFF2-40B4-BE49-F238E27FC236}">
                    <a16:creationId xmlns:a16="http://schemas.microsoft.com/office/drawing/2014/main" id="{C7874A48-344B-35B4-C811-9C81CEF62FEC}"/>
                  </a:ext>
                </a:extLst>
              </p:cNvPr>
              <p:cNvSpPr txBox="1"/>
              <p:nvPr/>
            </p:nvSpPr>
            <p:spPr>
              <a:xfrm rot="16200000">
                <a:off x="4718019" y="690581"/>
                <a:ext cx="524671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Patients</a:t>
                </a:r>
              </a:p>
            </p:txBody>
          </p:sp>
          <p:sp>
            <p:nvSpPr>
              <p:cNvPr id="1091" name="文本框 1090">
                <a:extLst>
                  <a:ext uri="{FF2B5EF4-FFF2-40B4-BE49-F238E27FC236}">
                    <a16:creationId xmlns:a16="http://schemas.microsoft.com/office/drawing/2014/main" id="{AD45825B-45F9-A5E3-6DC6-057193D45AC1}"/>
                  </a:ext>
                </a:extLst>
              </p:cNvPr>
              <p:cNvSpPr txBox="1"/>
              <p:nvPr/>
            </p:nvSpPr>
            <p:spPr>
              <a:xfrm>
                <a:off x="5251732" y="1149962"/>
                <a:ext cx="612039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</a:p>
            </p:txBody>
          </p:sp>
        </p:grpSp>
        <p:grpSp>
          <p:nvGrpSpPr>
            <p:cNvPr id="1092" name="组合 1091">
              <a:extLst>
                <a:ext uri="{FF2B5EF4-FFF2-40B4-BE49-F238E27FC236}">
                  <a16:creationId xmlns:a16="http://schemas.microsoft.com/office/drawing/2014/main" id="{DC0B56C3-C48E-30D6-AF11-927D63948AE2}"/>
                </a:ext>
              </a:extLst>
            </p:cNvPr>
            <p:cNvGrpSpPr/>
            <p:nvPr/>
          </p:nvGrpSpPr>
          <p:grpSpPr>
            <a:xfrm>
              <a:off x="90559" y="4137018"/>
              <a:ext cx="1240605" cy="1032041"/>
              <a:chOff x="4880389" y="317847"/>
              <a:chExt cx="1240605" cy="1032041"/>
            </a:xfrm>
          </p:grpSpPr>
          <p:sp>
            <p:nvSpPr>
              <p:cNvPr id="1093" name="圆角矩形 1092">
                <a:extLst>
                  <a:ext uri="{FF2B5EF4-FFF2-40B4-BE49-F238E27FC236}">
                    <a16:creationId xmlns:a16="http://schemas.microsoft.com/office/drawing/2014/main" id="{E6767812-6209-C46D-90D2-A4CBD492F663}"/>
                  </a:ext>
                </a:extLst>
              </p:cNvPr>
              <p:cNvSpPr/>
              <p:nvPr/>
            </p:nvSpPr>
            <p:spPr>
              <a:xfrm>
                <a:off x="5134170" y="462855"/>
                <a:ext cx="864059" cy="624384"/>
              </a:xfrm>
              <a:prstGeom prst="roundRect">
                <a:avLst/>
              </a:prstGeom>
              <a:solidFill>
                <a:srgbClr val="FCE7D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799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94" name="图形 1093" descr="表格 纯色填充">
                <a:extLst>
                  <a:ext uri="{FF2B5EF4-FFF2-40B4-BE49-F238E27FC236}">
                    <a16:creationId xmlns:a16="http://schemas.microsoft.com/office/drawing/2014/main" id="{4A6316C5-55CB-4462-7E4D-C1FB5219E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5108999" y="317847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095" name="直线箭头连接符 1094">
                <a:extLst>
                  <a:ext uri="{FF2B5EF4-FFF2-40B4-BE49-F238E27FC236}">
                    <a16:creationId xmlns:a16="http://schemas.microsoft.com/office/drawing/2014/main" id="{D7C76B07-526E-F62F-A358-691D16EC9A13}"/>
                  </a:ext>
                </a:extLst>
              </p:cNvPr>
              <p:cNvCxnSpPr/>
              <p:nvPr/>
            </p:nvCxnSpPr>
            <p:spPr>
              <a:xfrm flipV="1">
                <a:off x="5085152" y="378199"/>
                <a:ext cx="0" cy="768320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6" name="直线箭头连接符 1095">
                <a:extLst>
                  <a:ext uri="{FF2B5EF4-FFF2-40B4-BE49-F238E27FC236}">
                    <a16:creationId xmlns:a16="http://schemas.microsoft.com/office/drawing/2014/main" id="{09DEDA75-B258-B0C2-05EA-40502C21EF34}"/>
                  </a:ext>
                </a:extLst>
              </p:cNvPr>
              <p:cNvCxnSpPr/>
              <p:nvPr/>
            </p:nvCxnSpPr>
            <p:spPr>
              <a:xfrm>
                <a:off x="5092968" y="1146519"/>
                <a:ext cx="1028026" cy="0"/>
              </a:xfrm>
              <a:prstGeom prst="straightConnector1">
                <a:avLst/>
              </a:prstGeom>
              <a:ln>
                <a:solidFill>
                  <a:srgbClr val="9CD7F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7" name="文本框 1096">
                <a:extLst>
                  <a:ext uri="{FF2B5EF4-FFF2-40B4-BE49-F238E27FC236}">
                    <a16:creationId xmlns:a16="http://schemas.microsoft.com/office/drawing/2014/main" id="{13A9265D-0F45-BEA0-0F96-EDA9FA97B059}"/>
                  </a:ext>
                </a:extLst>
              </p:cNvPr>
              <p:cNvSpPr txBox="1"/>
              <p:nvPr/>
            </p:nvSpPr>
            <p:spPr>
              <a:xfrm rot="16200000">
                <a:off x="4718018" y="690581"/>
                <a:ext cx="524670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Patients</a:t>
                </a:r>
              </a:p>
            </p:txBody>
          </p:sp>
          <p:sp>
            <p:nvSpPr>
              <p:cNvPr id="1098" name="文本框 1097">
                <a:extLst>
                  <a:ext uri="{FF2B5EF4-FFF2-40B4-BE49-F238E27FC236}">
                    <a16:creationId xmlns:a16="http://schemas.microsoft.com/office/drawing/2014/main" id="{CADC3117-7B35-2A9F-457B-45CA4231FC0F}"/>
                  </a:ext>
                </a:extLst>
              </p:cNvPr>
              <p:cNvSpPr txBox="1"/>
              <p:nvPr/>
            </p:nvSpPr>
            <p:spPr>
              <a:xfrm>
                <a:off x="5251732" y="1149961"/>
                <a:ext cx="612040" cy="199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" altLang="zh-CN" sz="699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Features</a:t>
                </a:r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FC88D35B-B88F-52CF-B35D-4086EFB5BFFB}"/>
              </a:ext>
            </a:extLst>
          </p:cNvPr>
          <p:cNvSpPr txBox="1"/>
          <p:nvPr/>
        </p:nvSpPr>
        <p:spPr>
          <a:xfrm>
            <a:off x="37237" y="0"/>
            <a:ext cx="328247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799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5CE014-CB49-4728-CCEE-7BC01AA0AFC8}"/>
              </a:ext>
            </a:extLst>
          </p:cNvPr>
          <p:cNvSpPr txBox="1"/>
          <p:nvPr/>
        </p:nvSpPr>
        <p:spPr>
          <a:xfrm>
            <a:off x="37240" y="2162707"/>
            <a:ext cx="328247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99" dirty="0">
                <a:cs typeface="Arial" panose="020B0604020202020204" pitchFamily="34" charset="0"/>
              </a:rPr>
              <a:t>b</a:t>
            </a:r>
            <a:endParaRPr lang="zh-CN" altLang="en-US" sz="1799" dirty="0"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9B90EB8-2290-3998-76E5-11C1F8308ECF}"/>
              </a:ext>
            </a:extLst>
          </p:cNvPr>
          <p:cNvSpPr txBox="1"/>
          <p:nvPr/>
        </p:nvSpPr>
        <p:spPr>
          <a:xfrm>
            <a:off x="37240" y="3758969"/>
            <a:ext cx="328247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799" dirty="0">
                <a:cs typeface="Arial" panose="020B0604020202020204" pitchFamily="34" charset="0"/>
              </a:rPr>
              <a:t>c</a:t>
            </a:r>
            <a:endParaRPr lang="zh-CN" altLang="en-US" sz="1799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7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48741</TotalTime>
  <Words>68</Words>
  <Application>Microsoft Macintosh PowerPoint</Application>
  <PresentationFormat>自定义</PresentationFormat>
  <Paragraphs>29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Qingyuan Liu</dc:creator>
  <cp:lastModifiedBy>Qingyuan Liu</cp:lastModifiedBy>
  <cp:revision>52</cp:revision>
  <dcterms:created xsi:type="dcterms:W3CDTF">2025-07-27T01:06:03Z</dcterms:created>
  <dcterms:modified xsi:type="dcterms:W3CDTF">2025-09-20T18:40:37Z</dcterms:modified>
</cp:coreProperties>
</file>