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239"/>
        <p:guide pos="383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4669790" y="437515"/>
            <a:ext cx="1463040" cy="523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NEW</a:t>
            </a:r>
            <a:endParaRPr lang="en-US" altLang="zh-CN" sz="1200"/>
          </a:p>
        </p:txBody>
      </p:sp>
      <p:sp>
        <p:nvSpPr>
          <p:cNvPr id="7" name="圆角矩形 6"/>
          <p:cNvSpPr/>
          <p:nvPr/>
        </p:nvSpPr>
        <p:spPr>
          <a:xfrm>
            <a:off x="1671955" y="5059045"/>
            <a:ext cx="1463040" cy="523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BLOCKED</a:t>
            </a:r>
            <a:endParaRPr lang="en-US" altLang="zh-CN" sz="1200"/>
          </a:p>
        </p:txBody>
      </p:sp>
      <p:sp>
        <p:nvSpPr>
          <p:cNvPr id="8" name="圆角矩形 7"/>
          <p:cNvSpPr/>
          <p:nvPr/>
        </p:nvSpPr>
        <p:spPr>
          <a:xfrm>
            <a:off x="4669790" y="5059045"/>
            <a:ext cx="1463040" cy="523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WAITING</a:t>
            </a:r>
            <a:endParaRPr lang="en-US" altLang="zh-CN" sz="1200"/>
          </a:p>
        </p:txBody>
      </p:sp>
      <p:sp>
        <p:nvSpPr>
          <p:cNvPr id="9" name="圆角矩形 8"/>
          <p:cNvSpPr/>
          <p:nvPr/>
        </p:nvSpPr>
        <p:spPr>
          <a:xfrm>
            <a:off x="8237855" y="5059045"/>
            <a:ext cx="1463040" cy="523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TIMED_WAITING</a:t>
            </a:r>
            <a:endParaRPr lang="en-US" altLang="zh-CN" sz="1200"/>
          </a:p>
        </p:txBody>
      </p:sp>
      <p:sp>
        <p:nvSpPr>
          <p:cNvPr id="10" name="圆角矩形 9"/>
          <p:cNvSpPr/>
          <p:nvPr/>
        </p:nvSpPr>
        <p:spPr>
          <a:xfrm>
            <a:off x="9700895" y="2590800"/>
            <a:ext cx="1463040" cy="523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TERMINATED</a:t>
            </a:r>
            <a:endParaRPr lang="en-US" altLang="zh-CN" sz="1200"/>
          </a:p>
        </p:txBody>
      </p:sp>
      <p:sp>
        <p:nvSpPr>
          <p:cNvPr id="11" name="圆角矩形 10"/>
          <p:cNvSpPr/>
          <p:nvPr/>
        </p:nvSpPr>
        <p:spPr>
          <a:xfrm>
            <a:off x="4669790" y="1930400"/>
            <a:ext cx="1463040" cy="523240"/>
          </a:xfrm>
          <a:prstGeom prst="roundRect">
            <a:avLst/>
          </a:prstGeom>
          <a:ln w="28575" cmpd="dbl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READY</a:t>
            </a:r>
            <a:endParaRPr lang="en-US" altLang="zh-CN" sz="1200"/>
          </a:p>
        </p:txBody>
      </p:sp>
      <p:sp>
        <p:nvSpPr>
          <p:cNvPr id="13" name="圆角矩形 12"/>
          <p:cNvSpPr/>
          <p:nvPr/>
        </p:nvSpPr>
        <p:spPr>
          <a:xfrm>
            <a:off x="4669790" y="3368675"/>
            <a:ext cx="1463040" cy="523240"/>
          </a:xfrm>
          <a:prstGeom prst="roundRect">
            <a:avLst/>
          </a:prstGeom>
          <a:ln w="28575" cmpd="dbl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RUNNING</a:t>
            </a:r>
            <a:endParaRPr lang="en-US" altLang="zh-CN" sz="1200"/>
          </a:p>
        </p:txBody>
      </p:sp>
      <p:sp>
        <p:nvSpPr>
          <p:cNvPr id="15" name="文本框 14"/>
          <p:cNvSpPr txBox="1"/>
          <p:nvPr/>
        </p:nvSpPr>
        <p:spPr>
          <a:xfrm>
            <a:off x="5401310" y="1179830"/>
            <a:ext cx="11360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Thread.Start</a:t>
            </a:r>
            <a:endParaRPr lang="en-US" altLang="zh-CN" sz="1200"/>
          </a:p>
        </p:txBody>
      </p:sp>
      <p:sp>
        <p:nvSpPr>
          <p:cNvPr id="17" name="左弧形箭头 16"/>
          <p:cNvSpPr/>
          <p:nvPr/>
        </p:nvSpPr>
        <p:spPr>
          <a:xfrm>
            <a:off x="3787140" y="2208530"/>
            <a:ext cx="629285" cy="108966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532380" y="2590800"/>
            <a:ext cx="1097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分配到时间片</a:t>
            </a:r>
            <a:endParaRPr lang="zh-CN" altLang="en-US" sz="1200"/>
          </a:p>
        </p:txBody>
      </p:sp>
      <p:sp>
        <p:nvSpPr>
          <p:cNvPr id="19" name="下箭头 18"/>
          <p:cNvSpPr/>
          <p:nvPr/>
        </p:nvSpPr>
        <p:spPr>
          <a:xfrm>
            <a:off x="5266055" y="1045845"/>
            <a:ext cx="269875" cy="7994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985000" y="2453640"/>
            <a:ext cx="11296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时间片到</a:t>
            </a:r>
            <a:endParaRPr lang="zh-CN" altLang="en-US" sz="1200"/>
          </a:p>
          <a:p>
            <a:r>
              <a:rPr lang="en-US" altLang="zh-CN" sz="1200"/>
              <a:t>Thread.yield</a:t>
            </a:r>
            <a:endParaRPr lang="en-US" altLang="zh-CN" sz="1200"/>
          </a:p>
        </p:txBody>
      </p:sp>
      <p:sp>
        <p:nvSpPr>
          <p:cNvPr id="2" name="矩形 1"/>
          <p:cNvSpPr/>
          <p:nvPr/>
        </p:nvSpPr>
        <p:spPr>
          <a:xfrm>
            <a:off x="2098040" y="1868805"/>
            <a:ext cx="6116320" cy="20885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199005" y="1983740"/>
            <a:ext cx="87884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RUNNABLE</a:t>
            </a:r>
            <a:endParaRPr lang="en-US" altLang="zh-CN" sz="1000"/>
          </a:p>
        </p:txBody>
      </p:sp>
      <p:sp>
        <p:nvSpPr>
          <p:cNvPr id="12" name="左弧形箭头 11"/>
          <p:cNvSpPr/>
          <p:nvPr/>
        </p:nvSpPr>
        <p:spPr>
          <a:xfrm rot="10380000">
            <a:off x="6252845" y="2193925"/>
            <a:ext cx="609600" cy="106934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5266055" y="4108450"/>
            <a:ext cx="269875" cy="7994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605780" y="4197350"/>
            <a:ext cx="15214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>
                <a:sym typeface="+mn-ea"/>
              </a:rPr>
              <a:t>Thread.join</a:t>
            </a:r>
            <a:r>
              <a:rPr lang="en-US" altLang="zh-CN" sz="1200">
                <a:sym typeface="+mn-ea"/>
              </a:rPr>
              <a:t>()</a:t>
            </a:r>
            <a:endParaRPr lang="zh-CN" altLang="en-US" sz="1200"/>
          </a:p>
          <a:p>
            <a:pPr algn="l"/>
            <a:r>
              <a:rPr lang="zh-CN" altLang="en-US" sz="1200"/>
              <a:t>Object</a:t>
            </a:r>
            <a:r>
              <a:rPr lang="en-US" altLang="zh-CN" sz="1200"/>
              <a:t>.</a:t>
            </a:r>
            <a:r>
              <a:rPr lang="zh-CN" altLang="en-US" sz="1200"/>
              <a:t>wait()</a:t>
            </a:r>
            <a:endParaRPr lang="en-US" altLang="zh-CN" sz="1200"/>
          </a:p>
          <a:p>
            <a:pPr algn="l"/>
            <a:r>
              <a:rPr lang="zh-CN" altLang="en-US" sz="1200"/>
              <a:t>LockSupport.park</a:t>
            </a:r>
            <a:endParaRPr lang="zh-CN" altLang="en-US" sz="1200"/>
          </a:p>
        </p:txBody>
      </p:sp>
      <p:sp>
        <p:nvSpPr>
          <p:cNvPr id="22" name="下箭头 21"/>
          <p:cNvSpPr/>
          <p:nvPr/>
        </p:nvSpPr>
        <p:spPr>
          <a:xfrm rot="20040000">
            <a:off x="8801100" y="3975735"/>
            <a:ext cx="269875" cy="7994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985000" y="4012565"/>
            <a:ext cx="199834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/>
              <a:t>Thread.</a:t>
            </a:r>
            <a:r>
              <a:rPr lang="zh-CN" altLang="en-US" sz="1200"/>
              <a:t>sleep(long)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Thread.join</a:t>
            </a:r>
            <a:r>
              <a:rPr lang="en-US" altLang="zh-CN" sz="1200">
                <a:sym typeface="+mn-ea"/>
              </a:rPr>
              <a:t>(timeout)</a:t>
            </a:r>
            <a:endParaRPr lang="zh-CN" altLang="en-US" sz="1200"/>
          </a:p>
          <a:p>
            <a:pPr algn="l"/>
            <a:r>
              <a:rPr lang="zh-CN" altLang="en-US" sz="1200"/>
              <a:t>Object</a:t>
            </a:r>
            <a:r>
              <a:rPr lang="en-US" altLang="zh-CN" sz="1200"/>
              <a:t>.</a:t>
            </a:r>
            <a:r>
              <a:rPr lang="zh-CN" altLang="en-US" sz="1200"/>
              <a:t>wait(</a:t>
            </a:r>
            <a:r>
              <a:rPr lang="en-US" altLang="zh-CN" sz="1200"/>
              <a:t>timeout</a:t>
            </a:r>
            <a:r>
              <a:rPr lang="zh-CN" altLang="en-US" sz="1200"/>
              <a:t>)</a:t>
            </a:r>
            <a:endParaRPr lang="en-US" altLang="zh-CN" sz="1200"/>
          </a:p>
          <a:p>
            <a:pPr algn="l"/>
            <a:r>
              <a:rPr lang="zh-CN" altLang="en-US" sz="1200"/>
              <a:t>LockSupport.parkNanos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LockSupport.parkUntil</a:t>
            </a:r>
            <a:endParaRPr lang="zh-CN" altLang="en-US" sz="1200">
              <a:sym typeface="+mn-ea"/>
            </a:endParaRPr>
          </a:p>
        </p:txBody>
      </p:sp>
      <p:sp>
        <p:nvSpPr>
          <p:cNvPr id="24" name="右弧形箭头 23"/>
          <p:cNvSpPr/>
          <p:nvPr/>
        </p:nvSpPr>
        <p:spPr>
          <a:xfrm rot="5400000">
            <a:off x="5340985" y="2687955"/>
            <a:ext cx="746125" cy="683196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左箭头 24"/>
          <p:cNvSpPr/>
          <p:nvPr/>
        </p:nvSpPr>
        <p:spPr>
          <a:xfrm>
            <a:off x="3387090" y="5186680"/>
            <a:ext cx="1169670" cy="2197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211195" y="4413885"/>
            <a:ext cx="171450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/>
              <a:t>Thread.Interrupt</a:t>
            </a:r>
            <a:endParaRPr lang="zh-CN" altLang="en-US" sz="1200"/>
          </a:p>
          <a:p>
            <a:pPr algn="l"/>
            <a:r>
              <a:rPr lang="zh-CN" altLang="en-US" sz="1200"/>
              <a:t>Object</a:t>
            </a:r>
            <a:r>
              <a:rPr lang="en-US" altLang="zh-CN" sz="1200"/>
              <a:t>.notify</a:t>
            </a:r>
            <a:endParaRPr lang="en-US" altLang="zh-CN" sz="1200"/>
          </a:p>
          <a:p>
            <a:pPr algn="l"/>
            <a:r>
              <a:rPr lang="zh-CN" altLang="en-US" sz="1200">
                <a:sym typeface="+mn-ea"/>
              </a:rPr>
              <a:t>Object</a:t>
            </a:r>
            <a:r>
              <a:rPr lang="en-US" altLang="zh-CN" sz="1200">
                <a:sym typeface="+mn-ea"/>
              </a:rPr>
              <a:t>.notify</a:t>
            </a:r>
            <a:r>
              <a:rPr lang="en-US" altLang="zh-CN" sz="1200"/>
              <a:t>All</a:t>
            </a:r>
            <a:endParaRPr lang="en-US" altLang="zh-CN" sz="1200"/>
          </a:p>
          <a:p>
            <a:pPr algn="l"/>
            <a:r>
              <a:rPr lang="zh-CN" altLang="en-US" sz="1200"/>
              <a:t>LockSupport.</a:t>
            </a:r>
            <a:r>
              <a:rPr lang="en-US" altLang="zh-CN" sz="1200"/>
              <a:t>un</a:t>
            </a:r>
            <a:r>
              <a:rPr lang="zh-CN" altLang="en-US" sz="1200"/>
              <a:t>park</a:t>
            </a:r>
            <a:endParaRPr lang="zh-CN" altLang="en-US" sz="1200"/>
          </a:p>
        </p:txBody>
      </p:sp>
      <p:sp>
        <p:nvSpPr>
          <p:cNvPr id="27" name="文本框 26"/>
          <p:cNvSpPr txBox="1"/>
          <p:nvPr/>
        </p:nvSpPr>
        <p:spPr>
          <a:xfrm>
            <a:off x="4563745" y="5854700"/>
            <a:ext cx="26358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200"/>
              <a:t>等待时间到了</a:t>
            </a:r>
            <a:endParaRPr lang="zh-CN" sz="1200"/>
          </a:p>
          <a:p>
            <a:pPr algn="l"/>
            <a:r>
              <a:rPr lang="zh-CN" sz="1200"/>
              <a:t>和</a:t>
            </a:r>
            <a:r>
              <a:rPr lang="en-US" altLang="zh-CN" sz="1200"/>
              <a:t>WAITING</a:t>
            </a:r>
            <a:r>
              <a:rPr lang="zh-CN" altLang="en-US" sz="1200"/>
              <a:t>变为</a:t>
            </a:r>
            <a:r>
              <a:rPr lang="en-US" altLang="zh-CN" sz="1200"/>
              <a:t>BLOCKED</a:t>
            </a:r>
            <a:r>
              <a:rPr lang="zh-CN" altLang="en-US" sz="1200"/>
              <a:t>条件相同</a:t>
            </a:r>
            <a:endParaRPr lang="zh-CN" altLang="en-US" sz="1200"/>
          </a:p>
        </p:txBody>
      </p:sp>
      <p:sp>
        <p:nvSpPr>
          <p:cNvPr id="28" name="上箭头 27"/>
          <p:cNvSpPr/>
          <p:nvPr/>
        </p:nvSpPr>
        <p:spPr>
          <a:xfrm>
            <a:off x="2397760" y="4138295"/>
            <a:ext cx="211455" cy="7391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2609215" y="4090035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获取到锁</a:t>
            </a:r>
            <a:endParaRPr lang="zh-CN" altLang="en-US" sz="1200"/>
          </a:p>
        </p:txBody>
      </p:sp>
      <p:sp>
        <p:nvSpPr>
          <p:cNvPr id="30" name="下箭头 29"/>
          <p:cNvSpPr/>
          <p:nvPr/>
        </p:nvSpPr>
        <p:spPr>
          <a:xfrm>
            <a:off x="2025015" y="4138295"/>
            <a:ext cx="259715" cy="7893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080135" y="4197350"/>
            <a:ext cx="1097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抢占锁，阻塞</a:t>
            </a:r>
            <a:endParaRPr lang="zh-CN" altLang="en-US" sz="1200"/>
          </a:p>
        </p:txBody>
      </p:sp>
      <p:sp>
        <p:nvSpPr>
          <p:cNvPr id="32" name="右箭头 31"/>
          <p:cNvSpPr/>
          <p:nvPr/>
        </p:nvSpPr>
        <p:spPr>
          <a:xfrm>
            <a:off x="8563610" y="2697480"/>
            <a:ext cx="949325" cy="309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8543925" y="2358390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执行完成</a:t>
            </a:r>
            <a:endParaRPr lang="zh-CN" altLang="en-US" sz="1200"/>
          </a:p>
        </p:txBody>
      </p:sp>
      <p:sp>
        <p:nvSpPr>
          <p:cNvPr id="34" name="下弧形箭头 33"/>
          <p:cNvSpPr/>
          <p:nvPr/>
        </p:nvSpPr>
        <p:spPr>
          <a:xfrm rot="13800000">
            <a:off x="8240395" y="3797935"/>
            <a:ext cx="2032635" cy="52959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883140" y="4262755"/>
            <a:ext cx="14344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/>
              <a:t>睡眠时间到了</a:t>
            </a:r>
            <a:endParaRPr lang="zh-CN" altLang="en-US" sz="1200"/>
          </a:p>
          <a:p>
            <a:pPr algn="l"/>
            <a:r>
              <a:rPr lang="en-US" altLang="zh-CN" sz="1200">
                <a:sym typeface="+mn-ea"/>
              </a:rPr>
              <a:t>Thread.Interrupt</a:t>
            </a:r>
            <a:endParaRPr lang="zh-CN" altLang="en-US" sz="1200"/>
          </a:p>
          <a:p>
            <a:endParaRPr lang="zh-CN" altLang="en-US" sz="1200"/>
          </a:p>
        </p:txBody>
      </p:sp>
      <p:sp>
        <p:nvSpPr>
          <p:cNvPr id="36" name="心形 35"/>
          <p:cNvSpPr/>
          <p:nvPr/>
        </p:nvSpPr>
        <p:spPr>
          <a:xfrm>
            <a:off x="9151620" y="3587750"/>
            <a:ext cx="209550" cy="210185"/>
          </a:xfrm>
          <a:prstGeom prst="hear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9361170" y="3555365"/>
            <a:ext cx="2837815" cy="27559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 sz="1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只针对调用</a:t>
            </a:r>
            <a:r>
              <a:rPr lang="en-US" altLang="zh-CN" sz="1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Thread.</a:t>
            </a:r>
            <a:r>
              <a:rPr lang="zh-CN" altLang="en-US" sz="1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sleep(long)进入的</a:t>
            </a:r>
            <a:endParaRPr lang="zh-CN" altLang="en-US" sz="1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心形 3"/>
          <p:cNvSpPr/>
          <p:nvPr/>
        </p:nvSpPr>
        <p:spPr>
          <a:xfrm>
            <a:off x="1541780" y="137160"/>
            <a:ext cx="240030" cy="24003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18820" y="474980"/>
            <a:ext cx="88709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Entry Set</a:t>
            </a:r>
            <a:endParaRPr lang="en-US" altLang="zh-CN" sz="1200"/>
          </a:p>
        </p:txBody>
      </p:sp>
      <p:graphicFrame>
        <p:nvGraphicFramePr>
          <p:cNvPr id="8" name="表格 7"/>
          <p:cNvGraphicFramePr/>
          <p:nvPr/>
        </p:nvGraphicFramePr>
        <p:xfrm>
          <a:off x="1588770" y="422275"/>
          <a:ext cx="7315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"/>
                <a:gridCol w="243840"/>
                <a:gridCol w="24384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712470" y="887730"/>
            <a:ext cx="8172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Wait Set</a:t>
            </a:r>
            <a:endParaRPr lang="en-US" altLang="zh-CN" sz="1200"/>
          </a:p>
        </p:txBody>
      </p:sp>
      <p:graphicFrame>
        <p:nvGraphicFramePr>
          <p:cNvPr id="10" name="表格 9"/>
          <p:cNvGraphicFramePr/>
          <p:nvPr/>
        </p:nvGraphicFramePr>
        <p:xfrm>
          <a:off x="1582420" y="835025"/>
          <a:ext cx="7315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"/>
                <a:gridCol w="243840"/>
                <a:gridCol w="24384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721995" y="135255"/>
            <a:ext cx="7626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Monitor</a:t>
            </a:r>
            <a:endParaRPr lang="en-US" altLang="zh-CN" sz="1200"/>
          </a:p>
        </p:txBody>
      </p:sp>
      <p:sp>
        <p:nvSpPr>
          <p:cNvPr id="12" name="圆角矩形 11"/>
          <p:cNvSpPr/>
          <p:nvPr/>
        </p:nvSpPr>
        <p:spPr>
          <a:xfrm>
            <a:off x="4961890" y="1959610"/>
            <a:ext cx="2019300" cy="599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Object</a:t>
            </a:r>
            <a:endParaRPr lang="en-US" altLang="zh-CN"/>
          </a:p>
        </p:txBody>
      </p:sp>
      <p:graphicFrame>
        <p:nvGraphicFramePr>
          <p:cNvPr id="13" name="表格 12"/>
          <p:cNvGraphicFramePr/>
          <p:nvPr/>
        </p:nvGraphicFramePr>
        <p:xfrm>
          <a:off x="5473700" y="3951605"/>
          <a:ext cx="18745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菱形 15"/>
          <p:cNvSpPr/>
          <p:nvPr/>
        </p:nvSpPr>
        <p:spPr>
          <a:xfrm>
            <a:off x="1948180" y="1882775"/>
            <a:ext cx="2287905" cy="8718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monitor</a:t>
            </a:r>
            <a:br>
              <a:rPr lang="en-US" altLang="zh-CN"/>
            </a:br>
            <a:r>
              <a:rPr lang="en-US" altLang="zh-CN"/>
              <a:t>enter</a:t>
            </a:r>
            <a:endParaRPr lang="en-US" altLang="zh-CN"/>
          </a:p>
        </p:txBody>
      </p:sp>
      <p:sp>
        <p:nvSpPr>
          <p:cNvPr id="17" name="菱形 16"/>
          <p:cNvSpPr/>
          <p:nvPr/>
        </p:nvSpPr>
        <p:spPr>
          <a:xfrm>
            <a:off x="8121015" y="1882140"/>
            <a:ext cx="2287905" cy="8718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monitor</a:t>
            </a:r>
            <a:br>
              <a:rPr lang="en-US" altLang="zh-CN"/>
            </a:br>
            <a:r>
              <a:rPr lang="en-US" altLang="zh-CN"/>
              <a:t>exit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4496435" y="4006215"/>
            <a:ext cx="88709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Entry Set</a:t>
            </a:r>
            <a:endParaRPr lang="en-US" altLang="zh-CN" sz="1200"/>
          </a:p>
        </p:txBody>
      </p:sp>
      <p:sp>
        <p:nvSpPr>
          <p:cNvPr id="19" name="文本框 18"/>
          <p:cNvSpPr txBox="1"/>
          <p:nvPr/>
        </p:nvSpPr>
        <p:spPr>
          <a:xfrm>
            <a:off x="4496435" y="5133975"/>
            <a:ext cx="8172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Wait Set</a:t>
            </a:r>
            <a:endParaRPr lang="en-US" altLang="zh-CN" sz="1200"/>
          </a:p>
        </p:txBody>
      </p:sp>
      <p:sp>
        <p:nvSpPr>
          <p:cNvPr id="20" name="右箭头 19"/>
          <p:cNvSpPr/>
          <p:nvPr/>
        </p:nvSpPr>
        <p:spPr>
          <a:xfrm>
            <a:off x="4306570" y="2112645"/>
            <a:ext cx="549910" cy="409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 rot="2760000">
            <a:off x="3705860" y="3145155"/>
            <a:ext cx="1042035" cy="409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7275830" y="2113915"/>
            <a:ext cx="549910" cy="409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 rot="8160000">
            <a:off x="7448550" y="3145155"/>
            <a:ext cx="1250315" cy="409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24" name="表格 23"/>
          <p:cNvGraphicFramePr/>
          <p:nvPr/>
        </p:nvGraphicFramePr>
        <p:xfrm>
          <a:off x="5473700" y="5133975"/>
          <a:ext cx="18745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4286885" y="3098800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失败</a:t>
            </a:r>
            <a:endParaRPr lang="zh-CN" altLang="en-US" sz="1200"/>
          </a:p>
        </p:txBody>
      </p:sp>
      <p:sp>
        <p:nvSpPr>
          <p:cNvPr id="27" name="文本框 26"/>
          <p:cNvSpPr txBox="1"/>
          <p:nvPr/>
        </p:nvSpPr>
        <p:spPr>
          <a:xfrm>
            <a:off x="4286885" y="160718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成功</a:t>
            </a:r>
            <a:endParaRPr lang="zh-CN" altLang="en-US" sz="1200"/>
          </a:p>
        </p:txBody>
      </p:sp>
      <p:sp>
        <p:nvSpPr>
          <p:cNvPr id="28" name="文本框 27"/>
          <p:cNvSpPr txBox="1"/>
          <p:nvPr/>
        </p:nvSpPr>
        <p:spPr>
          <a:xfrm>
            <a:off x="7481570" y="2935605"/>
            <a:ext cx="1097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唤醒一个线程</a:t>
            </a:r>
            <a:endParaRPr lang="zh-CN" altLang="en-US" sz="1200"/>
          </a:p>
        </p:txBody>
      </p:sp>
      <p:sp>
        <p:nvSpPr>
          <p:cNvPr id="29" name="上弧形箭头 28"/>
          <p:cNvSpPr/>
          <p:nvPr/>
        </p:nvSpPr>
        <p:spPr>
          <a:xfrm rot="12660000">
            <a:off x="1722755" y="3304540"/>
            <a:ext cx="2718435" cy="96837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右弧形箭头 29"/>
          <p:cNvSpPr/>
          <p:nvPr/>
        </p:nvSpPr>
        <p:spPr>
          <a:xfrm rot="20700000">
            <a:off x="7165975" y="2306955"/>
            <a:ext cx="687705" cy="333057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825740" y="4903470"/>
            <a:ext cx="10369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object.Wait</a:t>
            </a:r>
            <a:endParaRPr lang="en-US" altLang="zh-CN" sz="1200"/>
          </a:p>
        </p:txBody>
      </p:sp>
      <p:sp>
        <p:nvSpPr>
          <p:cNvPr id="32" name="上箭头 31"/>
          <p:cNvSpPr/>
          <p:nvPr/>
        </p:nvSpPr>
        <p:spPr>
          <a:xfrm>
            <a:off x="5545455" y="4408805"/>
            <a:ext cx="340360" cy="6330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5828665" y="4408805"/>
            <a:ext cx="23876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/>
              <a:t>将线程由</a:t>
            </a:r>
            <a:r>
              <a:rPr lang="en-US" altLang="zh-CN" sz="1200"/>
              <a:t>Wait Set</a:t>
            </a:r>
            <a:r>
              <a:rPr lang="zh-CN" altLang="en-US" sz="1200">
                <a:sym typeface="+mn-ea"/>
              </a:rPr>
              <a:t>转入</a:t>
            </a:r>
            <a:r>
              <a:rPr lang="en-US" altLang="zh-CN" sz="1200"/>
              <a:t>EntrySet</a:t>
            </a:r>
            <a:endParaRPr lang="en-US" altLang="zh-CN" sz="1200"/>
          </a:p>
          <a:p>
            <a:pPr algn="l"/>
            <a:r>
              <a:rPr lang="en-US" altLang="zh-CN" sz="1200"/>
              <a:t>Object.notify,</a:t>
            </a:r>
            <a:r>
              <a:rPr lang="zh-CN" altLang="en-US" sz="1200"/>
              <a:t>随机找出一个</a:t>
            </a:r>
            <a:endParaRPr lang="en-US" altLang="zh-CN" sz="1200"/>
          </a:p>
          <a:p>
            <a:pPr algn="l"/>
            <a:r>
              <a:rPr lang="en-US" altLang="zh-CN" sz="1200"/>
              <a:t>Object.notifyAll </a:t>
            </a:r>
            <a:r>
              <a:rPr lang="zh-CN" altLang="en-US" sz="1200"/>
              <a:t>全部</a:t>
            </a:r>
            <a:endParaRPr lang="zh-CN" altLang="en-US" sz="1200"/>
          </a:p>
        </p:txBody>
      </p:sp>
      <p:sp>
        <p:nvSpPr>
          <p:cNvPr id="34" name="文本框 33"/>
          <p:cNvSpPr txBox="1"/>
          <p:nvPr/>
        </p:nvSpPr>
        <p:spPr>
          <a:xfrm>
            <a:off x="1781810" y="3730625"/>
            <a:ext cx="21634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monitor.exit</a:t>
            </a:r>
            <a:r>
              <a:rPr lang="zh-CN" altLang="en-US" sz="1200"/>
              <a:t>后通知，出队列</a:t>
            </a:r>
            <a:endParaRPr lang="zh-CN" altLang="en-US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561</Words>
  <Application>WPS 演示</Application>
  <PresentationFormat>宽屏</PresentationFormat>
  <Paragraphs>83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宋体</vt:lpstr>
      <vt:lpstr>Wingdings</vt:lpstr>
      <vt:lpstr>DejaVu Sans</vt:lpstr>
      <vt:lpstr>文泉驿微米黑</vt:lpstr>
      <vt:lpstr>微软雅黑</vt:lpstr>
      <vt:lpstr>宋体</vt:lpstr>
      <vt:lpstr>Arial Unicode MS</vt:lpstr>
      <vt:lpstr>Arial Black</vt:lpstr>
      <vt:lpstr>MT Extra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liurui</dc:creator>
  <cp:lastModifiedBy>liurui</cp:lastModifiedBy>
  <cp:revision>10</cp:revision>
  <dcterms:created xsi:type="dcterms:W3CDTF">2020-02-25T02:57:33Z</dcterms:created>
  <dcterms:modified xsi:type="dcterms:W3CDTF">2020-02-25T02:57:33Z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2052-11.1.0.9080</vt:lpwstr>
  </property>
</Properties>
</file>