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61" r:id="rId4"/>
    <p:sldId id="260" r:id="rId5"/>
    <p:sldId id="264" r:id="rId6"/>
    <p:sldId id="265" r:id="rId7"/>
    <p:sldId id="266" r:id="rId8"/>
    <p:sldId id="256" r:id="rId9"/>
    <p:sldId id="257"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50" d="100"/>
          <a:sy n="150" d="100"/>
        </p:scale>
        <p:origin x="5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0675-0E48-DD0A-FDBC-81D72254B51B}"/>
              </a:ext>
            </a:extLst>
          </p:cNvPr>
          <p:cNvSpPr>
            <a:spLocks noGrp="1"/>
          </p:cNvSpPr>
          <p:nvPr>
            <p:ph type="ctrTitle"/>
          </p:nvPr>
        </p:nvSpPr>
        <p:spPr>
          <a:xfrm>
            <a:off x="1876424" y="2713243"/>
            <a:ext cx="8791575" cy="796719"/>
          </a:xfrm>
        </p:spPr>
        <p:txBody>
          <a:bodyPr>
            <a:normAutofit fontScale="90000"/>
          </a:bodyPr>
          <a:lstStyle/>
          <a:p>
            <a:pPr algn="ctr"/>
            <a:r>
              <a:rPr lang="en-US" sz="3600" b="1" dirty="0">
                <a:solidFill>
                  <a:srgbClr val="000000"/>
                </a:solidFill>
                <a:latin typeface="Times New Roman" panose="02020603050405020304" pitchFamily="18" charset="0"/>
              </a:rPr>
              <a:t>TOPIC:</a:t>
            </a:r>
            <a:br>
              <a:rPr lang="en-US" sz="1800" b="1" i="0" u="none" strike="noStrike" dirty="0">
                <a:solidFill>
                  <a:srgbClr val="000000"/>
                </a:solidFill>
                <a:effectLst/>
                <a:latin typeface="Times New Roman" panose="02020603050405020304" pitchFamily="18" charset="0"/>
              </a:rPr>
            </a:br>
            <a:r>
              <a:rPr lang="en-US" sz="2200" b="1" i="0" u="none" strike="noStrike" dirty="0">
                <a:solidFill>
                  <a:srgbClr val="000000"/>
                </a:solidFill>
                <a:effectLst/>
                <a:latin typeface="Times New Roman" panose="02020603050405020304" pitchFamily="18" charset="0"/>
              </a:rPr>
              <a:t>Books Exchange platform</a:t>
            </a:r>
            <a:endParaRPr lang="en-US" sz="2200" dirty="0"/>
          </a:p>
        </p:txBody>
      </p:sp>
      <p:sp>
        <p:nvSpPr>
          <p:cNvPr id="3" name="Subtitle 2">
            <a:extLst>
              <a:ext uri="{FF2B5EF4-FFF2-40B4-BE49-F238E27FC236}">
                <a16:creationId xmlns:a16="http://schemas.microsoft.com/office/drawing/2014/main" id="{863BC1BB-ADCC-9637-9A19-EA5B0D629D2F}"/>
              </a:ext>
            </a:extLst>
          </p:cNvPr>
          <p:cNvSpPr>
            <a:spLocks noGrp="1"/>
          </p:cNvSpPr>
          <p:nvPr>
            <p:ph type="subTitle" idx="1"/>
          </p:nvPr>
        </p:nvSpPr>
        <p:spPr>
          <a:xfrm>
            <a:off x="1542127" y="3602038"/>
            <a:ext cx="8791575" cy="517678"/>
          </a:xfrm>
        </p:spPr>
        <p:txBody>
          <a:bodyPr/>
          <a:lstStyle/>
          <a:p>
            <a:pPr algn="ctr"/>
            <a:r>
              <a:rPr lang="en-US" b="1" dirty="0">
                <a:solidFill>
                  <a:schemeClr val="bg1">
                    <a:lumMod val="95000"/>
                    <a:lumOff val="5000"/>
                  </a:schemeClr>
                </a:solidFill>
              </a:rPr>
              <a:t>LECTURER: DR AMY HAMIDAH</a:t>
            </a:r>
          </a:p>
        </p:txBody>
      </p:sp>
      <p:pic>
        <p:nvPicPr>
          <p:cNvPr id="1026" name="Picture 2">
            <a:extLst>
              <a:ext uri="{FF2B5EF4-FFF2-40B4-BE49-F238E27FC236}">
                <a16:creationId xmlns:a16="http://schemas.microsoft.com/office/drawing/2014/main" id="{F0C9C8A3-083E-4AB9-E64A-8ED1A6FF9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209" y="0"/>
            <a:ext cx="8823582" cy="18174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5DA5638-0019-2A55-8574-C8143AF49E93}"/>
              </a:ext>
            </a:extLst>
          </p:cNvPr>
          <p:cNvGraphicFramePr>
            <a:graphicFrameLocks noGrp="1"/>
          </p:cNvGraphicFramePr>
          <p:nvPr>
            <p:extLst>
              <p:ext uri="{D42A27DB-BD31-4B8C-83A1-F6EECF244321}">
                <p14:modId xmlns:p14="http://schemas.microsoft.com/office/powerpoint/2010/main" val="2190600477"/>
              </p:ext>
            </p:extLst>
          </p:nvPr>
        </p:nvGraphicFramePr>
        <p:xfrm>
          <a:off x="1949294" y="4355690"/>
          <a:ext cx="7977239" cy="1779304"/>
        </p:xfrm>
        <a:graphic>
          <a:graphicData uri="http://schemas.openxmlformats.org/drawingml/2006/table">
            <a:tbl>
              <a:tblPr firstRow="1" bandRow="1">
                <a:tableStyleId>{073A0DAA-6AF3-43AB-8588-CEC1D06C72B9}</a:tableStyleId>
              </a:tblPr>
              <a:tblGrid>
                <a:gridCol w="3913239">
                  <a:extLst>
                    <a:ext uri="{9D8B030D-6E8A-4147-A177-3AD203B41FA5}">
                      <a16:colId xmlns:a16="http://schemas.microsoft.com/office/drawing/2014/main" val="3279680112"/>
                    </a:ext>
                  </a:extLst>
                </a:gridCol>
                <a:gridCol w="4064000">
                  <a:extLst>
                    <a:ext uri="{9D8B030D-6E8A-4147-A177-3AD203B41FA5}">
                      <a16:colId xmlns:a16="http://schemas.microsoft.com/office/drawing/2014/main" val="3227126623"/>
                    </a:ext>
                  </a:extLst>
                </a:gridCol>
              </a:tblGrid>
              <a:tr h="367049">
                <a:tc>
                  <a:txBody>
                    <a:bodyPr/>
                    <a:lstStyle/>
                    <a:p>
                      <a:r>
                        <a:rPr lang="en-US" dirty="0"/>
                        <a:t>Name </a:t>
                      </a:r>
                    </a:p>
                  </a:txBody>
                  <a:tcPr/>
                </a:tc>
                <a:tc>
                  <a:txBody>
                    <a:bodyPr/>
                    <a:lstStyle/>
                    <a:p>
                      <a:r>
                        <a:rPr lang="en-US" dirty="0"/>
                        <a:t>Matric ID</a:t>
                      </a:r>
                    </a:p>
                  </a:txBody>
                  <a:tcPr/>
                </a:tc>
                <a:extLst>
                  <a:ext uri="{0D108BD9-81ED-4DB2-BD59-A6C34878D82A}">
                    <a16:rowId xmlns:a16="http://schemas.microsoft.com/office/drawing/2014/main" val="1125415665"/>
                  </a:ext>
                </a:extLst>
              </a:tr>
              <a:tr h="384960">
                <a:tc>
                  <a:txBody>
                    <a:bodyPr/>
                    <a:lstStyle/>
                    <a:p>
                      <a:r>
                        <a:rPr lang="en-US" sz="1800" b="1" kern="100" dirty="0">
                          <a:effectLst/>
                        </a:rPr>
                        <a:t> Liu </a:t>
                      </a:r>
                      <a:r>
                        <a:rPr lang="en-US" sz="1800" b="1" kern="100" dirty="0" err="1">
                          <a:effectLst/>
                        </a:rPr>
                        <a:t>Ruoyang</a:t>
                      </a:r>
                      <a:endParaRPr lang="en-US" dirty="0"/>
                    </a:p>
                  </a:txBody>
                  <a:tcPr/>
                </a:tc>
                <a:tc>
                  <a:txBody>
                    <a:bodyPr/>
                    <a:lstStyle/>
                    <a:p>
                      <a:r>
                        <a:rPr lang="en-US" sz="1800" b="1" kern="100" dirty="0">
                          <a:effectLst/>
                        </a:rPr>
                        <a:t>A23MJ4022</a:t>
                      </a:r>
                      <a:endParaRPr lang="en-US" dirty="0"/>
                    </a:p>
                  </a:txBody>
                  <a:tcPr/>
                </a:tc>
                <a:extLst>
                  <a:ext uri="{0D108BD9-81ED-4DB2-BD59-A6C34878D82A}">
                    <a16:rowId xmlns:a16="http://schemas.microsoft.com/office/drawing/2014/main" val="1749934744"/>
                  </a:ext>
                </a:extLst>
              </a:tr>
              <a:tr h="384960">
                <a:tc>
                  <a:txBody>
                    <a:bodyPr/>
                    <a:lstStyle/>
                    <a:p>
                      <a:r>
                        <a:rPr lang="en-US" sz="1800" b="1" kern="100" dirty="0">
                          <a:effectLst/>
                        </a:rPr>
                        <a:t>Kahlan Sultan Mohammed </a:t>
                      </a:r>
                      <a:endParaRPr lang="en-US" dirty="0"/>
                    </a:p>
                  </a:txBody>
                  <a:tcPr/>
                </a:tc>
                <a:tc>
                  <a:txBody>
                    <a:bodyPr/>
                    <a:lstStyle/>
                    <a:p>
                      <a:r>
                        <a:rPr lang="en-US" sz="1800" b="1" kern="100" dirty="0">
                          <a:effectLst/>
                        </a:rPr>
                        <a:t>A23MJ4021</a:t>
                      </a:r>
                      <a:endParaRPr lang="en-US" dirty="0"/>
                    </a:p>
                  </a:txBody>
                  <a:tcPr/>
                </a:tc>
                <a:extLst>
                  <a:ext uri="{0D108BD9-81ED-4DB2-BD59-A6C34878D82A}">
                    <a16:rowId xmlns:a16="http://schemas.microsoft.com/office/drawing/2014/main" val="3020033643"/>
                  </a:ext>
                </a:extLst>
              </a:tr>
              <a:tr h="642335">
                <a:tc>
                  <a:txBody>
                    <a:bodyPr/>
                    <a:lstStyle/>
                    <a:p>
                      <a:r>
                        <a:rPr lang="en-US" sz="1800" b="1" kern="100" dirty="0">
                          <a:effectLst/>
                        </a:rPr>
                        <a:t>Bu </a:t>
                      </a:r>
                      <a:r>
                        <a:rPr lang="en-US" sz="1800" b="1" kern="100" dirty="0" err="1">
                          <a:effectLst/>
                        </a:rPr>
                        <a:t>Guoshun</a:t>
                      </a:r>
                      <a:r>
                        <a:rPr lang="en-US" sz="1800" b="1" kern="100" dirty="0">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rPr>
                        <a:t>A23MJ4019</a:t>
                      </a:r>
                      <a:endParaRPr lang="en-SG" sz="1800" dirty="0"/>
                    </a:p>
                    <a:p>
                      <a:endParaRPr lang="en-US" dirty="0"/>
                    </a:p>
                  </a:txBody>
                  <a:tcPr/>
                </a:tc>
                <a:extLst>
                  <a:ext uri="{0D108BD9-81ED-4DB2-BD59-A6C34878D82A}">
                    <a16:rowId xmlns:a16="http://schemas.microsoft.com/office/drawing/2014/main" val="1738540636"/>
                  </a:ext>
                </a:extLst>
              </a:tr>
            </a:tbl>
          </a:graphicData>
        </a:graphic>
      </p:graphicFrame>
    </p:spTree>
    <p:extLst>
      <p:ext uri="{BB962C8B-B14F-4D97-AF65-F5344CB8AC3E}">
        <p14:creationId xmlns:p14="http://schemas.microsoft.com/office/powerpoint/2010/main" val="23921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CBC29-6B0B-A7A0-6B61-96AAFDBF2969}"/>
              </a:ext>
            </a:extLst>
          </p:cNvPr>
          <p:cNvSpPr>
            <a:spLocks noGrp="1"/>
          </p:cNvSpPr>
          <p:nvPr>
            <p:ph type="title"/>
          </p:nvPr>
        </p:nvSpPr>
        <p:spPr>
          <a:xfrm>
            <a:off x="1143001" y="2402868"/>
            <a:ext cx="9905998" cy="1478570"/>
          </a:xfrm>
        </p:spPr>
        <p:txBody>
          <a:bodyPr/>
          <a:lstStyle/>
          <a:p>
            <a:pPr algn="ctr"/>
            <a:r>
              <a:rPr lang="en-US" altLang="zh-CN" dirty="0"/>
              <a:t>THANKS FOR LISTENING</a:t>
            </a:r>
            <a:endParaRPr lang="zh-CN" altLang="en-US" dirty="0"/>
          </a:p>
        </p:txBody>
      </p:sp>
    </p:spTree>
    <p:extLst>
      <p:ext uri="{BB962C8B-B14F-4D97-AF65-F5344CB8AC3E}">
        <p14:creationId xmlns:p14="http://schemas.microsoft.com/office/powerpoint/2010/main" val="108730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C34F-6279-ECA7-D244-1728A12DCD58}"/>
              </a:ext>
            </a:extLst>
          </p:cNvPr>
          <p:cNvSpPr>
            <a:spLocks noGrp="1"/>
          </p:cNvSpPr>
          <p:nvPr>
            <p:ph type="ctrTitle"/>
          </p:nvPr>
        </p:nvSpPr>
        <p:spPr>
          <a:xfrm>
            <a:off x="3263541" y="164843"/>
            <a:ext cx="5664918" cy="874918"/>
          </a:xfrm>
        </p:spPr>
        <p:txBody>
          <a:bodyPr/>
          <a:lstStyle/>
          <a:p>
            <a:r>
              <a:rPr lang="en-US" dirty="0"/>
              <a:t>Team members</a:t>
            </a:r>
          </a:p>
        </p:txBody>
      </p:sp>
      <p:sp>
        <p:nvSpPr>
          <p:cNvPr id="3" name="Subtitle 2">
            <a:extLst>
              <a:ext uri="{FF2B5EF4-FFF2-40B4-BE49-F238E27FC236}">
                <a16:creationId xmlns:a16="http://schemas.microsoft.com/office/drawing/2014/main" id="{AD6BA142-DA92-D876-B187-18FCB7ECB7BE}"/>
              </a:ext>
            </a:extLst>
          </p:cNvPr>
          <p:cNvSpPr>
            <a:spLocks noGrp="1"/>
          </p:cNvSpPr>
          <p:nvPr>
            <p:ph type="subTitle" idx="1"/>
          </p:nvPr>
        </p:nvSpPr>
        <p:spPr>
          <a:xfrm>
            <a:off x="1288026" y="5073445"/>
            <a:ext cx="3097161" cy="958644"/>
          </a:xfrm>
        </p:spPr>
        <p:txBody>
          <a:bodyPr>
            <a:normAutofit/>
          </a:bodyPr>
          <a:lstStyle/>
          <a:p>
            <a:r>
              <a:rPr lang="en-US" sz="3600" b="1" kern="100" dirty="0">
                <a:solidFill>
                  <a:schemeClr val="accent2">
                    <a:lumMod val="60000"/>
                    <a:lumOff val="40000"/>
                  </a:schemeClr>
                </a:solidFill>
                <a:effectLst/>
              </a:rPr>
              <a:t>Liu </a:t>
            </a:r>
            <a:r>
              <a:rPr lang="en-US" sz="3600" b="1" kern="100" dirty="0" err="1">
                <a:solidFill>
                  <a:schemeClr val="accent2">
                    <a:lumMod val="60000"/>
                    <a:lumOff val="40000"/>
                  </a:schemeClr>
                </a:solidFill>
                <a:effectLst/>
              </a:rPr>
              <a:t>Ruoyang</a:t>
            </a:r>
            <a:endParaRPr lang="en-US" sz="3600" dirty="0">
              <a:solidFill>
                <a:schemeClr val="accent2">
                  <a:lumMod val="60000"/>
                  <a:lumOff val="40000"/>
                </a:schemeClr>
              </a:solidFill>
            </a:endParaRPr>
          </a:p>
        </p:txBody>
      </p:sp>
      <p:pic>
        <p:nvPicPr>
          <p:cNvPr id="7" name="Picture 6" descr="A person wearing a black face mask&#10;&#10;Description automatically generated">
            <a:extLst>
              <a:ext uri="{FF2B5EF4-FFF2-40B4-BE49-F238E27FC236}">
                <a16:creationId xmlns:a16="http://schemas.microsoft.com/office/drawing/2014/main" id="{5AE7690E-370D-A36F-E82A-221A0A6E1202}"/>
              </a:ext>
            </a:extLst>
          </p:cNvPr>
          <p:cNvPicPr>
            <a:picLocks noChangeAspect="1"/>
          </p:cNvPicPr>
          <p:nvPr/>
        </p:nvPicPr>
        <p:blipFill>
          <a:blip r:embed="rId2"/>
          <a:stretch>
            <a:fillRect/>
          </a:stretch>
        </p:blipFill>
        <p:spPr>
          <a:xfrm>
            <a:off x="1518470" y="1711560"/>
            <a:ext cx="2267564" cy="3023419"/>
          </a:xfrm>
          <a:prstGeom prst="rect">
            <a:avLst/>
          </a:prstGeom>
        </p:spPr>
      </p:pic>
      <p:pic>
        <p:nvPicPr>
          <p:cNvPr id="5" name="Picture 4" descr="A person taking a selfie&#10;&#10;Description automatically generated">
            <a:extLst>
              <a:ext uri="{FF2B5EF4-FFF2-40B4-BE49-F238E27FC236}">
                <a16:creationId xmlns:a16="http://schemas.microsoft.com/office/drawing/2014/main" id="{FE15D391-0EE2-ACC5-A832-7A78F6E436A5}"/>
              </a:ext>
            </a:extLst>
          </p:cNvPr>
          <p:cNvPicPr>
            <a:picLocks noChangeAspect="1"/>
          </p:cNvPicPr>
          <p:nvPr/>
        </p:nvPicPr>
        <p:blipFill>
          <a:blip r:embed="rId3"/>
          <a:stretch>
            <a:fillRect/>
          </a:stretch>
        </p:blipFill>
        <p:spPr>
          <a:xfrm>
            <a:off x="8627507" y="1757845"/>
            <a:ext cx="3476003" cy="2838735"/>
          </a:xfrm>
          <a:prstGeom prst="rect">
            <a:avLst/>
          </a:prstGeom>
        </p:spPr>
      </p:pic>
      <p:sp>
        <p:nvSpPr>
          <p:cNvPr id="9" name="TextBox 8">
            <a:extLst>
              <a:ext uri="{FF2B5EF4-FFF2-40B4-BE49-F238E27FC236}">
                <a16:creationId xmlns:a16="http://schemas.microsoft.com/office/drawing/2014/main" id="{36A72374-3411-F64C-B892-C4E5BEA16416}"/>
              </a:ext>
            </a:extLst>
          </p:cNvPr>
          <p:cNvSpPr txBox="1"/>
          <p:nvPr/>
        </p:nvSpPr>
        <p:spPr>
          <a:xfrm>
            <a:off x="8925082" y="4831760"/>
            <a:ext cx="2880851" cy="646331"/>
          </a:xfrm>
          <a:prstGeom prst="rect">
            <a:avLst/>
          </a:prstGeom>
          <a:noFill/>
        </p:spPr>
        <p:txBody>
          <a:bodyPr wrap="square">
            <a:spAutoFit/>
          </a:bodyPr>
          <a:lstStyle/>
          <a:p>
            <a:r>
              <a:rPr lang="en-US" sz="3600" b="1" kern="100" dirty="0">
                <a:solidFill>
                  <a:schemeClr val="accent2">
                    <a:lumMod val="60000"/>
                    <a:lumOff val="40000"/>
                  </a:schemeClr>
                </a:solidFill>
                <a:effectLst/>
              </a:rPr>
              <a:t>Bu </a:t>
            </a:r>
            <a:r>
              <a:rPr lang="en-US" sz="3600" b="1" kern="100" dirty="0" err="1">
                <a:solidFill>
                  <a:schemeClr val="accent2">
                    <a:lumMod val="60000"/>
                    <a:lumOff val="40000"/>
                  </a:schemeClr>
                </a:solidFill>
                <a:effectLst/>
              </a:rPr>
              <a:t>Guoshun</a:t>
            </a:r>
            <a:r>
              <a:rPr lang="en-US" sz="3600" b="1" kern="100" dirty="0">
                <a:solidFill>
                  <a:schemeClr val="accent2">
                    <a:lumMod val="60000"/>
                    <a:lumOff val="40000"/>
                  </a:schemeClr>
                </a:solidFill>
                <a:effectLst/>
              </a:rPr>
              <a:t> </a:t>
            </a:r>
            <a:endParaRPr lang="en-US" sz="3600" dirty="0">
              <a:solidFill>
                <a:schemeClr val="accent2">
                  <a:lumMod val="60000"/>
                  <a:lumOff val="40000"/>
                </a:schemeClr>
              </a:solidFill>
            </a:endParaRPr>
          </a:p>
        </p:txBody>
      </p:sp>
      <p:pic>
        <p:nvPicPr>
          <p:cNvPr id="11" name="Picture 10" descr="A person standing on a balcony with a city in the background&#10;&#10;Description automatically generated">
            <a:extLst>
              <a:ext uri="{FF2B5EF4-FFF2-40B4-BE49-F238E27FC236}">
                <a16:creationId xmlns:a16="http://schemas.microsoft.com/office/drawing/2014/main" id="{B440A7B2-D07F-3108-FE8E-3406172A53E5}"/>
              </a:ext>
            </a:extLst>
          </p:cNvPr>
          <p:cNvPicPr>
            <a:picLocks noChangeAspect="1"/>
          </p:cNvPicPr>
          <p:nvPr/>
        </p:nvPicPr>
        <p:blipFill>
          <a:blip r:embed="rId4"/>
          <a:stretch>
            <a:fillRect/>
          </a:stretch>
        </p:blipFill>
        <p:spPr>
          <a:xfrm>
            <a:off x="4385187" y="1774721"/>
            <a:ext cx="3836574" cy="2877431"/>
          </a:xfrm>
          <a:prstGeom prst="rect">
            <a:avLst/>
          </a:prstGeom>
        </p:spPr>
      </p:pic>
      <p:sp>
        <p:nvSpPr>
          <p:cNvPr id="13" name="TextBox 12">
            <a:extLst>
              <a:ext uri="{FF2B5EF4-FFF2-40B4-BE49-F238E27FC236}">
                <a16:creationId xmlns:a16="http://schemas.microsoft.com/office/drawing/2014/main" id="{7C23378D-A010-BEED-3038-8FC3D9992BA4}"/>
              </a:ext>
            </a:extLst>
          </p:cNvPr>
          <p:cNvSpPr txBox="1"/>
          <p:nvPr/>
        </p:nvSpPr>
        <p:spPr>
          <a:xfrm>
            <a:off x="4732930" y="4831760"/>
            <a:ext cx="3726424" cy="1200329"/>
          </a:xfrm>
          <a:prstGeom prst="rect">
            <a:avLst/>
          </a:prstGeom>
          <a:noFill/>
        </p:spPr>
        <p:txBody>
          <a:bodyPr wrap="square">
            <a:spAutoFit/>
          </a:bodyPr>
          <a:lstStyle/>
          <a:p>
            <a:r>
              <a:rPr lang="en-US" sz="3600" b="1" kern="100" dirty="0">
                <a:solidFill>
                  <a:schemeClr val="accent2">
                    <a:lumMod val="60000"/>
                    <a:lumOff val="40000"/>
                  </a:schemeClr>
                </a:solidFill>
                <a:effectLst/>
              </a:rPr>
              <a:t>Kahlan Sultan Mohammed </a:t>
            </a:r>
            <a:endParaRPr lang="en-US" sz="3600" dirty="0">
              <a:solidFill>
                <a:schemeClr val="accent2">
                  <a:lumMod val="60000"/>
                  <a:lumOff val="40000"/>
                </a:schemeClr>
              </a:solidFill>
            </a:endParaRPr>
          </a:p>
        </p:txBody>
      </p:sp>
    </p:spTree>
    <p:extLst>
      <p:ext uri="{BB962C8B-B14F-4D97-AF65-F5344CB8AC3E}">
        <p14:creationId xmlns:p14="http://schemas.microsoft.com/office/powerpoint/2010/main" val="86876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A15D-D38A-081C-7B71-3BB165F36989}"/>
              </a:ext>
            </a:extLst>
          </p:cNvPr>
          <p:cNvSpPr>
            <a:spLocks noGrp="1"/>
          </p:cNvSpPr>
          <p:nvPr>
            <p:ph type="title"/>
          </p:nvPr>
        </p:nvSpPr>
        <p:spPr>
          <a:xfrm>
            <a:off x="5250426" y="855407"/>
            <a:ext cx="4965290" cy="769732"/>
          </a:xfrm>
        </p:spPr>
        <p:txBody>
          <a:bodyPr/>
          <a:lstStyle/>
          <a:p>
            <a:r>
              <a:rPr lang="en-SG" dirty="0"/>
              <a:t>Introduction:</a:t>
            </a:r>
          </a:p>
        </p:txBody>
      </p:sp>
      <p:sp>
        <p:nvSpPr>
          <p:cNvPr id="3" name="Content Placeholder 2">
            <a:extLst>
              <a:ext uri="{FF2B5EF4-FFF2-40B4-BE49-F238E27FC236}">
                <a16:creationId xmlns:a16="http://schemas.microsoft.com/office/drawing/2014/main" id="{D6C72BA7-72AB-656E-50B8-418E78D23269}"/>
              </a:ext>
            </a:extLst>
          </p:cNvPr>
          <p:cNvSpPr>
            <a:spLocks noGrp="1"/>
          </p:cNvSpPr>
          <p:nvPr>
            <p:ph idx="1"/>
          </p:nvPr>
        </p:nvSpPr>
        <p:spPr>
          <a:xfrm>
            <a:off x="4542504" y="1855282"/>
            <a:ext cx="6096000" cy="3989995"/>
          </a:xfrm>
        </p:spPr>
        <p:txBody>
          <a:bodyPr>
            <a:normAutofit fontScale="92500" lnSpcReduction="20000"/>
          </a:bodyPr>
          <a:lstStyle/>
          <a:p>
            <a:r>
              <a:rPr lang="en-SG" dirty="0"/>
              <a:t>Our proposed "Book Exchange Platform" aims to alleviate the financial burden of textbooks for students amidst the rising costs of education. Students can buy, sell, or exchange textbooks and course materials with their peers, by passing costly intermediaries. Key features include secure transactions, cost savings, and environmental sustainability. This platform not only meets students' needs but also fosters community and sustainability. With sponsorship support, our goal is to revolutionize access to course materials globally.</a:t>
            </a:r>
          </a:p>
          <a:p>
            <a:endParaRPr lang="en-SG" dirty="0"/>
          </a:p>
        </p:txBody>
      </p:sp>
      <p:pic>
        <p:nvPicPr>
          <p:cNvPr id="2050" name="Picture 2">
            <a:extLst>
              <a:ext uri="{FF2B5EF4-FFF2-40B4-BE49-F238E27FC236}">
                <a16:creationId xmlns:a16="http://schemas.microsoft.com/office/drawing/2014/main" id="{E9F58CD7-77CE-285A-419F-41861753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 y="0"/>
            <a:ext cx="2694039" cy="14252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5C3FE4-F3B4-C98F-6583-7BDDCD85D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66736"/>
            <a:ext cx="2744293" cy="15436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A0E5B41-E750-5451-5389-5F5F8E34E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527" y="2383306"/>
            <a:ext cx="3077497" cy="123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7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83A8-ABA3-2D12-0435-D42A6E56EADC}"/>
              </a:ext>
            </a:extLst>
          </p:cNvPr>
          <p:cNvSpPr>
            <a:spLocks noGrp="1"/>
          </p:cNvSpPr>
          <p:nvPr>
            <p:ph type="title"/>
          </p:nvPr>
        </p:nvSpPr>
        <p:spPr/>
        <p:txBody>
          <a:bodyPr/>
          <a:lstStyle/>
          <a:p>
            <a:r>
              <a:rPr lang="en-SG" dirty="0"/>
              <a:t>Project Objectives</a:t>
            </a:r>
          </a:p>
        </p:txBody>
      </p:sp>
      <p:sp>
        <p:nvSpPr>
          <p:cNvPr id="3" name="Content Placeholder 2">
            <a:extLst>
              <a:ext uri="{FF2B5EF4-FFF2-40B4-BE49-F238E27FC236}">
                <a16:creationId xmlns:a16="http://schemas.microsoft.com/office/drawing/2014/main" id="{624528D2-FB77-831B-E6CC-1DC9FACCE4B5}"/>
              </a:ext>
            </a:extLst>
          </p:cNvPr>
          <p:cNvSpPr>
            <a:spLocks noGrp="1"/>
          </p:cNvSpPr>
          <p:nvPr>
            <p:ph idx="1"/>
          </p:nvPr>
        </p:nvSpPr>
        <p:spPr/>
        <p:txBody>
          <a:bodyPr>
            <a:normAutofit fontScale="92500" lnSpcReduction="20000"/>
          </a:bodyPr>
          <a:lstStyle/>
          <a:p>
            <a:pPr marL="0" indent="0">
              <a:buNone/>
            </a:pPr>
            <a:r>
              <a:rPr lang="en-SG" dirty="0"/>
              <a:t>1.Increase Accessibility: Provide students with a convenient platform to access affordable textbooks and course materials.</a:t>
            </a:r>
          </a:p>
          <a:p>
            <a:pPr marL="0" indent="0">
              <a:buNone/>
            </a:pPr>
            <a:r>
              <a:rPr lang="en-SG" dirty="0"/>
              <a:t>2.Alleviate Financial Pressure: Reduce students' financial burden by offering cost-effective options for textbooks.</a:t>
            </a:r>
          </a:p>
          <a:p>
            <a:pPr marL="0" indent="0">
              <a:buNone/>
            </a:pPr>
            <a:r>
              <a:rPr lang="en-SG" dirty="0"/>
              <a:t>3.Promote Community Engagement: Cultivate an inclusive environment for students to connect and collaborate.</a:t>
            </a:r>
          </a:p>
          <a:p>
            <a:pPr marL="0" indent="0">
              <a:buNone/>
            </a:pPr>
            <a:r>
              <a:rPr lang="en-SG"/>
              <a:t>These objectives reflect our vision of educational equity and student success, aiming to create a global learning environment that is open, inclusive, sustainable, and collaborative.</a:t>
            </a:r>
          </a:p>
          <a:p>
            <a:endParaRPr lang="en-SG"/>
          </a:p>
        </p:txBody>
      </p:sp>
    </p:spTree>
    <p:extLst>
      <p:ext uri="{BB962C8B-B14F-4D97-AF65-F5344CB8AC3E}">
        <p14:creationId xmlns:p14="http://schemas.microsoft.com/office/powerpoint/2010/main" val="103487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a:extLst>
              <a:ext uri="{FF2B5EF4-FFF2-40B4-BE49-F238E27FC236}">
                <a16:creationId xmlns:a16="http://schemas.microsoft.com/office/drawing/2014/main" id="{1915A2DD-22F2-9C98-3467-0687A21A64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917" y="2095585"/>
            <a:ext cx="1961254" cy="4228437"/>
          </a:xfrm>
          <a:prstGeom prst="rect">
            <a:avLst/>
          </a:prstGeom>
          <a:noFill/>
          <a:ln w="12700">
            <a:solidFill>
              <a:schemeClr val="tx1"/>
            </a:solidFill>
          </a:ln>
        </p:spPr>
      </p:pic>
      <p:pic>
        <p:nvPicPr>
          <p:cNvPr id="5" name="图片 11">
            <a:extLst>
              <a:ext uri="{FF2B5EF4-FFF2-40B4-BE49-F238E27FC236}">
                <a16:creationId xmlns:a16="http://schemas.microsoft.com/office/drawing/2014/main" id="{5F3AF48F-2E82-4D84-03DB-DBF83ADADF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9560" y="2085753"/>
            <a:ext cx="1911415" cy="4135437"/>
          </a:xfrm>
          <a:prstGeom prst="rect">
            <a:avLst/>
          </a:prstGeom>
          <a:noFill/>
          <a:ln w="12700">
            <a:solidFill>
              <a:schemeClr val="tx1"/>
            </a:solidFill>
          </a:ln>
        </p:spPr>
      </p:pic>
      <p:pic>
        <p:nvPicPr>
          <p:cNvPr id="7" name="图片 12">
            <a:extLst>
              <a:ext uri="{FF2B5EF4-FFF2-40B4-BE49-F238E27FC236}">
                <a16:creationId xmlns:a16="http://schemas.microsoft.com/office/drawing/2014/main" id="{D63137A3-21F8-5A21-8B33-A7FF0C681B6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5519" y="2116710"/>
            <a:ext cx="1881505" cy="4073525"/>
          </a:xfrm>
          <a:prstGeom prst="rect">
            <a:avLst/>
          </a:prstGeom>
          <a:noFill/>
          <a:ln w="12700">
            <a:solidFill>
              <a:schemeClr val="tx1"/>
            </a:solidFill>
          </a:ln>
        </p:spPr>
      </p:pic>
      <p:sp>
        <p:nvSpPr>
          <p:cNvPr id="11" name="TextBox 10">
            <a:extLst>
              <a:ext uri="{FF2B5EF4-FFF2-40B4-BE49-F238E27FC236}">
                <a16:creationId xmlns:a16="http://schemas.microsoft.com/office/drawing/2014/main" id="{9598FC6B-1805-1C96-92F7-88F461CA761E}"/>
              </a:ext>
            </a:extLst>
          </p:cNvPr>
          <p:cNvSpPr txBox="1"/>
          <p:nvPr/>
        </p:nvSpPr>
        <p:spPr>
          <a:xfrm>
            <a:off x="2831674" y="1356507"/>
            <a:ext cx="1553497" cy="369332"/>
          </a:xfrm>
          <a:prstGeom prst="rect">
            <a:avLst/>
          </a:prstGeom>
          <a:noFill/>
        </p:spPr>
        <p:txBody>
          <a:bodyPr wrap="square" rtlCol="0">
            <a:spAutoFit/>
          </a:bodyPr>
          <a:lstStyle/>
          <a:p>
            <a:r>
              <a:rPr lang="en-US" dirty="0"/>
              <a:t>Sign in</a:t>
            </a:r>
          </a:p>
        </p:txBody>
      </p:sp>
      <p:sp>
        <p:nvSpPr>
          <p:cNvPr id="13" name="TextBox 12">
            <a:extLst>
              <a:ext uri="{FF2B5EF4-FFF2-40B4-BE49-F238E27FC236}">
                <a16:creationId xmlns:a16="http://schemas.microsoft.com/office/drawing/2014/main" id="{61D9E31F-4BB9-CD09-8FFA-A3C89C4791AF}"/>
              </a:ext>
            </a:extLst>
          </p:cNvPr>
          <p:cNvSpPr txBox="1"/>
          <p:nvPr/>
        </p:nvSpPr>
        <p:spPr>
          <a:xfrm>
            <a:off x="5007478" y="1356507"/>
            <a:ext cx="1553497" cy="369332"/>
          </a:xfrm>
          <a:prstGeom prst="rect">
            <a:avLst/>
          </a:prstGeom>
          <a:noFill/>
        </p:spPr>
        <p:txBody>
          <a:bodyPr wrap="square" rtlCol="0">
            <a:spAutoFit/>
          </a:bodyPr>
          <a:lstStyle/>
          <a:p>
            <a:r>
              <a:rPr lang="en-US" dirty="0"/>
              <a:t>Homepage</a:t>
            </a:r>
          </a:p>
        </p:txBody>
      </p:sp>
      <p:sp>
        <p:nvSpPr>
          <p:cNvPr id="14" name="TextBox 13">
            <a:extLst>
              <a:ext uri="{FF2B5EF4-FFF2-40B4-BE49-F238E27FC236}">
                <a16:creationId xmlns:a16="http://schemas.microsoft.com/office/drawing/2014/main" id="{BCBF72A6-0DB3-0358-E678-248C3578679A}"/>
              </a:ext>
            </a:extLst>
          </p:cNvPr>
          <p:cNvSpPr txBox="1"/>
          <p:nvPr/>
        </p:nvSpPr>
        <p:spPr>
          <a:xfrm>
            <a:off x="7372353" y="1358794"/>
            <a:ext cx="1553497" cy="369332"/>
          </a:xfrm>
          <a:prstGeom prst="rect">
            <a:avLst/>
          </a:prstGeom>
          <a:noFill/>
        </p:spPr>
        <p:txBody>
          <a:bodyPr wrap="square" rtlCol="0">
            <a:spAutoFit/>
          </a:bodyPr>
          <a:lstStyle/>
          <a:p>
            <a:r>
              <a:rPr lang="en-US" dirty="0"/>
              <a:t>Search </a:t>
            </a:r>
          </a:p>
        </p:txBody>
      </p:sp>
      <p:sp>
        <p:nvSpPr>
          <p:cNvPr id="15" name="TextBox 14">
            <a:extLst>
              <a:ext uri="{FF2B5EF4-FFF2-40B4-BE49-F238E27FC236}">
                <a16:creationId xmlns:a16="http://schemas.microsoft.com/office/drawing/2014/main" id="{D9F28F21-C63E-8D03-3EFA-FBA35D0E31E0}"/>
              </a:ext>
            </a:extLst>
          </p:cNvPr>
          <p:cNvSpPr txBox="1"/>
          <p:nvPr/>
        </p:nvSpPr>
        <p:spPr>
          <a:xfrm>
            <a:off x="9464064" y="1358794"/>
            <a:ext cx="1553497" cy="369332"/>
          </a:xfrm>
          <a:prstGeom prst="rect">
            <a:avLst/>
          </a:prstGeom>
          <a:noFill/>
        </p:spPr>
        <p:txBody>
          <a:bodyPr wrap="square" rtlCol="0">
            <a:spAutoFit/>
          </a:bodyPr>
          <a:lstStyle/>
          <a:p>
            <a:r>
              <a:rPr lang="en-US" dirty="0"/>
              <a:t>Too</a:t>
            </a:r>
            <a:r>
              <a:rPr lang="en-US" altLang="zh-CN" dirty="0"/>
              <a:t>lbox</a:t>
            </a:r>
            <a:endParaRPr lang="en-US" dirty="0"/>
          </a:p>
        </p:txBody>
      </p:sp>
      <p:pic>
        <p:nvPicPr>
          <p:cNvPr id="21" name="Picture 20">
            <a:extLst>
              <a:ext uri="{FF2B5EF4-FFF2-40B4-BE49-F238E27FC236}">
                <a16:creationId xmlns:a16="http://schemas.microsoft.com/office/drawing/2014/main" id="{9221F19C-5825-487C-47A1-A6091004CF8D}"/>
              </a:ext>
            </a:extLst>
          </p:cNvPr>
          <p:cNvPicPr>
            <a:picLocks noChangeAspect="1"/>
          </p:cNvPicPr>
          <p:nvPr/>
        </p:nvPicPr>
        <p:blipFill>
          <a:blip r:embed="rId5"/>
          <a:stretch>
            <a:fillRect/>
          </a:stretch>
        </p:blipFill>
        <p:spPr>
          <a:xfrm>
            <a:off x="9271568" y="2004856"/>
            <a:ext cx="1938491" cy="4185379"/>
          </a:xfrm>
          <a:prstGeom prst="rect">
            <a:avLst/>
          </a:prstGeom>
        </p:spPr>
      </p:pic>
      <p:sp>
        <p:nvSpPr>
          <p:cNvPr id="2" name="TextBox 1">
            <a:extLst>
              <a:ext uri="{FF2B5EF4-FFF2-40B4-BE49-F238E27FC236}">
                <a16:creationId xmlns:a16="http://schemas.microsoft.com/office/drawing/2014/main" id="{C8A8EEB0-FCA7-DA92-D87A-36951815D4E7}"/>
              </a:ext>
            </a:extLst>
          </p:cNvPr>
          <p:cNvSpPr txBox="1"/>
          <p:nvPr/>
        </p:nvSpPr>
        <p:spPr>
          <a:xfrm>
            <a:off x="2423917" y="267655"/>
            <a:ext cx="6688748" cy="461665"/>
          </a:xfrm>
          <a:prstGeom prst="rect">
            <a:avLst/>
          </a:prstGeom>
          <a:noFill/>
        </p:spPr>
        <p:txBody>
          <a:bodyPr wrap="square" rtlCol="0">
            <a:spAutoFit/>
          </a:bodyPr>
          <a:lstStyle/>
          <a:p>
            <a:r>
              <a:rPr lang="en-US" sz="2400" dirty="0">
                <a:solidFill>
                  <a:schemeClr val="accent2">
                    <a:lumMod val="60000"/>
                    <a:lumOff val="40000"/>
                  </a:schemeClr>
                </a:solidFill>
              </a:rPr>
              <a:t>PROTOTYPE  of the BOOK EXCHANGE  PLATFORM</a:t>
            </a:r>
          </a:p>
        </p:txBody>
      </p:sp>
    </p:spTree>
    <p:extLst>
      <p:ext uri="{BB962C8B-B14F-4D97-AF65-F5344CB8AC3E}">
        <p14:creationId xmlns:p14="http://schemas.microsoft.com/office/powerpoint/2010/main" val="356753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3">
            <a:extLst>
              <a:ext uri="{FF2B5EF4-FFF2-40B4-BE49-F238E27FC236}">
                <a16:creationId xmlns:a16="http://schemas.microsoft.com/office/drawing/2014/main" id="{D0441966-5D4B-6B8D-C7D6-C1F01175DC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8527" y="2022620"/>
            <a:ext cx="1720210" cy="4181733"/>
          </a:xfrm>
          <a:prstGeom prst="rect">
            <a:avLst/>
          </a:prstGeom>
          <a:noFill/>
          <a:ln w="12700">
            <a:solidFill>
              <a:schemeClr val="tx1"/>
            </a:solidFill>
          </a:ln>
        </p:spPr>
      </p:pic>
      <p:sp>
        <p:nvSpPr>
          <p:cNvPr id="10" name="TextBox 9">
            <a:extLst>
              <a:ext uri="{FF2B5EF4-FFF2-40B4-BE49-F238E27FC236}">
                <a16:creationId xmlns:a16="http://schemas.microsoft.com/office/drawing/2014/main" id="{4320347E-6AD8-7E98-AA68-45E29434133C}"/>
              </a:ext>
            </a:extLst>
          </p:cNvPr>
          <p:cNvSpPr txBox="1"/>
          <p:nvPr/>
        </p:nvSpPr>
        <p:spPr>
          <a:xfrm>
            <a:off x="2137540" y="1365723"/>
            <a:ext cx="2022183" cy="400110"/>
          </a:xfrm>
          <a:prstGeom prst="rect">
            <a:avLst/>
          </a:prstGeom>
          <a:noFill/>
        </p:spPr>
        <p:txBody>
          <a:bodyPr wrap="square" rtlCol="0">
            <a:spAutoFit/>
          </a:bodyPr>
          <a:lstStyle/>
          <a:p>
            <a:r>
              <a:rPr lang="en-US" altLang="zh-CN" sz="2000" dirty="0"/>
              <a:t>One-on one </a:t>
            </a:r>
            <a:r>
              <a:rPr lang="en-US" sz="2000" dirty="0"/>
              <a:t>Chat</a:t>
            </a:r>
          </a:p>
        </p:txBody>
      </p:sp>
      <p:pic>
        <p:nvPicPr>
          <p:cNvPr id="13" name="Picture 12">
            <a:extLst>
              <a:ext uri="{FF2B5EF4-FFF2-40B4-BE49-F238E27FC236}">
                <a16:creationId xmlns:a16="http://schemas.microsoft.com/office/drawing/2014/main" id="{2C6FEFF6-D901-3D65-4B1C-2EE3F0B3AF9B}"/>
              </a:ext>
            </a:extLst>
          </p:cNvPr>
          <p:cNvPicPr>
            <a:picLocks noChangeAspect="1"/>
          </p:cNvPicPr>
          <p:nvPr/>
        </p:nvPicPr>
        <p:blipFill>
          <a:blip r:embed="rId3"/>
          <a:stretch>
            <a:fillRect/>
          </a:stretch>
        </p:blipFill>
        <p:spPr>
          <a:xfrm>
            <a:off x="4970726" y="2022619"/>
            <a:ext cx="1945122" cy="4181733"/>
          </a:xfrm>
          <a:prstGeom prst="rect">
            <a:avLst/>
          </a:prstGeom>
        </p:spPr>
      </p:pic>
      <p:sp>
        <p:nvSpPr>
          <p:cNvPr id="14" name="TextBox 13">
            <a:extLst>
              <a:ext uri="{FF2B5EF4-FFF2-40B4-BE49-F238E27FC236}">
                <a16:creationId xmlns:a16="http://schemas.microsoft.com/office/drawing/2014/main" id="{8C00CDB2-9C81-EB90-969B-EF62638FC27F}"/>
              </a:ext>
            </a:extLst>
          </p:cNvPr>
          <p:cNvSpPr txBox="1"/>
          <p:nvPr/>
        </p:nvSpPr>
        <p:spPr>
          <a:xfrm>
            <a:off x="5488914" y="1138459"/>
            <a:ext cx="1059016" cy="707886"/>
          </a:xfrm>
          <a:prstGeom prst="rect">
            <a:avLst/>
          </a:prstGeom>
          <a:noFill/>
        </p:spPr>
        <p:txBody>
          <a:bodyPr wrap="square" rtlCol="0">
            <a:spAutoFit/>
          </a:bodyPr>
          <a:lstStyle/>
          <a:p>
            <a:r>
              <a:rPr lang="en-US" altLang="zh-CN" sz="2000" dirty="0"/>
              <a:t>Receipt Printing</a:t>
            </a:r>
            <a:endParaRPr lang="en-US" sz="2000" dirty="0"/>
          </a:p>
        </p:txBody>
      </p:sp>
      <p:pic>
        <p:nvPicPr>
          <p:cNvPr id="16" name="Picture 15">
            <a:extLst>
              <a:ext uri="{FF2B5EF4-FFF2-40B4-BE49-F238E27FC236}">
                <a16:creationId xmlns:a16="http://schemas.microsoft.com/office/drawing/2014/main" id="{EA3F8EFA-AD64-190B-2C63-AF5A00604FD1}"/>
              </a:ext>
            </a:extLst>
          </p:cNvPr>
          <p:cNvPicPr>
            <a:picLocks noChangeAspect="1"/>
          </p:cNvPicPr>
          <p:nvPr/>
        </p:nvPicPr>
        <p:blipFill>
          <a:blip r:embed="rId4"/>
          <a:stretch>
            <a:fillRect/>
          </a:stretch>
        </p:blipFill>
        <p:spPr>
          <a:xfrm>
            <a:off x="8150348" y="2176983"/>
            <a:ext cx="1879393" cy="3873004"/>
          </a:xfrm>
          <a:prstGeom prst="rect">
            <a:avLst/>
          </a:prstGeom>
        </p:spPr>
      </p:pic>
      <p:sp>
        <p:nvSpPr>
          <p:cNvPr id="17" name="TextBox 16">
            <a:extLst>
              <a:ext uri="{FF2B5EF4-FFF2-40B4-BE49-F238E27FC236}">
                <a16:creationId xmlns:a16="http://schemas.microsoft.com/office/drawing/2014/main" id="{7DAB0924-E437-3757-40FA-98AA53BCD191}"/>
              </a:ext>
            </a:extLst>
          </p:cNvPr>
          <p:cNvSpPr txBox="1"/>
          <p:nvPr/>
        </p:nvSpPr>
        <p:spPr>
          <a:xfrm>
            <a:off x="8748723" y="1138459"/>
            <a:ext cx="1059016" cy="400110"/>
          </a:xfrm>
          <a:prstGeom prst="rect">
            <a:avLst/>
          </a:prstGeom>
          <a:noFill/>
        </p:spPr>
        <p:txBody>
          <a:bodyPr wrap="square" rtlCol="0">
            <a:spAutoFit/>
          </a:bodyPr>
          <a:lstStyle/>
          <a:p>
            <a:r>
              <a:rPr lang="en-US" sz="2000" dirty="0"/>
              <a:t>Posts</a:t>
            </a:r>
          </a:p>
        </p:txBody>
      </p:sp>
    </p:spTree>
    <p:extLst>
      <p:ext uri="{BB962C8B-B14F-4D97-AF65-F5344CB8AC3E}">
        <p14:creationId xmlns:p14="http://schemas.microsoft.com/office/powerpoint/2010/main" val="12310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7">
            <a:extLst>
              <a:ext uri="{FF2B5EF4-FFF2-40B4-BE49-F238E27FC236}">
                <a16:creationId xmlns:a16="http://schemas.microsoft.com/office/drawing/2014/main" id="{130A17C4-7186-84D3-3E8B-FC2C2FED39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7763" y="2333629"/>
            <a:ext cx="1841500" cy="3952875"/>
          </a:xfrm>
          <a:prstGeom prst="rect">
            <a:avLst/>
          </a:prstGeom>
          <a:noFill/>
          <a:ln w="12700">
            <a:solidFill>
              <a:schemeClr val="tx1"/>
            </a:solidFill>
          </a:ln>
        </p:spPr>
      </p:pic>
      <p:sp>
        <p:nvSpPr>
          <p:cNvPr id="7" name="TextBox 6">
            <a:extLst>
              <a:ext uri="{FF2B5EF4-FFF2-40B4-BE49-F238E27FC236}">
                <a16:creationId xmlns:a16="http://schemas.microsoft.com/office/drawing/2014/main" id="{FD37122F-0AED-0776-5CC1-DF5E58948468}"/>
              </a:ext>
            </a:extLst>
          </p:cNvPr>
          <p:cNvSpPr txBox="1"/>
          <p:nvPr/>
        </p:nvSpPr>
        <p:spPr>
          <a:xfrm>
            <a:off x="3139016" y="1274693"/>
            <a:ext cx="1147261" cy="369332"/>
          </a:xfrm>
          <a:prstGeom prst="rect">
            <a:avLst/>
          </a:prstGeom>
          <a:noFill/>
        </p:spPr>
        <p:txBody>
          <a:bodyPr wrap="square" rtlCol="0">
            <a:spAutoFit/>
          </a:bodyPr>
          <a:lstStyle/>
          <a:p>
            <a:r>
              <a:rPr lang="en-US" dirty="0"/>
              <a:t>Profile</a:t>
            </a:r>
          </a:p>
        </p:txBody>
      </p:sp>
      <p:pic>
        <p:nvPicPr>
          <p:cNvPr id="8" name="图片 16">
            <a:extLst>
              <a:ext uri="{FF2B5EF4-FFF2-40B4-BE49-F238E27FC236}">
                <a16:creationId xmlns:a16="http://schemas.microsoft.com/office/drawing/2014/main" id="{0EE22010-C7F4-677E-0F0F-9E1A80E66E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487" y="2429300"/>
            <a:ext cx="1798320" cy="3857204"/>
          </a:xfrm>
          <a:prstGeom prst="rect">
            <a:avLst/>
          </a:prstGeom>
          <a:noFill/>
          <a:ln w="12700">
            <a:solidFill>
              <a:schemeClr val="tx1"/>
            </a:solidFill>
          </a:ln>
        </p:spPr>
      </p:pic>
      <p:sp>
        <p:nvSpPr>
          <p:cNvPr id="9" name="TextBox 8">
            <a:extLst>
              <a:ext uri="{FF2B5EF4-FFF2-40B4-BE49-F238E27FC236}">
                <a16:creationId xmlns:a16="http://schemas.microsoft.com/office/drawing/2014/main" id="{103435FF-9626-79F8-E5B5-F8A51FA9CECA}"/>
              </a:ext>
            </a:extLst>
          </p:cNvPr>
          <p:cNvSpPr txBox="1"/>
          <p:nvPr/>
        </p:nvSpPr>
        <p:spPr>
          <a:xfrm>
            <a:off x="8972030" y="1274693"/>
            <a:ext cx="1147261" cy="369332"/>
          </a:xfrm>
          <a:prstGeom prst="rect">
            <a:avLst/>
          </a:prstGeom>
          <a:noFill/>
        </p:spPr>
        <p:txBody>
          <a:bodyPr wrap="square" rtlCol="0">
            <a:spAutoFit/>
          </a:bodyPr>
          <a:lstStyle/>
          <a:p>
            <a:r>
              <a:rPr lang="en-US" altLang="zh-CN" dirty="0"/>
              <a:t>My Posts</a:t>
            </a:r>
            <a:endParaRPr lang="en-US" dirty="0"/>
          </a:p>
        </p:txBody>
      </p:sp>
    </p:spTree>
    <p:extLst>
      <p:ext uri="{BB962C8B-B14F-4D97-AF65-F5344CB8AC3E}">
        <p14:creationId xmlns:p14="http://schemas.microsoft.com/office/powerpoint/2010/main" val="77032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3AB8B-547C-DA68-16BC-22E237524097}"/>
              </a:ext>
            </a:extLst>
          </p:cNvPr>
          <p:cNvSpPr>
            <a:spLocks noGrp="1"/>
          </p:cNvSpPr>
          <p:nvPr>
            <p:ph type="ctrTitle"/>
          </p:nvPr>
        </p:nvSpPr>
        <p:spPr>
          <a:xfrm>
            <a:off x="1700212" y="1128713"/>
            <a:ext cx="8791575" cy="2387600"/>
          </a:xfrm>
        </p:spPr>
        <p:txBody>
          <a:bodyPr>
            <a:normAutofit/>
          </a:bodyPr>
          <a:lstStyle/>
          <a:p>
            <a:pPr algn="ctr"/>
            <a:r>
              <a:rPr lang="en-US" altLang="zh-CN" sz="6000" dirty="0">
                <a:latin typeface="Arial Black" panose="020B0A04020102020204" pitchFamily="34" charset="0"/>
              </a:rPr>
              <a:t>Summary</a:t>
            </a:r>
            <a:endParaRPr lang="zh-CN" altLang="en-US" sz="6000" dirty="0">
              <a:latin typeface="Arial Black" panose="020B0A04020102020204" pitchFamily="34" charset="0"/>
            </a:endParaRPr>
          </a:p>
        </p:txBody>
      </p:sp>
    </p:spTree>
    <p:extLst>
      <p:ext uri="{BB962C8B-B14F-4D97-AF65-F5344CB8AC3E}">
        <p14:creationId xmlns:p14="http://schemas.microsoft.com/office/powerpoint/2010/main" val="310583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1EF49-4E71-90EB-A571-B98385AA16CA}"/>
              </a:ext>
            </a:extLst>
          </p:cNvPr>
          <p:cNvSpPr>
            <a:spLocks noGrp="1"/>
          </p:cNvSpPr>
          <p:nvPr>
            <p:ph idx="1"/>
          </p:nvPr>
        </p:nvSpPr>
        <p:spPr>
          <a:xfrm>
            <a:off x="1143000" y="1881187"/>
            <a:ext cx="9905999" cy="3541714"/>
          </a:xfrm>
        </p:spPr>
        <p:txBody>
          <a:bodyPr>
            <a:normAutofit/>
          </a:bodyPr>
          <a:lstStyle/>
          <a:p>
            <a:pPr marL="0" indent="0">
              <a:buNone/>
            </a:pPr>
            <a:r>
              <a:rPr lang="en-US" altLang="zh-CN" dirty="0"/>
              <a:t>For reading, some people choose e-books, while others seek the immersive experience of physical books. To help more people who need to exchange physical books, we decided to create this system. We hope this system can save people money on books, provide more reading options, and help people make like-minded friends. We will continuously update and improve this system to ensure its operation and better service.</a:t>
            </a:r>
            <a:endParaRPr lang="zh-CN" altLang="en-US" dirty="0"/>
          </a:p>
        </p:txBody>
      </p:sp>
    </p:spTree>
    <p:extLst>
      <p:ext uri="{BB962C8B-B14F-4D97-AF65-F5344CB8AC3E}">
        <p14:creationId xmlns:p14="http://schemas.microsoft.com/office/powerpoint/2010/main" val="1271284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TM04033919[[fn=电路]]</Template>
  <TotalTime>226</TotalTime>
  <Words>309</Words>
  <Application>Microsoft Office PowerPoint</Application>
  <PresentationFormat>宽屏</PresentationFormat>
  <Paragraphs>34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Arial Black</vt:lpstr>
      <vt:lpstr>Times New Roman</vt:lpstr>
      <vt:lpstr>Tw Cen MT</vt:lpstr>
      <vt:lpstr>电路</vt:lpstr>
      <vt:lpstr>TOPIC: Books Exchange platform</vt:lpstr>
      <vt:lpstr>Team members</vt:lpstr>
      <vt:lpstr>Introduction:</vt:lpstr>
      <vt:lpstr>Project Objectives</vt:lpstr>
      <vt:lpstr>PowerPoint 演示文稿</vt:lpstr>
      <vt:lpstr>PowerPoint 演示文稿</vt:lpstr>
      <vt:lpstr>PowerPoint 演示文稿</vt:lpstr>
      <vt:lpstr>Summary</vt:lpstr>
      <vt:lpstr>PowerPoint 演示文稿</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pOtter' Harry</dc:creator>
  <cp:lastModifiedBy>pOtter' Harry</cp:lastModifiedBy>
  <cp:revision>7</cp:revision>
  <dcterms:created xsi:type="dcterms:W3CDTF">2024-06-25T13:34:05Z</dcterms:created>
  <dcterms:modified xsi:type="dcterms:W3CDTF">2024-06-26T01:06:43Z</dcterms:modified>
</cp:coreProperties>
</file>