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 id="2147483747" r:id="rId2"/>
  </p:sldMasterIdLst>
  <p:notesMasterIdLst>
    <p:notesMasterId r:id="rId12"/>
  </p:notesMasterIdLst>
  <p:handoutMasterIdLst>
    <p:handoutMasterId r:id="rId13"/>
  </p:handoutMasterIdLst>
  <p:sldIdLst>
    <p:sldId id="409" r:id="rId3"/>
    <p:sldId id="414" r:id="rId4"/>
    <p:sldId id="421" r:id="rId5"/>
    <p:sldId id="431" r:id="rId6"/>
    <p:sldId id="430" r:id="rId7"/>
    <p:sldId id="422" r:id="rId8"/>
    <p:sldId id="424" r:id="rId9"/>
    <p:sldId id="428" r:id="rId10"/>
    <p:sldId id="426"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2"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48D0"/>
    <a:srgbClr val="EEF0F4"/>
    <a:srgbClr val="54628D"/>
    <a:srgbClr val="4E7090"/>
    <a:srgbClr val="DAE9FB"/>
    <a:srgbClr val="656C7E"/>
    <a:srgbClr val="DCDCDC"/>
    <a:srgbClr val="F0F0F0"/>
    <a:srgbClr val="E6E6E6"/>
    <a:srgbClr val="C8C8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6" d="100"/>
          <a:sy n="96" d="100"/>
        </p:scale>
        <p:origin x="672" y="52"/>
      </p:cViewPr>
      <p:guideLst>
        <p:guide orient="horz" pos="2212"/>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fail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control</c:v>
                </c:pt>
                <c:pt idx="1">
                  <c:v>treatment</c:v>
                </c:pt>
              </c:strCache>
            </c:strRef>
          </c:cat>
          <c:val>
            <c:numRef>
              <c:f>Sheet1!$B$2:$B$3</c:f>
              <c:numCache>
                <c:formatCode>General</c:formatCode>
                <c:ptCount val="2"/>
                <c:pt idx="0">
                  <c:v>7669</c:v>
                </c:pt>
                <c:pt idx="1">
                  <c:v>2993</c:v>
                </c:pt>
              </c:numCache>
            </c:numRef>
          </c:val>
          <c:extLst>
            <c:ext xmlns:c16="http://schemas.microsoft.com/office/drawing/2014/chart" uri="{C3380CC4-5D6E-409C-BE32-E72D297353CC}">
              <c16:uniqueId val="{00000000-8E15-4FB8-8B24-CBD86EE698A2}"/>
            </c:ext>
          </c:extLst>
        </c:ser>
        <c:ser>
          <c:idx val="1"/>
          <c:order val="1"/>
          <c:tx>
            <c:strRef>
              <c:f>Sheet1!$C$1</c:f>
              <c:strCache>
                <c:ptCount val="1"/>
                <c:pt idx="0">
                  <c:v>success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control</c:v>
                </c:pt>
                <c:pt idx="1">
                  <c:v>treatment</c:v>
                </c:pt>
              </c:strCache>
            </c:strRef>
          </c:cat>
          <c:val>
            <c:numRef>
              <c:f>Sheet1!$C$2:$C$3</c:f>
              <c:numCache>
                <c:formatCode>General</c:formatCode>
                <c:ptCount val="2"/>
                <c:pt idx="0">
                  <c:v>2743</c:v>
                </c:pt>
                <c:pt idx="1">
                  <c:v>2179</c:v>
                </c:pt>
              </c:numCache>
            </c:numRef>
          </c:val>
          <c:extLst>
            <c:ext xmlns:c16="http://schemas.microsoft.com/office/drawing/2014/chart" uri="{C3380CC4-5D6E-409C-BE32-E72D297353CC}">
              <c16:uniqueId val="{00000001-8E15-4FB8-8B24-CBD86EE698A2}"/>
            </c:ext>
          </c:extLst>
        </c:ser>
        <c:dLbls>
          <c:dLblPos val="ctr"/>
          <c:showLegendKey val="0"/>
          <c:showVal val="1"/>
          <c:showCatName val="0"/>
          <c:showSerName val="0"/>
          <c:showPercent val="0"/>
          <c:showBubbleSize val="0"/>
        </c:dLbls>
        <c:gapWidth val="150"/>
        <c:overlap val="100"/>
        <c:axId val="1172379552"/>
        <c:axId val="1172382880"/>
      </c:barChart>
      <c:catAx>
        <c:axId val="117237955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172382880"/>
        <c:crosses val="autoZero"/>
        <c:auto val="1"/>
        <c:lblAlgn val="ctr"/>
        <c:lblOffset val="100"/>
        <c:noMultiLvlLbl val="0"/>
      </c:catAx>
      <c:valAx>
        <c:axId val="1172382880"/>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1723795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stacked"/>
        <c:varyColors val="0"/>
        <c:ser>
          <c:idx val="0"/>
          <c:order val="0"/>
          <c:tx>
            <c:strRef>
              <c:f>Sheet1!$B$1</c:f>
              <c:strCache>
                <c:ptCount val="1"/>
                <c:pt idx="0">
                  <c:v>job-search-site</c:v>
                </c:pt>
              </c:strCache>
            </c:strRef>
          </c:tx>
          <c:spPr>
            <a:solidFill>
              <a:schemeClr val="accent1">
                <a:shade val="58000"/>
              </a:schemeClr>
            </a:solidFill>
            <a:ln>
              <a:noFill/>
            </a:ln>
            <a:effectLst/>
          </c:spPr>
          <c:invertIfNegative val="0"/>
          <c:cat>
            <c:strRef>
              <c:f>Sheet1!$A$2:$A$3</c:f>
              <c:strCache>
                <c:ptCount val="2"/>
                <c:pt idx="0">
                  <c:v>control</c:v>
                </c:pt>
                <c:pt idx="1">
                  <c:v>treatment</c:v>
                </c:pt>
              </c:strCache>
            </c:strRef>
          </c:cat>
          <c:val>
            <c:numRef>
              <c:f>Sheet1!$B$2:$B$3</c:f>
              <c:numCache>
                <c:formatCode>General</c:formatCode>
                <c:ptCount val="2"/>
                <c:pt idx="0">
                  <c:v>0.156</c:v>
                </c:pt>
                <c:pt idx="1">
                  <c:v>0.374</c:v>
                </c:pt>
              </c:numCache>
            </c:numRef>
          </c:val>
          <c:extLst>
            <c:ext xmlns:c16="http://schemas.microsoft.com/office/drawing/2014/chart" uri="{C3380CC4-5D6E-409C-BE32-E72D297353CC}">
              <c16:uniqueId val="{00000000-23AE-42DD-BDB6-90FB34DEE773}"/>
            </c:ext>
          </c:extLst>
        </c:ser>
        <c:ser>
          <c:idx val="1"/>
          <c:order val="1"/>
          <c:tx>
            <c:strRef>
              <c:f>Sheet1!$C$1</c:f>
              <c:strCache>
                <c:ptCount val="1"/>
                <c:pt idx="0">
                  <c:v>shopper-referral-bonus</c:v>
                </c:pt>
              </c:strCache>
            </c:strRef>
          </c:tx>
          <c:spPr>
            <a:solidFill>
              <a:schemeClr val="accent1">
                <a:shade val="86000"/>
              </a:schemeClr>
            </a:solidFill>
            <a:ln>
              <a:noFill/>
            </a:ln>
            <a:effectLst/>
          </c:spPr>
          <c:invertIfNegative val="0"/>
          <c:cat>
            <c:strRef>
              <c:f>Sheet1!$A$2:$A$3</c:f>
              <c:strCache>
                <c:ptCount val="2"/>
                <c:pt idx="0">
                  <c:v>control</c:v>
                </c:pt>
                <c:pt idx="1">
                  <c:v>treatment</c:v>
                </c:pt>
              </c:strCache>
            </c:strRef>
          </c:cat>
          <c:val>
            <c:numRef>
              <c:f>Sheet1!$C$2:$C$3</c:f>
              <c:numCache>
                <c:formatCode>General</c:formatCode>
                <c:ptCount val="2"/>
                <c:pt idx="0">
                  <c:v>0.33400000000000002</c:v>
                </c:pt>
                <c:pt idx="1">
                  <c:v>0.49</c:v>
                </c:pt>
              </c:numCache>
            </c:numRef>
          </c:val>
          <c:extLst>
            <c:ext xmlns:c16="http://schemas.microsoft.com/office/drawing/2014/chart" uri="{C3380CC4-5D6E-409C-BE32-E72D297353CC}">
              <c16:uniqueId val="{00000001-23AE-42DD-BDB6-90FB34DEE773}"/>
            </c:ext>
          </c:extLst>
        </c:ser>
        <c:ser>
          <c:idx val="2"/>
          <c:order val="2"/>
          <c:tx>
            <c:strRef>
              <c:f>Sheet1!$D$1</c:f>
              <c:strCache>
                <c:ptCount val="1"/>
                <c:pt idx="0">
                  <c:v>social-media</c:v>
                </c:pt>
              </c:strCache>
            </c:strRef>
          </c:tx>
          <c:spPr>
            <a:solidFill>
              <a:schemeClr val="accent1">
                <a:tint val="86000"/>
              </a:schemeClr>
            </a:solidFill>
            <a:ln>
              <a:noFill/>
            </a:ln>
            <a:effectLst/>
          </c:spPr>
          <c:invertIfNegative val="0"/>
          <c:cat>
            <c:strRef>
              <c:f>Sheet1!$A$2:$A$3</c:f>
              <c:strCache>
                <c:ptCount val="2"/>
                <c:pt idx="0">
                  <c:v>control</c:v>
                </c:pt>
                <c:pt idx="1">
                  <c:v>treatment</c:v>
                </c:pt>
              </c:strCache>
            </c:strRef>
          </c:cat>
          <c:val>
            <c:numRef>
              <c:f>Sheet1!$D$2:$D$3</c:f>
              <c:numCache>
                <c:formatCode>General</c:formatCode>
                <c:ptCount val="2"/>
                <c:pt idx="0">
                  <c:v>0.314</c:v>
                </c:pt>
                <c:pt idx="1">
                  <c:v>0.38100000000000001</c:v>
                </c:pt>
              </c:numCache>
            </c:numRef>
          </c:val>
          <c:extLst>
            <c:ext xmlns:c16="http://schemas.microsoft.com/office/drawing/2014/chart" uri="{C3380CC4-5D6E-409C-BE32-E72D297353CC}">
              <c16:uniqueId val="{00000002-23AE-42DD-BDB6-90FB34DEE773}"/>
            </c:ext>
          </c:extLst>
        </c:ser>
        <c:ser>
          <c:idx val="3"/>
          <c:order val="3"/>
          <c:tx>
            <c:strRef>
              <c:f>Sheet1!$E$1</c:f>
              <c:strCache>
                <c:ptCount val="1"/>
                <c:pt idx="0">
                  <c:v>web-search-engine</c:v>
                </c:pt>
              </c:strCache>
            </c:strRef>
          </c:tx>
          <c:spPr>
            <a:solidFill>
              <a:schemeClr val="accent1">
                <a:tint val="58000"/>
              </a:schemeClr>
            </a:solidFill>
            <a:ln>
              <a:noFill/>
            </a:ln>
            <a:effectLst/>
          </c:spPr>
          <c:invertIfNegative val="0"/>
          <c:cat>
            <c:strRef>
              <c:f>Sheet1!$A$2:$A$3</c:f>
              <c:strCache>
                <c:ptCount val="2"/>
                <c:pt idx="0">
                  <c:v>control</c:v>
                </c:pt>
                <c:pt idx="1">
                  <c:v>treatment</c:v>
                </c:pt>
              </c:strCache>
            </c:strRef>
          </c:cat>
          <c:val>
            <c:numRef>
              <c:f>Sheet1!$E$2:$E$3</c:f>
              <c:numCache>
                <c:formatCode>General</c:formatCode>
                <c:ptCount val="2"/>
                <c:pt idx="0">
                  <c:v>0.249</c:v>
                </c:pt>
                <c:pt idx="1">
                  <c:v>0.44600000000000001</c:v>
                </c:pt>
              </c:numCache>
            </c:numRef>
          </c:val>
          <c:extLst>
            <c:ext xmlns:c16="http://schemas.microsoft.com/office/drawing/2014/chart" uri="{C3380CC4-5D6E-409C-BE32-E72D297353CC}">
              <c16:uniqueId val="{00000004-23AE-42DD-BDB6-90FB34DEE773}"/>
            </c:ext>
          </c:extLst>
        </c:ser>
        <c:dLbls>
          <c:showLegendKey val="0"/>
          <c:showVal val="0"/>
          <c:showCatName val="0"/>
          <c:showSerName val="0"/>
          <c:showPercent val="0"/>
          <c:showBubbleSize val="0"/>
        </c:dLbls>
        <c:gapWidth val="150"/>
        <c:overlap val="100"/>
        <c:axId val="1012825056"/>
        <c:axId val="1012823392"/>
      </c:barChart>
      <c:catAx>
        <c:axId val="101282505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12823392"/>
        <c:crosses val="autoZero"/>
        <c:auto val="1"/>
        <c:lblAlgn val="ctr"/>
        <c:lblOffset val="100"/>
        <c:noMultiLvlLbl val="0"/>
      </c:catAx>
      <c:valAx>
        <c:axId val="1012823392"/>
        <c:scaling>
          <c:orientation val="minMax"/>
          <c:max val="1.7000000000000002"/>
          <c:min val="0"/>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01282505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zh-CN"/>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pitchFamily="34" charset="-122"/>
                <a:ea typeface="微软雅黑" panose="020B0503020204020204" pitchFamily="34" charset="-122"/>
              </a:rPr>
              <a:t>2023/8/17</a:t>
            </a:fld>
            <a:endParaRPr lang="zh-CN" altLang="en-US">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pitchFamily="34" charset="-122"/>
                <a:ea typeface="微软雅黑" panose="020B0503020204020204" pitchFamily="34" charset="-122"/>
              </a:rPr>
              <a:t>‹#›</a:t>
            </a:fld>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36862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AC49D05-6128-4D0D-A32A-06A5E73B386C}" type="datetimeFigureOut">
              <a:rPr lang="zh-CN" altLang="en-US" smtClean="0"/>
              <a:t>2023/8/17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5849F42C-2DAE-424C-A4B8-3140182C3E9F}" type="slidenum">
              <a:rPr lang="zh-CN" altLang="en-US" smtClean="0"/>
              <a:t>‹#›</a:t>
            </a:fld>
            <a:endParaRPr lang="zh-CN" altLang="en-US"/>
          </a:p>
        </p:txBody>
      </p:sp>
    </p:spTree>
    <p:extLst>
      <p:ext uri="{BB962C8B-B14F-4D97-AF65-F5344CB8AC3E}">
        <p14:creationId xmlns:p14="http://schemas.microsoft.com/office/powerpoint/2010/main" val="159120225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 </a:t>
            </a:r>
          </a:p>
        </p:txBody>
      </p:sp>
    </p:spTree>
    <p:extLst>
      <p:ext uri="{BB962C8B-B14F-4D97-AF65-F5344CB8AC3E}">
        <p14:creationId xmlns:p14="http://schemas.microsoft.com/office/powerpoint/2010/main" val="3593768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slideMaster" Target="../slideMasters/slideMaster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slideMaster" Target="../slideMasters/slideMaster2.xml"/><Relationship Id="rId4" Type="http://schemas.openxmlformats.org/officeDocument/2006/relationships/tags" Target="../tags/tag10.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Master" Target="../slideMasters/slideMaster2.xml"/><Relationship Id="rId5" Type="http://schemas.openxmlformats.org/officeDocument/2006/relationships/tags" Target="../tags/tag15.xml"/><Relationship Id="rId4" Type="http://schemas.openxmlformats.org/officeDocument/2006/relationships/tags" Target="../tags/tag1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2023/8/17</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852145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zh-CN" altLang="en-US" smtClean="0"/>
              <a:t>2023/8/17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4274295559"/>
      </p:ext>
    </p:extLst>
  </p:cSld>
  <p:clrMapOvr>
    <a:masterClrMapping/>
  </p:clrMapOvr>
  <p:transition spd="slow">
    <p:push dir="u"/>
  </p:transition>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0FBDFE-C587-4B4C-A407-44438C67B59E}" type="datetimeFigureOut">
              <a:rPr lang="zh-CN" altLang="en-US" smtClean="0"/>
              <a:t>2023/8/17</a:t>
            </a:fld>
            <a:endParaRPr lang="zh-CN" altLang="en-US"/>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2238393588"/>
      </p:ext>
    </p:extLst>
  </p:cSld>
  <p:clrMapOvr>
    <a:masterClrMapping/>
  </p:clrMapOvr>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EFD9D74-47D9-4702-A33C-335B63B48DBF}" type="datetimeFigureOut">
              <a:rPr lang="zh-CN" altLang="en-US" smtClean="0"/>
              <a:t>2023/8/17</a:t>
            </a:fld>
            <a:endParaRPr lang="zh-CN" altLang="en-US" dirty="0"/>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FABC47A4-756D-490B-A52F-7D9E2C9FC05F}" type="slidenum">
              <a:rPr lang="zh-CN" altLang="en-US" smtClean="0"/>
              <a:t>‹#›</a:t>
            </a:fld>
            <a:endParaRPr lang="zh-CN" altLang="en-US"/>
          </a:p>
        </p:txBody>
      </p:sp>
    </p:spTree>
    <p:extLst>
      <p:ext uri="{BB962C8B-B14F-4D97-AF65-F5344CB8AC3E}">
        <p14:creationId xmlns:p14="http://schemas.microsoft.com/office/powerpoint/2010/main" val="3207782419"/>
      </p:ext>
    </p:extLst>
  </p:cSld>
  <p:clrMapOvr>
    <a:masterClrMapping/>
  </p:clrMapOvr>
  <p:transition spd="slow">
    <p:push dir="u"/>
  </p:transition>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t>2023/8/17</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1243418467"/>
      </p:ext>
    </p:extLst>
  </p:cSld>
  <p:clrMapOvr>
    <a:masterClrMapping/>
  </p:clrMapOvr>
  <p:hf sldNum="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t>2023/8/17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657336553"/>
      </p:ext>
    </p:extLst>
  </p:cSld>
  <p:clrMapOvr>
    <a:masterClrMapping/>
  </p:clrMapOvr>
  <p:transition spd="slow">
    <p:push dir="u"/>
  </p:transition>
  <p:hf sldNum="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1264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hasCustomPrompt="1"/>
            <p:custDataLst>
              <p:tags r:id="rId2"/>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4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stStyle>
          <a:p>
            <a:pPr lvl="0"/>
            <a:r>
              <a:rPr dirty="0">
                <a:sym typeface="+mn-ea"/>
              </a:rPr>
              <a:t>单击此处编辑文本</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2023/8/17</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lvl1pPr>
              <a:defRPr baseline="0"/>
            </a:lvl1pPr>
          </a:lstStyle>
          <a:p>
            <a:r>
              <a:rPr lang="zh-CN" altLang="en-US"/>
              <a:t>单击此处编辑母版标题样式</a:t>
            </a:r>
          </a:p>
        </p:txBody>
      </p:sp>
    </p:spTree>
  </p:cSld>
  <p:clrMapOvr>
    <a:masterClrMapping/>
  </p:clrMapOvr>
  <p:transition spd="slow">
    <p:push dir="u"/>
  </p:transition>
  <p:hf sldNum="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2023/8/17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lvl1pPr marL="228600" indent="-228600">
              <a:lnSpc>
                <a:spcPct val="130000"/>
              </a:lnSpc>
              <a:buFont typeface="Wingdings" panose="05000000000000000000" pitchFamily="2" charset="2"/>
              <a:buChar char="l"/>
              <a:defRPr spc="150" baseline="0">
                <a:solidFill>
                  <a:schemeClr val="tx1">
                    <a:lumMod val="65000"/>
                    <a:lumOff val="35000"/>
                  </a:schemeClr>
                </a:solidFill>
              </a:defRPr>
            </a:lvl1pPr>
            <a:lvl2pPr marL="685800" indent="-228600">
              <a:lnSpc>
                <a:spcPct val="130000"/>
              </a:lnSpc>
              <a:buFont typeface="Wingdings" panose="05000000000000000000" pitchFamily="2" charset="2"/>
              <a:buChar char="l"/>
              <a:defRPr spc="150" baseline="0">
                <a:solidFill>
                  <a:schemeClr val="tx1">
                    <a:lumMod val="65000"/>
                    <a:lumOff val="35000"/>
                  </a:schemeClr>
                </a:solidFill>
              </a:defRPr>
            </a:lvl2pPr>
            <a:lvl3pPr marL="1143000" indent="-228600">
              <a:lnSpc>
                <a:spcPct val="130000"/>
              </a:lnSpc>
              <a:buFont typeface="Wingdings" panose="05000000000000000000" pitchFamily="2" charset="2"/>
              <a:buChar char="l"/>
              <a:defRPr spc="150" baseline="0">
                <a:solidFill>
                  <a:schemeClr val="tx1">
                    <a:lumMod val="65000"/>
                    <a:lumOff val="35000"/>
                  </a:schemeClr>
                </a:solidFill>
              </a:defRPr>
            </a:lvl3pPr>
            <a:lvl4pPr marL="1600200" indent="-228600">
              <a:lnSpc>
                <a:spcPct val="130000"/>
              </a:lnSpc>
              <a:buFont typeface="Wingdings" panose="05000000000000000000" pitchFamily="2" charset="2"/>
              <a:buChar char="l"/>
              <a:defRPr spc="150" baseline="0">
                <a:solidFill>
                  <a:schemeClr val="tx1">
                    <a:lumMod val="65000"/>
                    <a:lumOff val="35000"/>
                  </a:schemeClr>
                </a:solidFill>
              </a:defRPr>
            </a:lvl4pPr>
            <a:lvl5pPr marL="2057400" indent="-228600">
              <a:lnSpc>
                <a:spcPct val="130000"/>
              </a:lnSpc>
              <a:buFont typeface="Wingdings" panose="05000000000000000000" pitchFamily="2" charset="2"/>
              <a:buChar char="l"/>
              <a:defRPr spc="150" baseline="0">
                <a:solidFill>
                  <a:schemeClr val="tx1">
                    <a:lumMod val="65000"/>
                    <a:lumOff val="3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spd="slow">
    <p:push dir="u"/>
  </p:transition>
  <p:hf sldNum="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2023/8/17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p>
        </p:txBody>
      </p:sp>
    </p:spTree>
  </p:cSld>
  <p:clrMapOvr>
    <a:masterClrMapping/>
  </p:clrMapOvr>
  <p:transition spd="slow">
    <p:push dir="u"/>
  </p:transition>
  <p:hf sldNum="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2023/8/17</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166772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974065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t>2023/8/17</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2223840174"/>
      </p:ext>
    </p:extLst>
  </p:cSld>
  <p:clrMapOvr>
    <a:masterClrMapping/>
  </p:clrMapOvr>
  <p:transition spd="slow">
    <p:push dir="u"/>
  </p:transition>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t>2023/8/17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783426699"/>
      </p:ext>
    </p:extLst>
  </p:cSld>
  <p:clrMapOvr>
    <a:masterClrMapping/>
  </p:clrMapOvr>
  <p:transition spd="slow">
    <p:push dir="u"/>
  </p:transition>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60FBDFE-C587-4B4C-A407-44438C67B59E}" type="datetimeFigureOut">
              <a:rPr lang="zh-CN" altLang="en-US" smtClean="0"/>
              <a:t>2023/8/17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749429104"/>
      </p:ext>
    </p:extLst>
  </p:cSld>
  <p:clrMapOvr>
    <a:masterClrMapping/>
  </p:clrMapOvr>
  <p:transition spd="slow">
    <p:push dir="u"/>
  </p:transition>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60FBDFE-C587-4B4C-A407-44438C67B59E}" type="datetimeFigureOut">
              <a:rPr lang="zh-CN" altLang="en-US" smtClean="0"/>
              <a:t>2023/8/17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277990361"/>
      </p:ext>
    </p:extLst>
  </p:cSld>
  <p:clrMapOvr>
    <a:masterClrMapping/>
  </p:clrMapOvr>
  <p:transition spd="slow">
    <p:push dir="u"/>
  </p:transition>
  <p:hf sldNum="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760FBDFE-C587-4B4C-A407-44438C67B59E}" type="datetimeFigureOut">
              <a:rPr lang="zh-CN" altLang="en-US" smtClean="0"/>
              <a:t>2023/8/17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954019088"/>
      </p:ext>
    </p:extLst>
  </p:cSld>
  <p:clrMapOvr>
    <a:masterClrMapping/>
  </p:clrMapOvr>
  <p:transition spd="slow">
    <p:push dir="u"/>
  </p:transition>
  <p:hf sldNum="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60FBDFE-C587-4B4C-A407-44438C67B59E}" type="datetimeFigureOut">
              <a:rPr lang="zh-CN" altLang="en-US" smtClean="0"/>
              <a:t>2023/8/17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421607057"/>
      </p:ext>
    </p:extLst>
  </p:cSld>
  <p:clrMapOvr>
    <a:masterClrMapping/>
  </p:clrMapOvr>
  <p:transition spd="slow">
    <p:push dir="u"/>
  </p:transition>
  <p:hf sldNum="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theme" Target="../theme/theme2.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685750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8/17/2023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445366470"/>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656" r:id="rId12"/>
    <p:sldLayoutId id="2147483658" r:id="rId13"/>
    <p:sldLayoutId id="2147483659" r:id="rId14"/>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16.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notesSlide" Target="../notesSlides/notesSlide3.xml"/><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 Type="http://schemas.openxmlformats.org/officeDocument/2006/relationships/slideLayout" Target="../slideLayouts/slideLayout5.xml"/><Relationship Id="rId16" Type="http://schemas.openxmlformats.org/officeDocument/2006/relationships/image" Target="../media/image16.png"/><Relationship Id="rId1" Type="http://schemas.openxmlformats.org/officeDocument/2006/relationships/tags" Target="../tags/tag18.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notesSlide" Target="../notesSlides/notesSlide4.xml"/><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 Type="http://schemas.openxmlformats.org/officeDocument/2006/relationships/slideLayout" Target="../slideLayouts/slideLayout5.xml"/><Relationship Id="rId16" Type="http://schemas.openxmlformats.org/officeDocument/2006/relationships/image" Target="../media/image16.png"/><Relationship Id="rId1" Type="http://schemas.openxmlformats.org/officeDocument/2006/relationships/tags" Target="../tags/tag19.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20.xml"/><Relationship Id="rId5" Type="http://schemas.openxmlformats.org/officeDocument/2006/relationships/image" Target="../media/image19.sv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21.xm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2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23.xml"/><Relationship Id="rId5" Type="http://schemas.openxmlformats.org/officeDocument/2006/relationships/image" Target="../media/image21.sv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24.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EF0F4"/>
        </a:solidFill>
        <a:effectLst/>
      </p:bgPr>
    </p:bg>
    <p:spTree>
      <p:nvGrpSpPr>
        <p:cNvPr id="1" name=""/>
        <p:cNvGrpSpPr/>
        <p:nvPr/>
      </p:nvGrpSpPr>
      <p:grpSpPr>
        <a:xfrm>
          <a:off x="0" y="0"/>
          <a:ext cx="0" cy="0"/>
          <a:chOff x="0" y="0"/>
          <a:chExt cx="0" cy="0"/>
        </a:xfrm>
      </p:grpSpPr>
      <p:sp>
        <p:nvSpPr>
          <p:cNvPr id="92" name="椭圆 91"/>
          <p:cNvSpPr/>
          <p:nvPr/>
        </p:nvSpPr>
        <p:spPr>
          <a:xfrm>
            <a:off x="6685915" y="-1308735"/>
            <a:ext cx="1931670" cy="1931670"/>
          </a:xfrm>
          <a:prstGeom prst="ellipse">
            <a:avLst/>
          </a:prstGeom>
          <a:solidFill>
            <a:srgbClr val="EEF0F4"/>
          </a:solidFill>
          <a:ln>
            <a:noFill/>
          </a:ln>
          <a:effectLst>
            <a:innerShdw blurRad="127000" dist="50800" dir="3780000">
              <a:schemeClr val="tx1">
                <a:lumMod val="85000"/>
                <a:lumOff val="15000"/>
                <a:alpha val="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0" name="椭圆 89"/>
          <p:cNvSpPr/>
          <p:nvPr/>
        </p:nvSpPr>
        <p:spPr>
          <a:xfrm rot="16680000">
            <a:off x="9364980" y="4788535"/>
            <a:ext cx="2655570" cy="2655570"/>
          </a:xfrm>
          <a:prstGeom prst="ellipse">
            <a:avLst/>
          </a:prstGeom>
          <a:solidFill>
            <a:srgbClr val="EEF0F4"/>
          </a:solidFill>
          <a:ln>
            <a:noFill/>
          </a:ln>
          <a:effectLst>
            <a:innerShdw blurRad="127000" dist="50800" dir="1140000">
              <a:schemeClr val="tx1">
                <a:lumMod val="85000"/>
                <a:lumOff val="15000"/>
                <a:alpha val="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9" name="椭圆 88"/>
          <p:cNvSpPr/>
          <p:nvPr/>
        </p:nvSpPr>
        <p:spPr>
          <a:xfrm>
            <a:off x="506095" y="2566670"/>
            <a:ext cx="2446020" cy="2446020"/>
          </a:xfrm>
          <a:prstGeom prst="ellipse">
            <a:avLst/>
          </a:prstGeom>
          <a:solidFill>
            <a:srgbClr val="EEF0F4"/>
          </a:solidFill>
          <a:ln>
            <a:noFill/>
          </a:ln>
          <a:effectLst>
            <a:innerShdw blurRad="63500" dist="50800" dir="12240000">
              <a:schemeClr val="tx1">
                <a:lumMod val="85000"/>
                <a:lumOff val="15000"/>
                <a:alpha val="11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a:off x="1917065" y="575945"/>
            <a:ext cx="8358505" cy="5704840"/>
            <a:chOff x="3019" y="907"/>
            <a:chExt cx="13163" cy="8984"/>
          </a:xfrm>
        </p:grpSpPr>
        <p:grpSp>
          <p:nvGrpSpPr>
            <p:cNvPr id="18" name="组合 17"/>
            <p:cNvGrpSpPr/>
            <p:nvPr/>
          </p:nvGrpSpPr>
          <p:grpSpPr>
            <a:xfrm>
              <a:off x="3019" y="907"/>
              <a:ext cx="13163" cy="8984"/>
              <a:chOff x="3618" y="1483"/>
              <a:chExt cx="11965" cy="7834"/>
            </a:xfrm>
          </p:grpSpPr>
          <p:grpSp>
            <p:nvGrpSpPr>
              <p:cNvPr id="10" name="组合 9"/>
              <p:cNvGrpSpPr/>
              <p:nvPr/>
            </p:nvGrpSpPr>
            <p:grpSpPr>
              <a:xfrm>
                <a:off x="3618" y="1483"/>
                <a:ext cx="11965" cy="7834"/>
                <a:chOff x="3220" y="2412"/>
                <a:chExt cx="14272" cy="5364"/>
              </a:xfrm>
            </p:grpSpPr>
            <p:sp>
              <p:nvSpPr>
                <p:cNvPr id="7" name="圆角矩形 6"/>
                <p:cNvSpPr/>
                <p:nvPr/>
              </p:nvSpPr>
              <p:spPr>
                <a:xfrm>
                  <a:off x="3220" y="2412"/>
                  <a:ext cx="14140" cy="5043"/>
                </a:xfrm>
                <a:prstGeom prst="roundRect">
                  <a:avLst>
                    <a:gd name="adj" fmla="val 7860"/>
                  </a:avLst>
                </a:prstGeom>
                <a:solidFill>
                  <a:schemeClr val="bg1">
                    <a:alpha val="71000"/>
                  </a:schemeClr>
                </a:solidFill>
                <a:ln>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圆角矩形 8"/>
                <p:cNvSpPr/>
                <p:nvPr/>
              </p:nvSpPr>
              <p:spPr>
                <a:xfrm>
                  <a:off x="3748" y="2830"/>
                  <a:ext cx="13744" cy="4946"/>
                </a:xfrm>
                <a:prstGeom prst="roundRect">
                  <a:avLst>
                    <a:gd name="adj" fmla="val 7860"/>
                  </a:avLst>
                </a:prstGeom>
                <a:solidFill>
                  <a:schemeClr val="tx1">
                    <a:lumMod val="85000"/>
                    <a:lumOff val="15000"/>
                    <a:alpha val="42000"/>
                  </a:schemeClr>
                </a:soli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圆角矩形 7"/>
                <p:cNvSpPr/>
                <p:nvPr/>
              </p:nvSpPr>
              <p:spPr>
                <a:xfrm>
                  <a:off x="3749" y="2736"/>
                  <a:ext cx="13216" cy="4720"/>
                </a:xfrm>
                <a:prstGeom prst="roundRect">
                  <a:avLst>
                    <a:gd name="adj" fmla="val 6471"/>
                  </a:avLst>
                </a:prstGeom>
                <a:solidFill>
                  <a:srgbClr val="EEF0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 name="圆角矩形 10"/>
              <p:cNvSpPr/>
              <p:nvPr/>
            </p:nvSpPr>
            <p:spPr>
              <a:xfrm>
                <a:off x="4843" y="2544"/>
                <a:ext cx="9514" cy="5713"/>
              </a:xfrm>
              <a:prstGeom prst="roundRect">
                <a:avLst>
                  <a:gd name="adj" fmla="val 6471"/>
                </a:avLst>
              </a:prstGeom>
              <a:solidFill>
                <a:srgbClr val="EEF0F4"/>
              </a:solidFill>
              <a:ln>
                <a:noFill/>
              </a:ln>
              <a:effectLst>
                <a:innerShdw blurRad="762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4" name="文本框 33"/>
            <p:cNvSpPr txBox="1"/>
            <p:nvPr/>
          </p:nvSpPr>
          <p:spPr>
            <a:xfrm>
              <a:off x="5176" y="3450"/>
              <a:ext cx="8667" cy="1599"/>
            </a:xfrm>
            <a:prstGeom prst="rect">
              <a:avLst/>
            </a:prstGeom>
            <a:noFill/>
          </p:spPr>
          <p:txBody>
            <a:bodyPr wrap="square" rtlCol="0">
              <a:spAutoFit/>
            </a:bodyPr>
            <a:lstStyle/>
            <a:p>
              <a:r>
                <a:rPr lang="en-US" altLang="zh-CN" sz="6000" b="1" spc="-400" dirty="0">
                  <a:solidFill>
                    <a:srgbClr val="5B48D0"/>
                  </a:solidFill>
                  <a:effectLst>
                    <a:innerShdw blurRad="63500" dist="50800" dir="13500000">
                      <a:prstClr val="black">
                        <a:alpha val="26000"/>
                      </a:prstClr>
                    </a:innerShdw>
                  </a:effectLst>
                  <a:uFillTx/>
                  <a:cs typeface="+mn-ea"/>
                  <a:sym typeface="+mn-lt"/>
                </a:rPr>
                <a:t>Data analysis report</a:t>
              </a:r>
              <a:endParaRPr lang="zh-CN" altLang="en-US" sz="6000" b="1" spc="-400" dirty="0">
                <a:solidFill>
                  <a:srgbClr val="5B48D0"/>
                </a:solidFill>
                <a:effectLst>
                  <a:innerShdw blurRad="63500" dist="50800" dir="13500000">
                    <a:prstClr val="black">
                      <a:alpha val="26000"/>
                    </a:prstClr>
                  </a:innerShdw>
                </a:effectLst>
                <a:uFillTx/>
                <a:cs typeface="+mn-ea"/>
                <a:sym typeface="+mn-lt"/>
              </a:endParaRPr>
            </a:p>
          </p:txBody>
        </p:sp>
        <p:grpSp>
          <p:nvGrpSpPr>
            <p:cNvPr id="115" name="组合 114"/>
            <p:cNvGrpSpPr/>
            <p:nvPr/>
          </p:nvGrpSpPr>
          <p:grpSpPr>
            <a:xfrm>
              <a:off x="6417" y="6816"/>
              <a:ext cx="4824" cy="533"/>
              <a:chOff x="6648" y="6752"/>
              <a:chExt cx="4824" cy="533"/>
            </a:xfrm>
          </p:grpSpPr>
          <p:sp>
            <p:nvSpPr>
              <p:cNvPr id="45" name="文本框 44"/>
              <p:cNvSpPr txBox="1"/>
              <p:nvPr/>
            </p:nvSpPr>
            <p:spPr>
              <a:xfrm>
                <a:off x="8009" y="6752"/>
                <a:ext cx="3463" cy="533"/>
              </a:xfrm>
              <a:prstGeom prst="rect">
                <a:avLst/>
              </a:prstGeom>
              <a:noFill/>
            </p:spPr>
            <p:txBody>
              <a:bodyPr wrap="square" rtlCol="0">
                <a:spAutoFit/>
              </a:bodyPr>
              <a:lstStyle/>
              <a:p>
                <a:pPr algn="ctr"/>
                <a:r>
                  <a:rPr lang="en-US" altLang="zh-CN" sz="1600" dirty="0" err="1">
                    <a:solidFill>
                      <a:srgbClr val="54628D"/>
                    </a:solidFill>
                    <a:cs typeface="+mn-ea"/>
                    <a:sym typeface="+mn-lt"/>
                  </a:rPr>
                  <a:t>Shouzhe</a:t>
                </a:r>
                <a:r>
                  <a:rPr lang="en-US" altLang="zh-CN" sz="1600" dirty="0">
                    <a:solidFill>
                      <a:srgbClr val="54628D"/>
                    </a:solidFill>
                    <a:cs typeface="+mn-ea"/>
                    <a:sym typeface="+mn-lt"/>
                  </a:rPr>
                  <a:t> Liu</a:t>
                </a:r>
              </a:p>
            </p:txBody>
          </p:sp>
          <p:pic>
            <p:nvPicPr>
              <p:cNvPr id="44" name="图片 43" descr="人物-人"/>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48" y="6961"/>
                <a:ext cx="299" cy="299"/>
              </a:xfrm>
              <a:prstGeom prst="rect">
                <a:avLst/>
              </a:prstGeom>
            </p:spPr>
          </p:pic>
        </p:grpSp>
        <p:cxnSp>
          <p:nvCxnSpPr>
            <p:cNvPr id="61" name="直接连接符 60"/>
            <p:cNvCxnSpPr/>
            <p:nvPr/>
          </p:nvCxnSpPr>
          <p:spPr>
            <a:xfrm>
              <a:off x="5358" y="5295"/>
              <a:ext cx="8485" cy="0"/>
            </a:xfrm>
            <a:prstGeom prst="line">
              <a:avLst/>
            </a:prstGeom>
            <a:ln w="12700">
              <a:solidFill>
                <a:srgbClr val="4B33C7"/>
              </a:solidFill>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5580" y="5618"/>
              <a:ext cx="8040" cy="628"/>
            </a:xfrm>
            <a:prstGeom prst="rect">
              <a:avLst/>
            </a:prstGeom>
            <a:noFill/>
          </p:spPr>
          <p:txBody>
            <a:bodyPr wrap="square" rtlCol="0">
              <a:spAutoFit/>
            </a:bodyPr>
            <a:lstStyle/>
            <a:p>
              <a:pPr algn="ctr"/>
              <a:r>
                <a:rPr lang="en-US" altLang="zh-CN" sz="2000" dirty="0">
                  <a:solidFill>
                    <a:srgbClr val="54628D"/>
                  </a:solidFill>
                  <a:cs typeface="+mn-ea"/>
                  <a:sym typeface="+mn-lt"/>
                </a:rPr>
                <a:t>For Shopper Hiring Problem</a:t>
              </a:r>
              <a:endParaRPr lang="zh-CN" altLang="en-US" sz="2000" dirty="0">
                <a:solidFill>
                  <a:srgbClr val="54628D"/>
                </a:solidFill>
                <a:cs typeface="+mn-ea"/>
                <a:sym typeface="+mn-lt"/>
              </a:endParaRPr>
            </a:p>
          </p:txBody>
        </p:sp>
      </p:grpSp>
      <p:sp>
        <p:nvSpPr>
          <p:cNvPr id="100" name="圆角矩形 99"/>
          <p:cNvSpPr/>
          <p:nvPr/>
        </p:nvSpPr>
        <p:spPr>
          <a:xfrm>
            <a:off x="423545" y="266065"/>
            <a:ext cx="1570128" cy="530860"/>
          </a:xfrm>
          <a:prstGeom prst="roundRect">
            <a:avLst>
              <a:gd name="adj" fmla="val 50000"/>
            </a:avLst>
          </a:prstGeom>
          <a:solidFill>
            <a:srgbClr val="FAFAFA"/>
          </a:solidFill>
          <a:ln>
            <a:noFill/>
          </a:ln>
          <a:effectLst>
            <a:innerShdw blurRad="63500" dist="50800" dir="10800000">
              <a:prstClr val="black">
                <a:alpha val="3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14" name="组合 113"/>
          <p:cNvGrpSpPr/>
          <p:nvPr/>
        </p:nvGrpSpPr>
        <p:grpSpPr>
          <a:xfrm>
            <a:off x="399415" y="6443345"/>
            <a:ext cx="518795" cy="90170"/>
            <a:chOff x="611" y="10183"/>
            <a:chExt cx="817" cy="142"/>
          </a:xfrm>
        </p:grpSpPr>
        <p:sp>
          <p:nvSpPr>
            <p:cNvPr id="109" name="椭圆 108"/>
            <p:cNvSpPr/>
            <p:nvPr/>
          </p:nvSpPr>
          <p:spPr>
            <a:xfrm>
              <a:off x="611" y="10183"/>
              <a:ext cx="142" cy="142"/>
            </a:xfrm>
            <a:prstGeom prst="ellipse">
              <a:avLst/>
            </a:prstGeom>
            <a:solidFill>
              <a:srgbClr val="5B48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0" name="椭圆 109"/>
            <p:cNvSpPr/>
            <p:nvPr/>
          </p:nvSpPr>
          <p:spPr>
            <a:xfrm>
              <a:off x="836" y="10183"/>
              <a:ext cx="142" cy="142"/>
            </a:xfrm>
            <a:prstGeom prst="ellipse">
              <a:avLst/>
            </a:prstGeom>
            <a:solidFill>
              <a:srgbClr val="5B48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1" name="椭圆 110"/>
            <p:cNvSpPr/>
            <p:nvPr/>
          </p:nvSpPr>
          <p:spPr>
            <a:xfrm>
              <a:off x="1061" y="10183"/>
              <a:ext cx="142" cy="142"/>
            </a:xfrm>
            <a:prstGeom prst="ellipse">
              <a:avLst/>
            </a:prstGeom>
            <a:solidFill>
              <a:srgbClr val="5B48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3" name="椭圆 112"/>
            <p:cNvSpPr/>
            <p:nvPr/>
          </p:nvSpPr>
          <p:spPr>
            <a:xfrm>
              <a:off x="1286" y="10183"/>
              <a:ext cx="142" cy="142"/>
            </a:xfrm>
            <a:prstGeom prst="ellipse">
              <a:avLst/>
            </a:prstGeom>
            <a:solidFill>
              <a:srgbClr val="5B48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026" name="Picture 2" descr="Delivery | Times Supermarket">
            <a:extLst>
              <a:ext uri="{FF2B5EF4-FFF2-40B4-BE49-F238E27FC236}">
                <a16:creationId xmlns:a16="http://schemas.microsoft.com/office/drawing/2014/main" id="{E9D07694-F364-DDE3-D094-F1BB786EA19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6346" y="307292"/>
            <a:ext cx="1314093" cy="44022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F0F4"/>
        </a:solidFill>
        <a:effectLst/>
      </p:bgPr>
    </p:bg>
    <p:spTree>
      <p:nvGrpSpPr>
        <p:cNvPr id="1" name=""/>
        <p:cNvGrpSpPr/>
        <p:nvPr/>
      </p:nvGrpSpPr>
      <p:grpSpPr>
        <a:xfrm>
          <a:off x="0" y="0"/>
          <a:ext cx="0" cy="0"/>
          <a:chOff x="0" y="0"/>
          <a:chExt cx="0" cy="0"/>
        </a:xfrm>
      </p:grpSpPr>
      <p:grpSp>
        <p:nvGrpSpPr>
          <p:cNvPr id="4" name="组合 3"/>
          <p:cNvGrpSpPr/>
          <p:nvPr/>
        </p:nvGrpSpPr>
        <p:grpSpPr>
          <a:xfrm>
            <a:off x="3770243" y="523240"/>
            <a:ext cx="4150747" cy="818515"/>
            <a:chOff x="6726" y="446"/>
            <a:chExt cx="5748" cy="1289"/>
          </a:xfrm>
        </p:grpSpPr>
        <p:sp>
          <p:nvSpPr>
            <p:cNvPr id="48" name="圆角矩形 47"/>
            <p:cNvSpPr/>
            <p:nvPr/>
          </p:nvSpPr>
          <p:spPr>
            <a:xfrm>
              <a:off x="6726" y="446"/>
              <a:ext cx="5748" cy="830"/>
            </a:xfrm>
            <a:prstGeom prst="roundRect">
              <a:avLst>
                <a:gd name="adj" fmla="val 50000"/>
              </a:avLst>
            </a:prstGeom>
            <a:solidFill>
              <a:srgbClr val="EEF0F4"/>
            </a:solidFill>
            <a:ln w="0">
              <a:gradFill>
                <a:gsLst>
                  <a:gs pos="100000">
                    <a:srgbClr val="DAE9FB"/>
                  </a:gs>
                  <a:gs pos="0">
                    <a:schemeClr val="accent1">
                      <a:lumMod val="30000"/>
                      <a:lumOff val="70000"/>
                    </a:schemeClr>
                  </a:gs>
                </a:gsLst>
                <a:lin ang="0" scaled="0"/>
              </a:gra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cs typeface="+mn-ea"/>
                <a:sym typeface="+mn-lt"/>
              </a:endParaRPr>
            </a:p>
          </p:txBody>
        </p:sp>
        <p:sp>
          <p:nvSpPr>
            <p:cNvPr id="35" name="文本框 34"/>
            <p:cNvSpPr txBox="1"/>
            <p:nvPr/>
          </p:nvSpPr>
          <p:spPr>
            <a:xfrm>
              <a:off x="7025" y="523"/>
              <a:ext cx="5144" cy="1212"/>
            </a:xfrm>
            <a:prstGeom prst="rect">
              <a:avLst/>
            </a:prstGeom>
            <a:noFill/>
          </p:spPr>
          <p:txBody>
            <a:bodyPr wrap="square" rtlCol="0">
              <a:spAutoFit/>
            </a:bodyPr>
            <a:lstStyle/>
            <a:p>
              <a:pPr algn="ctr" fontAlgn="auto">
                <a:lnSpc>
                  <a:spcPct val="100000"/>
                </a:lnSpc>
              </a:pPr>
              <a:r>
                <a:rPr lang="en-US" altLang="zh-CN" sz="2200" b="1" dirty="0">
                  <a:solidFill>
                    <a:srgbClr val="5B48D0"/>
                  </a:solidFill>
                  <a:cs typeface="+mn-ea"/>
                  <a:sym typeface="+mn-lt"/>
                </a:rPr>
                <a:t>Background and Main Task</a:t>
              </a:r>
              <a:endParaRPr lang="zh-CN" altLang="en-US" sz="2200" b="1" dirty="0">
                <a:solidFill>
                  <a:srgbClr val="5B48D0"/>
                </a:solidFill>
                <a:cs typeface="+mn-ea"/>
                <a:sym typeface="+mn-lt"/>
              </a:endParaRPr>
            </a:p>
          </p:txBody>
        </p:sp>
      </p:grpSp>
      <p:grpSp>
        <p:nvGrpSpPr>
          <p:cNvPr id="30" name="组合 29"/>
          <p:cNvGrpSpPr/>
          <p:nvPr/>
        </p:nvGrpSpPr>
        <p:grpSpPr>
          <a:xfrm>
            <a:off x="628015" y="1641475"/>
            <a:ext cx="7512685" cy="4438015"/>
            <a:chOff x="360" y="2585"/>
            <a:chExt cx="11831" cy="6989"/>
          </a:xfrm>
        </p:grpSpPr>
        <p:grpSp>
          <p:nvGrpSpPr>
            <p:cNvPr id="37" name="组合 36"/>
            <p:cNvGrpSpPr/>
            <p:nvPr/>
          </p:nvGrpSpPr>
          <p:grpSpPr>
            <a:xfrm>
              <a:off x="362" y="2585"/>
              <a:ext cx="11827" cy="3936"/>
              <a:chOff x="974" y="2661"/>
              <a:chExt cx="4886" cy="7422"/>
            </a:xfrm>
          </p:grpSpPr>
          <p:grpSp>
            <p:nvGrpSpPr>
              <p:cNvPr id="66" name="组合 65"/>
              <p:cNvGrpSpPr/>
              <p:nvPr/>
            </p:nvGrpSpPr>
            <p:grpSpPr>
              <a:xfrm>
                <a:off x="974" y="2661"/>
                <a:ext cx="4886" cy="7422"/>
                <a:chOff x="2437" y="4153"/>
                <a:chExt cx="4431" cy="733"/>
              </a:xfrm>
            </p:grpSpPr>
            <p:grpSp>
              <p:nvGrpSpPr>
                <p:cNvPr id="67" name="组合 66"/>
                <p:cNvGrpSpPr/>
                <p:nvPr/>
              </p:nvGrpSpPr>
              <p:grpSpPr>
                <a:xfrm>
                  <a:off x="2437" y="4153"/>
                  <a:ext cx="4431" cy="733"/>
                  <a:chOff x="2102" y="3361"/>
                  <a:chExt cx="4431" cy="733"/>
                </a:xfrm>
              </p:grpSpPr>
              <p:sp>
                <p:nvSpPr>
                  <p:cNvPr id="68" name="圆角矩形 67"/>
                  <p:cNvSpPr/>
                  <p:nvPr/>
                </p:nvSpPr>
                <p:spPr>
                  <a:xfrm>
                    <a:off x="2102" y="3361"/>
                    <a:ext cx="4431" cy="733"/>
                  </a:xfrm>
                  <a:prstGeom prst="roundRect">
                    <a:avLst>
                      <a:gd name="adj" fmla="val 6367"/>
                    </a:avLst>
                  </a:prstGeom>
                  <a:solidFill>
                    <a:srgbClr val="EEF0F4"/>
                  </a:solidFill>
                  <a:ln>
                    <a:noFill/>
                  </a:ln>
                  <a:effectLst>
                    <a:outerShdw blurRad="215900" dist="101600" dir="2700000" algn="tl" rotWithShape="0">
                      <a:srgbClr val="656C7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圆角矩形 68"/>
                  <p:cNvSpPr/>
                  <p:nvPr/>
                </p:nvSpPr>
                <p:spPr>
                  <a:xfrm>
                    <a:off x="2102" y="3361"/>
                    <a:ext cx="4431" cy="733"/>
                  </a:xfrm>
                  <a:prstGeom prst="roundRect">
                    <a:avLst>
                      <a:gd name="adj" fmla="val 5525"/>
                    </a:avLst>
                  </a:prstGeom>
                  <a:solidFill>
                    <a:srgbClr val="EEF0F4"/>
                  </a:solidFill>
                  <a:ln>
                    <a:noFill/>
                  </a:ln>
                  <a:effectLst>
                    <a:outerShdw blurRad="152400" dist="114300" dir="13500000" algn="br" rotWithShape="0">
                      <a:schemeClr val="bg1">
                        <a:alpha val="10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0" name="文本框 69"/>
                <p:cNvSpPr txBox="1"/>
                <p:nvPr/>
              </p:nvSpPr>
              <p:spPr>
                <a:xfrm>
                  <a:off x="3442" y="4252"/>
                  <a:ext cx="2420" cy="108"/>
                </a:xfrm>
                <a:prstGeom prst="rect">
                  <a:avLst/>
                </a:prstGeom>
                <a:noFill/>
              </p:spPr>
              <p:txBody>
                <a:bodyPr wrap="square" rtlCol="0">
                  <a:spAutoFit/>
                </a:bodyPr>
                <a:lstStyle/>
                <a:p>
                  <a:pPr algn="ctr"/>
                  <a:r>
                    <a:rPr lang="en-US" altLang="zh-CN" b="1" dirty="0">
                      <a:solidFill>
                        <a:srgbClr val="54628D"/>
                      </a:solidFill>
                      <a:cs typeface="+mn-ea"/>
                      <a:sym typeface="+mn-lt"/>
                    </a:rPr>
                    <a:t>Background</a:t>
                  </a:r>
                  <a:endParaRPr lang="zh-CN" altLang="en-US" b="1" dirty="0">
                    <a:solidFill>
                      <a:srgbClr val="54628D"/>
                    </a:solidFill>
                    <a:cs typeface="+mn-ea"/>
                    <a:sym typeface="+mn-lt"/>
                  </a:endParaRPr>
                </a:p>
              </p:txBody>
            </p:sp>
          </p:grpSp>
          <p:sp>
            <p:nvSpPr>
              <p:cNvPr id="54" name="文本框 53"/>
              <p:cNvSpPr txBox="1"/>
              <p:nvPr/>
            </p:nvSpPr>
            <p:spPr>
              <a:xfrm>
                <a:off x="1549" y="4808"/>
                <a:ext cx="3737" cy="3068"/>
              </a:xfrm>
              <a:prstGeom prst="rect">
                <a:avLst/>
              </a:prstGeom>
              <a:noFill/>
            </p:spPr>
            <p:txBody>
              <a:bodyPr wrap="square" rtlCol="0">
                <a:spAutoFit/>
              </a:bodyPr>
              <a:lstStyle/>
              <a:p>
                <a:pPr algn="just" fontAlgn="auto">
                  <a:lnSpc>
                    <a:spcPct val="130000"/>
                  </a:lnSpc>
                </a:pPr>
                <a:r>
                  <a:rPr lang="en-US" altLang="zh-CN" sz="1200" noProof="0" dirty="0">
                    <a:ln>
                      <a:noFill/>
                    </a:ln>
                    <a:solidFill>
                      <a:srgbClr val="4E7090"/>
                    </a:solidFill>
                    <a:effectLst/>
                    <a:uLnTx/>
                    <a:uFillTx/>
                    <a:cs typeface="+mn-ea"/>
                    <a:sym typeface="+mn-lt"/>
                  </a:rPr>
                  <a:t>Trying to improve conversion rates of applicants and save the costs of background check, company initiates applicant background check earlier in the process. Now it is time to verify weather initiating applicant background check earlier will be a good strategy </a:t>
                </a:r>
                <a:r>
                  <a:rPr lang="en-US" altLang="zh-CN" sz="1200" dirty="0">
                    <a:solidFill>
                      <a:srgbClr val="4E7090"/>
                    </a:solidFill>
                    <a:cs typeface="+mn-ea"/>
                    <a:sym typeface="+mn-lt"/>
                  </a:rPr>
                  <a:t>using </a:t>
                </a:r>
                <a:r>
                  <a:rPr lang="en-US" altLang="zh-CN" sz="1200" noProof="0" dirty="0">
                    <a:ln>
                      <a:noFill/>
                    </a:ln>
                    <a:solidFill>
                      <a:srgbClr val="4E7090"/>
                    </a:solidFill>
                    <a:effectLst/>
                    <a:uLnTx/>
                    <a:uFillTx/>
                    <a:cs typeface="+mn-ea"/>
                    <a:sym typeface="+mn-lt"/>
                  </a:rPr>
                  <a:t>data we have gained from AB-test.</a:t>
                </a:r>
                <a:endParaRPr kumimoji="1" lang="zh-CN" altLang="en-US" sz="1200" noProof="0" dirty="0">
                  <a:ln>
                    <a:noFill/>
                  </a:ln>
                  <a:solidFill>
                    <a:srgbClr val="4E7090"/>
                  </a:solidFill>
                  <a:effectLst/>
                  <a:uLnTx/>
                  <a:uFillTx/>
                  <a:cs typeface="+mn-ea"/>
                  <a:sym typeface="+mn-lt"/>
                </a:endParaRPr>
              </a:p>
            </p:txBody>
          </p:sp>
        </p:grpSp>
        <p:grpSp>
          <p:nvGrpSpPr>
            <p:cNvPr id="29" name="组合 28"/>
            <p:cNvGrpSpPr/>
            <p:nvPr/>
          </p:nvGrpSpPr>
          <p:grpSpPr>
            <a:xfrm>
              <a:off x="360" y="7499"/>
              <a:ext cx="11831" cy="2075"/>
              <a:chOff x="360" y="7499"/>
              <a:chExt cx="11831" cy="2075"/>
            </a:xfrm>
          </p:grpSpPr>
          <p:grpSp>
            <p:nvGrpSpPr>
              <p:cNvPr id="8" name="组合 7"/>
              <p:cNvGrpSpPr/>
              <p:nvPr/>
            </p:nvGrpSpPr>
            <p:grpSpPr>
              <a:xfrm>
                <a:off x="360" y="7602"/>
                <a:ext cx="3892" cy="1833"/>
                <a:chOff x="360" y="7602"/>
                <a:chExt cx="3892" cy="1833"/>
              </a:xfrm>
            </p:grpSpPr>
            <p:sp>
              <p:nvSpPr>
                <p:cNvPr id="131" name="文本框 130"/>
                <p:cNvSpPr txBox="1"/>
                <p:nvPr/>
              </p:nvSpPr>
              <p:spPr>
                <a:xfrm>
                  <a:off x="360" y="7602"/>
                  <a:ext cx="3892" cy="582"/>
                </a:xfrm>
                <a:prstGeom prst="rect">
                  <a:avLst/>
                </a:prstGeom>
                <a:noFill/>
              </p:spPr>
              <p:txBody>
                <a:bodyPr wrap="square" rtlCol="0">
                  <a:spAutoFit/>
                </a:bodyPr>
                <a:lstStyle/>
                <a:p>
                  <a:pPr algn="ctr"/>
                  <a:r>
                    <a:rPr lang="en-US" altLang="zh-CN" b="1" dirty="0">
                      <a:solidFill>
                        <a:srgbClr val="54628D"/>
                      </a:solidFill>
                      <a:cs typeface="+mn-ea"/>
                      <a:sym typeface="+mn-lt"/>
                    </a:rPr>
                    <a:t>01.Data</a:t>
                  </a:r>
                  <a:r>
                    <a:rPr lang="zh-CN" altLang="en-US" b="1" dirty="0">
                      <a:solidFill>
                        <a:srgbClr val="54628D"/>
                      </a:solidFill>
                      <a:cs typeface="+mn-ea"/>
                      <a:sym typeface="+mn-lt"/>
                    </a:rPr>
                    <a:t> </a:t>
                  </a:r>
                  <a:r>
                    <a:rPr lang="en-US" altLang="zh-CN" b="1" dirty="0">
                      <a:solidFill>
                        <a:srgbClr val="54628D"/>
                      </a:solidFill>
                      <a:cs typeface="+mn-ea"/>
                      <a:sym typeface="+mn-lt"/>
                    </a:rPr>
                    <a:t>Pre-processing</a:t>
                  </a:r>
                  <a:endParaRPr lang="zh-CN" altLang="en-US" b="1" dirty="0">
                    <a:solidFill>
                      <a:srgbClr val="54628D"/>
                    </a:solidFill>
                    <a:cs typeface="+mn-ea"/>
                    <a:sym typeface="+mn-lt"/>
                  </a:endParaRPr>
                </a:p>
              </p:txBody>
            </p:sp>
            <p:sp>
              <p:nvSpPr>
                <p:cNvPr id="132" name="文本框 131"/>
                <p:cNvSpPr txBox="1"/>
                <p:nvPr/>
              </p:nvSpPr>
              <p:spPr>
                <a:xfrm>
                  <a:off x="360" y="8186"/>
                  <a:ext cx="3737" cy="1249"/>
                </a:xfrm>
                <a:prstGeom prst="rect">
                  <a:avLst/>
                </a:prstGeom>
                <a:noFill/>
              </p:spPr>
              <p:txBody>
                <a:bodyPr wrap="square" rtlCol="0">
                  <a:spAutoFit/>
                </a:bodyPr>
                <a:lstStyle/>
                <a:p>
                  <a:pPr algn="just" fontAlgn="auto">
                    <a:lnSpc>
                      <a:spcPct val="130000"/>
                    </a:lnSpc>
                  </a:pPr>
                  <a:r>
                    <a:rPr kumimoji="1" lang="en-US" altLang="zh-CN" sz="1200" dirty="0">
                      <a:solidFill>
                        <a:srgbClr val="4E7090"/>
                      </a:solidFill>
                      <a:cs typeface="+mn-ea"/>
                      <a:sym typeface="+mn-lt"/>
                    </a:rPr>
                    <a:t>Data format, data cleaning and data analysis by using pandas and excel</a:t>
                  </a:r>
                  <a:endParaRPr kumimoji="1" lang="zh-CN" altLang="en-US" sz="1200" noProof="0" dirty="0">
                    <a:ln>
                      <a:noFill/>
                    </a:ln>
                    <a:solidFill>
                      <a:srgbClr val="4E7090"/>
                    </a:solidFill>
                    <a:effectLst/>
                    <a:uLnTx/>
                    <a:uFillTx/>
                    <a:cs typeface="+mn-ea"/>
                    <a:sym typeface="+mn-lt"/>
                  </a:endParaRPr>
                </a:p>
              </p:txBody>
            </p:sp>
          </p:grpSp>
          <p:grpSp>
            <p:nvGrpSpPr>
              <p:cNvPr id="9" name="组合 8"/>
              <p:cNvGrpSpPr/>
              <p:nvPr/>
            </p:nvGrpSpPr>
            <p:grpSpPr>
              <a:xfrm>
                <a:off x="4407" y="7602"/>
                <a:ext cx="3737" cy="1833"/>
                <a:chOff x="360" y="7602"/>
                <a:chExt cx="3737" cy="1833"/>
              </a:xfrm>
            </p:grpSpPr>
            <p:sp>
              <p:nvSpPr>
                <p:cNvPr id="10" name="文本框 9"/>
                <p:cNvSpPr txBox="1"/>
                <p:nvPr/>
              </p:nvSpPr>
              <p:spPr>
                <a:xfrm>
                  <a:off x="516" y="7602"/>
                  <a:ext cx="3357" cy="582"/>
                </a:xfrm>
                <a:prstGeom prst="rect">
                  <a:avLst/>
                </a:prstGeom>
                <a:noFill/>
              </p:spPr>
              <p:txBody>
                <a:bodyPr wrap="square" rtlCol="0">
                  <a:spAutoFit/>
                </a:bodyPr>
                <a:lstStyle/>
                <a:p>
                  <a:pPr algn="ctr"/>
                  <a:r>
                    <a:rPr lang="en-US" altLang="zh-CN" b="1" dirty="0">
                      <a:solidFill>
                        <a:srgbClr val="54628D"/>
                      </a:solidFill>
                      <a:cs typeface="+mn-ea"/>
                      <a:sym typeface="+mn-lt"/>
                    </a:rPr>
                    <a:t>02. Hypothesis-test</a:t>
                  </a:r>
                  <a:endParaRPr lang="zh-CN" altLang="en-US" b="1" dirty="0">
                    <a:solidFill>
                      <a:srgbClr val="54628D"/>
                    </a:solidFill>
                    <a:cs typeface="+mn-ea"/>
                    <a:sym typeface="+mn-lt"/>
                  </a:endParaRPr>
                </a:p>
              </p:txBody>
            </p:sp>
            <p:sp>
              <p:nvSpPr>
                <p:cNvPr id="11" name="文本框 10"/>
                <p:cNvSpPr txBox="1"/>
                <p:nvPr/>
              </p:nvSpPr>
              <p:spPr>
                <a:xfrm>
                  <a:off x="360" y="8186"/>
                  <a:ext cx="3737" cy="1249"/>
                </a:xfrm>
                <a:prstGeom prst="rect">
                  <a:avLst/>
                </a:prstGeom>
                <a:noFill/>
              </p:spPr>
              <p:txBody>
                <a:bodyPr wrap="square" rtlCol="0">
                  <a:spAutoFit/>
                </a:bodyPr>
                <a:lstStyle/>
                <a:p>
                  <a:pPr algn="just" fontAlgn="auto">
                    <a:lnSpc>
                      <a:spcPct val="130000"/>
                    </a:lnSpc>
                  </a:pPr>
                  <a:r>
                    <a:rPr kumimoji="1" lang="en-US" altLang="zh-CN" sz="1200" noProof="0" dirty="0">
                      <a:ln>
                        <a:noFill/>
                      </a:ln>
                      <a:solidFill>
                        <a:srgbClr val="4E7090"/>
                      </a:solidFill>
                      <a:effectLst/>
                      <a:uLnTx/>
                      <a:uFillTx/>
                      <a:cs typeface="+mn-ea"/>
                      <a:sym typeface="+mn-lt"/>
                    </a:rPr>
                    <a:t>Interval estimation and Z-test for the conclusion by using statsmodels kit</a:t>
                  </a:r>
                  <a:endParaRPr kumimoji="1" lang="zh-CN" altLang="en-US" sz="1200" noProof="0" dirty="0">
                    <a:ln>
                      <a:noFill/>
                    </a:ln>
                    <a:solidFill>
                      <a:srgbClr val="4E7090"/>
                    </a:solidFill>
                    <a:effectLst/>
                    <a:uLnTx/>
                    <a:uFillTx/>
                    <a:cs typeface="+mn-ea"/>
                    <a:sym typeface="+mn-lt"/>
                  </a:endParaRPr>
                </a:p>
              </p:txBody>
            </p:sp>
          </p:grpSp>
          <p:grpSp>
            <p:nvGrpSpPr>
              <p:cNvPr id="12" name="组合 11"/>
              <p:cNvGrpSpPr/>
              <p:nvPr/>
            </p:nvGrpSpPr>
            <p:grpSpPr>
              <a:xfrm>
                <a:off x="8454" y="7602"/>
                <a:ext cx="3737" cy="1833"/>
                <a:chOff x="360" y="7602"/>
                <a:chExt cx="3737" cy="1833"/>
              </a:xfrm>
            </p:grpSpPr>
            <p:sp>
              <p:nvSpPr>
                <p:cNvPr id="13" name="文本框 12"/>
                <p:cNvSpPr txBox="1"/>
                <p:nvPr/>
              </p:nvSpPr>
              <p:spPr>
                <a:xfrm>
                  <a:off x="384" y="7602"/>
                  <a:ext cx="3530" cy="582"/>
                </a:xfrm>
                <a:prstGeom prst="rect">
                  <a:avLst/>
                </a:prstGeom>
                <a:noFill/>
              </p:spPr>
              <p:txBody>
                <a:bodyPr wrap="square" rtlCol="0">
                  <a:spAutoFit/>
                </a:bodyPr>
                <a:lstStyle/>
                <a:p>
                  <a:pPr algn="ctr"/>
                  <a:r>
                    <a:rPr lang="en-US" altLang="zh-CN" b="1" dirty="0">
                      <a:solidFill>
                        <a:srgbClr val="54628D"/>
                      </a:solidFill>
                      <a:cs typeface="+mn-ea"/>
                      <a:sym typeface="+mn-lt"/>
                    </a:rPr>
                    <a:t>03.Cost-effectiveness</a:t>
                  </a:r>
                  <a:endParaRPr lang="zh-CN" altLang="en-US" b="1" dirty="0">
                    <a:solidFill>
                      <a:srgbClr val="54628D"/>
                    </a:solidFill>
                    <a:cs typeface="+mn-ea"/>
                    <a:sym typeface="+mn-lt"/>
                  </a:endParaRPr>
                </a:p>
              </p:txBody>
            </p:sp>
            <p:sp>
              <p:nvSpPr>
                <p:cNvPr id="14" name="文本框 13"/>
                <p:cNvSpPr txBox="1"/>
                <p:nvPr/>
              </p:nvSpPr>
              <p:spPr>
                <a:xfrm>
                  <a:off x="360" y="8186"/>
                  <a:ext cx="3737" cy="1249"/>
                </a:xfrm>
                <a:prstGeom prst="rect">
                  <a:avLst/>
                </a:prstGeom>
                <a:noFill/>
              </p:spPr>
              <p:txBody>
                <a:bodyPr wrap="square" rtlCol="0">
                  <a:spAutoFit/>
                </a:bodyPr>
                <a:lstStyle/>
                <a:p>
                  <a:pPr algn="just" fontAlgn="auto">
                    <a:lnSpc>
                      <a:spcPct val="130000"/>
                    </a:lnSpc>
                  </a:pPr>
                  <a:r>
                    <a:rPr kumimoji="1" lang="en-US" altLang="zh-CN" sz="1200" noProof="0" dirty="0">
                      <a:ln>
                        <a:noFill/>
                      </a:ln>
                      <a:solidFill>
                        <a:srgbClr val="4E7090"/>
                      </a:solidFill>
                      <a:effectLst/>
                      <a:uLnTx/>
                      <a:uFillTx/>
                      <a:cs typeface="+mn-ea"/>
                      <a:sym typeface="+mn-lt"/>
                    </a:rPr>
                    <a:t>Count the average cost of background check per-applicant who accomplished first batch</a:t>
                  </a:r>
                  <a:endParaRPr kumimoji="1" lang="zh-CN" altLang="en-US" sz="1200" noProof="0" dirty="0">
                    <a:ln>
                      <a:noFill/>
                    </a:ln>
                    <a:solidFill>
                      <a:srgbClr val="4E7090"/>
                    </a:solidFill>
                    <a:effectLst/>
                    <a:uLnTx/>
                    <a:uFillTx/>
                    <a:cs typeface="+mn-ea"/>
                    <a:sym typeface="+mn-lt"/>
                  </a:endParaRPr>
                </a:p>
              </p:txBody>
            </p:sp>
          </p:grpSp>
          <p:cxnSp>
            <p:nvCxnSpPr>
              <p:cNvPr id="15" name="直接连接符 14"/>
              <p:cNvCxnSpPr/>
              <p:nvPr/>
            </p:nvCxnSpPr>
            <p:spPr>
              <a:xfrm>
                <a:off x="4252" y="7499"/>
                <a:ext cx="0" cy="2075"/>
              </a:xfrm>
              <a:prstGeom prst="line">
                <a:avLst/>
              </a:prstGeom>
              <a:ln>
                <a:solidFill>
                  <a:srgbClr val="5B48D0"/>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299" y="7499"/>
                <a:ext cx="0" cy="2075"/>
              </a:xfrm>
              <a:prstGeom prst="line">
                <a:avLst/>
              </a:prstGeom>
              <a:ln>
                <a:solidFill>
                  <a:srgbClr val="5B48D0"/>
                </a:solidFill>
                <a:prstDash val="dash"/>
              </a:ln>
            </p:spPr>
            <p:style>
              <a:lnRef idx="1">
                <a:schemeClr val="accent1"/>
              </a:lnRef>
              <a:fillRef idx="0">
                <a:schemeClr val="accent1"/>
              </a:fillRef>
              <a:effectRef idx="0">
                <a:schemeClr val="accent1"/>
              </a:effectRef>
              <a:fontRef idx="minor">
                <a:schemeClr val="tx1"/>
              </a:fontRef>
            </p:style>
          </p:cxnSp>
        </p:grpSp>
      </p:grpSp>
      <p:sp>
        <p:nvSpPr>
          <p:cNvPr id="27" name="圆角矩形 68">
            <a:extLst>
              <a:ext uri="{FF2B5EF4-FFF2-40B4-BE49-F238E27FC236}">
                <a16:creationId xmlns:a16="http://schemas.microsoft.com/office/drawing/2014/main" id="{315FA267-829B-8314-6BF3-5DBF5B8328FF}"/>
              </a:ext>
            </a:extLst>
          </p:cNvPr>
          <p:cNvSpPr/>
          <p:nvPr/>
        </p:nvSpPr>
        <p:spPr>
          <a:xfrm rot="3170898">
            <a:off x="10940976" y="3113916"/>
            <a:ext cx="2290952" cy="2053837"/>
          </a:xfrm>
          <a:prstGeom prst="roundRect">
            <a:avLst>
              <a:gd name="adj" fmla="val 5525"/>
            </a:avLst>
          </a:prstGeom>
          <a:solidFill>
            <a:srgbClr val="EEF0F4"/>
          </a:solidFill>
          <a:ln>
            <a:noFill/>
          </a:ln>
          <a:effectLst>
            <a:outerShdw blurRad="152400" dist="114300" dir="13500000" algn="br" rotWithShape="0">
              <a:schemeClr val="bg1">
                <a:alpha val="10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ustDataLst>
      <p:tags r:id="rId1"/>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EF0F4"/>
        </a:solidFill>
        <a:effectLst/>
      </p:bgPr>
    </p:bg>
    <p:spTree>
      <p:nvGrpSpPr>
        <p:cNvPr id="1" name=""/>
        <p:cNvGrpSpPr/>
        <p:nvPr/>
      </p:nvGrpSpPr>
      <p:grpSpPr>
        <a:xfrm>
          <a:off x="0" y="0"/>
          <a:ext cx="0" cy="0"/>
          <a:chOff x="0" y="0"/>
          <a:chExt cx="0" cy="0"/>
        </a:xfrm>
      </p:grpSpPr>
      <p:grpSp>
        <p:nvGrpSpPr>
          <p:cNvPr id="4" name="组合 3"/>
          <p:cNvGrpSpPr/>
          <p:nvPr/>
        </p:nvGrpSpPr>
        <p:grpSpPr>
          <a:xfrm>
            <a:off x="4271010" y="523240"/>
            <a:ext cx="3649980" cy="527050"/>
            <a:chOff x="6726" y="446"/>
            <a:chExt cx="5748" cy="830"/>
          </a:xfrm>
        </p:grpSpPr>
        <p:sp>
          <p:nvSpPr>
            <p:cNvPr id="48" name="圆角矩形 47"/>
            <p:cNvSpPr/>
            <p:nvPr/>
          </p:nvSpPr>
          <p:spPr>
            <a:xfrm>
              <a:off x="6726" y="446"/>
              <a:ext cx="5748" cy="830"/>
            </a:xfrm>
            <a:prstGeom prst="roundRect">
              <a:avLst>
                <a:gd name="adj" fmla="val 50000"/>
              </a:avLst>
            </a:prstGeom>
            <a:solidFill>
              <a:srgbClr val="EEF0F4"/>
            </a:solidFill>
            <a:ln w="0">
              <a:gradFill>
                <a:gsLst>
                  <a:gs pos="100000">
                    <a:srgbClr val="DAE9FB"/>
                  </a:gs>
                  <a:gs pos="0">
                    <a:schemeClr val="accent1">
                      <a:lumMod val="30000"/>
                      <a:lumOff val="70000"/>
                    </a:schemeClr>
                  </a:gs>
                </a:gsLst>
                <a:lin ang="0" scaled="0"/>
              </a:gra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cs typeface="+mn-ea"/>
                <a:sym typeface="+mn-lt"/>
              </a:endParaRPr>
            </a:p>
          </p:txBody>
        </p:sp>
        <p:sp>
          <p:nvSpPr>
            <p:cNvPr id="35" name="文本框 34"/>
            <p:cNvSpPr txBox="1"/>
            <p:nvPr/>
          </p:nvSpPr>
          <p:spPr>
            <a:xfrm>
              <a:off x="7327" y="523"/>
              <a:ext cx="4546" cy="677"/>
            </a:xfrm>
            <a:prstGeom prst="rect">
              <a:avLst/>
            </a:prstGeom>
            <a:noFill/>
          </p:spPr>
          <p:txBody>
            <a:bodyPr wrap="square" rtlCol="0">
              <a:spAutoFit/>
            </a:bodyPr>
            <a:lstStyle/>
            <a:p>
              <a:pPr algn="ctr" fontAlgn="auto">
                <a:lnSpc>
                  <a:spcPct val="100000"/>
                </a:lnSpc>
              </a:pPr>
              <a:r>
                <a:rPr lang="en-US" altLang="zh-CN" sz="2200" b="1" dirty="0">
                  <a:solidFill>
                    <a:srgbClr val="5B48D0"/>
                  </a:solidFill>
                  <a:cs typeface="+mn-ea"/>
                  <a:sym typeface="+mn-lt"/>
                </a:rPr>
                <a:t>Shopper Hiring Process </a:t>
              </a:r>
              <a:endParaRPr lang="zh-CN" altLang="en-US" sz="2200" b="1" dirty="0">
                <a:solidFill>
                  <a:srgbClr val="5B48D0"/>
                </a:solidFill>
                <a:cs typeface="+mn-ea"/>
                <a:sym typeface="+mn-lt"/>
              </a:endParaRPr>
            </a:p>
          </p:txBody>
        </p:sp>
      </p:grpSp>
      <p:grpSp>
        <p:nvGrpSpPr>
          <p:cNvPr id="2" name="组合 1"/>
          <p:cNvGrpSpPr/>
          <p:nvPr/>
        </p:nvGrpSpPr>
        <p:grpSpPr>
          <a:xfrm>
            <a:off x="56797" y="1860285"/>
            <a:ext cx="8296556" cy="1352775"/>
            <a:chOff x="-8" y="4994"/>
            <a:chExt cx="19216" cy="3841"/>
          </a:xfrm>
        </p:grpSpPr>
        <p:cxnSp>
          <p:nvCxnSpPr>
            <p:cNvPr id="148" name="直接连接符 147"/>
            <p:cNvCxnSpPr/>
            <p:nvPr/>
          </p:nvCxnSpPr>
          <p:spPr>
            <a:xfrm>
              <a:off x="-8" y="6000"/>
              <a:ext cx="19216" cy="0"/>
            </a:xfrm>
            <a:prstGeom prst="line">
              <a:avLst/>
            </a:prstGeom>
            <a:ln>
              <a:solidFill>
                <a:srgbClr val="5B48D0"/>
              </a:solidFill>
              <a:prstDash val="dash"/>
            </a:ln>
          </p:spPr>
          <p:style>
            <a:lnRef idx="1">
              <a:schemeClr val="accent1"/>
            </a:lnRef>
            <a:fillRef idx="0">
              <a:schemeClr val="accent1"/>
            </a:fillRef>
            <a:effectRef idx="0">
              <a:schemeClr val="accent1"/>
            </a:effectRef>
            <a:fontRef idx="minor">
              <a:schemeClr val="tx1"/>
            </a:fontRef>
          </p:style>
        </p:cxnSp>
        <p:grpSp>
          <p:nvGrpSpPr>
            <p:cNvPr id="146" name="组合 145"/>
            <p:cNvGrpSpPr/>
            <p:nvPr/>
          </p:nvGrpSpPr>
          <p:grpSpPr>
            <a:xfrm>
              <a:off x="1398" y="4994"/>
              <a:ext cx="3737" cy="3841"/>
              <a:chOff x="1443" y="4439"/>
              <a:chExt cx="3737" cy="3841"/>
            </a:xfrm>
          </p:grpSpPr>
          <p:grpSp>
            <p:nvGrpSpPr>
              <p:cNvPr id="103" name="组合 102"/>
              <p:cNvGrpSpPr/>
              <p:nvPr/>
            </p:nvGrpSpPr>
            <p:grpSpPr>
              <a:xfrm>
                <a:off x="2354" y="4439"/>
                <a:ext cx="1916" cy="1916"/>
                <a:chOff x="1955" y="5152"/>
                <a:chExt cx="1916" cy="1916"/>
              </a:xfrm>
            </p:grpSpPr>
            <p:grpSp>
              <p:nvGrpSpPr>
                <p:cNvPr id="104" name="组合 103"/>
                <p:cNvGrpSpPr/>
                <p:nvPr/>
              </p:nvGrpSpPr>
              <p:grpSpPr>
                <a:xfrm>
                  <a:off x="1955" y="5152"/>
                  <a:ext cx="1916" cy="1916"/>
                  <a:chOff x="1955" y="5151"/>
                  <a:chExt cx="1916" cy="1916"/>
                </a:xfrm>
              </p:grpSpPr>
              <p:grpSp>
                <p:nvGrpSpPr>
                  <p:cNvPr id="105" name="组合 104"/>
                  <p:cNvGrpSpPr/>
                  <p:nvPr/>
                </p:nvGrpSpPr>
                <p:grpSpPr>
                  <a:xfrm>
                    <a:off x="1955" y="5151"/>
                    <a:ext cx="1917" cy="1917"/>
                    <a:chOff x="3440" y="3620"/>
                    <a:chExt cx="2692" cy="2692"/>
                  </a:xfrm>
                </p:grpSpPr>
                <p:sp>
                  <p:nvSpPr>
                    <p:cNvPr id="106" name="圆角矩形 105"/>
                    <p:cNvSpPr/>
                    <p:nvPr/>
                  </p:nvSpPr>
                  <p:spPr>
                    <a:xfrm>
                      <a:off x="3440" y="3620"/>
                      <a:ext cx="2693" cy="2693"/>
                    </a:xfrm>
                    <a:prstGeom prst="roundRect">
                      <a:avLst/>
                    </a:prstGeom>
                    <a:solidFill>
                      <a:srgbClr val="EEF0F4"/>
                    </a:solidFill>
                    <a:ln>
                      <a:noFill/>
                    </a:ln>
                    <a:effectLst>
                      <a:outerShdw blurRad="279400" dist="215900" dir="13500000" algn="br" rotWithShape="0">
                        <a:schemeClr val="bg1">
                          <a:alpha val="8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7" name="圆角矩形 106"/>
                    <p:cNvSpPr/>
                    <p:nvPr/>
                  </p:nvSpPr>
                  <p:spPr>
                    <a:xfrm>
                      <a:off x="3440" y="3620"/>
                      <a:ext cx="2693" cy="2693"/>
                    </a:xfrm>
                    <a:prstGeom prst="roundRect">
                      <a:avLst/>
                    </a:prstGeom>
                    <a:solidFill>
                      <a:srgbClr val="EEF0F4"/>
                    </a:solidFill>
                    <a:ln>
                      <a:noFill/>
                    </a:ln>
                    <a:effectLst>
                      <a:outerShdw blurRad="266700" dist="76200" dir="2700000" algn="tl" rotWithShape="0">
                        <a:srgbClr val="54628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8" name="圆角矩形 107"/>
                  <p:cNvSpPr/>
                  <p:nvPr/>
                </p:nvSpPr>
                <p:spPr>
                  <a:xfrm>
                    <a:off x="2137" y="5333"/>
                    <a:ext cx="1552" cy="1552"/>
                  </a:xfrm>
                  <a:prstGeom prst="roundRect">
                    <a:avLst>
                      <a:gd name="adj" fmla="val 13768"/>
                    </a:avLst>
                  </a:prstGeom>
                  <a:solidFill>
                    <a:srgbClr val="EEF0F4"/>
                  </a:solidFill>
                  <a:ln>
                    <a:noFill/>
                  </a:ln>
                  <a:effectLst>
                    <a:innerShdw blurRad="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9" name="3"/>
                <p:cNvSpPr>
                  <a:spLocks noChangeAspect="1"/>
                </p:cNvSpPr>
                <p:nvPr/>
              </p:nvSpPr>
              <p:spPr bwMode="auto">
                <a:xfrm>
                  <a:off x="2605" y="5729"/>
                  <a:ext cx="616" cy="770"/>
                </a:xfrm>
                <a:custGeom>
                  <a:avLst/>
                  <a:gdLst>
                    <a:gd name="T0" fmla="*/ 2 w 10244"/>
                    <a:gd name="T1" fmla="*/ 5126 h 12802"/>
                    <a:gd name="T2" fmla="*/ 1278 w 10244"/>
                    <a:gd name="T3" fmla="*/ 3842 h 12802"/>
                    <a:gd name="T4" fmla="*/ 8966 w 10244"/>
                    <a:gd name="T5" fmla="*/ 3842 h 12802"/>
                    <a:gd name="T6" fmla="*/ 10242 w 10244"/>
                    <a:gd name="T7" fmla="*/ 5126 h 12802"/>
                    <a:gd name="T8" fmla="*/ 10242 w 10244"/>
                    <a:gd name="T9" fmla="*/ 11518 h 12802"/>
                    <a:gd name="T10" fmla="*/ 8966 w 10244"/>
                    <a:gd name="T11" fmla="*/ 12802 h 12802"/>
                    <a:gd name="T12" fmla="*/ 1278 w 10244"/>
                    <a:gd name="T13" fmla="*/ 12802 h 12802"/>
                    <a:gd name="T14" fmla="*/ 2 w 10244"/>
                    <a:gd name="T15" fmla="*/ 11518 h 12802"/>
                    <a:gd name="T16" fmla="*/ 2 w 10244"/>
                    <a:gd name="T17" fmla="*/ 5126 h 12802"/>
                    <a:gd name="T18" fmla="*/ 5122 w 10244"/>
                    <a:gd name="T19" fmla="*/ 9602 h 12802"/>
                    <a:gd name="T20" fmla="*/ 6402 w 10244"/>
                    <a:gd name="T21" fmla="*/ 8322 h 12802"/>
                    <a:gd name="T22" fmla="*/ 5122 w 10244"/>
                    <a:gd name="T23" fmla="*/ 7042 h 12802"/>
                    <a:gd name="T24" fmla="*/ 3842 w 10244"/>
                    <a:gd name="T25" fmla="*/ 8322 h 12802"/>
                    <a:gd name="T26" fmla="*/ 5122 w 10244"/>
                    <a:gd name="T27" fmla="*/ 9602 h 12802"/>
                    <a:gd name="T28" fmla="*/ 8322 w 10244"/>
                    <a:gd name="T29" fmla="*/ 3842 h 12802"/>
                    <a:gd name="T30" fmla="*/ 8322 w 10244"/>
                    <a:gd name="T31" fmla="*/ 3203 h 12802"/>
                    <a:gd name="T32" fmla="*/ 5122 w 10244"/>
                    <a:gd name="T33" fmla="*/ 2 h 12802"/>
                    <a:gd name="T34" fmla="*/ 1986 w 10244"/>
                    <a:gd name="T35" fmla="*/ 2562 h 12802"/>
                    <a:gd name="T36" fmla="*/ 3311 w 10244"/>
                    <a:gd name="T37" fmla="*/ 2562 h 12802"/>
                    <a:gd name="T38" fmla="*/ 5122 w 10244"/>
                    <a:gd name="T39" fmla="*/ 1282 h 12802"/>
                    <a:gd name="T40" fmla="*/ 7042 w 10244"/>
                    <a:gd name="T41" fmla="*/ 3200 h 12802"/>
                    <a:gd name="T42" fmla="*/ 7042 w 10244"/>
                    <a:gd name="T43" fmla="*/ 3842 h 12802"/>
                    <a:gd name="T44" fmla="*/ 8322 w 10244"/>
                    <a:gd name="T45" fmla="*/ 3842 h 12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244" h="12802">
                      <a:moveTo>
                        <a:pt x="2" y="5126"/>
                      </a:moveTo>
                      <a:cubicBezTo>
                        <a:pt x="2" y="4417"/>
                        <a:pt x="575" y="3842"/>
                        <a:pt x="1278" y="3842"/>
                      </a:cubicBezTo>
                      <a:lnTo>
                        <a:pt x="8966" y="3842"/>
                      </a:lnTo>
                      <a:cubicBezTo>
                        <a:pt x="9673" y="3844"/>
                        <a:pt x="10244" y="4419"/>
                        <a:pt x="10242" y="5126"/>
                      </a:cubicBezTo>
                      <a:lnTo>
                        <a:pt x="10242" y="11518"/>
                      </a:lnTo>
                      <a:cubicBezTo>
                        <a:pt x="10244" y="12225"/>
                        <a:pt x="9673" y="12800"/>
                        <a:pt x="8966" y="12802"/>
                      </a:cubicBezTo>
                      <a:lnTo>
                        <a:pt x="1278" y="12802"/>
                      </a:lnTo>
                      <a:cubicBezTo>
                        <a:pt x="571" y="12800"/>
                        <a:pt x="0" y="12225"/>
                        <a:pt x="2" y="11518"/>
                      </a:cubicBezTo>
                      <a:lnTo>
                        <a:pt x="2" y="5126"/>
                      </a:lnTo>
                      <a:close/>
                      <a:moveTo>
                        <a:pt x="5122" y="9602"/>
                      </a:moveTo>
                      <a:cubicBezTo>
                        <a:pt x="5829" y="9602"/>
                        <a:pt x="6402" y="9029"/>
                        <a:pt x="6402" y="8322"/>
                      </a:cubicBezTo>
                      <a:cubicBezTo>
                        <a:pt x="6402" y="7615"/>
                        <a:pt x="5829" y="7042"/>
                        <a:pt x="5122" y="7042"/>
                      </a:cubicBezTo>
                      <a:cubicBezTo>
                        <a:pt x="4415" y="7042"/>
                        <a:pt x="3842" y="7615"/>
                        <a:pt x="3842" y="8322"/>
                      </a:cubicBezTo>
                      <a:cubicBezTo>
                        <a:pt x="3842" y="9029"/>
                        <a:pt x="4415" y="9602"/>
                        <a:pt x="5122" y="9602"/>
                      </a:cubicBezTo>
                      <a:close/>
                      <a:moveTo>
                        <a:pt x="8322" y="3842"/>
                      </a:moveTo>
                      <a:lnTo>
                        <a:pt x="8322" y="3203"/>
                      </a:lnTo>
                      <a:cubicBezTo>
                        <a:pt x="8325" y="1435"/>
                        <a:pt x="6891" y="0"/>
                        <a:pt x="5122" y="2"/>
                      </a:cubicBezTo>
                      <a:cubicBezTo>
                        <a:pt x="3602" y="3"/>
                        <a:pt x="2292" y="1073"/>
                        <a:pt x="1986" y="2562"/>
                      </a:cubicBezTo>
                      <a:lnTo>
                        <a:pt x="3311" y="2562"/>
                      </a:lnTo>
                      <a:cubicBezTo>
                        <a:pt x="3583" y="1795"/>
                        <a:pt x="4308" y="1282"/>
                        <a:pt x="5122" y="1282"/>
                      </a:cubicBezTo>
                      <a:cubicBezTo>
                        <a:pt x="6182" y="1282"/>
                        <a:pt x="7042" y="2141"/>
                        <a:pt x="7042" y="3200"/>
                      </a:cubicBezTo>
                      <a:lnTo>
                        <a:pt x="7042" y="3842"/>
                      </a:lnTo>
                      <a:lnTo>
                        <a:pt x="8322" y="3842"/>
                      </a:lnTo>
                      <a:close/>
                    </a:path>
                  </a:pathLst>
                </a:custGeom>
                <a:solidFill>
                  <a:srgbClr val="5B48D0"/>
                </a:solidFill>
                <a:ln>
                  <a:noFill/>
                </a:ln>
              </p:spPr>
              <p:txBody>
                <a:bodyPr/>
                <a:lstStyle/>
                <a:p>
                  <a:endParaRPr lang="zh-CN" altLang="en-US">
                    <a:cs typeface="+mn-ea"/>
                    <a:sym typeface="+mn-lt"/>
                  </a:endParaRPr>
                </a:p>
              </p:txBody>
            </p:sp>
          </p:grpSp>
          <p:sp>
            <p:nvSpPr>
              <p:cNvPr id="132" name="文本框 131"/>
              <p:cNvSpPr txBox="1"/>
              <p:nvPr/>
            </p:nvSpPr>
            <p:spPr>
              <a:xfrm>
                <a:off x="1443" y="7391"/>
                <a:ext cx="3737" cy="889"/>
              </a:xfrm>
              <a:prstGeom prst="rect">
                <a:avLst/>
              </a:prstGeom>
              <a:noFill/>
            </p:spPr>
            <p:txBody>
              <a:bodyPr wrap="square" rtlCol="0">
                <a:spAutoFit/>
              </a:bodyPr>
              <a:lstStyle/>
              <a:p>
                <a:pPr algn="just" fontAlgn="auto">
                  <a:lnSpc>
                    <a:spcPct val="130000"/>
                  </a:lnSpc>
                </a:pPr>
                <a:endParaRPr kumimoji="1" lang="zh-CN" altLang="en-US" sz="1200" noProof="0" dirty="0">
                  <a:ln>
                    <a:noFill/>
                  </a:ln>
                  <a:solidFill>
                    <a:srgbClr val="4E7090"/>
                  </a:solidFill>
                  <a:effectLst/>
                  <a:uLnTx/>
                  <a:uFillTx/>
                  <a:cs typeface="+mn-ea"/>
                  <a:sym typeface="+mn-lt"/>
                </a:endParaRPr>
              </a:p>
            </p:txBody>
          </p:sp>
        </p:grpSp>
        <p:grpSp>
          <p:nvGrpSpPr>
            <p:cNvPr id="117" name="组合 116"/>
            <p:cNvGrpSpPr/>
            <p:nvPr/>
          </p:nvGrpSpPr>
          <p:grpSpPr>
            <a:xfrm>
              <a:off x="10755" y="4996"/>
              <a:ext cx="1916" cy="1916"/>
              <a:chOff x="1955" y="5152"/>
              <a:chExt cx="1916" cy="1916"/>
            </a:xfrm>
          </p:grpSpPr>
          <p:grpSp>
            <p:nvGrpSpPr>
              <p:cNvPr id="118" name="组合 117"/>
              <p:cNvGrpSpPr/>
              <p:nvPr/>
            </p:nvGrpSpPr>
            <p:grpSpPr>
              <a:xfrm>
                <a:off x="1955" y="5152"/>
                <a:ext cx="1916" cy="1916"/>
                <a:chOff x="1955" y="5151"/>
                <a:chExt cx="1916" cy="1916"/>
              </a:xfrm>
            </p:grpSpPr>
            <p:grpSp>
              <p:nvGrpSpPr>
                <p:cNvPr id="119" name="组合 118"/>
                <p:cNvGrpSpPr/>
                <p:nvPr/>
              </p:nvGrpSpPr>
              <p:grpSpPr>
                <a:xfrm>
                  <a:off x="1955" y="5151"/>
                  <a:ext cx="1917" cy="1917"/>
                  <a:chOff x="3440" y="3620"/>
                  <a:chExt cx="2692" cy="2692"/>
                </a:xfrm>
              </p:grpSpPr>
              <p:sp>
                <p:nvSpPr>
                  <p:cNvPr id="120" name="圆角矩形 119"/>
                  <p:cNvSpPr/>
                  <p:nvPr/>
                </p:nvSpPr>
                <p:spPr>
                  <a:xfrm>
                    <a:off x="3440" y="3620"/>
                    <a:ext cx="2693" cy="2693"/>
                  </a:xfrm>
                  <a:prstGeom prst="roundRect">
                    <a:avLst/>
                  </a:prstGeom>
                  <a:solidFill>
                    <a:srgbClr val="EEF0F4"/>
                  </a:solidFill>
                  <a:ln>
                    <a:noFill/>
                  </a:ln>
                  <a:effectLst>
                    <a:outerShdw blurRad="279400" dist="215900" dir="13500000" algn="br" rotWithShape="0">
                      <a:schemeClr val="bg1">
                        <a:alpha val="8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1" name="圆角矩形 120"/>
                  <p:cNvSpPr/>
                  <p:nvPr/>
                </p:nvSpPr>
                <p:spPr>
                  <a:xfrm>
                    <a:off x="3440" y="3620"/>
                    <a:ext cx="2693" cy="2693"/>
                  </a:xfrm>
                  <a:prstGeom prst="roundRect">
                    <a:avLst/>
                  </a:prstGeom>
                  <a:solidFill>
                    <a:srgbClr val="EEF0F4"/>
                  </a:solidFill>
                  <a:ln>
                    <a:noFill/>
                  </a:ln>
                  <a:effectLst>
                    <a:outerShdw blurRad="266700" dist="76200" dir="2700000" algn="tl" rotWithShape="0">
                      <a:srgbClr val="54628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22" name="圆角矩形 121"/>
                <p:cNvSpPr/>
                <p:nvPr/>
              </p:nvSpPr>
              <p:spPr>
                <a:xfrm>
                  <a:off x="2137" y="5333"/>
                  <a:ext cx="1552" cy="1552"/>
                </a:xfrm>
                <a:prstGeom prst="roundRect">
                  <a:avLst>
                    <a:gd name="adj" fmla="val 13768"/>
                  </a:avLst>
                </a:prstGeom>
                <a:solidFill>
                  <a:srgbClr val="EEF0F4"/>
                </a:solidFill>
                <a:ln>
                  <a:noFill/>
                </a:ln>
                <a:effectLst>
                  <a:innerShdw blurRad="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23" name="3"/>
              <p:cNvSpPr>
                <a:spLocks noChangeAspect="1"/>
              </p:cNvSpPr>
              <p:nvPr/>
            </p:nvSpPr>
            <p:spPr bwMode="auto">
              <a:xfrm>
                <a:off x="2537" y="5729"/>
                <a:ext cx="750" cy="770"/>
              </a:xfrm>
              <a:custGeom>
                <a:avLst/>
                <a:gdLst>
                  <a:gd name="T0" fmla="*/ 2977 w 11734"/>
                  <a:gd name="T1" fmla="*/ 8446 h 12035"/>
                  <a:gd name="T2" fmla="*/ 0 w 11734"/>
                  <a:gd name="T3" fmla="*/ 4267 h 12035"/>
                  <a:gd name="T4" fmla="*/ 3734 w 11734"/>
                  <a:gd name="T5" fmla="*/ 0 h 12035"/>
                  <a:gd name="T6" fmla="*/ 7467 w 11734"/>
                  <a:gd name="T7" fmla="*/ 4267 h 12035"/>
                  <a:gd name="T8" fmla="*/ 4490 w 11734"/>
                  <a:gd name="T9" fmla="*/ 8446 h 12035"/>
                  <a:gd name="T10" fmla="*/ 4800 w 11734"/>
                  <a:gd name="T11" fmla="*/ 9067 h 12035"/>
                  <a:gd name="T12" fmla="*/ 3831 w 11734"/>
                  <a:gd name="T13" fmla="*/ 9067 h 12035"/>
                  <a:gd name="T14" fmla="*/ 3922 w 11734"/>
                  <a:gd name="T15" fmla="*/ 10212 h 12035"/>
                  <a:gd name="T16" fmla="*/ 3360 w 11734"/>
                  <a:gd name="T17" fmla="*/ 11947 h 12035"/>
                  <a:gd name="T18" fmla="*/ 2987 w 11734"/>
                  <a:gd name="T19" fmla="*/ 11894 h 12035"/>
                  <a:gd name="T20" fmla="*/ 3040 w 11734"/>
                  <a:gd name="T21" fmla="*/ 11520 h 12035"/>
                  <a:gd name="T22" fmla="*/ 3545 w 11734"/>
                  <a:gd name="T23" fmla="*/ 10589 h 12035"/>
                  <a:gd name="T24" fmla="*/ 3280 w 11734"/>
                  <a:gd name="T25" fmla="*/ 9067 h 12035"/>
                  <a:gd name="T26" fmla="*/ 2667 w 11734"/>
                  <a:gd name="T27" fmla="*/ 9067 h 12035"/>
                  <a:gd name="T28" fmla="*/ 2977 w 11734"/>
                  <a:gd name="T29" fmla="*/ 8446 h 12035"/>
                  <a:gd name="T30" fmla="*/ 6711 w 11734"/>
                  <a:gd name="T31" fmla="*/ 8450 h 12035"/>
                  <a:gd name="T32" fmla="*/ 8534 w 11734"/>
                  <a:gd name="T33" fmla="*/ 4267 h 12035"/>
                  <a:gd name="T34" fmla="*/ 8144 w 11734"/>
                  <a:gd name="T35" fmla="*/ 2159 h 12035"/>
                  <a:gd name="T36" fmla="*/ 8534 w 11734"/>
                  <a:gd name="T37" fmla="*/ 2134 h 12035"/>
                  <a:gd name="T38" fmla="*/ 11734 w 11734"/>
                  <a:gd name="T39" fmla="*/ 5600 h 12035"/>
                  <a:gd name="T40" fmla="*/ 9286 w 11734"/>
                  <a:gd name="T41" fmla="*/ 8971 h 12035"/>
                  <a:gd name="T42" fmla="*/ 9600 w 11734"/>
                  <a:gd name="T43" fmla="*/ 9600 h 12035"/>
                  <a:gd name="T44" fmla="*/ 8667 w 11734"/>
                  <a:gd name="T45" fmla="*/ 9600 h 12035"/>
                  <a:gd name="T46" fmla="*/ 8772 w 11734"/>
                  <a:gd name="T47" fmla="*/ 10014 h 12035"/>
                  <a:gd name="T48" fmla="*/ 8148 w 11734"/>
                  <a:gd name="T49" fmla="*/ 11422 h 12035"/>
                  <a:gd name="T50" fmla="*/ 7772 w 11734"/>
                  <a:gd name="T51" fmla="*/ 11352 h 12035"/>
                  <a:gd name="T52" fmla="*/ 7853 w 11734"/>
                  <a:gd name="T53" fmla="*/ 10978 h 12035"/>
                  <a:gd name="T54" fmla="*/ 8295 w 11734"/>
                  <a:gd name="T55" fmla="*/ 10253 h 12035"/>
                  <a:gd name="T56" fmla="*/ 8134 w 11734"/>
                  <a:gd name="T57" fmla="*/ 9600 h 12035"/>
                  <a:gd name="T58" fmla="*/ 7467 w 11734"/>
                  <a:gd name="T59" fmla="*/ 9600 h 12035"/>
                  <a:gd name="T60" fmla="*/ 7782 w 11734"/>
                  <a:gd name="T61" fmla="*/ 8971 h 12035"/>
                  <a:gd name="T62" fmla="*/ 6711 w 11734"/>
                  <a:gd name="T63" fmla="*/ 8450 h 12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734" h="12035">
                    <a:moveTo>
                      <a:pt x="2977" y="8446"/>
                    </a:moveTo>
                    <a:cubicBezTo>
                      <a:pt x="1278" y="8046"/>
                      <a:pt x="0" y="6327"/>
                      <a:pt x="0" y="4267"/>
                    </a:cubicBezTo>
                    <a:cubicBezTo>
                      <a:pt x="0" y="1911"/>
                      <a:pt x="1672" y="0"/>
                      <a:pt x="3734" y="0"/>
                    </a:cubicBezTo>
                    <a:cubicBezTo>
                      <a:pt x="5796" y="0"/>
                      <a:pt x="7467" y="1911"/>
                      <a:pt x="7467" y="4267"/>
                    </a:cubicBezTo>
                    <a:cubicBezTo>
                      <a:pt x="7467" y="6327"/>
                      <a:pt x="6189" y="8047"/>
                      <a:pt x="4490" y="8446"/>
                    </a:cubicBezTo>
                    <a:lnTo>
                      <a:pt x="4800" y="9067"/>
                    </a:lnTo>
                    <a:lnTo>
                      <a:pt x="3831" y="9067"/>
                    </a:lnTo>
                    <a:cubicBezTo>
                      <a:pt x="3671" y="9624"/>
                      <a:pt x="3712" y="10001"/>
                      <a:pt x="3922" y="10212"/>
                    </a:cubicBezTo>
                    <a:cubicBezTo>
                      <a:pt x="4428" y="10717"/>
                      <a:pt x="4183" y="11330"/>
                      <a:pt x="3360" y="11947"/>
                    </a:cubicBezTo>
                    <a:cubicBezTo>
                      <a:pt x="3243" y="12035"/>
                      <a:pt x="3075" y="12011"/>
                      <a:pt x="2987" y="11894"/>
                    </a:cubicBezTo>
                    <a:cubicBezTo>
                      <a:pt x="2899" y="11776"/>
                      <a:pt x="2923" y="11609"/>
                      <a:pt x="3040" y="11520"/>
                    </a:cubicBezTo>
                    <a:cubicBezTo>
                      <a:pt x="3640" y="11070"/>
                      <a:pt x="3751" y="10794"/>
                      <a:pt x="3545" y="10589"/>
                    </a:cubicBezTo>
                    <a:cubicBezTo>
                      <a:pt x="3198" y="10242"/>
                      <a:pt x="3119" y="9730"/>
                      <a:pt x="3280" y="9067"/>
                    </a:cubicBezTo>
                    <a:lnTo>
                      <a:pt x="2667" y="9067"/>
                    </a:lnTo>
                    <a:lnTo>
                      <a:pt x="2977" y="8446"/>
                    </a:lnTo>
                    <a:close/>
                    <a:moveTo>
                      <a:pt x="6711" y="8450"/>
                    </a:moveTo>
                    <a:cubicBezTo>
                      <a:pt x="7822" y="7473"/>
                      <a:pt x="8534" y="5962"/>
                      <a:pt x="8534" y="4267"/>
                    </a:cubicBezTo>
                    <a:cubicBezTo>
                      <a:pt x="8534" y="3518"/>
                      <a:pt x="8395" y="2806"/>
                      <a:pt x="8144" y="2159"/>
                    </a:cubicBezTo>
                    <a:cubicBezTo>
                      <a:pt x="8273" y="2142"/>
                      <a:pt x="8403" y="2134"/>
                      <a:pt x="8534" y="2134"/>
                    </a:cubicBezTo>
                    <a:cubicBezTo>
                      <a:pt x="10301" y="2134"/>
                      <a:pt x="11734" y="3686"/>
                      <a:pt x="11734" y="5600"/>
                    </a:cubicBezTo>
                    <a:cubicBezTo>
                      <a:pt x="11734" y="7234"/>
                      <a:pt x="10690" y="8605"/>
                      <a:pt x="9286" y="8971"/>
                    </a:cubicBezTo>
                    <a:lnTo>
                      <a:pt x="9600" y="9600"/>
                    </a:lnTo>
                    <a:lnTo>
                      <a:pt x="8667" y="9600"/>
                    </a:lnTo>
                    <a:cubicBezTo>
                      <a:pt x="8667" y="9737"/>
                      <a:pt x="8702" y="9874"/>
                      <a:pt x="8772" y="10014"/>
                    </a:cubicBezTo>
                    <a:cubicBezTo>
                      <a:pt x="9023" y="10516"/>
                      <a:pt x="8780" y="11001"/>
                      <a:pt x="8148" y="11422"/>
                    </a:cubicBezTo>
                    <a:cubicBezTo>
                      <a:pt x="8025" y="11509"/>
                      <a:pt x="7855" y="11478"/>
                      <a:pt x="7772" y="11352"/>
                    </a:cubicBezTo>
                    <a:cubicBezTo>
                      <a:pt x="7689" y="11227"/>
                      <a:pt x="7725" y="11058"/>
                      <a:pt x="7853" y="10978"/>
                    </a:cubicBezTo>
                    <a:cubicBezTo>
                      <a:pt x="8287" y="10689"/>
                      <a:pt x="8400" y="10463"/>
                      <a:pt x="8295" y="10253"/>
                    </a:cubicBezTo>
                    <a:cubicBezTo>
                      <a:pt x="8191" y="10051"/>
                      <a:pt x="8136" y="9828"/>
                      <a:pt x="8134" y="9600"/>
                    </a:cubicBezTo>
                    <a:lnTo>
                      <a:pt x="7467" y="9600"/>
                    </a:lnTo>
                    <a:lnTo>
                      <a:pt x="7782" y="8971"/>
                    </a:lnTo>
                    <a:cubicBezTo>
                      <a:pt x="7394" y="8869"/>
                      <a:pt x="7031" y="8692"/>
                      <a:pt x="6711" y="8450"/>
                    </a:cubicBezTo>
                    <a:close/>
                  </a:path>
                </a:pathLst>
              </a:custGeom>
              <a:solidFill>
                <a:srgbClr val="5B48D0"/>
              </a:solidFill>
              <a:ln>
                <a:noFill/>
              </a:ln>
            </p:spPr>
            <p:txBody>
              <a:bodyPr/>
              <a:lstStyle/>
              <a:p>
                <a:endParaRPr lang="zh-CN" altLang="en-US">
                  <a:cs typeface="+mn-ea"/>
                  <a:sym typeface="+mn-lt"/>
                </a:endParaRPr>
              </a:p>
            </p:txBody>
          </p:sp>
        </p:grpSp>
        <p:grpSp>
          <p:nvGrpSpPr>
            <p:cNvPr id="124" name="组合 123"/>
            <p:cNvGrpSpPr/>
            <p:nvPr/>
          </p:nvGrpSpPr>
          <p:grpSpPr>
            <a:xfrm>
              <a:off x="14977" y="4997"/>
              <a:ext cx="1916" cy="1916"/>
              <a:chOff x="1955" y="5152"/>
              <a:chExt cx="1916" cy="1916"/>
            </a:xfrm>
          </p:grpSpPr>
          <p:grpSp>
            <p:nvGrpSpPr>
              <p:cNvPr id="125" name="组合 124"/>
              <p:cNvGrpSpPr/>
              <p:nvPr/>
            </p:nvGrpSpPr>
            <p:grpSpPr>
              <a:xfrm>
                <a:off x="1955" y="5152"/>
                <a:ext cx="1916" cy="1916"/>
                <a:chOff x="1955" y="5151"/>
                <a:chExt cx="1916" cy="1916"/>
              </a:xfrm>
            </p:grpSpPr>
            <p:grpSp>
              <p:nvGrpSpPr>
                <p:cNvPr id="126" name="组合 125"/>
                <p:cNvGrpSpPr/>
                <p:nvPr/>
              </p:nvGrpSpPr>
              <p:grpSpPr>
                <a:xfrm>
                  <a:off x="1955" y="5151"/>
                  <a:ext cx="1917" cy="1917"/>
                  <a:chOff x="3440" y="3620"/>
                  <a:chExt cx="2692" cy="2692"/>
                </a:xfrm>
              </p:grpSpPr>
              <p:sp>
                <p:nvSpPr>
                  <p:cNvPr id="127" name="圆角矩形 126"/>
                  <p:cNvSpPr/>
                  <p:nvPr/>
                </p:nvSpPr>
                <p:spPr>
                  <a:xfrm>
                    <a:off x="3440" y="3620"/>
                    <a:ext cx="2693" cy="2693"/>
                  </a:xfrm>
                  <a:prstGeom prst="roundRect">
                    <a:avLst/>
                  </a:prstGeom>
                  <a:solidFill>
                    <a:srgbClr val="EEF0F4"/>
                  </a:solidFill>
                  <a:ln>
                    <a:noFill/>
                  </a:ln>
                  <a:effectLst>
                    <a:outerShdw blurRad="279400" dist="215900" dir="13500000" algn="br" rotWithShape="0">
                      <a:schemeClr val="bg1">
                        <a:alpha val="8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8" name="圆角矩形 127"/>
                  <p:cNvSpPr/>
                  <p:nvPr/>
                </p:nvSpPr>
                <p:spPr>
                  <a:xfrm>
                    <a:off x="3440" y="3620"/>
                    <a:ext cx="2693" cy="2693"/>
                  </a:xfrm>
                  <a:prstGeom prst="roundRect">
                    <a:avLst/>
                  </a:prstGeom>
                  <a:solidFill>
                    <a:srgbClr val="EEF0F4"/>
                  </a:solidFill>
                  <a:ln>
                    <a:noFill/>
                  </a:ln>
                  <a:effectLst>
                    <a:outerShdw blurRad="266700" dist="76200" dir="2700000" algn="tl" rotWithShape="0">
                      <a:srgbClr val="54628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29" name="圆角矩形 128"/>
                <p:cNvSpPr/>
                <p:nvPr/>
              </p:nvSpPr>
              <p:spPr>
                <a:xfrm>
                  <a:off x="2137" y="5333"/>
                  <a:ext cx="1552" cy="1552"/>
                </a:xfrm>
                <a:prstGeom prst="roundRect">
                  <a:avLst>
                    <a:gd name="adj" fmla="val 13768"/>
                  </a:avLst>
                </a:prstGeom>
                <a:solidFill>
                  <a:srgbClr val="EEF0F4"/>
                </a:solidFill>
                <a:ln>
                  <a:noFill/>
                </a:ln>
                <a:effectLst>
                  <a:innerShdw blurRad="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30" name="3"/>
              <p:cNvSpPr>
                <a:spLocks noChangeAspect="1"/>
              </p:cNvSpPr>
              <p:nvPr/>
            </p:nvSpPr>
            <p:spPr bwMode="auto">
              <a:xfrm>
                <a:off x="2528" y="5729"/>
                <a:ext cx="769" cy="770"/>
              </a:xfrm>
              <a:custGeom>
                <a:avLst/>
                <a:gdLst>
                  <a:gd name="T0" fmla="*/ 9102 w 12516"/>
                  <a:gd name="T1" fmla="*/ 7467 h 12516"/>
                  <a:gd name="T2" fmla="*/ 9102 w 12516"/>
                  <a:gd name="T3" fmla="*/ 7396 h 12516"/>
                  <a:gd name="T4" fmla="*/ 9671 w 12516"/>
                  <a:gd name="T5" fmla="*/ 6827 h 12516"/>
                  <a:gd name="T6" fmla="*/ 10240 w 12516"/>
                  <a:gd name="T7" fmla="*/ 7396 h 12516"/>
                  <a:gd name="T8" fmla="*/ 10240 w 12516"/>
                  <a:gd name="T9" fmla="*/ 7467 h 12516"/>
                  <a:gd name="T10" fmla="*/ 10827 w 12516"/>
                  <a:gd name="T11" fmla="*/ 7711 h 12516"/>
                  <a:gd name="T12" fmla="*/ 10879 w 12516"/>
                  <a:gd name="T13" fmla="*/ 7660 h 12516"/>
                  <a:gd name="T14" fmla="*/ 11683 w 12516"/>
                  <a:gd name="T15" fmla="*/ 7660 h 12516"/>
                  <a:gd name="T16" fmla="*/ 11683 w 12516"/>
                  <a:gd name="T17" fmla="*/ 8465 h 12516"/>
                  <a:gd name="T18" fmla="*/ 11632 w 12516"/>
                  <a:gd name="T19" fmla="*/ 8515 h 12516"/>
                  <a:gd name="T20" fmla="*/ 11875 w 12516"/>
                  <a:gd name="T21" fmla="*/ 9102 h 12516"/>
                  <a:gd name="T22" fmla="*/ 11947 w 12516"/>
                  <a:gd name="T23" fmla="*/ 9102 h 12516"/>
                  <a:gd name="T24" fmla="*/ 12516 w 12516"/>
                  <a:gd name="T25" fmla="*/ 9671 h 12516"/>
                  <a:gd name="T26" fmla="*/ 11947 w 12516"/>
                  <a:gd name="T27" fmla="*/ 10240 h 12516"/>
                  <a:gd name="T28" fmla="*/ 11875 w 12516"/>
                  <a:gd name="T29" fmla="*/ 10240 h 12516"/>
                  <a:gd name="T30" fmla="*/ 11632 w 12516"/>
                  <a:gd name="T31" fmla="*/ 10827 h 12516"/>
                  <a:gd name="T32" fmla="*/ 11683 w 12516"/>
                  <a:gd name="T33" fmla="*/ 10879 h 12516"/>
                  <a:gd name="T34" fmla="*/ 11683 w 12516"/>
                  <a:gd name="T35" fmla="*/ 11683 h 12516"/>
                  <a:gd name="T36" fmla="*/ 10878 w 12516"/>
                  <a:gd name="T37" fmla="*/ 11683 h 12516"/>
                  <a:gd name="T38" fmla="*/ 10827 w 12516"/>
                  <a:gd name="T39" fmla="*/ 11632 h 12516"/>
                  <a:gd name="T40" fmla="*/ 10240 w 12516"/>
                  <a:gd name="T41" fmla="*/ 11875 h 12516"/>
                  <a:gd name="T42" fmla="*/ 10240 w 12516"/>
                  <a:gd name="T43" fmla="*/ 11947 h 12516"/>
                  <a:gd name="T44" fmla="*/ 9671 w 12516"/>
                  <a:gd name="T45" fmla="*/ 12516 h 12516"/>
                  <a:gd name="T46" fmla="*/ 9102 w 12516"/>
                  <a:gd name="T47" fmla="*/ 11947 h 12516"/>
                  <a:gd name="T48" fmla="*/ 9102 w 12516"/>
                  <a:gd name="T49" fmla="*/ 11875 h 12516"/>
                  <a:gd name="T50" fmla="*/ 8515 w 12516"/>
                  <a:gd name="T51" fmla="*/ 11632 h 12516"/>
                  <a:gd name="T52" fmla="*/ 8464 w 12516"/>
                  <a:gd name="T53" fmla="*/ 11683 h 12516"/>
                  <a:gd name="T54" fmla="*/ 7667 w 12516"/>
                  <a:gd name="T55" fmla="*/ 11676 h 12516"/>
                  <a:gd name="T56" fmla="*/ 7660 w 12516"/>
                  <a:gd name="T57" fmla="*/ 10879 h 12516"/>
                  <a:gd name="T58" fmla="*/ 7711 w 12516"/>
                  <a:gd name="T59" fmla="*/ 10827 h 12516"/>
                  <a:gd name="T60" fmla="*/ 7467 w 12516"/>
                  <a:gd name="T61" fmla="*/ 10240 h 12516"/>
                  <a:gd name="T62" fmla="*/ 7396 w 12516"/>
                  <a:gd name="T63" fmla="*/ 10240 h 12516"/>
                  <a:gd name="T64" fmla="*/ 6827 w 12516"/>
                  <a:gd name="T65" fmla="*/ 9671 h 12516"/>
                  <a:gd name="T66" fmla="*/ 7396 w 12516"/>
                  <a:gd name="T67" fmla="*/ 9102 h 12516"/>
                  <a:gd name="T68" fmla="*/ 7467 w 12516"/>
                  <a:gd name="T69" fmla="*/ 9102 h 12516"/>
                  <a:gd name="T70" fmla="*/ 7711 w 12516"/>
                  <a:gd name="T71" fmla="*/ 8515 h 12516"/>
                  <a:gd name="T72" fmla="*/ 7660 w 12516"/>
                  <a:gd name="T73" fmla="*/ 8464 h 12516"/>
                  <a:gd name="T74" fmla="*/ 7660 w 12516"/>
                  <a:gd name="T75" fmla="*/ 7659 h 12516"/>
                  <a:gd name="T76" fmla="*/ 8465 w 12516"/>
                  <a:gd name="T77" fmla="*/ 7660 h 12516"/>
                  <a:gd name="T78" fmla="*/ 8515 w 12516"/>
                  <a:gd name="T79" fmla="*/ 7711 h 12516"/>
                  <a:gd name="T80" fmla="*/ 9102 w 12516"/>
                  <a:gd name="T81" fmla="*/ 7467 h 12516"/>
                  <a:gd name="T82" fmla="*/ 5854 w 12516"/>
                  <a:gd name="T83" fmla="*/ 10809 h 12516"/>
                  <a:gd name="T84" fmla="*/ 569 w 12516"/>
                  <a:gd name="T85" fmla="*/ 10809 h 12516"/>
                  <a:gd name="T86" fmla="*/ 0 w 12516"/>
                  <a:gd name="T87" fmla="*/ 10240 h 12516"/>
                  <a:gd name="T88" fmla="*/ 0 w 12516"/>
                  <a:gd name="T89" fmla="*/ 9671 h 12516"/>
                  <a:gd name="T90" fmla="*/ 2693 w 12516"/>
                  <a:gd name="T91" fmla="*/ 5516 h 12516"/>
                  <a:gd name="T92" fmla="*/ 7585 w 12516"/>
                  <a:gd name="T93" fmla="*/ 6278 h 12516"/>
                  <a:gd name="T94" fmla="*/ 5689 w 12516"/>
                  <a:gd name="T95" fmla="*/ 9671 h 12516"/>
                  <a:gd name="T96" fmla="*/ 5854 w 12516"/>
                  <a:gd name="T97" fmla="*/ 10809 h 12516"/>
                  <a:gd name="T98" fmla="*/ 4551 w 12516"/>
                  <a:gd name="T99" fmla="*/ 5120 h 12516"/>
                  <a:gd name="T100" fmla="*/ 2276 w 12516"/>
                  <a:gd name="T101" fmla="*/ 2560 h 12516"/>
                  <a:gd name="T102" fmla="*/ 4551 w 12516"/>
                  <a:gd name="T103" fmla="*/ 0 h 12516"/>
                  <a:gd name="T104" fmla="*/ 6827 w 12516"/>
                  <a:gd name="T105" fmla="*/ 2560 h 12516"/>
                  <a:gd name="T106" fmla="*/ 4551 w 12516"/>
                  <a:gd name="T107" fmla="*/ 5120 h 12516"/>
                  <a:gd name="T108" fmla="*/ 9671 w 12516"/>
                  <a:gd name="T109" fmla="*/ 10809 h 12516"/>
                  <a:gd name="T110" fmla="*/ 10809 w 12516"/>
                  <a:gd name="T111" fmla="*/ 9671 h 12516"/>
                  <a:gd name="T112" fmla="*/ 9671 w 12516"/>
                  <a:gd name="T113" fmla="*/ 8534 h 12516"/>
                  <a:gd name="T114" fmla="*/ 8534 w 12516"/>
                  <a:gd name="T115" fmla="*/ 9671 h 12516"/>
                  <a:gd name="T116" fmla="*/ 9671 w 12516"/>
                  <a:gd name="T117" fmla="*/ 10809 h 1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516" h="12516">
                    <a:moveTo>
                      <a:pt x="9102" y="7467"/>
                    </a:moveTo>
                    <a:lnTo>
                      <a:pt x="9102" y="7396"/>
                    </a:lnTo>
                    <a:cubicBezTo>
                      <a:pt x="9102" y="7082"/>
                      <a:pt x="9357" y="6827"/>
                      <a:pt x="9671" y="6827"/>
                    </a:cubicBezTo>
                    <a:cubicBezTo>
                      <a:pt x="9986" y="6827"/>
                      <a:pt x="10240" y="7082"/>
                      <a:pt x="10240" y="7396"/>
                    </a:cubicBezTo>
                    <a:lnTo>
                      <a:pt x="10240" y="7467"/>
                    </a:lnTo>
                    <a:cubicBezTo>
                      <a:pt x="10449" y="7521"/>
                      <a:pt x="10646" y="7604"/>
                      <a:pt x="10827" y="7711"/>
                    </a:cubicBezTo>
                    <a:lnTo>
                      <a:pt x="10879" y="7660"/>
                    </a:lnTo>
                    <a:cubicBezTo>
                      <a:pt x="11101" y="7438"/>
                      <a:pt x="11461" y="7438"/>
                      <a:pt x="11683" y="7660"/>
                    </a:cubicBezTo>
                    <a:cubicBezTo>
                      <a:pt x="11905" y="7882"/>
                      <a:pt x="11905" y="8243"/>
                      <a:pt x="11683" y="8465"/>
                    </a:cubicBezTo>
                    <a:lnTo>
                      <a:pt x="11632" y="8515"/>
                    </a:lnTo>
                    <a:cubicBezTo>
                      <a:pt x="11739" y="8696"/>
                      <a:pt x="11822" y="8894"/>
                      <a:pt x="11875" y="9102"/>
                    </a:cubicBezTo>
                    <a:lnTo>
                      <a:pt x="11947" y="9102"/>
                    </a:lnTo>
                    <a:cubicBezTo>
                      <a:pt x="12261" y="9102"/>
                      <a:pt x="12516" y="9357"/>
                      <a:pt x="12516" y="9671"/>
                    </a:cubicBezTo>
                    <a:cubicBezTo>
                      <a:pt x="12516" y="9986"/>
                      <a:pt x="12261" y="10240"/>
                      <a:pt x="11947" y="10240"/>
                    </a:cubicBezTo>
                    <a:lnTo>
                      <a:pt x="11875" y="10240"/>
                    </a:lnTo>
                    <a:cubicBezTo>
                      <a:pt x="11822" y="10449"/>
                      <a:pt x="11739" y="10646"/>
                      <a:pt x="11632" y="10827"/>
                    </a:cubicBezTo>
                    <a:lnTo>
                      <a:pt x="11683" y="10879"/>
                    </a:lnTo>
                    <a:cubicBezTo>
                      <a:pt x="11905" y="11101"/>
                      <a:pt x="11905" y="11461"/>
                      <a:pt x="11683" y="11683"/>
                    </a:cubicBezTo>
                    <a:cubicBezTo>
                      <a:pt x="11460" y="11905"/>
                      <a:pt x="11100" y="11905"/>
                      <a:pt x="10878" y="11683"/>
                    </a:cubicBezTo>
                    <a:lnTo>
                      <a:pt x="10827" y="11632"/>
                    </a:lnTo>
                    <a:cubicBezTo>
                      <a:pt x="10644" y="11740"/>
                      <a:pt x="10446" y="11822"/>
                      <a:pt x="10240" y="11875"/>
                    </a:cubicBezTo>
                    <a:lnTo>
                      <a:pt x="10240" y="11947"/>
                    </a:lnTo>
                    <a:cubicBezTo>
                      <a:pt x="10240" y="12261"/>
                      <a:pt x="9986" y="12516"/>
                      <a:pt x="9671" y="12516"/>
                    </a:cubicBezTo>
                    <a:cubicBezTo>
                      <a:pt x="9357" y="12516"/>
                      <a:pt x="9102" y="12261"/>
                      <a:pt x="9102" y="11947"/>
                    </a:cubicBezTo>
                    <a:lnTo>
                      <a:pt x="9102" y="11875"/>
                    </a:lnTo>
                    <a:cubicBezTo>
                      <a:pt x="8896" y="11822"/>
                      <a:pt x="8699" y="11740"/>
                      <a:pt x="8515" y="11632"/>
                    </a:cubicBezTo>
                    <a:lnTo>
                      <a:pt x="8464" y="11683"/>
                    </a:lnTo>
                    <a:cubicBezTo>
                      <a:pt x="8241" y="11899"/>
                      <a:pt x="7886" y="11895"/>
                      <a:pt x="7667" y="11676"/>
                    </a:cubicBezTo>
                    <a:cubicBezTo>
                      <a:pt x="7447" y="11457"/>
                      <a:pt x="7444" y="11102"/>
                      <a:pt x="7660" y="10879"/>
                    </a:cubicBezTo>
                    <a:lnTo>
                      <a:pt x="7711" y="10827"/>
                    </a:lnTo>
                    <a:cubicBezTo>
                      <a:pt x="7603" y="10644"/>
                      <a:pt x="7521" y="10446"/>
                      <a:pt x="7467" y="10240"/>
                    </a:cubicBezTo>
                    <a:lnTo>
                      <a:pt x="7396" y="10240"/>
                    </a:lnTo>
                    <a:cubicBezTo>
                      <a:pt x="7082" y="10240"/>
                      <a:pt x="6827" y="9986"/>
                      <a:pt x="6827" y="9671"/>
                    </a:cubicBezTo>
                    <a:cubicBezTo>
                      <a:pt x="6827" y="9357"/>
                      <a:pt x="7082" y="9102"/>
                      <a:pt x="7396" y="9102"/>
                    </a:cubicBezTo>
                    <a:lnTo>
                      <a:pt x="7467" y="9102"/>
                    </a:lnTo>
                    <a:cubicBezTo>
                      <a:pt x="7521" y="8894"/>
                      <a:pt x="7604" y="8696"/>
                      <a:pt x="7711" y="8515"/>
                    </a:cubicBezTo>
                    <a:lnTo>
                      <a:pt x="7660" y="8464"/>
                    </a:lnTo>
                    <a:cubicBezTo>
                      <a:pt x="7438" y="8242"/>
                      <a:pt x="7438" y="7882"/>
                      <a:pt x="7660" y="7659"/>
                    </a:cubicBezTo>
                    <a:cubicBezTo>
                      <a:pt x="7882" y="7437"/>
                      <a:pt x="8243" y="7437"/>
                      <a:pt x="8465" y="7660"/>
                    </a:cubicBezTo>
                    <a:lnTo>
                      <a:pt x="8515" y="7711"/>
                    </a:lnTo>
                    <a:cubicBezTo>
                      <a:pt x="8699" y="7603"/>
                      <a:pt x="8896" y="7521"/>
                      <a:pt x="9102" y="7467"/>
                    </a:cubicBezTo>
                    <a:close/>
                    <a:moveTo>
                      <a:pt x="5854" y="10809"/>
                    </a:moveTo>
                    <a:lnTo>
                      <a:pt x="569" y="10809"/>
                    </a:lnTo>
                    <a:cubicBezTo>
                      <a:pt x="255" y="10809"/>
                      <a:pt x="0" y="10554"/>
                      <a:pt x="0" y="10240"/>
                    </a:cubicBezTo>
                    <a:lnTo>
                      <a:pt x="0" y="9671"/>
                    </a:lnTo>
                    <a:cubicBezTo>
                      <a:pt x="0" y="7877"/>
                      <a:pt x="1055" y="6249"/>
                      <a:pt x="2693" y="5516"/>
                    </a:cubicBezTo>
                    <a:cubicBezTo>
                      <a:pt x="4331" y="4784"/>
                      <a:pt x="6247" y="5082"/>
                      <a:pt x="7585" y="6278"/>
                    </a:cubicBezTo>
                    <a:cubicBezTo>
                      <a:pt x="6406" y="7003"/>
                      <a:pt x="5688" y="8288"/>
                      <a:pt x="5689" y="9671"/>
                    </a:cubicBezTo>
                    <a:cubicBezTo>
                      <a:pt x="5689" y="10067"/>
                      <a:pt x="5747" y="10448"/>
                      <a:pt x="5854" y="10809"/>
                    </a:cubicBezTo>
                    <a:close/>
                    <a:moveTo>
                      <a:pt x="4551" y="5120"/>
                    </a:moveTo>
                    <a:cubicBezTo>
                      <a:pt x="3294" y="5120"/>
                      <a:pt x="2276" y="3974"/>
                      <a:pt x="2276" y="2560"/>
                    </a:cubicBezTo>
                    <a:cubicBezTo>
                      <a:pt x="2276" y="1147"/>
                      <a:pt x="3294" y="0"/>
                      <a:pt x="4551" y="0"/>
                    </a:cubicBezTo>
                    <a:cubicBezTo>
                      <a:pt x="5809" y="0"/>
                      <a:pt x="6827" y="1147"/>
                      <a:pt x="6827" y="2560"/>
                    </a:cubicBezTo>
                    <a:cubicBezTo>
                      <a:pt x="6827" y="3974"/>
                      <a:pt x="5809" y="5120"/>
                      <a:pt x="4551" y="5120"/>
                    </a:cubicBezTo>
                    <a:close/>
                    <a:moveTo>
                      <a:pt x="9671" y="10809"/>
                    </a:moveTo>
                    <a:cubicBezTo>
                      <a:pt x="10300" y="10809"/>
                      <a:pt x="10809" y="10300"/>
                      <a:pt x="10809" y="9671"/>
                    </a:cubicBezTo>
                    <a:cubicBezTo>
                      <a:pt x="10809" y="9043"/>
                      <a:pt x="10300" y="8534"/>
                      <a:pt x="9671" y="8534"/>
                    </a:cubicBezTo>
                    <a:cubicBezTo>
                      <a:pt x="9043" y="8534"/>
                      <a:pt x="8534" y="9043"/>
                      <a:pt x="8534" y="9671"/>
                    </a:cubicBezTo>
                    <a:cubicBezTo>
                      <a:pt x="8534" y="10300"/>
                      <a:pt x="9043" y="10809"/>
                      <a:pt x="9671" y="10809"/>
                    </a:cubicBezTo>
                    <a:close/>
                  </a:path>
                </a:pathLst>
              </a:custGeom>
              <a:solidFill>
                <a:srgbClr val="5B48D0"/>
              </a:solidFill>
              <a:ln>
                <a:noFill/>
              </a:ln>
            </p:spPr>
            <p:txBody>
              <a:bodyPr/>
              <a:lstStyle/>
              <a:p>
                <a:endParaRPr lang="zh-CN" altLang="en-US">
                  <a:cs typeface="+mn-ea"/>
                  <a:sym typeface="+mn-lt"/>
                </a:endParaRPr>
              </a:p>
            </p:txBody>
          </p:sp>
        </p:grpSp>
        <p:grpSp>
          <p:nvGrpSpPr>
            <p:cNvPr id="110" name="组合 109"/>
            <p:cNvGrpSpPr/>
            <p:nvPr/>
          </p:nvGrpSpPr>
          <p:grpSpPr>
            <a:xfrm>
              <a:off x="6531" y="4995"/>
              <a:ext cx="1916" cy="1916"/>
              <a:chOff x="1955" y="5152"/>
              <a:chExt cx="1916" cy="1916"/>
            </a:xfrm>
          </p:grpSpPr>
          <p:grpSp>
            <p:nvGrpSpPr>
              <p:cNvPr id="111" name="组合 110"/>
              <p:cNvGrpSpPr/>
              <p:nvPr/>
            </p:nvGrpSpPr>
            <p:grpSpPr>
              <a:xfrm>
                <a:off x="1955" y="5152"/>
                <a:ext cx="1916" cy="1916"/>
                <a:chOff x="1955" y="5151"/>
                <a:chExt cx="1916" cy="1916"/>
              </a:xfrm>
            </p:grpSpPr>
            <p:grpSp>
              <p:nvGrpSpPr>
                <p:cNvPr id="112" name="组合 111"/>
                <p:cNvGrpSpPr/>
                <p:nvPr/>
              </p:nvGrpSpPr>
              <p:grpSpPr>
                <a:xfrm>
                  <a:off x="1955" y="5151"/>
                  <a:ext cx="1917" cy="1917"/>
                  <a:chOff x="3440" y="3620"/>
                  <a:chExt cx="2692" cy="2692"/>
                </a:xfrm>
              </p:grpSpPr>
              <p:sp>
                <p:nvSpPr>
                  <p:cNvPr id="113" name="圆角矩形 112"/>
                  <p:cNvSpPr/>
                  <p:nvPr/>
                </p:nvSpPr>
                <p:spPr>
                  <a:xfrm>
                    <a:off x="3440" y="3620"/>
                    <a:ext cx="2693" cy="2693"/>
                  </a:xfrm>
                  <a:prstGeom prst="roundRect">
                    <a:avLst/>
                  </a:prstGeom>
                  <a:solidFill>
                    <a:srgbClr val="EEF0F4"/>
                  </a:solidFill>
                  <a:ln>
                    <a:noFill/>
                  </a:ln>
                  <a:effectLst>
                    <a:outerShdw blurRad="279400" dist="215900" dir="13500000" algn="br" rotWithShape="0">
                      <a:schemeClr val="bg1">
                        <a:alpha val="8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4" name="圆角矩形 113"/>
                  <p:cNvSpPr/>
                  <p:nvPr/>
                </p:nvSpPr>
                <p:spPr>
                  <a:xfrm>
                    <a:off x="3440" y="3620"/>
                    <a:ext cx="2693" cy="2693"/>
                  </a:xfrm>
                  <a:prstGeom prst="roundRect">
                    <a:avLst/>
                  </a:prstGeom>
                  <a:solidFill>
                    <a:srgbClr val="EEF0F4"/>
                  </a:solidFill>
                  <a:ln>
                    <a:noFill/>
                  </a:ln>
                  <a:effectLst>
                    <a:outerShdw blurRad="266700" dist="76200" dir="2700000" algn="tl" rotWithShape="0">
                      <a:srgbClr val="54628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5" name="圆角矩形 114"/>
                <p:cNvSpPr/>
                <p:nvPr/>
              </p:nvSpPr>
              <p:spPr>
                <a:xfrm>
                  <a:off x="2137" y="5333"/>
                  <a:ext cx="1552" cy="1552"/>
                </a:xfrm>
                <a:prstGeom prst="roundRect">
                  <a:avLst>
                    <a:gd name="adj" fmla="val 13768"/>
                  </a:avLst>
                </a:prstGeom>
                <a:solidFill>
                  <a:srgbClr val="EEF0F4"/>
                </a:solidFill>
                <a:ln>
                  <a:noFill/>
                </a:ln>
                <a:effectLst>
                  <a:innerShdw blurRad="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6" name="2"/>
              <p:cNvSpPr>
                <a:spLocks noChangeAspect="1"/>
              </p:cNvSpPr>
              <p:nvPr/>
            </p:nvSpPr>
            <p:spPr bwMode="auto">
              <a:xfrm>
                <a:off x="2528" y="5882"/>
                <a:ext cx="770" cy="462"/>
              </a:xfrm>
              <a:custGeom>
                <a:avLst/>
                <a:gdLst>
                  <a:gd name="T0" fmla="*/ 6666 w 10000"/>
                  <a:gd name="T1" fmla="*/ 5834 h 6000"/>
                  <a:gd name="T2" fmla="*/ 6618 w 10000"/>
                  <a:gd name="T3" fmla="*/ 5951 h 6000"/>
                  <a:gd name="T4" fmla="*/ 6500 w 10000"/>
                  <a:gd name="T5" fmla="*/ 6000 h 6000"/>
                  <a:gd name="T6" fmla="*/ 1500 w 10000"/>
                  <a:gd name="T7" fmla="*/ 6000 h 6000"/>
                  <a:gd name="T8" fmla="*/ 1430 w 10000"/>
                  <a:gd name="T9" fmla="*/ 5989 h 6000"/>
                  <a:gd name="T10" fmla="*/ 1383 w 10000"/>
                  <a:gd name="T11" fmla="*/ 5953 h 6000"/>
                  <a:gd name="T12" fmla="*/ 1354 w 10000"/>
                  <a:gd name="T13" fmla="*/ 5911 h 6000"/>
                  <a:gd name="T14" fmla="*/ 1339 w 10000"/>
                  <a:gd name="T15" fmla="*/ 5851 h 6000"/>
                  <a:gd name="T16" fmla="*/ 1334 w 10000"/>
                  <a:gd name="T17" fmla="*/ 5791 h 6000"/>
                  <a:gd name="T18" fmla="*/ 1334 w 10000"/>
                  <a:gd name="T19" fmla="*/ 5724 h 6000"/>
                  <a:gd name="T20" fmla="*/ 1334 w 10000"/>
                  <a:gd name="T21" fmla="*/ 2666 h 6000"/>
                  <a:gd name="T22" fmla="*/ 334 w 10000"/>
                  <a:gd name="T23" fmla="*/ 2666 h 6000"/>
                  <a:gd name="T24" fmla="*/ 99 w 10000"/>
                  <a:gd name="T25" fmla="*/ 2568 h 6000"/>
                  <a:gd name="T26" fmla="*/ 0 w 10000"/>
                  <a:gd name="T27" fmla="*/ 2333 h 6000"/>
                  <a:gd name="T28" fmla="*/ 77 w 10000"/>
                  <a:gd name="T29" fmla="*/ 2119 h 6000"/>
                  <a:gd name="T30" fmla="*/ 1745 w 10000"/>
                  <a:gd name="T31" fmla="*/ 119 h 6000"/>
                  <a:gd name="T32" fmla="*/ 2000 w 10000"/>
                  <a:gd name="T33" fmla="*/ 4 h 6000"/>
                  <a:gd name="T34" fmla="*/ 2255 w 10000"/>
                  <a:gd name="T35" fmla="*/ 119 h 6000"/>
                  <a:gd name="T36" fmla="*/ 3922 w 10000"/>
                  <a:gd name="T37" fmla="*/ 2119 h 6000"/>
                  <a:gd name="T38" fmla="*/ 4000 w 10000"/>
                  <a:gd name="T39" fmla="*/ 2333 h 6000"/>
                  <a:gd name="T40" fmla="*/ 3901 w 10000"/>
                  <a:gd name="T41" fmla="*/ 2568 h 6000"/>
                  <a:gd name="T42" fmla="*/ 3666 w 10000"/>
                  <a:gd name="T43" fmla="*/ 2666 h 6000"/>
                  <a:gd name="T44" fmla="*/ 2665 w 10000"/>
                  <a:gd name="T45" fmla="*/ 2666 h 6000"/>
                  <a:gd name="T46" fmla="*/ 2665 w 10000"/>
                  <a:gd name="T47" fmla="*/ 4666 h 6000"/>
                  <a:gd name="T48" fmla="*/ 5665 w 10000"/>
                  <a:gd name="T49" fmla="*/ 4666 h 6000"/>
                  <a:gd name="T50" fmla="*/ 5795 w 10000"/>
                  <a:gd name="T51" fmla="*/ 4724 h 6000"/>
                  <a:gd name="T52" fmla="*/ 6629 w 10000"/>
                  <a:gd name="T53" fmla="*/ 5724 h 6000"/>
                  <a:gd name="T54" fmla="*/ 6666 w 10000"/>
                  <a:gd name="T55" fmla="*/ 5834 h 6000"/>
                  <a:gd name="T56" fmla="*/ 10000 w 10000"/>
                  <a:gd name="T57" fmla="*/ 3666 h 6000"/>
                  <a:gd name="T58" fmla="*/ 9923 w 10000"/>
                  <a:gd name="T59" fmla="*/ 3880 h 6000"/>
                  <a:gd name="T60" fmla="*/ 8255 w 10000"/>
                  <a:gd name="T61" fmla="*/ 5880 h 6000"/>
                  <a:gd name="T62" fmla="*/ 8000 w 10000"/>
                  <a:gd name="T63" fmla="*/ 6000 h 6000"/>
                  <a:gd name="T64" fmla="*/ 7745 w 10000"/>
                  <a:gd name="T65" fmla="*/ 5880 h 6000"/>
                  <a:gd name="T66" fmla="*/ 6078 w 10000"/>
                  <a:gd name="T67" fmla="*/ 3880 h 6000"/>
                  <a:gd name="T68" fmla="*/ 6000 w 10000"/>
                  <a:gd name="T69" fmla="*/ 3666 h 6000"/>
                  <a:gd name="T70" fmla="*/ 6099 w 10000"/>
                  <a:gd name="T71" fmla="*/ 3431 h 6000"/>
                  <a:gd name="T72" fmla="*/ 6334 w 10000"/>
                  <a:gd name="T73" fmla="*/ 3333 h 6000"/>
                  <a:gd name="T74" fmla="*/ 7334 w 10000"/>
                  <a:gd name="T75" fmla="*/ 3333 h 6000"/>
                  <a:gd name="T76" fmla="*/ 7334 w 10000"/>
                  <a:gd name="T77" fmla="*/ 1333 h 6000"/>
                  <a:gd name="T78" fmla="*/ 4334 w 10000"/>
                  <a:gd name="T79" fmla="*/ 1333 h 6000"/>
                  <a:gd name="T80" fmla="*/ 4204 w 10000"/>
                  <a:gd name="T81" fmla="*/ 1270 h 6000"/>
                  <a:gd name="T82" fmla="*/ 3371 w 10000"/>
                  <a:gd name="T83" fmla="*/ 270 h 6000"/>
                  <a:gd name="T84" fmla="*/ 3335 w 10000"/>
                  <a:gd name="T85" fmla="*/ 166 h 6000"/>
                  <a:gd name="T86" fmla="*/ 3384 w 10000"/>
                  <a:gd name="T87" fmla="*/ 49 h 6000"/>
                  <a:gd name="T88" fmla="*/ 3501 w 10000"/>
                  <a:gd name="T89" fmla="*/ 0 h 6000"/>
                  <a:gd name="T90" fmla="*/ 8501 w 10000"/>
                  <a:gd name="T91" fmla="*/ 0 h 6000"/>
                  <a:gd name="T92" fmla="*/ 8571 w 10000"/>
                  <a:gd name="T93" fmla="*/ 11 h 6000"/>
                  <a:gd name="T94" fmla="*/ 8619 w 10000"/>
                  <a:gd name="T95" fmla="*/ 48 h 6000"/>
                  <a:gd name="T96" fmla="*/ 8647 w 10000"/>
                  <a:gd name="T97" fmla="*/ 89 h 6000"/>
                  <a:gd name="T98" fmla="*/ 8662 w 10000"/>
                  <a:gd name="T99" fmla="*/ 149 h 6000"/>
                  <a:gd name="T100" fmla="*/ 8667 w 10000"/>
                  <a:gd name="T101" fmla="*/ 209 h 6000"/>
                  <a:gd name="T102" fmla="*/ 8667 w 10000"/>
                  <a:gd name="T103" fmla="*/ 3334 h 6000"/>
                  <a:gd name="T104" fmla="*/ 9666 w 10000"/>
                  <a:gd name="T105" fmla="*/ 3334 h 6000"/>
                  <a:gd name="T106" fmla="*/ 9901 w 10000"/>
                  <a:gd name="T107" fmla="*/ 3433 h 6000"/>
                  <a:gd name="T108" fmla="*/ 10000 w 10000"/>
                  <a:gd name="T109" fmla="*/ 3666 h 6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000" h="6000">
                    <a:moveTo>
                      <a:pt x="6666" y="5834"/>
                    </a:moveTo>
                    <a:cubicBezTo>
                      <a:pt x="6666" y="5879"/>
                      <a:pt x="6650" y="5918"/>
                      <a:pt x="6618" y="5951"/>
                    </a:cubicBezTo>
                    <a:cubicBezTo>
                      <a:pt x="6585" y="5984"/>
                      <a:pt x="6545" y="6000"/>
                      <a:pt x="6500" y="6000"/>
                    </a:cubicBezTo>
                    <a:lnTo>
                      <a:pt x="1500" y="6000"/>
                    </a:lnTo>
                    <a:cubicBezTo>
                      <a:pt x="1473" y="6000"/>
                      <a:pt x="1449" y="5996"/>
                      <a:pt x="1430" y="5989"/>
                    </a:cubicBezTo>
                    <a:cubicBezTo>
                      <a:pt x="1411" y="5983"/>
                      <a:pt x="1395" y="5970"/>
                      <a:pt x="1383" y="5953"/>
                    </a:cubicBezTo>
                    <a:cubicBezTo>
                      <a:pt x="1370" y="5935"/>
                      <a:pt x="1360" y="5921"/>
                      <a:pt x="1354" y="5911"/>
                    </a:cubicBezTo>
                    <a:cubicBezTo>
                      <a:pt x="1348" y="5900"/>
                      <a:pt x="1341" y="5880"/>
                      <a:pt x="1339" y="5851"/>
                    </a:cubicBezTo>
                    <a:cubicBezTo>
                      <a:pt x="1335" y="5821"/>
                      <a:pt x="1334" y="5803"/>
                      <a:pt x="1334" y="5791"/>
                    </a:cubicBezTo>
                    <a:lnTo>
                      <a:pt x="1334" y="5724"/>
                    </a:lnTo>
                    <a:lnTo>
                      <a:pt x="1334" y="2666"/>
                    </a:lnTo>
                    <a:lnTo>
                      <a:pt x="334" y="2666"/>
                    </a:lnTo>
                    <a:cubicBezTo>
                      <a:pt x="244" y="2666"/>
                      <a:pt x="165" y="2634"/>
                      <a:pt x="99" y="2568"/>
                    </a:cubicBezTo>
                    <a:cubicBezTo>
                      <a:pt x="33" y="2501"/>
                      <a:pt x="0" y="2424"/>
                      <a:pt x="0" y="2333"/>
                    </a:cubicBezTo>
                    <a:cubicBezTo>
                      <a:pt x="0" y="2249"/>
                      <a:pt x="26" y="2178"/>
                      <a:pt x="77" y="2119"/>
                    </a:cubicBezTo>
                    <a:lnTo>
                      <a:pt x="1745" y="119"/>
                    </a:lnTo>
                    <a:cubicBezTo>
                      <a:pt x="1811" y="42"/>
                      <a:pt x="1896" y="4"/>
                      <a:pt x="2000" y="4"/>
                    </a:cubicBezTo>
                    <a:cubicBezTo>
                      <a:pt x="2104" y="4"/>
                      <a:pt x="2190" y="43"/>
                      <a:pt x="2255" y="119"/>
                    </a:cubicBezTo>
                    <a:lnTo>
                      <a:pt x="3922" y="2119"/>
                    </a:lnTo>
                    <a:cubicBezTo>
                      <a:pt x="3975" y="2178"/>
                      <a:pt x="4000" y="2249"/>
                      <a:pt x="4000" y="2333"/>
                    </a:cubicBezTo>
                    <a:cubicBezTo>
                      <a:pt x="4000" y="2423"/>
                      <a:pt x="3967" y="2501"/>
                      <a:pt x="3901" y="2568"/>
                    </a:cubicBezTo>
                    <a:cubicBezTo>
                      <a:pt x="3835" y="2634"/>
                      <a:pt x="3756" y="2666"/>
                      <a:pt x="3666" y="2666"/>
                    </a:cubicBezTo>
                    <a:lnTo>
                      <a:pt x="2665" y="2666"/>
                    </a:lnTo>
                    <a:lnTo>
                      <a:pt x="2665" y="4666"/>
                    </a:lnTo>
                    <a:lnTo>
                      <a:pt x="5665" y="4666"/>
                    </a:lnTo>
                    <a:cubicBezTo>
                      <a:pt x="5721" y="4666"/>
                      <a:pt x="5764" y="4685"/>
                      <a:pt x="5795" y="4724"/>
                    </a:cubicBezTo>
                    <a:lnTo>
                      <a:pt x="6629" y="5724"/>
                    </a:lnTo>
                    <a:cubicBezTo>
                      <a:pt x="6654" y="5759"/>
                      <a:pt x="6666" y="5795"/>
                      <a:pt x="6666" y="5834"/>
                    </a:cubicBezTo>
                    <a:close/>
                    <a:moveTo>
                      <a:pt x="10000" y="3666"/>
                    </a:moveTo>
                    <a:cubicBezTo>
                      <a:pt x="10000" y="3750"/>
                      <a:pt x="9974" y="3821"/>
                      <a:pt x="9923" y="3880"/>
                    </a:cubicBezTo>
                    <a:lnTo>
                      <a:pt x="8255" y="5880"/>
                    </a:lnTo>
                    <a:cubicBezTo>
                      <a:pt x="8186" y="5960"/>
                      <a:pt x="8100" y="6000"/>
                      <a:pt x="8000" y="6000"/>
                    </a:cubicBezTo>
                    <a:cubicBezTo>
                      <a:pt x="7899" y="6000"/>
                      <a:pt x="7814" y="5960"/>
                      <a:pt x="7745" y="5880"/>
                    </a:cubicBezTo>
                    <a:lnTo>
                      <a:pt x="6078" y="3880"/>
                    </a:lnTo>
                    <a:cubicBezTo>
                      <a:pt x="6025" y="3821"/>
                      <a:pt x="6000" y="3750"/>
                      <a:pt x="6000" y="3666"/>
                    </a:cubicBezTo>
                    <a:cubicBezTo>
                      <a:pt x="6000" y="3576"/>
                      <a:pt x="6033" y="3497"/>
                      <a:pt x="6099" y="3431"/>
                    </a:cubicBezTo>
                    <a:cubicBezTo>
                      <a:pt x="6165" y="3365"/>
                      <a:pt x="6243" y="3333"/>
                      <a:pt x="6334" y="3333"/>
                    </a:cubicBezTo>
                    <a:lnTo>
                      <a:pt x="7334" y="3333"/>
                    </a:lnTo>
                    <a:lnTo>
                      <a:pt x="7334" y="1333"/>
                    </a:lnTo>
                    <a:lnTo>
                      <a:pt x="4334" y="1333"/>
                    </a:lnTo>
                    <a:cubicBezTo>
                      <a:pt x="4277" y="1333"/>
                      <a:pt x="4235" y="1311"/>
                      <a:pt x="4204" y="1270"/>
                    </a:cubicBezTo>
                    <a:lnTo>
                      <a:pt x="3371" y="270"/>
                    </a:lnTo>
                    <a:cubicBezTo>
                      <a:pt x="3347" y="239"/>
                      <a:pt x="3335" y="204"/>
                      <a:pt x="3335" y="166"/>
                    </a:cubicBezTo>
                    <a:cubicBezTo>
                      <a:pt x="3335" y="121"/>
                      <a:pt x="3351" y="83"/>
                      <a:pt x="3384" y="49"/>
                    </a:cubicBezTo>
                    <a:cubicBezTo>
                      <a:pt x="3416" y="16"/>
                      <a:pt x="3456" y="0"/>
                      <a:pt x="3501" y="0"/>
                    </a:cubicBezTo>
                    <a:lnTo>
                      <a:pt x="8501" y="0"/>
                    </a:lnTo>
                    <a:cubicBezTo>
                      <a:pt x="8529" y="0"/>
                      <a:pt x="8553" y="4"/>
                      <a:pt x="8571" y="11"/>
                    </a:cubicBezTo>
                    <a:cubicBezTo>
                      <a:pt x="8590" y="18"/>
                      <a:pt x="8606" y="30"/>
                      <a:pt x="8619" y="48"/>
                    </a:cubicBezTo>
                    <a:cubicBezTo>
                      <a:pt x="8631" y="65"/>
                      <a:pt x="8641" y="79"/>
                      <a:pt x="8647" y="89"/>
                    </a:cubicBezTo>
                    <a:cubicBezTo>
                      <a:pt x="8654" y="100"/>
                      <a:pt x="8660" y="120"/>
                      <a:pt x="8662" y="149"/>
                    </a:cubicBezTo>
                    <a:cubicBezTo>
                      <a:pt x="8666" y="179"/>
                      <a:pt x="8667" y="198"/>
                      <a:pt x="8667" y="209"/>
                    </a:cubicBezTo>
                    <a:lnTo>
                      <a:pt x="8667" y="3334"/>
                    </a:lnTo>
                    <a:lnTo>
                      <a:pt x="9666" y="3334"/>
                    </a:lnTo>
                    <a:cubicBezTo>
                      <a:pt x="9756" y="3334"/>
                      <a:pt x="9835" y="3366"/>
                      <a:pt x="9901" y="3433"/>
                    </a:cubicBezTo>
                    <a:cubicBezTo>
                      <a:pt x="9966" y="3499"/>
                      <a:pt x="10000" y="3576"/>
                      <a:pt x="10000" y="3666"/>
                    </a:cubicBezTo>
                    <a:close/>
                  </a:path>
                </a:pathLst>
              </a:custGeom>
              <a:solidFill>
                <a:srgbClr val="5B48D0"/>
              </a:solidFill>
              <a:ln>
                <a:noFill/>
              </a:ln>
            </p:spPr>
            <p:txBody>
              <a:bodyPr/>
              <a:lstStyle/>
              <a:p>
                <a:endParaRPr lang="zh-CN" altLang="en-US">
                  <a:cs typeface="+mn-ea"/>
                  <a:sym typeface="+mn-lt"/>
                </a:endParaRPr>
              </a:p>
            </p:txBody>
          </p:sp>
        </p:grpSp>
      </p:grpSp>
      <p:sp>
        <p:nvSpPr>
          <p:cNvPr id="52" name="圆角矩形 68">
            <a:extLst>
              <a:ext uri="{FF2B5EF4-FFF2-40B4-BE49-F238E27FC236}">
                <a16:creationId xmlns:a16="http://schemas.microsoft.com/office/drawing/2014/main" id="{DBE27B02-4D1E-BA96-4E4F-AD882B576ACC}"/>
              </a:ext>
            </a:extLst>
          </p:cNvPr>
          <p:cNvSpPr/>
          <p:nvPr/>
        </p:nvSpPr>
        <p:spPr>
          <a:xfrm rot="9042329">
            <a:off x="470476" y="2988023"/>
            <a:ext cx="14419066" cy="6080387"/>
          </a:xfrm>
          <a:prstGeom prst="roundRect">
            <a:avLst>
              <a:gd name="adj" fmla="val 5525"/>
            </a:avLst>
          </a:prstGeom>
          <a:solidFill>
            <a:srgbClr val="EEF0F4"/>
          </a:solidFill>
          <a:ln>
            <a:noFill/>
          </a:ln>
          <a:effectLst>
            <a:outerShdw blurRad="152400" dist="114300" dir="13500000" algn="br" rotWithShape="0">
              <a:schemeClr val="bg1">
                <a:alpha val="10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a:t>
            </a:r>
          </a:p>
        </p:txBody>
      </p:sp>
      <p:grpSp>
        <p:nvGrpSpPr>
          <p:cNvPr id="53" name="组合 52">
            <a:extLst>
              <a:ext uri="{FF2B5EF4-FFF2-40B4-BE49-F238E27FC236}">
                <a16:creationId xmlns:a16="http://schemas.microsoft.com/office/drawing/2014/main" id="{F87727CD-E8C7-6C5A-D18B-0211864BF849}"/>
              </a:ext>
            </a:extLst>
          </p:cNvPr>
          <p:cNvGrpSpPr/>
          <p:nvPr/>
        </p:nvGrpSpPr>
        <p:grpSpPr>
          <a:xfrm>
            <a:off x="5923882" y="2884763"/>
            <a:ext cx="8179678" cy="1679608"/>
            <a:chOff x="-8" y="4017"/>
            <a:chExt cx="19216" cy="4769"/>
          </a:xfrm>
        </p:grpSpPr>
        <p:cxnSp>
          <p:nvCxnSpPr>
            <p:cNvPr id="54" name="直接连接符 53">
              <a:extLst>
                <a:ext uri="{FF2B5EF4-FFF2-40B4-BE49-F238E27FC236}">
                  <a16:creationId xmlns:a16="http://schemas.microsoft.com/office/drawing/2014/main" id="{EA034E1A-9029-BF65-4587-C25BFB5702E8}"/>
                </a:ext>
              </a:extLst>
            </p:cNvPr>
            <p:cNvCxnSpPr/>
            <p:nvPr/>
          </p:nvCxnSpPr>
          <p:spPr>
            <a:xfrm>
              <a:off x="-8" y="6000"/>
              <a:ext cx="19216" cy="0"/>
            </a:xfrm>
            <a:prstGeom prst="line">
              <a:avLst/>
            </a:prstGeom>
            <a:ln>
              <a:solidFill>
                <a:srgbClr val="5B48D0"/>
              </a:solidFill>
              <a:prstDash val="dash"/>
            </a:ln>
          </p:spPr>
          <p:style>
            <a:lnRef idx="1">
              <a:schemeClr val="accent1"/>
            </a:lnRef>
            <a:fillRef idx="0">
              <a:schemeClr val="accent1"/>
            </a:fillRef>
            <a:effectRef idx="0">
              <a:schemeClr val="accent1"/>
            </a:effectRef>
            <a:fontRef idx="minor">
              <a:schemeClr val="tx1"/>
            </a:fontRef>
          </p:style>
        </p:cxnSp>
        <p:grpSp>
          <p:nvGrpSpPr>
            <p:cNvPr id="55" name="组合 54">
              <a:extLst>
                <a:ext uri="{FF2B5EF4-FFF2-40B4-BE49-F238E27FC236}">
                  <a16:creationId xmlns:a16="http://schemas.microsoft.com/office/drawing/2014/main" id="{EBE39B05-D546-D80A-7F31-B213BD9D46DC}"/>
                </a:ext>
              </a:extLst>
            </p:cNvPr>
            <p:cNvGrpSpPr/>
            <p:nvPr/>
          </p:nvGrpSpPr>
          <p:grpSpPr>
            <a:xfrm>
              <a:off x="172" y="4994"/>
              <a:ext cx="6191" cy="3792"/>
              <a:chOff x="217" y="4439"/>
              <a:chExt cx="6191" cy="3792"/>
            </a:xfrm>
          </p:grpSpPr>
          <p:grpSp>
            <p:nvGrpSpPr>
              <p:cNvPr id="82" name="组合 81">
                <a:extLst>
                  <a:ext uri="{FF2B5EF4-FFF2-40B4-BE49-F238E27FC236}">
                    <a16:creationId xmlns:a16="http://schemas.microsoft.com/office/drawing/2014/main" id="{C9F071FB-FA75-671D-1455-91661D37233C}"/>
                  </a:ext>
                </a:extLst>
              </p:cNvPr>
              <p:cNvGrpSpPr/>
              <p:nvPr/>
            </p:nvGrpSpPr>
            <p:grpSpPr>
              <a:xfrm>
                <a:off x="2354" y="4439"/>
                <a:ext cx="1916" cy="1916"/>
                <a:chOff x="1955" y="5152"/>
                <a:chExt cx="1916" cy="1916"/>
              </a:xfrm>
            </p:grpSpPr>
            <p:grpSp>
              <p:nvGrpSpPr>
                <p:cNvPr id="84" name="组合 83">
                  <a:extLst>
                    <a:ext uri="{FF2B5EF4-FFF2-40B4-BE49-F238E27FC236}">
                      <a16:creationId xmlns:a16="http://schemas.microsoft.com/office/drawing/2014/main" id="{93DF30BD-F917-3A54-3923-E7ACC0C0D7FD}"/>
                    </a:ext>
                  </a:extLst>
                </p:cNvPr>
                <p:cNvGrpSpPr/>
                <p:nvPr/>
              </p:nvGrpSpPr>
              <p:grpSpPr>
                <a:xfrm>
                  <a:off x="1955" y="5152"/>
                  <a:ext cx="1916" cy="1916"/>
                  <a:chOff x="1955" y="5151"/>
                  <a:chExt cx="1916" cy="1916"/>
                </a:xfrm>
              </p:grpSpPr>
              <p:grpSp>
                <p:nvGrpSpPr>
                  <p:cNvPr id="86" name="组合 85">
                    <a:extLst>
                      <a:ext uri="{FF2B5EF4-FFF2-40B4-BE49-F238E27FC236}">
                        <a16:creationId xmlns:a16="http://schemas.microsoft.com/office/drawing/2014/main" id="{3D553C52-F95D-31BE-F71A-2F0E48798D5F}"/>
                      </a:ext>
                    </a:extLst>
                  </p:cNvPr>
                  <p:cNvGrpSpPr/>
                  <p:nvPr/>
                </p:nvGrpSpPr>
                <p:grpSpPr>
                  <a:xfrm>
                    <a:off x="1955" y="5151"/>
                    <a:ext cx="1917" cy="1917"/>
                    <a:chOff x="3440" y="3620"/>
                    <a:chExt cx="2692" cy="2692"/>
                  </a:xfrm>
                </p:grpSpPr>
                <p:sp>
                  <p:nvSpPr>
                    <p:cNvPr id="88" name="圆角矩形 105">
                      <a:extLst>
                        <a:ext uri="{FF2B5EF4-FFF2-40B4-BE49-F238E27FC236}">
                          <a16:creationId xmlns:a16="http://schemas.microsoft.com/office/drawing/2014/main" id="{7FAE7AAF-FC77-AD0A-2FA8-A8BEBE387857}"/>
                        </a:ext>
                      </a:extLst>
                    </p:cNvPr>
                    <p:cNvSpPr/>
                    <p:nvPr/>
                  </p:nvSpPr>
                  <p:spPr>
                    <a:xfrm>
                      <a:off x="3440" y="3620"/>
                      <a:ext cx="2693" cy="2693"/>
                    </a:xfrm>
                    <a:prstGeom prst="roundRect">
                      <a:avLst/>
                    </a:prstGeom>
                    <a:solidFill>
                      <a:srgbClr val="EEF0F4"/>
                    </a:solidFill>
                    <a:ln>
                      <a:noFill/>
                    </a:ln>
                    <a:effectLst>
                      <a:outerShdw blurRad="279400" dist="215900" dir="13500000" algn="br" rotWithShape="0">
                        <a:schemeClr val="bg1">
                          <a:alpha val="8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9" name="圆角矩形 106">
                      <a:extLst>
                        <a:ext uri="{FF2B5EF4-FFF2-40B4-BE49-F238E27FC236}">
                          <a16:creationId xmlns:a16="http://schemas.microsoft.com/office/drawing/2014/main" id="{321D4115-B3C3-E543-3327-F359595594B4}"/>
                        </a:ext>
                      </a:extLst>
                    </p:cNvPr>
                    <p:cNvSpPr/>
                    <p:nvPr/>
                  </p:nvSpPr>
                  <p:spPr>
                    <a:xfrm>
                      <a:off x="3440" y="3620"/>
                      <a:ext cx="2693" cy="2693"/>
                    </a:xfrm>
                    <a:prstGeom prst="roundRect">
                      <a:avLst/>
                    </a:prstGeom>
                    <a:solidFill>
                      <a:srgbClr val="EEF0F4"/>
                    </a:solidFill>
                    <a:ln>
                      <a:noFill/>
                    </a:ln>
                    <a:effectLst>
                      <a:outerShdw blurRad="266700" dist="76200" dir="2700000" algn="tl" rotWithShape="0">
                        <a:srgbClr val="54628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7" name="圆角矩形 107">
                    <a:extLst>
                      <a:ext uri="{FF2B5EF4-FFF2-40B4-BE49-F238E27FC236}">
                        <a16:creationId xmlns:a16="http://schemas.microsoft.com/office/drawing/2014/main" id="{B85330D0-9EEA-5E87-E3E0-7E6746C937C7}"/>
                      </a:ext>
                    </a:extLst>
                  </p:cNvPr>
                  <p:cNvSpPr/>
                  <p:nvPr/>
                </p:nvSpPr>
                <p:spPr>
                  <a:xfrm>
                    <a:off x="2137" y="5333"/>
                    <a:ext cx="1552" cy="1552"/>
                  </a:xfrm>
                  <a:prstGeom prst="roundRect">
                    <a:avLst>
                      <a:gd name="adj" fmla="val 13768"/>
                    </a:avLst>
                  </a:prstGeom>
                  <a:solidFill>
                    <a:srgbClr val="EEF0F4"/>
                  </a:solidFill>
                  <a:ln>
                    <a:noFill/>
                  </a:ln>
                  <a:effectLst>
                    <a:innerShdw blurRad="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5" name="3">
                  <a:extLst>
                    <a:ext uri="{FF2B5EF4-FFF2-40B4-BE49-F238E27FC236}">
                      <a16:creationId xmlns:a16="http://schemas.microsoft.com/office/drawing/2014/main" id="{C6E399A6-00C5-AED9-6D21-9844F36350C1}"/>
                    </a:ext>
                  </a:extLst>
                </p:cNvPr>
                <p:cNvSpPr>
                  <a:spLocks noChangeAspect="1"/>
                </p:cNvSpPr>
                <p:nvPr/>
              </p:nvSpPr>
              <p:spPr bwMode="auto">
                <a:xfrm>
                  <a:off x="2605" y="5729"/>
                  <a:ext cx="616" cy="770"/>
                </a:xfrm>
                <a:custGeom>
                  <a:avLst/>
                  <a:gdLst>
                    <a:gd name="T0" fmla="*/ 2 w 10244"/>
                    <a:gd name="T1" fmla="*/ 5126 h 12802"/>
                    <a:gd name="T2" fmla="*/ 1278 w 10244"/>
                    <a:gd name="T3" fmla="*/ 3842 h 12802"/>
                    <a:gd name="T4" fmla="*/ 8966 w 10244"/>
                    <a:gd name="T5" fmla="*/ 3842 h 12802"/>
                    <a:gd name="T6" fmla="*/ 10242 w 10244"/>
                    <a:gd name="T7" fmla="*/ 5126 h 12802"/>
                    <a:gd name="T8" fmla="*/ 10242 w 10244"/>
                    <a:gd name="T9" fmla="*/ 11518 h 12802"/>
                    <a:gd name="T10" fmla="*/ 8966 w 10244"/>
                    <a:gd name="T11" fmla="*/ 12802 h 12802"/>
                    <a:gd name="T12" fmla="*/ 1278 w 10244"/>
                    <a:gd name="T13" fmla="*/ 12802 h 12802"/>
                    <a:gd name="T14" fmla="*/ 2 w 10244"/>
                    <a:gd name="T15" fmla="*/ 11518 h 12802"/>
                    <a:gd name="T16" fmla="*/ 2 w 10244"/>
                    <a:gd name="T17" fmla="*/ 5126 h 12802"/>
                    <a:gd name="T18" fmla="*/ 5122 w 10244"/>
                    <a:gd name="T19" fmla="*/ 9602 h 12802"/>
                    <a:gd name="T20" fmla="*/ 6402 w 10244"/>
                    <a:gd name="T21" fmla="*/ 8322 h 12802"/>
                    <a:gd name="T22" fmla="*/ 5122 w 10244"/>
                    <a:gd name="T23" fmla="*/ 7042 h 12802"/>
                    <a:gd name="T24" fmla="*/ 3842 w 10244"/>
                    <a:gd name="T25" fmla="*/ 8322 h 12802"/>
                    <a:gd name="T26" fmla="*/ 5122 w 10244"/>
                    <a:gd name="T27" fmla="*/ 9602 h 12802"/>
                    <a:gd name="T28" fmla="*/ 8322 w 10244"/>
                    <a:gd name="T29" fmla="*/ 3842 h 12802"/>
                    <a:gd name="T30" fmla="*/ 8322 w 10244"/>
                    <a:gd name="T31" fmla="*/ 3203 h 12802"/>
                    <a:gd name="T32" fmla="*/ 5122 w 10244"/>
                    <a:gd name="T33" fmla="*/ 2 h 12802"/>
                    <a:gd name="T34" fmla="*/ 1986 w 10244"/>
                    <a:gd name="T35" fmla="*/ 2562 h 12802"/>
                    <a:gd name="T36" fmla="*/ 3311 w 10244"/>
                    <a:gd name="T37" fmla="*/ 2562 h 12802"/>
                    <a:gd name="T38" fmla="*/ 5122 w 10244"/>
                    <a:gd name="T39" fmla="*/ 1282 h 12802"/>
                    <a:gd name="T40" fmla="*/ 7042 w 10244"/>
                    <a:gd name="T41" fmla="*/ 3200 h 12802"/>
                    <a:gd name="T42" fmla="*/ 7042 w 10244"/>
                    <a:gd name="T43" fmla="*/ 3842 h 12802"/>
                    <a:gd name="T44" fmla="*/ 8322 w 10244"/>
                    <a:gd name="T45" fmla="*/ 3842 h 12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244" h="12802">
                      <a:moveTo>
                        <a:pt x="2" y="5126"/>
                      </a:moveTo>
                      <a:cubicBezTo>
                        <a:pt x="2" y="4417"/>
                        <a:pt x="575" y="3842"/>
                        <a:pt x="1278" y="3842"/>
                      </a:cubicBezTo>
                      <a:lnTo>
                        <a:pt x="8966" y="3842"/>
                      </a:lnTo>
                      <a:cubicBezTo>
                        <a:pt x="9673" y="3844"/>
                        <a:pt x="10244" y="4419"/>
                        <a:pt x="10242" y="5126"/>
                      </a:cubicBezTo>
                      <a:lnTo>
                        <a:pt x="10242" y="11518"/>
                      </a:lnTo>
                      <a:cubicBezTo>
                        <a:pt x="10244" y="12225"/>
                        <a:pt x="9673" y="12800"/>
                        <a:pt x="8966" y="12802"/>
                      </a:cubicBezTo>
                      <a:lnTo>
                        <a:pt x="1278" y="12802"/>
                      </a:lnTo>
                      <a:cubicBezTo>
                        <a:pt x="571" y="12800"/>
                        <a:pt x="0" y="12225"/>
                        <a:pt x="2" y="11518"/>
                      </a:cubicBezTo>
                      <a:lnTo>
                        <a:pt x="2" y="5126"/>
                      </a:lnTo>
                      <a:close/>
                      <a:moveTo>
                        <a:pt x="5122" y="9602"/>
                      </a:moveTo>
                      <a:cubicBezTo>
                        <a:pt x="5829" y="9602"/>
                        <a:pt x="6402" y="9029"/>
                        <a:pt x="6402" y="8322"/>
                      </a:cubicBezTo>
                      <a:cubicBezTo>
                        <a:pt x="6402" y="7615"/>
                        <a:pt x="5829" y="7042"/>
                        <a:pt x="5122" y="7042"/>
                      </a:cubicBezTo>
                      <a:cubicBezTo>
                        <a:pt x="4415" y="7042"/>
                        <a:pt x="3842" y="7615"/>
                        <a:pt x="3842" y="8322"/>
                      </a:cubicBezTo>
                      <a:cubicBezTo>
                        <a:pt x="3842" y="9029"/>
                        <a:pt x="4415" y="9602"/>
                        <a:pt x="5122" y="9602"/>
                      </a:cubicBezTo>
                      <a:close/>
                      <a:moveTo>
                        <a:pt x="8322" y="3842"/>
                      </a:moveTo>
                      <a:lnTo>
                        <a:pt x="8322" y="3203"/>
                      </a:lnTo>
                      <a:cubicBezTo>
                        <a:pt x="8325" y="1435"/>
                        <a:pt x="6891" y="0"/>
                        <a:pt x="5122" y="2"/>
                      </a:cubicBezTo>
                      <a:cubicBezTo>
                        <a:pt x="3602" y="3"/>
                        <a:pt x="2292" y="1073"/>
                        <a:pt x="1986" y="2562"/>
                      </a:cubicBezTo>
                      <a:lnTo>
                        <a:pt x="3311" y="2562"/>
                      </a:lnTo>
                      <a:cubicBezTo>
                        <a:pt x="3583" y="1795"/>
                        <a:pt x="4308" y="1282"/>
                        <a:pt x="5122" y="1282"/>
                      </a:cubicBezTo>
                      <a:cubicBezTo>
                        <a:pt x="6182" y="1282"/>
                        <a:pt x="7042" y="2141"/>
                        <a:pt x="7042" y="3200"/>
                      </a:cubicBezTo>
                      <a:lnTo>
                        <a:pt x="7042" y="3842"/>
                      </a:lnTo>
                      <a:lnTo>
                        <a:pt x="8322" y="3842"/>
                      </a:lnTo>
                      <a:close/>
                    </a:path>
                  </a:pathLst>
                </a:custGeom>
                <a:solidFill>
                  <a:srgbClr val="5B48D0"/>
                </a:solidFill>
                <a:ln>
                  <a:noFill/>
                </a:ln>
              </p:spPr>
              <p:txBody>
                <a:bodyPr/>
                <a:lstStyle/>
                <a:p>
                  <a:endParaRPr lang="zh-CN" altLang="en-US">
                    <a:cs typeface="+mn-ea"/>
                    <a:sym typeface="+mn-lt"/>
                  </a:endParaRPr>
                </a:p>
              </p:txBody>
            </p:sp>
          </p:grpSp>
          <p:sp>
            <p:nvSpPr>
              <p:cNvPr id="83" name="文本框 82">
                <a:extLst>
                  <a:ext uri="{FF2B5EF4-FFF2-40B4-BE49-F238E27FC236}">
                    <a16:creationId xmlns:a16="http://schemas.microsoft.com/office/drawing/2014/main" id="{81B01456-C202-046E-8197-5A3F6516345B}"/>
                  </a:ext>
                </a:extLst>
              </p:cNvPr>
              <p:cNvSpPr txBox="1"/>
              <p:nvPr/>
            </p:nvSpPr>
            <p:spPr>
              <a:xfrm>
                <a:off x="217" y="7134"/>
                <a:ext cx="6191" cy="1097"/>
              </a:xfrm>
              <a:prstGeom prst="rect">
                <a:avLst/>
              </a:prstGeom>
              <a:noFill/>
            </p:spPr>
            <p:txBody>
              <a:bodyPr wrap="square" rtlCol="0">
                <a:spAutoFit/>
              </a:bodyPr>
              <a:lstStyle/>
              <a:p>
                <a:pPr algn="just" fontAlgn="auto">
                  <a:lnSpc>
                    <a:spcPct val="130000"/>
                  </a:lnSpc>
                </a:pPr>
                <a:endParaRPr kumimoji="1" lang="zh-CN" altLang="en-US" sz="1600" noProof="0" dirty="0">
                  <a:ln>
                    <a:noFill/>
                  </a:ln>
                  <a:solidFill>
                    <a:srgbClr val="4E7090"/>
                  </a:solidFill>
                  <a:effectLst/>
                  <a:uLnTx/>
                  <a:uFillTx/>
                  <a:cs typeface="+mn-ea"/>
                  <a:sym typeface="+mn-lt"/>
                </a:endParaRPr>
              </a:p>
            </p:txBody>
          </p:sp>
        </p:grpSp>
        <p:grpSp>
          <p:nvGrpSpPr>
            <p:cNvPr id="56" name="组合 55">
              <a:extLst>
                <a:ext uri="{FF2B5EF4-FFF2-40B4-BE49-F238E27FC236}">
                  <a16:creationId xmlns:a16="http://schemas.microsoft.com/office/drawing/2014/main" id="{79761A6E-D629-D3A6-671B-F03106329C39}"/>
                </a:ext>
              </a:extLst>
            </p:cNvPr>
            <p:cNvGrpSpPr/>
            <p:nvPr/>
          </p:nvGrpSpPr>
          <p:grpSpPr>
            <a:xfrm>
              <a:off x="10755" y="4996"/>
              <a:ext cx="1916" cy="1916"/>
              <a:chOff x="1955" y="5152"/>
              <a:chExt cx="1916" cy="1916"/>
            </a:xfrm>
          </p:grpSpPr>
          <p:grpSp>
            <p:nvGrpSpPr>
              <p:cNvPr id="76" name="组合 75">
                <a:extLst>
                  <a:ext uri="{FF2B5EF4-FFF2-40B4-BE49-F238E27FC236}">
                    <a16:creationId xmlns:a16="http://schemas.microsoft.com/office/drawing/2014/main" id="{CCEFAD3E-DEEC-67D0-08F0-5810A5446FDE}"/>
                  </a:ext>
                </a:extLst>
              </p:cNvPr>
              <p:cNvGrpSpPr/>
              <p:nvPr/>
            </p:nvGrpSpPr>
            <p:grpSpPr>
              <a:xfrm>
                <a:off x="1955" y="5152"/>
                <a:ext cx="1916" cy="1916"/>
                <a:chOff x="1955" y="5151"/>
                <a:chExt cx="1916" cy="1916"/>
              </a:xfrm>
            </p:grpSpPr>
            <p:grpSp>
              <p:nvGrpSpPr>
                <p:cNvPr id="78" name="组合 77">
                  <a:extLst>
                    <a:ext uri="{FF2B5EF4-FFF2-40B4-BE49-F238E27FC236}">
                      <a16:creationId xmlns:a16="http://schemas.microsoft.com/office/drawing/2014/main" id="{92311E20-A6B9-19B8-6349-8E3615E632F9}"/>
                    </a:ext>
                  </a:extLst>
                </p:cNvPr>
                <p:cNvGrpSpPr/>
                <p:nvPr/>
              </p:nvGrpSpPr>
              <p:grpSpPr>
                <a:xfrm>
                  <a:off x="1955" y="5151"/>
                  <a:ext cx="1917" cy="1917"/>
                  <a:chOff x="3440" y="3620"/>
                  <a:chExt cx="2692" cy="2692"/>
                </a:xfrm>
              </p:grpSpPr>
              <p:sp>
                <p:nvSpPr>
                  <p:cNvPr id="80" name="圆角矩形 119">
                    <a:extLst>
                      <a:ext uri="{FF2B5EF4-FFF2-40B4-BE49-F238E27FC236}">
                        <a16:creationId xmlns:a16="http://schemas.microsoft.com/office/drawing/2014/main" id="{70325908-9343-646E-F76D-EC48D3AB909C}"/>
                      </a:ext>
                    </a:extLst>
                  </p:cNvPr>
                  <p:cNvSpPr/>
                  <p:nvPr/>
                </p:nvSpPr>
                <p:spPr>
                  <a:xfrm>
                    <a:off x="3440" y="3620"/>
                    <a:ext cx="2693" cy="2693"/>
                  </a:xfrm>
                  <a:prstGeom prst="roundRect">
                    <a:avLst/>
                  </a:prstGeom>
                  <a:solidFill>
                    <a:srgbClr val="EEF0F4"/>
                  </a:solidFill>
                  <a:ln>
                    <a:noFill/>
                  </a:ln>
                  <a:effectLst>
                    <a:outerShdw blurRad="279400" dist="215900" dir="13500000" algn="br" rotWithShape="0">
                      <a:schemeClr val="bg1">
                        <a:alpha val="8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1" name="圆角矩形 120">
                    <a:extLst>
                      <a:ext uri="{FF2B5EF4-FFF2-40B4-BE49-F238E27FC236}">
                        <a16:creationId xmlns:a16="http://schemas.microsoft.com/office/drawing/2014/main" id="{188EC060-05AD-AC13-6CA7-A5EA1D38CD03}"/>
                      </a:ext>
                    </a:extLst>
                  </p:cNvPr>
                  <p:cNvSpPr/>
                  <p:nvPr/>
                </p:nvSpPr>
                <p:spPr>
                  <a:xfrm>
                    <a:off x="3440" y="3620"/>
                    <a:ext cx="2693" cy="2693"/>
                  </a:xfrm>
                  <a:prstGeom prst="roundRect">
                    <a:avLst/>
                  </a:prstGeom>
                  <a:solidFill>
                    <a:srgbClr val="EEF0F4"/>
                  </a:solidFill>
                  <a:ln>
                    <a:noFill/>
                  </a:ln>
                  <a:effectLst>
                    <a:outerShdw blurRad="266700" dist="76200" dir="2700000" algn="tl" rotWithShape="0">
                      <a:srgbClr val="54628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9" name="圆角矩形 121">
                  <a:extLst>
                    <a:ext uri="{FF2B5EF4-FFF2-40B4-BE49-F238E27FC236}">
                      <a16:creationId xmlns:a16="http://schemas.microsoft.com/office/drawing/2014/main" id="{8E55459D-D93F-6902-C404-D2181D3088C7}"/>
                    </a:ext>
                  </a:extLst>
                </p:cNvPr>
                <p:cNvSpPr/>
                <p:nvPr/>
              </p:nvSpPr>
              <p:spPr>
                <a:xfrm>
                  <a:off x="2137" y="5333"/>
                  <a:ext cx="1552" cy="1552"/>
                </a:xfrm>
                <a:prstGeom prst="roundRect">
                  <a:avLst>
                    <a:gd name="adj" fmla="val 13768"/>
                  </a:avLst>
                </a:prstGeom>
                <a:solidFill>
                  <a:srgbClr val="EEF0F4"/>
                </a:solidFill>
                <a:ln>
                  <a:noFill/>
                </a:ln>
                <a:effectLst>
                  <a:innerShdw blurRad="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7" name="3">
                <a:extLst>
                  <a:ext uri="{FF2B5EF4-FFF2-40B4-BE49-F238E27FC236}">
                    <a16:creationId xmlns:a16="http://schemas.microsoft.com/office/drawing/2014/main" id="{4E27FAE2-D8E7-44EF-63CC-6E94B42CBB4A}"/>
                  </a:ext>
                </a:extLst>
              </p:cNvPr>
              <p:cNvSpPr>
                <a:spLocks noChangeAspect="1"/>
              </p:cNvSpPr>
              <p:nvPr/>
            </p:nvSpPr>
            <p:spPr bwMode="auto">
              <a:xfrm>
                <a:off x="2537" y="5729"/>
                <a:ext cx="750" cy="770"/>
              </a:xfrm>
              <a:custGeom>
                <a:avLst/>
                <a:gdLst>
                  <a:gd name="T0" fmla="*/ 2977 w 11734"/>
                  <a:gd name="T1" fmla="*/ 8446 h 12035"/>
                  <a:gd name="T2" fmla="*/ 0 w 11734"/>
                  <a:gd name="T3" fmla="*/ 4267 h 12035"/>
                  <a:gd name="T4" fmla="*/ 3734 w 11734"/>
                  <a:gd name="T5" fmla="*/ 0 h 12035"/>
                  <a:gd name="T6" fmla="*/ 7467 w 11734"/>
                  <a:gd name="T7" fmla="*/ 4267 h 12035"/>
                  <a:gd name="T8" fmla="*/ 4490 w 11734"/>
                  <a:gd name="T9" fmla="*/ 8446 h 12035"/>
                  <a:gd name="T10" fmla="*/ 4800 w 11734"/>
                  <a:gd name="T11" fmla="*/ 9067 h 12035"/>
                  <a:gd name="T12" fmla="*/ 3831 w 11734"/>
                  <a:gd name="T13" fmla="*/ 9067 h 12035"/>
                  <a:gd name="T14" fmla="*/ 3922 w 11734"/>
                  <a:gd name="T15" fmla="*/ 10212 h 12035"/>
                  <a:gd name="T16" fmla="*/ 3360 w 11734"/>
                  <a:gd name="T17" fmla="*/ 11947 h 12035"/>
                  <a:gd name="T18" fmla="*/ 2987 w 11734"/>
                  <a:gd name="T19" fmla="*/ 11894 h 12035"/>
                  <a:gd name="T20" fmla="*/ 3040 w 11734"/>
                  <a:gd name="T21" fmla="*/ 11520 h 12035"/>
                  <a:gd name="T22" fmla="*/ 3545 w 11734"/>
                  <a:gd name="T23" fmla="*/ 10589 h 12035"/>
                  <a:gd name="T24" fmla="*/ 3280 w 11734"/>
                  <a:gd name="T25" fmla="*/ 9067 h 12035"/>
                  <a:gd name="T26" fmla="*/ 2667 w 11734"/>
                  <a:gd name="T27" fmla="*/ 9067 h 12035"/>
                  <a:gd name="T28" fmla="*/ 2977 w 11734"/>
                  <a:gd name="T29" fmla="*/ 8446 h 12035"/>
                  <a:gd name="T30" fmla="*/ 6711 w 11734"/>
                  <a:gd name="T31" fmla="*/ 8450 h 12035"/>
                  <a:gd name="T32" fmla="*/ 8534 w 11734"/>
                  <a:gd name="T33" fmla="*/ 4267 h 12035"/>
                  <a:gd name="T34" fmla="*/ 8144 w 11734"/>
                  <a:gd name="T35" fmla="*/ 2159 h 12035"/>
                  <a:gd name="T36" fmla="*/ 8534 w 11734"/>
                  <a:gd name="T37" fmla="*/ 2134 h 12035"/>
                  <a:gd name="T38" fmla="*/ 11734 w 11734"/>
                  <a:gd name="T39" fmla="*/ 5600 h 12035"/>
                  <a:gd name="T40" fmla="*/ 9286 w 11734"/>
                  <a:gd name="T41" fmla="*/ 8971 h 12035"/>
                  <a:gd name="T42" fmla="*/ 9600 w 11734"/>
                  <a:gd name="T43" fmla="*/ 9600 h 12035"/>
                  <a:gd name="T44" fmla="*/ 8667 w 11734"/>
                  <a:gd name="T45" fmla="*/ 9600 h 12035"/>
                  <a:gd name="T46" fmla="*/ 8772 w 11734"/>
                  <a:gd name="T47" fmla="*/ 10014 h 12035"/>
                  <a:gd name="T48" fmla="*/ 8148 w 11734"/>
                  <a:gd name="T49" fmla="*/ 11422 h 12035"/>
                  <a:gd name="T50" fmla="*/ 7772 w 11734"/>
                  <a:gd name="T51" fmla="*/ 11352 h 12035"/>
                  <a:gd name="T52" fmla="*/ 7853 w 11734"/>
                  <a:gd name="T53" fmla="*/ 10978 h 12035"/>
                  <a:gd name="T54" fmla="*/ 8295 w 11734"/>
                  <a:gd name="T55" fmla="*/ 10253 h 12035"/>
                  <a:gd name="T56" fmla="*/ 8134 w 11734"/>
                  <a:gd name="T57" fmla="*/ 9600 h 12035"/>
                  <a:gd name="T58" fmla="*/ 7467 w 11734"/>
                  <a:gd name="T59" fmla="*/ 9600 h 12035"/>
                  <a:gd name="T60" fmla="*/ 7782 w 11734"/>
                  <a:gd name="T61" fmla="*/ 8971 h 12035"/>
                  <a:gd name="T62" fmla="*/ 6711 w 11734"/>
                  <a:gd name="T63" fmla="*/ 8450 h 12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734" h="12035">
                    <a:moveTo>
                      <a:pt x="2977" y="8446"/>
                    </a:moveTo>
                    <a:cubicBezTo>
                      <a:pt x="1278" y="8046"/>
                      <a:pt x="0" y="6327"/>
                      <a:pt x="0" y="4267"/>
                    </a:cubicBezTo>
                    <a:cubicBezTo>
                      <a:pt x="0" y="1911"/>
                      <a:pt x="1672" y="0"/>
                      <a:pt x="3734" y="0"/>
                    </a:cubicBezTo>
                    <a:cubicBezTo>
                      <a:pt x="5796" y="0"/>
                      <a:pt x="7467" y="1911"/>
                      <a:pt x="7467" y="4267"/>
                    </a:cubicBezTo>
                    <a:cubicBezTo>
                      <a:pt x="7467" y="6327"/>
                      <a:pt x="6189" y="8047"/>
                      <a:pt x="4490" y="8446"/>
                    </a:cubicBezTo>
                    <a:lnTo>
                      <a:pt x="4800" y="9067"/>
                    </a:lnTo>
                    <a:lnTo>
                      <a:pt x="3831" y="9067"/>
                    </a:lnTo>
                    <a:cubicBezTo>
                      <a:pt x="3671" y="9624"/>
                      <a:pt x="3712" y="10001"/>
                      <a:pt x="3922" y="10212"/>
                    </a:cubicBezTo>
                    <a:cubicBezTo>
                      <a:pt x="4428" y="10717"/>
                      <a:pt x="4183" y="11330"/>
                      <a:pt x="3360" y="11947"/>
                    </a:cubicBezTo>
                    <a:cubicBezTo>
                      <a:pt x="3243" y="12035"/>
                      <a:pt x="3075" y="12011"/>
                      <a:pt x="2987" y="11894"/>
                    </a:cubicBezTo>
                    <a:cubicBezTo>
                      <a:pt x="2899" y="11776"/>
                      <a:pt x="2923" y="11609"/>
                      <a:pt x="3040" y="11520"/>
                    </a:cubicBezTo>
                    <a:cubicBezTo>
                      <a:pt x="3640" y="11070"/>
                      <a:pt x="3751" y="10794"/>
                      <a:pt x="3545" y="10589"/>
                    </a:cubicBezTo>
                    <a:cubicBezTo>
                      <a:pt x="3198" y="10242"/>
                      <a:pt x="3119" y="9730"/>
                      <a:pt x="3280" y="9067"/>
                    </a:cubicBezTo>
                    <a:lnTo>
                      <a:pt x="2667" y="9067"/>
                    </a:lnTo>
                    <a:lnTo>
                      <a:pt x="2977" y="8446"/>
                    </a:lnTo>
                    <a:close/>
                    <a:moveTo>
                      <a:pt x="6711" y="8450"/>
                    </a:moveTo>
                    <a:cubicBezTo>
                      <a:pt x="7822" y="7473"/>
                      <a:pt x="8534" y="5962"/>
                      <a:pt x="8534" y="4267"/>
                    </a:cubicBezTo>
                    <a:cubicBezTo>
                      <a:pt x="8534" y="3518"/>
                      <a:pt x="8395" y="2806"/>
                      <a:pt x="8144" y="2159"/>
                    </a:cubicBezTo>
                    <a:cubicBezTo>
                      <a:pt x="8273" y="2142"/>
                      <a:pt x="8403" y="2134"/>
                      <a:pt x="8534" y="2134"/>
                    </a:cubicBezTo>
                    <a:cubicBezTo>
                      <a:pt x="10301" y="2134"/>
                      <a:pt x="11734" y="3686"/>
                      <a:pt x="11734" y="5600"/>
                    </a:cubicBezTo>
                    <a:cubicBezTo>
                      <a:pt x="11734" y="7234"/>
                      <a:pt x="10690" y="8605"/>
                      <a:pt x="9286" y="8971"/>
                    </a:cubicBezTo>
                    <a:lnTo>
                      <a:pt x="9600" y="9600"/>
                    </a:lnTo>
                    <a:lnTo>
                      <a:pt x="8667" y="9600"/>
                    </a:lnTo>
                    <a:cubicBezTo>
                      <a:pt x="8667" y="9737"/>
                      <a:pt x="8702" y="9874"/>
                      <a:pt x="8772" y="10014"/>
                    </a:cubicBezTo>
                    <a:cubicBezTo>
                      <a:pt x="9023" y="10516"/>
                      <a:pt x="8780" y="11001"/>
                      <a:pt x="8148" y="11422"/>
                    </a:cubicBezTo>
                    <a:cubicBezTo>
                      <a:pt x="8025" y="11509"/>
                      <a:pt x="7855" y="11478"/>
                      <a:pt x="7772" y="11352"/>
                    </a:cubicBezTo>
                    <a:cubicBezTo>
                      <a:pt x="7689" y="11227"/>
                      <a:pt x="7725" y="11058"/>
                      <a:pt x="7853" y="10978"/>
                    </a:cubicBezTo>
                    <a:cubicBezTo>
                      <a:pt x="8287" y="10689"/>
                      <a:pt x="8400" y="10463"/>
                      <a:pt x="8295" y="10253"/>
                    </a:cubicBezTo>
                    <a:cubicBezTo>
                      <a:pt x="8191" y="10051"/>
                      <a:pt x="8136" y="9828"/>
                      <a:pt x="8134" y="9600"/>
                    </a:cubicBezTo>
                    <a:lnTo>
                      <a:pt x="7467" y="9600"/>
                    </a:lnTo>
                    <a:lnTo>
                      <a:pt x="7782" y="8971"/>
                    </a:lnTo>
                    <a:cubicBezTo>
                      <a:pt x="7394" y="8869"/>
                      <a:pt x="7031" y="8692"/>
                      <a:pt x="6711" y="8450"/>
                    </a:cubicBezTo>
                    <a:close/>
                  </a:path>
                </a:pathLst>
              </a:custGeom>
              <a:solidFill>
                <a:srgbClr val="5B48D0"/>
              </a:solidFill>
              <a:ln>
                <a:noFill/>
              </a:ln>
            </p:spPr>
            <p:txBody>
              <a:bodyPr/>
              <a:lstStyle/>
              <a:p>
                <a:endParaRPr lang="zh-CN" altLang="en-US">
                  <a:cs typeface="+mn-ea"/>
                  <a:sym typeface="+mn-lt"/>
                </a:endParaRPr>
              </a:p>
            </p:txBody>
          </p:sp>
        </p:grpSp>
        <p:sp>
          <p:nvSpPr>
            <p:cNvPr id="57" name="文本框 56">
              <a:extLst>
                <a:ext uri="{FF2B5EF4-FFF2-40B4-BE49-F238E27FC236}">
                  <a16:creationId xmlns:a16="http://schemas.microsoft.com/office/drawing/2014/main" id="{4039F88F-098E-8CC4-0675-C7B5AA74FFFE}"/>
                </a:ext>
              </a:extLst>
            </p:cNvPr>
            <p:cNvSpPr txBox="1"/>
            <p:nvPr/>
          </p:nvSpPr>
          <p:spPr>
            <a:xfrm>
              <a:off x="9271" y="7689"/>
              <a:ext cx="4873" cy="1097"/>
            </a:xfrm>
            <a:prstGeom prst="rect">
              <a:avLst/>
            </a:prstGeom>
            <a:noFill/>
          </p:spPr>
          <p:txBody>
            <a:bodyPr wrap="square" rtlCol="0">
              <a:spAutoFit/>
            </a:bodyPr>
            <a:lstStyle/>
            <a:p>
              <a:pPr algn="just" fontAlgn="auto">
                <a:lnSpc>
                  <a:spcPct val="130000"/>
                </a:lnSpc>
              </a:pPr>
              <a:r>
                <a:rPr lang="en-US" altLang="zh-CN" sz="1600" noProof="0" dirty="0">
                  <a:ln>
                    <a:noFill/>
                  </a:ln>
                  <a:solidFill>
                    <a:srgbClr val="4E7090"/>
                  </a:solidFill>
                  <a:effectLst/>
                  <a:uLnTx/>
                  <a:uFillTx/>
                  <a:cs typeface="+mn-ea"/>
                  <a:sym typeface="+mn-lt"/>
                </a:rPr>
                <a:t>First batch</a:t>
              </a:r>
              <a:r>
                <a:rPr lang="en-US" altLang="zh-CN" sz="1600" dirty="0">
                  <a:solidFill>
                    <a:srgbClr val="4E7090"/>
                  </a:solidFill>
                  <a:cs typeface="+mn-ea"/>
                  <a:sym typeface="+mn-lt"/>
                </a:rPr>
                <a:t> </a:t>
              </a:r>
              <a:r>
                <a:rPr lang="en-US" altLang="zh-CN" sz="1600" noProof="0" dirty="0">
                  <a:ln>
                    <a:noFill/>
                  </a:ln>
                  <a:solidFill>
                    <a:srgbClr val="4E7090"/>
                  </a:solidFill>
                  <a:effectLst/>
                  <a:uLnTx/>
                  <a:uFillTx/>
                  <a:cs typeface="+mn-ea"/>
                  <a:sym typeface="+mn-lt"/>
                </a:rPr>
                <a:t>completed</a:t>
              </a:r>
              <a:endParaRPr kumimoji="1" lang="zh-CN" altLang="en-US" sz="1600" noProof="0" dirty="0">
                <a:ln>
                  <a:noFill/>
                </a:ln>
                <a:solidFill>
                  <a:srgbClr val="4E7090"/>
                </a:solidFill>
                <a:effectLst/>
                <a:uLnTx/>
                <a:uFillTx/>
                <a:cs typeface="+mn-ea"/>
                <a:sym typeface="+mn-lt"/>
              </a:endParaRPr>
            </a:p>
          </p:txBody>
        </p:sp>
        <p:grpSp>
          <p:nvGrpSpPr>
            <p:cNvPr id="58" name="组合 57">
              <a:extLst>
                <a:ext uri="{FF2B5EF4-FFF2-40B4-BE49-F238E27FC236}">
                  <a16:creationId xmlns:a16="http://schemas.microsoft.com/office/drawing/2014/main" id="{3F2192CF-1BBC-C243-E981-2E3F04B95E95}"/>
                </a:ext>
              </a:extLst>
            </p:cNvPr>
            <p:cNvGrpSpPr/>
            <p:nvPr/>
          </p:nvGrpSpPr>
          <p:grpSpPr>
            <a:xfrm>
              <a:off x="14601" y="4017"/>
              <a:ext cx="2668" cy="2896"/>
              <a:chOff x="14646" y="3462"/>
              <a:chExt cx="2668" cy="2896"/>
            </a:xfrm>
          </p:grpSpPr>
          <p:grpSp>
            <p:nvGrpSpPr>
              <p:cNvPr id="68" name="组合 67">
                <a:extLst>
                  <a:ext uri="{FF2B5EF4-FFF2-40B4-BE49-F238E27FC236}">
                    <a16:creationId xmlns:a16="http://schemas.microsoft.com/office/drawing/2014/main" id="{88EDE9F0-E41A-ECCA-7D55-280A428D0B35}"/>
                  </a:ext>
                </a:extLst>
              </p:cNvPr>
              <p:cNvGrpSpPr/>
              <p:nvPr/>
            </p:nvGrpSpPr>
            <p:grpSpPr>
              <a:xfrm>
                <a:off x="15022" y="4442"/>
                <a:ext cx="1916" cy="1916"/>
                <a:chOff x="1955" y="5152"/>
                <a:chExt cx="1916" cy="1916"/>
              </a:xfrm>
            </p:grpSpPr>
            <p:grpSp>
              <p:nvGrpSpPr>
                <p:cNvPr id="70" name="组合 69">
                  <a:extLst>
                    <a:ext uri="{FF2B5EF4-FFF2-40B4-BE49-F238E27FC236}">
                      <a16:creationId xmlns:a16="http://schemas.microsoft.com/office/drawing/2014/main" id="{A1D3C526-E425-06EF-015E-460E63571959}"/>
                    </a:ext>
                  </a:extLst>
                </p:cNvPr>
                <p:cNvGrpSpPr/>
                <p:nvPr/>
              </p:nvGrpSpPr>
              <p:grpSpPr>
                <a:xfrm>
                  <a:off x="1955" y="5152"/>
                  <a:ext cx="1916" cy="1916"/>
                  <a:chOff x="1955" y="5151"/>
                  <a:chExt cx="1916" cy="1916"/>
                </a:xfrm>
              </p:grpSpPr>
              <p:grpSp>
                <p:nvGrpSpPr>
                  <p:cNvPr id="72" name="组合 71">
                    <a:extLst>
                      <a:ext uri="{FF2B5EF4-FFF2-40B4-BE49-F238E27FC236}">
                        <a16:creationId xmlns:a16="http://schemas.microsoft.com/office/drawing/2014/main" id="{2134EE21-F359-64D5-E111-BA9D0FB7C82B}"/>
                      </a:ext>
                    </a:extLst>
                  </p:cNvPr>
                  <p:cNvGrpSpPr/>
                  <p:nvPr/>
                </p:nvGrpSpPr>
                <p:grpSpPr>
                  <a:xfrm>
                    <a:off x="1955" y="5151"/>
                    <a:ext cx="1917" cy="1917"/>
                    <a:chOff x="3440" y="3620"/>
                    <a:chExt cx="2692" cy="2692"/>
                  </a:xfrm>
                </p:grpSpPr>
                <p:sp>
                  <p:nvSpPr>
                    <p:cNvPr id="74" name="圆角矩形 126">
                      <a:extLst>
                        <a:ext uri="{FF2B5EF4-FFF2-40B4-BE49-F238E27FC236}">
                          <a16:creationId xmlns:a16="http://schemas.microsoft.com/office/drawing/2014/main" id="{07476196-3B2E-57F2-0977-2E6B18035DD0}"/>
                        </a:ext>
                      </a:extLst>
                    </p:cNvPr>
                    <p:cNvSpPr/>
                    <p:nvPr/>
                  </p:nvSpPr>
                  <p:spPr>
                    <a:xfrm>
                      <a:off x="3440" y="3620"/>
                      <a:ext cx="2693" cy="2693"/>
                    </a:xfrm>
                    <a:prstGeom prst="roundRect">
                      <a:avLst/>
                    </a:prstGeom>
                    <a:solidFill>
                      <a:srgbClr val="EEF0F4"/>
                    </a:solidFill>
                    <a:ln>
                      <a:noFill/>
                    </a:ln>
                    <a:effectLst>
                      <a:outerShdw blurRad="279400" dist="215900" dir="13500000" algn="br" rotWithShape="0">
                        <a:schemeClr val="bg1">
                          <a:alpha val="8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5" name="圆角矩形 127">
                      <a:extLst>
                        <a:ext uri="{FF2B5EF4-FFF2-40B4-BE49-F238E27FC236}">
                          <a16:creationId xmlns:a16="http://schemas.microsoft.com/office/drawing/2014/main" id="{784CF05A-8D36-04B5-98B9-D2EEC1F33C30}"/>
                        </a:ext>
                      </a:extLst>
                    </p:cNvPr>
                    <p:cNvSpPr/>
                    <p:nvPr/>
                  </p:nvSpPr>
                  <p:spPr>
                    <a:xfrm>
                      <a:off x="3440" y="3620"/>
                      <a:ext cx="2693" cy="2693"/>
                    </a:xfrm>
                    <a:prstGeom prst="roundRect">
                      <a:avLst/>
                    </a:prstGeom>
                    <a:solidFill>
                      <a:srgbClr val="EEF0F4"/>
                    </a:solidFill>
                    <a:ln>
                      <a:noFill/>
                    </a:ln>
                    <a:effectLst>
                      <a:outerShdw blurRad="266700" dist="76200" dir="2700000" algn="tl" rotWithShape="0">
                        <a:srgbClr val="54628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3" name="圆角矩形 128">
                    <a:extLst>
                      <a:ext uri="{FF2B5EF4-FFF2-40B4-BE49-F238E27FC236}">
                        <a16:creationId xmlns:a16="http://schemas.microsoft.com/office/drawing/2014/main" id="{7105658B-0484-1964-D9C8-0DAD1AE0D4CF}"/>
                      </a:ext>
                    </a:extLst>
                  </p:cNvPr>
                  <p:cNvSpPr/>
                  <p:nvPr/>
                </p:nvSpPr>
                <p:spPr>
                  <a:xfrm>
                    <a:off x="2137" y="5333"/>
                    <a:ext cx="1552" cy="1552"/>
                  </a:xfrm>
                  <a:prstGeom prst="roundRect">
                    <a:avLst>
                      <a:gd name="adj" fmla="val 13768"/>
                    </a:avLst>
                  </a:prstGeom>
                  <a:solidFill>
                    <a:srgbClr val="EEF0F4"/>
                  </a:solidFill>
                  <a:ln>
                    <a:noFill/>
                  </a:ln>
                  <a:effectLst>
                    <a:innerShdw blurRad="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1" name="3">
                  <a:extLst>
                    <a:ext uri="{FF2B5EF4-FFF2-40B4-BE49-F238E27FC236}">
                      <a16:creationId xmlns:a16="http://schemas.microsoft.com/office/drawing/2014/main" id="{1B146A3E-CCE2-3700-56C3-7330EB0FF55E}"/>
                    </a:ext>
                  </a:extLst>
                </p:cNvPr>
                <p:cNvSpPr>
                  <a:spLocks noChangeAspect="1"/>
                </p:cNvSpPr>
                <p:nvPr/>
              </p:nvSpPr>
              <p:spPr bwMode="auto">
                <a:xfrm>
                  <a:off x="2528" y="5729"/>
                  <a:ext cx="769" cy="770"/>
                </a:xfrm>
                <a:custGeom>
                  <a:avLst/>
                  <a:gdLst>
                    <a:gd name="T0" fmla="*/ 9102 w 12516"/>
                    <a:gd name="T1" fmla="*/ 7467 h 12516"/>
                    <a:gd name="T2" fmla="*/ 9102 w 12516"/>
                    <a:gd name="T3" fmla="*/ 7396 h 12516"/>
                    <a:gd name="T4" fmla="*/ 9671 w 12516"/>
                    <a:gd name="T5" fmla="*/ 6827 h 12516"/>
                    <a:gd name="T6" fmla="*/ 10240 w 12516"/>
                    <a:gd name="T7" fmla="*/ 7396 h 12516"/>
                    <a:gd name="T8" fmla="*/ 10240 w 12516"/>
                    <a:gd name="T9" fmla="*/ 7467 h 12516"/>
                    <a:gd name="T10" fmla="*/ 10827 w 12516"/>
                    <a:gd name="T11" fmla="*/ 7711 h 12516"/>
                    <a:gd name="T12" fmla="*/ 10879 w 12516"/>
                    <a:gd name="T13" fmla="*/ 7660 h 12516"/>
                    <a:gd name="T14" fmla="*/ 11683 w 12516"/>
                    <a:gd name="T15" fmla="*/ 7660 h 12516"/>
                    <a:gd name="T16" fmla="*/ 11683 w 12516"/>
                    <a:gd name="T17" fmla="*/ 8465 h 12516"/>
                    <a:gd name="T18" fmla="*/ 11632 w 12516"/>
                    <a:gd name="T19" fmla="*/ 8515 h 12516"/>
                    <a:gd name="T20" fmla="*/ 11875 w 12516"/>
                    <a:gd name="T21" fmla="*/ 9102 h 12516"/>
                    <a:gd name="T22" fmla="*/ 11947 w 12516"/>
                    <a:gd name="T23" fmla="*/ 9102 h 12516"/>
                    <a:gd name="T24" fmla="*/ 12516 w 12516"/>
                    <a:gd name="T25" fmla="*/ 9671 h 12516"/>
                    <a:gd name="T26" fmla="*/ 11947 w 12516"/>
                    <a:gd name="T27" fmla="*/ 10240 h 12516"/>
                    <a:gd name="T28" fmla="*/ 11875 w 12516"/>
                    <a:gd name="T29" fmla="*/ 10240 h 12516"/>
                    <a:gd name="T30" fmla="*/ 11632 w 12516"/>
                    <a:gd name="T31" fmla="*/ 10827 h 12516"/>
                    <a:gd name="T32" fmla="*/ 11683 w 12516"/>
                    <a:gd name="T33" fmla="*/ 10879 h 12516"/>
                    <a:gd name="T34" fmla="*/ 11683 w 12516"/>
                    <a:gd name="T35" fmla="*/ 11683 h 12516"/>
                    <a:gd name="T36" fmla="*/ 10878 w 12516"/>
                    <a:gd name="T37" fmla="*/ 11683 h 12516"/>
                    <a:gd name="T38" fmla="*/ 10827 w 12516"/>
                    <a:gd name="T39" fmla="*/ 11632 h 12516"/>
                    <a:gd name="T40" fmla="*/ 10240 w 12516"/>
                    <a:gd name="T41" fmla="*/ 11875 h 12516"/>
                    <a:gd name="T42" fmla="*/ 10240 w 12516"/>
                    <a:gd name="T43" fmla="*/ 11947 h 12516"/>
                    <a:gd name="T44" fmla="*/ 9671 w 12516"/>
                    <a:gd name="T45" fmla="*/ 12516 h 12516"/>
                    <a:gd name="T46" fmla="*/ 9102 w 12516"/>
                    <a:gd name="T47" fmla="*/ 11947 h 12516"/>
                    <a:gd name="T48" fmla="*/ 9102 w 12516"/>
                    <a:gd name="T49" fmla="*/ 11875 h 12516"/>
                    <a:gd name="T50" fmla="*/ 8515 w 12516"/>
                    <a:gd name="T51" fmla="*/ 11632 h 12516"/>
                    <a:gd name="T52" fmla="*/ 8464 w 12516"/>
                    <a:gd name="T53" fmla="*/ 11683 h 12516"/>
                    <a:gd name="T54" fmla="*/ 7667 w 12516"/>
                    <a:gd name="T55" fmla="*/ 11676 h 12516"/>
                    <a:gd name="T56" fmla="*/ 7660 w 12516"/>
                    <a:gd name="T57" fmla="*/ 10879 h 12516"/>
                    <a:gd name="T58" fmla="*/ 7711 w 12516"/>
                    <a:gd name="T59" fmla="*/ 10827 h 12516"/>
                    <a:gd name="T60" fmla="*/ 7467 w 12516"/>
                    <a:gd name="T61" fmla="*/ 10240 h 12516"/>
                    <a:gd name="T62" fmla="*/ 7396 w 12516"/>
                    <a:gd name="T63" fmla="*/ 10240 h 12516"/>
                    <a:gd name="T64" fmla="*/ 6827 w 12516"/>
                    <a:gd name="T65" fmla="*/ 9671 h 12516"/>
                    <a:gd name="T66" fmla="*/ 7396 w 12516"/>
                    <a:gd name="T67" fmla="*/ 9102 h 12516"/>
                    <a:gd name="T68" fmla="*/ 7467 w 12516"/>
                    <a:gd name="T69" fmla="*/ 9102 h 12516"/>
                    <a:gd name="T70" fmla="*/ 7711 w 12516"/>
                    <a:gd name="T71" fmla="*/ 8515 h 12516"/>
                    <a:gd name="T72" fmla="*/ 7660 w 12516"/>
                    <a:gd name="T73" fmla="*/ 8464 h 12516"/>
                    <a:gd name="T74" fmla="*/ 7660 w 12516"/>
                    <a:gd name="T75" fmla="*/ 7659 h 12516"/>
                    <a:gd name="T76" fmla="*/ 8465 w 12516"/>
                    <a:gd name="T77" fmla="*/ 7660 h 12516"/>
                    <a:gd name="T78" fmla="*/ 8515 w 12516"/>
                    <a:gd name="T79" fmla="*/ 7711 h 12516"/>
                    <a:gd name="T80" fmla="*/ 9102 w 12516"/>
                    <a:gd name="T81" fmla="*/ 7467 h 12516"/>
                    <a:gd name="T82" fmla="*/ 5854 w 12516"/>
                    <a:gd name="T83" fmla="*/ 10809 h 12516"/>
                    <a:gd name="T84" fmla="*/ 569 w 12516"/>
                    <a:gd name="T85" fmla="*/ 10809 h 12516"/>
                    <a:gd name="T86" fmla="*/ 0 w 12516"/>
                    <a:gd name="T87" fmla="*/ 10240 h 12516"/>
                    <a:gd name="T88" fmla="*/ 0 w 12516"/>
                    <a:gd name="T89" fmla="*/ 9671 h 12516"/>
                    <a:gd name="T90" fmla="*/ 2693 w 12516"/>
                    <a:gd name="T91" fmla="*/ 5516 h 12516"/>
                    <a:gd name="T92" fmla="*/ 7585 w 12516"/>
                    <a:gd name="T93" fmla="*/ 6278 h 12516"/>
                    <a:gd name="T94" fmla="*/ 5689 w 12516"/>
                    <a:gd name="T95" fmla="*/ 9671 h 12516"/>
                    <a:gd name="T96" fmla="*/ 5854 w 12516"/>
                    <a:gd name="T97" fmla="*/ 10809 h 12516"/>
                    <a:gd name="T98" fmla="*/ 4551 w 12516"/>
                    <a:gd name="T99" fmla="*/ 5120 h 12516"/>
                    <a:gd name="T100" fmla="*/ 2276 w 12516"/>
                    <a:gd name="T101" fmla="*/ 2560 h 12516"/>
                    <a:gd name="T102" fmla="*/ 4551 w 12516"/>
                    <a:gd name="T103" fmla="*/ 0 h 12516"/>
                    <a:gd name="T104" fmla="*/ 6827 w 12516"/>
                    <a:gd name="T105" fmla="*/ 2560 h 12516"/>
                    <a:gd name="T106" fmla="*/ 4551 w 12516"/>
                    <a:gd name="T107" fmla="*/ 5120 h 12516"/>
                    <a:gd name="T108" fmla="*/ 9671 w 12516"/>
                    <a:gd name="T109" fmla="*/ 10809 h 12516"/>
                    <a:gd name="T110" fmla="*/ 10809 w 12516"/>
                    <a:gd name="T111" fmla="*/ 9671 h 12516"/>
                    <a:gd name="T112" fmla="*/ 9671 w 12516"/>
                    <a:gd name="T113" fmla="*/ 8534 h 12516"/>
                    <a:gd name="T114" fmla="*/ 8534 w 12516"/>
                    <a:gd name="T115" fmla="*/ 9671 h 12516"/>
                    <a:gd name="T116" fmla="*/ 9671 w 12516"/>
                    <a:gd name="T117" fmla="*/ 10809 h 1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516" h="12516">
                      <a:moveTo>
                        <a:pt x="9102" y="7467"/>
                      </a:moveTo>
                      <a:lnTo>
                        <a:pt x="9102" y="7396"/>
                      </a:lnTo>
                      <a:cubicBezTo>
                        <a:pt x="9102" y="7082"/>
                        <a:pt x="9357" y="6827"/>
                        <a:pt x="9671" y="6827"/>
                      </a:cubicBezTo>
                      <a:cubicBezTo>
                        <a:pt x="9986" y="6827"/>
                        <a:pt x="10240" y="7082"/>
                        <a:pt x="10240" y="7396"/>
                      </a:cubicBezTo>
                      <a:lnTo>
                        <a:pt x="10240" y="7467"/>
                      </a:lnTo>
                      <a:cubicBezTo>
                        <a:pt x="10449" y="7521"/>
                        <a:pt x="10646" y="7604"/>
                        <a:pt x="10827" y="7711"/>
                      </a:cubicBezTo>
                      <a:lnTo>
                        <a:pt x="10879" y="7660"/>
                      </a:lnTo>
                      <a:cubicBezTo>
                        <a:pt x="11101" y="7438"/>
                        <a:pt x="11461" y="7438"/>
                        <a:pt x="11683" y="7660"/>
                      </a:cubicBezTo>
                      <a:cubicBezTo>
                        <a:pt x="11905" y="7882"/>
                        <a:pt x="11905" y="8243"/>
                        <a:pt x="11683" y="8465"/>
                      </a:cubicBezTo>
                      <a:lnTo>
                        <a:pt x="11632" y="8515"/>
                      </a:lnTo>
                      <a:cubicBezTo>
                        <a:pt x="11739" y="8696"/>
                        <a:pt x="11822" y="8894"/>
                        <a:pt x="11875" y="9102"/>
                      </a:cubicBezTo>
                      <a:lnTo>
                        <a:pt x="11947" y="9102"/>
                      </a:lnTo>
                      <a:cubicBezTo>
                        <a:pt x="12261" y="9102"/>
                        <a:pt x="12516" y="9357"/>
                        <a:pt x="12516" y="9671"/>
                      </a:cubicBezTo>
                      <a:cubicBezTo>
                        <a:pt x="12516" y="9986"/>
                        <a:pt x="12261" y="10240"/>
                        <a:pt x="11947" y="10240"/>
                      </a:cubicBezTo>
                      <a:lnTo>
                        <a:pt x="11875" y="10240"/>
                      </a:lnTo>
                      <a:cubicBezTo>
                        <a:pt x="11822" y="10449"/>
                        <a:pt x="11739" y="10646"/>
                        <a:pt x="11632" y="10827"/>
                      </a:cubicBezTo>
                      <a:lnTo>
                        <a:pt x="11683" y="10879"/>
                      </a:lnTo>
                      <a:cubicBezTo>
                        <a:pt x="11905" y="11101"/>
                        <a:pt x="11905" y="11461"/>
                        <a:pt x="11683" y="11683"/>
                      </a:cubicBezTo>
                      <a:cubicBezTo>
                        <a:pt x="11460" y="11905"/>
                        <a:pt x="11100" y="11905"/>
                        <a:pt x="10878" y="11683"/>
                      </a:cubicBezTo>
                      <a:lnTo>
                        <a:pt x="10827" y="11632"/>
                      </a:lnTo>
                      <a:cubicBezTo>
                        <a:pt x="10644" y="11740"/>
                        <a:pt x="10446" y="11822"/>
                        <a:pt x="10240" y="11875"/>
                      </a:cubicBezTo>
                      <a:lnTo>
                        <a:pt x="10240" y="11947"/>
                      </a:lnTo>
                      <a:cubicBezTo>
                        <a:pt x="10240" y="12261"/>
                        <a:pt x="9986" y="12516"/>
                        <a:pt x="9671" y="12516"/>
                      </a:cubicBezTo>
                      <a:cubicBezTo>
                        <a:pt x="9357" y="12516"/>
                        <a:pt x="9102" y="12261"/>
                        <a:pt x="9102" y="11947"/>
                      </a:cubicBezTo>
                      <a:lnTo>
                        <a:pt x="9102" y="11875"/>
                      </a:lnTo>
                      <a:cubicBezTo>
                        <a:pt x="8896" y="11822"/>
                        <a:pt x="8699" y="11740"/>
                        <a:pt x="8515" y="11632"/>
                      </a:cubicBezTo>
                      <a:lnTo>
                        <a:pt x="8464" y="11683"/>
                      </a:lnTo>
                      <a:cubicBezTo>
                        <a:pt x="8241" y="11899"/>
                        <a:pt x="7886" y="11895"/>
                        <a:pt x="7667" y="11676"/>
                      </a:cubicBezTo>
                      <a:cubicBezTo>
                        <a:pt x="7447" y="11457"/>
                        <a:pt x="7444" y="11102"/>
                        <a:pt x="7660" y="10879"/>
                      </a:cubicBezTo>
                      <a:lnTo>
                        <a:pt x="7711" y="10827"/>
                      </a:lnTo>
                      <a:cubicBezTo>
                        <a:pt x="7603" y="10644"/>
                        <a:pt x="7521" y="10446"/>
                        <a:pt x="7467" y="10240"/>
                      </a:cubicBezTo>
                      <a:lnTo>
                        <a:pt x="7396" y="10240"/>
                      </a:lnTo>
                      <a:cubicBezTo>
                        <a:pt x="7082" y="10240"/>
                        <a:pt x="6827" y="9986"/>
                        <a:pt x="6827" y="9671"/>
                      </a:cubicBezTo>
                      <a:cubicBezTo>
                        <a:pt x="6827" y="9357"/>
                        <a:pt x="7082" y="9102"/>
                        <a:pt x="7396" y="9102"/>
                      </a:cubicBezTo>
                      <a:lnTo>
                        <a:pt x="7467" y="9102"/>
                      </a:lnTo>
                      <a:cubicBezTo>
                        <a:pt x="7521" y="8894"/>
                        <a:pt x="7604" y="8696"/>
                        <a:pt x="7711" y="8515"/>
                      </a:cubicBezTo>
                      <a:lnTo>
                        <a:pt x="7660" y="8464"/>
                      </a:lnTo>
                      <a:cubicBezTo>
                        <a:pt x="7438" y="8242"/>
                        <a:pt x="7438" y="7882"/>
                        <a:pt x="7660" y="7659"/>
                      </a:cubicBezTo>
                      <a:cubicBezTo>
                        <a:pt x="7882" y="7437"/>
                        <a:pt x="8243" y="7437"/>
                        <a:pt x="8465" y="7660"/>
                      </a:cubicBezTo>
                      <a:lnTo>
                        <a:pt x="8515" y="7711"/>
                      </a:lnTo>
                      <a:cubicBezTo>
                        <a:pt x="8699" y="7603"/>
                        <a:pt x="8896" y="7521"/>
                        <a:pt x="9102" y="7467"/>
                      </a:cubicBezTo>
                      <a:close/>
                      <a:moveTo>
                        <a:pt x="5854" y="10809"/>
                      </a:moveTo>
                      <a:lnTo>
                        <a:pt x="569" y="10809"/>
                      </a:lnTo>
                      <a:cubicBezTo>
                        <a:pt x="255" y="10809"/>
                        <a:pt x="0" y="10554"/>
                        <a:pt x="0" y="10240"/>
                      </a:cubicBezTo>
                      <a:lnTo>
                        <a:pt x="0" y="9671"/>
                      </a:lnTo>
                      <a:cubicBezTo>
                        <a:pt x="0" y="7877"/>
                        <a:pt x="1055" y="6249"/>
                        <a:pt x="2693" y="5516"/>
                      </a:cubicBezTo>
                      <a:cubicBezTo>
                        <a:pt x="4331" y="4784"/>
                        <a:pt x="6247" y="5082"/>
                        <a:pt x="7585" y="6278"/>
                      </a:cubicBezTo>
                      <a:cubicBezTo>
                        <a:pt x="6406" y="7003"/>
                        <a:pt x="5688" y="8288"/>
                        <a:pt x="5689" y="9671"/>
                      </a:cubicBezTo>
                      <a:cubicBezTo>
                        <a:pt x="5689" y="10067"/>
                        <a:pt x="5747" y="10448"/>
                        <a:pt x="5854" y="10809"/>
                      </a:cubicBezTo>
                      <a:close/>
                      <a:moveTo>
                        <a:pt x="4551" y="5120"/>
                      </a:moveTo>
                      <a:cubicBezTo>
                        <a:pt x="3294" y="5120"/>
                        <a:pt x="2276" y="3974"/>
                        <a:pt x="2276" y="2560"/>
                      </a:cubicBezTo>
                      <a:cubicBezTo>
                        <a:pt x="2276" y="1147"/>
                        <a:pt x="3294" y="0"/>
                        <a:pt x="4551" y="0"/>
                      </a:cubicBezTo>
                      <a:cubicBezTo>
                        <a:pt x="5809" y="0"/>
                        <a:pt x="6827" y="1147"/>
                        <a:pt x="6827" y="2560"/>
                      </a:cubicBezTo>
                      <a:cubicBezTo>
                        <a:pt x="6827" y="3974"/>
                        <a:pt x="5809" y="5120"/>
                        <a:pt x="4551" y="5120"/>
                      </a:cubicBezTo>
                      <a:close/>
                      <a:moveTo>
                        <a:pt x="9671" y="10809"/>
                      </a:moveTo>
                      <a:cubicBezTo>
                        <a:pt x="10300" y="10809"/>
                        <a:pt x="10809" y="10300"/>
                        <a:pt x="10809" y="9671"/>
                      </a:cubicBezTo>
                      <a:cubicBezTo>
                        <a:pt x="10809" y="9043"/>
                        <a:pt x="10300" y="8534"/>
                        <a:pt x="9671" y="8534"/>
                      </a:cubicBezTo>
                      <a:cubicBezTo>
                        <a:pt x="9043" y="8534"/>
                        <a:pt x="8534" y="9043"/>
                        <a:pt x="8534" y="9671"/>
                      </a:cubicBezTo>
                      <a:cubicBezTo>
                        <a:pt x="8534" y="10300"/>
                        <a:pt x="9043" y="10809"/>
                        <a:pt x="9671" y="10809"/>
                      </a:cubicBezTo>
                      <a:close/>
                    </a:path>
                  </a:pathLst>
                </a:custGeom>
                <a:solidFill>
                  <a:srgbClr val="5B48D0"/>
                </a:solidFill>
                <a:ln>
                  <a:noFill/>
                </a:ln>
              </p:spPr>
              <p:txBody>
                <a:bodyPr/>
                <a:lstStyle/>
                <a:p>
                  <a:endParaRPr lang="zh-CN" altLang="en-US">
                    <a:cs typeface="+mn-ea"/>
                    <a:sym typeface="+mn-lt"/>
                  </a:endParaRPr>
                </a:p>
              </p:txBody>
            </p:sp>
          </p:grpSp>
          <p:sp>
            <p:nvSpPr>
              <p:cNvPr id="69" name="文本框 68">
                <a:extLst>
                  <a:ext uri="{FF2B5EF4-FFF2-40B4-BE49-F238E27FC236}">
                    <a16:creationId xmlns:a16="http://schemas.microsoft.com/office/drawing/2014/main" id="{61597D15-CBA9-95C2-7224-5702AA344A77}"/>
                  </a:ext>
                </a:extLst>
              </p:cNvPr>
              <p:cNvSpPr txBox="1"/>
              <p:nvPr/>
            </p:nvSpPr>
            <p:spPr>
              <a:xfrm>
                <a:off x="14646" y="3462"/>
                <a:ext cx="2668" cy="580"/>
              </a:xfrm>
              <a:prstGeom prst="rect">
                <a:avLst/>
              </a:prstGeom>
              <a:noFill/>
            </p:spPr>
            <p:txBody>
              <a:bodyPr wrap="square" rtlCol="0">
                <a:spAutoFit/>
              </a:bodyPr>
              <a:lstStyle/>
              <a:p>
                <a:pPr algn="ctr"/>
                <a:r>
                  <a:rPr lang="zh-CN" altLang="en-US" b="1" dirty="0">
                    <a:solidFill>
                      <a:srgbClr val="54628D"/>
                    </a:solidFill>
                    <a:cs typeface="+mn-ea"/>
                    <a:sym typeface="+mn-lt"/>
                  </a:rPr>
                  <a:t>标题文本</a:t>
                </a:r>
              </a:p>
            </p:txBody>
          </p:sp>
        </p:grpSp>
        <p:grpSp>
          <p:nvGrpSpPr>
            <p:cNvPr id="60" name="组合 59">
              <a:extLst>
                <a:ext uri="{FF2B5EF4-FFF2-40B4-BE49-F238E27FC236}">
                  <a16:creationId xmlns:a16="http://schemas.microsoft.com/office/drawing/2014/main" id="{4FBF8DF3-57E8-262A-8E0E-D83690AE88AA}"/>
                </a:ext>
              </a:extLst>
            </p:cNvPr>
            <p:cNvGrpSpPr/>
            <p:nvPr/>
          </p:nvGrpSpPr>
          <p:grpSpPr>
            <a:xfrm>
              <a:off x="6531" y="4995"/>
              <a:ext cx="1916" cy="1916"/>
              <a:chOff x="1955" y="5152"/>
              <a:chExt cx="1916" cy="1916"/>
            </a:xfrm>
          </p:grpSpPr>
          <p:grpSp>
            <p:nvGrpSpPr>
              <p:cNvPr id="62" name="组合 61">
                <a:extLst>
                  <a:ext uri="{FF2B5EF4-FFF2-40B4-BE49-F238E27FC236}">
                    <a16:creationId xmlns:a16="http://schemas.microsoft.com/office/drawing/2014/main" id="{B0BD33A8-EEFC-4C9A-BA63-8E13E0B547CF}"/>
                  </a:ext>
                </a:extLst>
              </p:cNvPr>
              <p:cNvGrpSpPr/>
              <p:nvPr/>
            </p:nvGrpSpPr>
            <p:grpSpPr>
              <a:xfrm>
                <a:off x="1955" y="5152"/>
                <a:ext cx="1916" cy="1916"/>
                <a:chOff x="1955" y="5151"/>
                <a:chExt cx="1916" cy="1916"/>
              </a:xfrm>
            </p:grpSpPr>
            <p:grpSp>
              <p:nvGrpSpPr>
                <p:cNvPr id="64" name="组合 63">
                  <a:extLst>
                    <a:ext uri="{FF2B5EF4-FFF2-40B4-BE49-F238E27FC236}">
                      <a16:creationId xmlns:a16="http://schemas.microsoft.com/office/drawing/2014/main" id="{F3E6A320-2599-7B26-B0EE-BEEB2CD79EFB}"/>
                    </a:ext>
                  </a:extLst>
                </p:cNvPr>
                <p:cNvGrpSpPr/>
                <p:nvPr/>
              </p:nvGrpSpPr>
              <p:grpSpPr>
                <a:xfrm>
                  <a:off x="1955" y="5151"/>
                  <a:ext cx="1917" cy="1917"/>
                  <a:chOff x="3440" y="3620"/>
                  <a:chExt cx="2692" cy="2692"/>
                </a:xfrm>
              </p:grpSpPr>
              <p:sp>
                <p:nvSpPr>
                  <p:cNvPr id="66" name="圆角矩形 112">
                    <a:extLst>
                      <a:ext uri="{FF2B5EF4-FFF2-40B4-BE49-F238E27FC236}">
                        <a16:creationId xmlns:a16="http://schemas.microsoft.com/office/drawing/2014/main" id="{72AA3A9B-48BB-B144-D19C-1FFEAFCBF1F9}"/>
                      </a:ext>
                    </a:extLst>
                  </p:cNvPr>
                  <p:cNvSpPr/>
                  <p:nvPr/>
                </p:nvSpPr>
                <p:spPr>
                  <a:xfrm>
                    <a:off x="3440" y="3620"/>
                    <a:ext cx="2693" cy="2693"/>
                  </a:xfrm>
                  <a:prstGeom prst="roundRect">
                    <a:avLst/>
                  </a:prstGeom>
                  <a:solidFill>
                    <a:srgbClr val="EEF0F4"/>
                  </a:solidFill>
                  <a:ln>
                    <a:noFill/>
                  </a:ln>
                  <a:effectLst>
                    <a:outerShdw blurRad="279400" dist="215900" dir="13500000" algn="br" rotWithShape="0">
                      <a:schemeClr val="bg1">
                        <a:alpha val="8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圆角矩形 113">
                    <a:extLst>
                      <a:ext uri="{FF2B5EF4-FFF2-40B4-BE49-F238E27FC236}">
                        <a16:creationId xmlns:a16="http://schemas.microsoft.com/office/drawing/2014/main" id="{CA9A78CC-B376-C196-8185-6209F4563F51}"/>
                      </a:ext>
                    </a:extLst>
                  </p:cNvPr>
                  <p:cNvSpPr/>
                  <p:nvPr/>
                </p:nvSpPr>
                <p:spPr>
                  <a:xfrm>
                    <a:off x="3440" y="3620"/>
                    <a:ext cx="2693" cy="2693"/>
                  </a:xfrm>
                  <a:prstGeom prst="roundRect">
                    <a:avLst/>
                  </a:prstGeom>
                  <a:solidFill>
                    <a:srgbClr val="EEF0F4"/>
                  </a:solidFill>
                  <a:ln>
                    <a:noFill/>
                  </a:ln>
                  <a:effectLst>
                    <a:outerShdw blurRad="266700" dist="76200" dir="2700000" algn="tl" rotWithShape="0">
                      <a:srgbClr val="54628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5" name="圆角矩形 114">
                  <a:extLst>
                    <a:ext uri="{FF2B5EF4-FFF2-40B4-BE49-F238E27FC236}">
                      <a16:creationId xmlns:a16="http://schemas.microsoft.com/office/drawing/2014/main" id="{5200144C-BC40-AD1B-D4B3-D61A6ACCCE6A}"/>
                    </a:ext>
                  </a:extLst>
                </p:cNvPr>
                <p:cNvSpPr/>
                <p:nvPr/>
              </p:nvSpPr>
              <p:spPr>
                <a:xfrm>
                  <a:off x="2137" y="5333"/>
                  <a:ext cx="1552" cy="1552"/>
                </a:xfrm>
                <a:prstGeom prst="roundRect">
                  <a:avLst>
                    <a:gd name="adj" fmla="val 13768"/>
                  </a:avLst>
                </a:prstGeom>
                <a:solidFill>
                  <a:srgbClr val="EEF0F4"/>
                </a:solidFill>
                <a:ln>
                  <a:noFill/>
                </a:ln>
                <a:effectLst>
                  <a:innerShdw blurRad="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3" name="2">
                <a:extLst>
                  <a:ext uri="{FF2B5EF4-FFF2-40B4-BE49-F238E27FC236}">
                    <a16:creationId xmlns:a16="http://schemas.microsoft.com/office/drawing/2014/main" id="{6F32C224-7D53-6CC5-A640-041D35F60C1C}"/>
                  </a:ext>
                </a:extLst>
              </p:cNvPr>
              <p:cNvSpPr>
                <a:spLocks noChangeAspect="1"/>
              </p:cNvSpPr>
              <p:nvPr/>
            </p:nvSpPr>
            <p:spPr bwMode="auto">
              <a:xfrm>
                <a:off x="2528" y="5882"/>
                <a:ext cx="770" cy="462"/>
              </a:xfrm>
              <a:custGeom>
                <a:avLst/>
                <a:gdLst>
                  <a:gd name="T0" fmla="*/ 6666 w 10000"/>
                  <a:gd name="T1" fmla="*/ 5834 h 6000"/>
                  <a:gd name="T2" fmla="*/ 6618 w 10000"/>
                  <a:gd name="T3" fmla="*/ 5951 h 6000"/>
                  <a:gd name="T4" fmla="*/ 6500 w 10000"/>
                  <a:gd name="T5" fmla="*/ 6000 h 6000"/>
                  <a:gd name="T6" fmla="*/ 1500 w 10000"/>
                  <a:gd name="T7" fmla="*/ 6000 h 6000"/>
                  <a:gd name="T8" fmla="*/ 1430 w 10000"/>
                  <a:gd name="T9" fmla="*/ 5989 h 6000"/>
                  <a:gd name="T10" fmla="*/ 1383 w 10000"/>
                  <a:gd name="T11" fmla="*/ 5953 h 6000"/>
                  <a:gd name="T12" fmla="*/ 1354 w 10000"/>
                  <a:gd name="T13" fmla="*/ 5911 h 6000"/>
                  <a:gd name="T14" fmla="*/ 1339 w 10000"/>
                  <a:gd name="T15" fmla="*/ 5851 h 6000"/>
                  <a:gd name="T16" fmla="*/ 1334 w 10000"/>
                  <a:gd name="T17" fmla="*/ 5791 h 6000"/>
                  <a:gd name="T18" fmla="*/ 1334 w 10000"/>
                  <a:gd name="T19" fmla="*/ 5724 h 6000"/>
                  <a:gd name="T20" fmla="*/ 1334 w 10000"/>
                  <a:gd name="T21" fmla="*/ 2666 h 6000"/>
                  <a:gd name="T22" fmla="*/ 334 w 10000"/>
                  <a:gd name="T23" fmla="*/ 2666 h 6000"/>
                  <a:gd name="T24" fmla="*/ 99 w 10000"/>
                  <a:gd name="T25" fmla="*/ 2568 h 6000"/>
                  <a:gd name="T26" fmla="*/ 0 w 10000"/>
                  <a:gd name="T27" fmla="*/ 2333 h 6000"/>
                  <a:gd name="T28" fmla="*/ 77 w 10000"/>
                  <a:gd name="T29" fmla="*/ 2119 h 6000"/>
                  <a:gd name="T30" fmla="*/ 1745 w 10000"/>
                  <a:gd name="T31" fmla="*/ 119 h 6000"/>
                  <a:gd name="T32" fmla="*/ 2000 w 10000"/>
                  <a:gd name="T33" fmla="*/ 4 h 6000"/>
                  <a:gd name="T34" fmla="*/ 2255 w 10000"/>
                  <a:gd name="T35" fmla="*/ 119 h 6000"/>
                  <a:gd name="T36" fmla="*/ 3922 w 10000"/>
                  <a:gd name="T37" fmla="*/ 2119 h 6000"/>
                  <a:gd name="T38" fmla="*/ 4000 w 10000"/>
                  <a:gd name="T39" fmla="*/ 2333 h 6000"/>
                  <a:gd name="T40" fmla="*/ 3901 w 10000"/>
                  <a:gd name="T41" fmla="*/ 2568 h 6000"/>
                  <a:gd name="T42" fmla="*/ 3666 w 10000"/>
                  <a:gd name="T43" fmla="*/ 2666 h 6000"/>
                  <a:gd name="T44" fmla="*/ 2665 w 10000"/>
                  <a:gd name="T45" fmla="*/ 2666 h 6000"/>
                  <a:gd name="T46" fmla="*/ 2665 w 10000"/>
                  <a:gd name="T47" fmla="*/ 4666 h 6000"/>
                  <a:gd name="T48" fmla="*/ 5665 w 10000"/>
                  <a:gd name="T49" fmla="*/ 4666 h 6000"/>
                  <a:gd name="T50" fmla="*/ 5795 w 10000"/>
                  <a:gd name="T51" fmla="*/ 4724 h 6000"/>
                  <a:gd name="T52" fmla="*/ 6629 w 10000"/>
                  <a:gd name="T53" fmla="*/ 5724 h 6000"/>
                  <a:gd name="T54" fmla="*/ 6666 w 10000"/>
                  <a:gd name="T55" fmla="*/ 5834 h 6000"/>
                  <a:gd name="T56" fmla="*/ 10000 w 10000"/>
                  <a:gd name="T57" fmla="*/ 3666 h 6000"/>
                  <a:gd name="T58" fmla="*/ 9923 w 10000"/>
                  <a:gd name="T59" fmla="*/ 3880 h 6000"/>
                  <a:gd name="T60" fmla="*/ 8255 w 10000"/>
                  <a:gd name="T61" fmla="*/ 5880 h 6000"/>
                  <a:gd name="T62" fmla="*/ 8000 w 10000"/>
                  <a:gd name="T63" fmla="*/ 6000 h 6000"/>
                  <a:gd name="T64" fmla="*/ 7745 w 10000"/>
                  <a:gd name="T65" fmla="*/ 5880 h 6000"/>
                  <a:gd name="T66" fmla="*/ 6078 w 10000"/>
                  <a:gd name="T67" fmla="*/ 3880 h 6000"/>
                  <a:gd name="T68" fmla="*/ 6000 w 10000"/>
                  <a:gd name="T69" fmla="*/ 3666 h 6000"/>
                  <a:gd name="T70" fmla="*/ 6099 w 10000"/>
                  <a:gd name="T71" fmla="*/ 3431 h 6000"/>
                  <a:gd name="T72" fmla="*/ 6334 w 10000"/>
                  <a:gd name="T73" fmla="*/ 3333 h 6000"/>
                  <a:gd name="T74" fmla="*/ 7334 w 10000"/>
                  <a:gd name="T75" fmla="*/ 3333 h 6000"/>
                  <a:gd name="T76" fmla="*/ 7334 w 10000"/>
                  <a:gd name="T77" fmla="*/ 1333 h 6000"/>
                  <a:gd name="T78" fmla="*/ 4334 w 10000"/>
                  <a:gd name="T79" fmla="*/ 1333 h 6000"/>
                  <a:gd name="T80" fmla="*/ 4204 w 10000"/>
                  <a:gd name="T81" fmla="*/ 1270 h 6000"/>
                  <a:gd name="T82" fmla="*/ 3371 w 10000"/>
                  <a:gd name="T83" fmla="*/ 270 h 6000"/>
                  <a:gd name="T84" fmla="*/ 3335 w 10000"/>
                  <a:gd name="T85" fmla="*/ 166 h 6000"/>
                  <a:gd name="T86" fmla="*/ 3384 w 10000"/>
                  <a:gd name="T87" fmla="*/ 49 h 6000"/>
                  <a:gd name="T88" fmla="*/ 3501 w 10000"/>
                  <a:gd name="T89" fmla="*/ 0 h 6000"/>
                  <a:gd name="T90" fmla="*/ 8501 w 10000"/>
                  <a:gd name="T91" fmla="*/ 0 h 6000"/>
                  <a:gd name="T92" fmla="*/ 8571 w 10000"/>
                  <a:gd name="T93" fmla="*/ 11 h 6000"/>
                  <a:gd name="T94" fmla="*/ 8619 w 10000"/>
                  <a:gd name="T95" fmla="*/ 48 h 6000"/>
                  <a:gd name="T96" fmla="*/ 8647 w 10000"/>
                  <a:gd name="T97" fmla="*/ 89 h 6000"/>
                  <a:gd name="T98" fmla="*/ 8662 w 10000"/>
                  <a:gd name="T99" fmla="*/ 149 h 6000"/>
                  <a:gd name="T100" fmla="*/ 8667 w 10000"/>
                  <a:gd name="T101" fmla="*/ 209 h 6000"/>
                  <a:gd name="T102" fmla="*/ 8667 w 10000"/>
                  <a:gd name="T103" fmla="*/ 3334 h 6000"/>
                  <a:gd name="T104" fmla="*/ 9666 w 10000"/>
                  <a:gd name="T105" fmla="*/ 3334 h 6000"/>
                  <a:gd name="T106" fmla="*/ 9901 w 10000"/>
                  <a:gd name="T107" fmla="*/ 3433 h 6000"/>
                  <a:gd name="T108" fmla="*/ 10000 w 10000"/>
                  <a:gd name="T109" fmla="*/ 3666 h 6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000" h="6000">
                    <a:moveTo>
                      <a:pt x="6666" y="5834"/>
                    </a:moveTo>
                    <a:cubicBezTo>
                      <a:pt x="6666" y="5879"/>
                      <a:pt x="6650" y="5918"/>
                      <a:pt x="6618" y="5951"/>
                    </a:cubicBezTo>
                    <a:cubicBezTo>
                      <a:pt x="6585" y="5984"/>
                      <a:pt x="6545" y="6000"/>
                      <a:pt x="6500" y="6000"/>
                    </a:cubicBezTo>
                    <a:lnTo>
                      <a:pt x="1500" y="6000"/>
                    </a:lnTo>
                    <a:cubicBezTo>
                      <a:pt x="1473" y="6000"/>
                      <a:pt x="1449" y="5996"/>
                      <a:pt x="1430" y="5989"/>
                    </a:cubicBezTo>
                    <a:cubicBezTo>
                      <a:pt x="1411" y="5983"/>
                      <a:pt x="1395" y="5970"/>
                      <a:pt x="1383" y="5953"/>
                    </a:cubicBezTo>
                    <a:cubicBezTo>
                      <a:pt x="1370" y="5935"/>
                      <a:pt x="1360" y="5921"/>
                      <a:pt x="1354" y="5911"/>
                    </a:cubicBezTo>
                    <a:cubicBezTo>
                      <a:pt x="1348" y="5900"/>
                      <a:pt x="1341" y="5880"/>
                      <a:pt x="1339" y="5851"/>
                    </a:cubicBezTo>
                    <a:cubicBezTo>
                      <a:pt x="1335" y="5821"/>
                      <a:pt x="1334" y="5803"/>
                      <a:pt x="1334" y="5791"/>
                    </a:cubicBezTo>
                    <a:lnTo>
                      <a:pt x="1334" y="5724"/>
                    </a:lnTo>
                    <a:lnTo>
                      <a:pt x="1334" y="2666"/>
                    </a:lnTo>
                    <a:lnTo>
                      <a:pt x="334" y="2666"/>
                    </a:lnTo>
                    <a:cubicBezTo>
                      <a:pt x="244" y="2666"/>
                      <a:pt x="165" y="2634"/>
                      <a:pt x="99" y="2568"/>
                    </a:cubicBezTo>
                    <a:cubicBezTo>
                      <a:pt x="33" y="2501"/>
                      <a:pt x="0" y="2424"/>
                      <a:pt x="0" y="2333"/>
                    </a:cubicBezTo>
                    <a:cubicBezTo>
                      <a:pt x="0" y="2249"/>
                      <a:pt x="26" y="2178"/>
                      <a:pt x="77" y="2119"/>
                    </a:cubicBezTo>
                    <a:lnTo>
                      <a:pt x="1745" y="119"/>
                    </a:lnTo>
                    <a:cubicBezTo>
                      <a:pt x="1811" y="42"/>
                      <a:pt x="1896" y="4"/>
                      <a:pt x="2000" y="4"/>
                    </a:cubicBezTo>
                    <a:cubicBezTo>
                      <a:pt x="2104" y="4"/>
                      <a:pt x="2190" y="43"/>
                      <a:pt x="2255" y="119"/>
                    </a:cubicBezTo>
                    <a:lnTo>
                      <a:pt x="3922" y="2119"/>
                    </a:lnTo>
                    <a:cubicBezTo>
                      <a:pt x="3975" y="2178"/>
                      <a:pt x="4000" y="2249"/>
                      <a:pt x="4000" y="2333"/>
                    </a:cubicBezTo>
                    <a:cubicBezTo>
                      <a:pt x="4000" y="2423"/>
                      <a:pt x="3967" y="2501"/>
                      <a:pt x="3901" y="2568"/>
                    </a:cubicBezTo>
                    <a:cubicBezTo>
                      <a:pt x="3835" y="2634"/>
                      <a:pt x="3756" y="2666"/>
                      <a:pt x="3666" y="2666"/>
                    </a:cubicBezTo>
                    <a:lnTo>
                      <a:pt x="2665" y="2666"/>
                    </a:lnTo>
                    <a:lnTo>
                      <a:pt x="2665" y="4666"/>
                    </a:lnTo>
                    <a:lnTo>
                      <a:pt x="5665" y="4666"/>
                    </a:lnTo>
                    <a:cubicBezTo>
                      <a:pt x="5721" y="4666"/>
                      <a:pt x="5764" y="4685"/>
                      <a:pt x="5795" y="4724"/>
                    </a:cubicBezTo>
                    <a:lnTo>
                      <a:pt x="6629" y="5724"/>
                    </a:lnTo>
                    <a:cubicBezTo>
                      <a:pt x="6654" y="5759"/>
                      <a:pt x="6666" y="5795"/>
                      <a:pt x="6666" y="5834"/>
                    </a:cubicBezTo>
                    <a:close/>
                    <a:moveTo>
                      <a:pt x="10000" y="3666"/>
                    </a:moveTo>
                    <a:cubicBezTo>
                      <a:pt x="10000" y="3750"/>
                      <a:pt x="9974" y="3821"/>
                      <a:pt x="9923" y="3880"/>
                    </a:cubicBezTo>
                    <a:lnTo>
                      <a:pt x="8255" y="5880"/>
                    </a:lnTo>
                    <a:cubicBezTo>
                      <a:pt x="8186" y="5960"/>
                      <a:pt x="8100" y="6000"/>
                      <a:pt x="8000" y="6000"/>
                    </a:cubicBezTo>
                    <a:cubicBezTo>
                      <a:pt x="7899" y="6000"/>
                      <a:pt x="7814" y="5960"/>
                      <a:pt x="7745" y="5880"/>
                    </a:cubicBezTo>
                    <a:lnTo>
                      <a:pt x="6078" y="3880"/>
                    </a:lnTo>
                    <a:cubicBezTo>
                      <a:pt x="6025" y="3821"/>
                      <a:pt x="6000" y="3750"/>
                      <a:pt x="6000" y="3666"/>
                    </a:cubicBezTo>
                    <a:cubicBezTo>
                      <a:pt x="6000" y="3576"/>
                      <a:pt x="6033" y="3497"/>
                      <a:pt x="6099" y="3431"/>
                    </a:cubicBezTo>
                    <a:cubicBezTo>
                      <a:pt x="6165" y="3365"/>
                      <a:pt x="6243" y="3333"/>
                      <a:pt x="6334" y="3333"/>
                    </a:cubicBezTo>
                    <a:lnTo>
                      <a:pt x="7334" y="3333"/>
                    </a:lnTo>
                    <a:lnTo>
                      <a:pt x="7334" y="1333"/>
                    </a:lnTo>
                    <a:lnTo>
                      <a:pt x="4334" y="1333"/>
                    </a:lnTo>
                    <a:cubicBezTo>
                      <a:pt x="4277" y="1333"/>
                      <a:pt x="4235" y="1311"/>
                      <a:pt x="4204" y="1270"/>
                    </a:cubicBezTo>
                    <a:lnTo>
                      <a:pt x="3371" y="270"/>
                    </a:lnTo>
                    <a:cubicBezTo>
                      <a:pt x="3347" y="239"/>
                      <a:pt x="3335" y="204"/>
                      <a:pt x="3335" y="166"/>
                    </a:cubicBezTo>
                    <a:cubicBezTo>
                      <a:pt x="3335" y="121"/>
                      <a:pt x="3351" y="83"/>
                      <a:pt x="3384" y="49"/>
                    </a:cubicBezTo>
                    <a:cubicBezTo>
                      <a:pt x="3416" y="16"/>
                      <a:pt x="3456" y="0"/>
                      <a:pt x="3501" y="0"/>
                    </a:cubicBezTo>
                    <a:lnTo>
                      <a:pt x="8501" y="0"/>
                    </a:lnTo>
                    <a:cubicBezTo>
                      <a:pt x="8529" y="0"/>
                      <a:pt x="8553" y="4"/>
                      <a:pt x="8571" y="11"/>
                    </a:cubicBezTo>
                    <a:cubicBezTo>
                      <a:pt x="8590" y="18"/>
                      <a:pt x="8606" y="30"/>
                      <a:pt x="8619" y="48"/>
                    </a:cubicBezTo>
                    <a:cubicBezTo>
                      <a:pt x="8631" y="65"/>
                      <a:pt x="8641" y="79"/>
                      <a:pt x="8647" y="89"/>
                    </a:cubicBezTo>
                    <a:cubicBezTo>
                      <a:pt x="8654" y="100"/>
                      <a:pt x="8660" y="120"/>
                      <a:pt x="8662" y="149"/>
                    </a:cubicBezTo>
                    <a:cubicBezTo>
                      <a:pt x="8666" y="179"/>
                      <a:pt x="8667" y="198"/>
                      <a:pt x="8667" y="209"/>
                    </a:cubicBezTo>
                    <a:lnTo>
                      <a:pt x="8667" y="3334"/>
                    </a:lnTo>
                    <a:lnTo>
                      <a:pt x="9666" y="3334"/>
                    </a:lnTo>
                    <a:cubicBezTo>
                      <a:pt x="9756" y="3334"/>
                      <a:pt x="9835" y="3366"/>
                      <a:pt x="9901" y="3433"/>
                    </a:cubicBezTo>
                    <a:cubicBezTo>
                      <a:pt x="9966" y="3499"/>
                      <a:pt x="10000" y="3576"/>
                      <a:pt x="10000" y="3666"/>
                    </a:cubicBezTo>
                    <a:close/>
                  </a:path>
                </a:pathLst>
              </a:custGeom>
              <a:solidFill>
                <a:srgbClr val="5B48D0"/>
              </a:solidFill>
              <a:ln>
                <a:noFill/>
              </a:ln>
            </p:spPr>
            <p:txBody>
              <a:bodyPr/>
              <a:lstStyle/>
              <a:p>
                <a:endParaRPr lang="zh-CN" altLang="en-US">
                  <a:cs typeface="+mn-ea"/>
                  <a:sym typeface="+mn-lt"/>
                </a:endParaRPr>
              </a:p>
            </p:txBody>
          </p:sp>
        </p:grpSp>
      </p:grpSp>
      <p:sp>
        <p:nvSpPr>
          <p:cNvPr id="171" name="文本框 170">
            <a:extLst>
              <a:ext uri="{FF2B5EF4-FFF2-40B4-BE49-F238E27FC236}">
                <a16:creationId xmlns:a16="http://schemas.microsoft.com/office/drawing/2014/main" id="{E0D1758F-42DC-5A02-36A8-2997E0494F34}"/>
              </a:ext>
            </a:extLst>
          </p:cNvPr>
          <p:cNvSpPr txBox="1"/>
          <p:nvPr/>
        </p:nvSpPr>
        <p:spPr>
          <a:xfrm>
            <a:off x="889852" y="2623469"/>
            <a:ext cx="1112490" cy="338554"/>
          </a:xfrm>
          <a:prstGeom prst="rect">
            <a:avLst/>
          </a:prstGeom>
          <a:noFill/>
        </p:spPr>
        <p:txBody>
          <a:bodyPr wrap="square">
            <a:spAutoFit/>
          </a:bodyPr>
          <a:lstStyle/>
          <a:p>
            <a:r>
              <a:rPr lang="zh-CN" altLang="en-US" sz="1600" dirty="0">
                <a:solidFill>
                  <a:srgbClr val="4E7090"/>
                </a:solidFill>
                <a:cs typeface="+mn-ea"/>
              </a:rPr>
              <a:t>application</a:t>
            </a:r>
          </a:p>
        </p:txBody>
      </p:sp>
      <p:sp>
        <p:nvSpPr>
          <p:cNvPr id="172" name="圆角矩形 42">
            <a:extLst>
              <a:ext uri="{FF2B5EF4-FFF2-40B4-BE49-F238E27FC236}">
                <a16:creationId xmlns:a16="http://schemas.microsoft.com/office/drawing/2014/main" id="{9D460AF7-F172-56F5-F1FB-00264E3F149D}"/>
              </a:ext>
            </a:extLst>
          </p:cNvPr>
          <p:cNvSpPr/>
          <p:nvPr/>
        </p:nvSpPr>
        <p:spPr>
          <a:xfrm>
            <a:off x="1288428" y="2011183"/>
            <a:ext cx="315339" cy="323505"/>
          </a:xfrm>
          <a:prstGeom prst="roundRect">
            <a:avLst>
              <a:gd name="adj" fmla="val 6471"/>
            </a:avLst>
          </a:prstGeom>
          <a:solidFill>
            <a:srgbClr val="EEF0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3" name="圆角矩形 42">
            <a:extLst>
              <a:ext uri="{FF2B5EF4-FFF2-40B4-BE49-F238E27FC236}">
                <a16:creationId xmlns:a16="http://schemas.microsoft.com/office/drawing/2014/main" id="{7FA05DEF-136B-0A2B-4B58-F1F6856613E0}"/>
              </a:ext>
            </a:extLst>
          </p:cNvPr>
          <p:cNvSpPr/>
          <p:nvPr/>
        </p:nvSpPr>
        <p:spPr>
          <a:xfrm>
            <a:off x="3127421" y="2035932"/>
            <a:ext cx="385800" cy="323505"/>
          </a:xfrm>
          <a:prstGeom prst="roundRect">
            <a:avLst>
              <a:gd name="adj" fmla="val 6471"/>
            </a:avLst>
          </a:prstGeom>
          <a:solidFill>
            <a:srgbClr val="EEF0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4" name="圆角矩形 42">
            <a:extLst>
              <a:ext uri="{FF2B5EF4-FFF2-40B4-BE49-F238E27FC236}">
                <a16:creationId xmlns:a16="http://schemas.microsoft.com/office/drawing/2014/main" id="{064E95B0-269C-99ED-7279-5850C3735DC5}"/>
              </a:ext>
            </a:extLst>
          </p:cNvPr>
          <p:cNvSpPr/>
          <p:nvPr/>
        </p:nvSpPr>
        <p:spPr>
          <a:xfrm>
            <a:off x="4954863" y="2035931"/>
            <a:ext cx="323814" cy="323505"/>
          </a:xfrm>
          <a:prstGeom prst="roundRect">
            <a:avLst>
              <a:gd name="adj" fmla="val 6471"/>
            </a:avLst>
          </a:prstGeom>
          <a:solidFill>
            <a:srgbClr val="EEF0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5" name="圆角矩形 42">
            <a:extLst>
              <a:ext uri="{FF2B5EF4-FFF2-40B4-BE49-F238E27FC236}">
                <a16:creationId xmlns:a16="http://schemas.microsoft.com/office/drawing/2014/main" id="{178EC783-8EC4-FCED-4229-0AA9F6F7402C}"/>
              </a:ext>
            </a:extLst>
          </p:cNvPr>
          <p:cNvSpPr/>
          <p:nvPr/>
        </p:nvSpPr>
        <p:spPr>
          <a:xfrm>
            <a:off x="6748766" y="2063678"/>
            <a:ext cx="357254" cy="306923"/>
          </a:xfrm>
          <a:prstGeom prst="roundRect">
            <a:avLst>
              <a:gd name="adj" fmla="val 6471"/>
            </a:avLst>
          </a:prstGeom>
          <a:solidFill>
            <a:srgbClr val="EEF0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6" name="圆角矩形 42">
            <a:extLst>
              <a:ext uri="{FF2B5EF4-FFF2-40B4-BE49-F238E27FC236}">
                <a16:creationId xmlns:a16="http://schemas.microsoft.com/office/drawing/2014/main" id="{C45E41EF-09EE-9387-37F4-7D1671DCF56D}"/>
              </a:ext>
            </a:extLst>
          </p:cNvPr>
          <p:cNvSpPr/>
          <p:nvPr/>
        </p:nvSpPr>
        <p:spPr>
          <a:xfrm>
            <a:off x="7186845" y="3404504"/>
            <a:ext cx="315339" cy="323505"/>
          </a:xfrm>
          <a:prstGeom prst="roundRect">
            <a:avLst>
              <a:gd name="adj" fmla="val 6471"/>
            </a:avLst>
          </a:prstGeom>
          <a:solidFill>
            <a:srgbClr val="EEF0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7" name="圆角矩形 42">
            <a:extLst>
              <a:ext uri="{FF2B5EF4-FFF2-40B4-BE49-F238E27FC236}">
                <a16:creationId xmlns:a16="http://schemas.microsoft.com/office/drawing/2014/main" id="{9EE0C478-A5C7-B1D6-98E5-259A8CBDA6F3}"/>
              </a:ext>
            </a:extLst>
          </p:cNvPr>
          <p:cNvSpPr/>
          <p:nvPr/>
        </p:nvSpPr>
        <p:spPr>
          <a:xfrm>
            <a:off x="8951249" y="3371691"/>
            <a:ext cx="331996" cy="323505"/>
          </a:xfrm>
          <a:prstGeom prst="roundRect">
            <a:avLst>
              <a:gd name="adj" fmla="val 6471"/>
            </a:avLst>
          </a:prstGeom>
          <a:solidFill>
            <a:srgbClr val="EEF0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8" name="圆角矩形 42">
            <a:extLst>
              <a:ext uri="{FF2B5EF4-FFF2-40B4-BE49-F238E27FC236}">
                <a16:creationId xmlns:a16="http://schemas.microsoft.com/office/drawing/2014/main" id="{0C7D959D-C40A-1F9B-056E-F8F9BCAFE1D4}"/>
              </a:ext>
            </a:extLst>
          </p:cNvPr>
          <p:cNvSpPr/>
          <p:nvPr/>
        </p:nvSpPr>
        <p:spPr>
          <a:xfrm>
            <a:off x="10753110" y="3368073"/>
            <a:ext cx="315339" cy="359936"/>
          </a:xfrm>
          <a:prstGeom prst="roundRect">
            <a:avLst>
              <a:gd name="adj" fmla="val 6471"/>
            </a:avLst>
          </a:prstGeom>
          <a:solidFill>
            <a:srgbClr val="EEF0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5" name="图形 4">
            <a:extLst>
              <a:ext uri="{FF2B5EF4-FFF2-40B4-BE49-F238E27FC236}">
                <a16:creationId xmlns:a16="http://schemas.microsoft.com/office/drawing/2014/main" id="{3C8D1BA6-CCB3-8E68-F6BE-C55C7969946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0217" y="2042838"/>
            <a:ext cx="270000" cy="360000"/>
          </a:xfrm>
          <a:prstGeom prst="rect">
            <a:avLst/>
          </a:prstGeom>
        </p:spPr>
      </p:pic>
      <p:sp>
        <p:nvSpPr>
          <p:cNvPr id="179" name="文本框 178">
            <a:extLst>
              <a:ext uri="{FF2B5EF4-FFF2-40B4-BE49-F238E27FC236}">
                <a16:creationId xmlns:a16="http://schemas.microsoft.com/office/drawing/2014/main" id="{49ABBF2E-0F3B-28E3-31F2-A6C1326EFBB6}"/>
              </a:ext>
            </a:extLst>
          </p:cNvPr>
          <p:cNvSpPr txBox="1"/>
          <p:nvPr/>
        </p:nvSpPr>
        <p:spPr>
          <a:xfrm>
            <a:off x="2725764" y="1479134"/>
            <a:ext cx="1189113" cy="386516"/>
          </a:xfrm>
          <a:prstGeom prst="rect">
            <a:avLst/>
          </a:prstGeom>
          <a:noFill/>
        </p:spPr>
        <p:txBody>
          <a:bodyPr wrap="square" rtlCol="0">
            <a:spAutoFit/>
          </a:bodyPr>
          <a:lstStyle/>
          <a:p>
            <a:pPr algn="just" fontAlgn="auto">
              <a:lnSpc>
                <a:spcPct val="130000"/>
              </a:lnSpc>
            </a:pPr>
            <a:r>
              <a:rPr lang="en-US" altLang="zh-CN" sz="1600" noProof="0" dirty="0">
                <a:ln>
                  <a:noFill/>
                </a:ln>
                <a:solidFill>
                  <a:srgbClr val="4E7090"/>
                </a:solidFill>
                <a:effectLst/>
                <a:uLnTx/>
                <a:uFillTx/>
                <a:cs typeface="+mn-ea"/>
                <a:sym typeface="+mn-lt"/>
              </a:rPr>
              <a:t>Card</a:t>
            </a:r>
            <a:r>
              <a:rPr lang="en-US" altLang="zh-CN" sz="1600" dirty="0">
                <a:solidFill>
                  <a:srgbClr val="4E7090"/>
                </a:solidFill>
                <a:cs typeface="+mn-ea"/>
                <a:sym typeface="+mn-lt"/>
              </a:rPr>
              <a:t> </a:t>
            </a:r>
            <a:r>
              <a:rPr lang="en-US" altLang="zh-CN" sz="1600" noProof="0" dirty="0">
                <a:ln>
                  <a:noFill/>
                </a:ln>
                <a:solidFill>
                  <a:srgbClr val="4E7090"/>
                </a:solidFill>
                <a:effectLst/>
                <a:uLnTx/>
                <a:uFillTx/>
                <a:cs typeface="+mn-ea"/>
                <a:sym typeface="+mn-lt"/>
              </a:rPr>
              <a:t>mailed</a:t>
            </a:r>
            <a:endParaRPr kumimoji="1" lang="zh-CN" altLang="en-US" sz="1600" noProof="0" dirty="0">
              <a:ln>
                <a:noFill/>
              </a:ln>
              <a:solidFill>
                <a:srgbClr val="4E7090"/>
              </a:solidFill>
              <a:effectLst/>
              <a:uLnTx/>
              <a:uFillTx/>
              <a:cs typeface="+mn-ea"/>
              <a:sym typeface="+mn-lt"/>
            </a:endParaRPr>
          </a:p>
        </p:txBody>
      </p:sp>
      <p:sp>
        <p:nvSpPr>
          <p:cNvPr id="180" name="文本框 179">
            <a:extLst>
              <a:ext uri="{FF2B5EF4-FFF2-40B4-BE49-F238E27FC236}">
                <a16:creationId xmlns:a16="http://schemas.microsoft.com/office/drawing/2014/main" id="{6C75332B-1586-611C-93D5-6D03C57C582A}"/>
              </a:ext>
            </a:extLst>
          </p:cNvPr>
          <p:cNvSpPr txBox="1"/>
          <p:nvPr/>
        </p:nvSpPr>
        <p:spPr>
          <a:xfrm>
            <a:off x="6132028" y="1482022"/>
            <a:ext cx="1590729" cy="386516"/>
          </a:xfrm>
          <a:prstGeom prst="rect">
            <a:avLst/>
          </a:prstGeom>
          <a:noFill/>
        </p:spPr>
        <p:txBody>
          <a:bodyPr wrap="square" rtlCol="0">
            <a:spAutoFit/>
          </a:bodyPr>
          <a:lstStyle/>
          <a:p>
            <a:pPr algn="just" fontAlgn="auto">
              <a:lnSpc>
                <a:spcPct val="130000"/>
              </a:lnSpc>
            </a:pPr>
            <a:r>
              <a:rPr lang="en-US" altLang="zh-CN" sz="1600" noProof="0" dirty="0">
                <a:ln>
                  <a:noFill/>
                </a:ln>
                <a:solidFill>
                  <a:srgbClr val="4E7090"/>
                </a:solidFill>
                <a:effectLst/>
                <a:uLnTx/>
                <a:uFillTx/>
                <a:cs typeface="+mn-ea"/>
                <a:sym typeface="+mn-lt"/>
              </a:rPr>
              <a:t>Card</a:t>
            </a:r>
            <a:r>
              <a:rPr lang="en-US" altLang="zh-CN" sz="1600" dirty="0">
                <a:solidFill>
                  <a:srgbClr val="4E7090"/>
                </a:solidFill>
                <a:cs typeface="+mn-ea"/>
                <a:sym typeface="+mn-lt"/>
              </a:rPr>
              <a:t> </a:t>
            </a:r>
            <a:r>
              <a:rPr lang="en-US" altLang="zh-CN" sz="1600" noProof="0" dirty="0">
                <a:ln>
                  <a:noFill/>
                </a:ln>
                <a:solidFill>
                  <a:srgbClr val="4E7090"/>
                </a:solidFill>
                <a:effectLst/>
                <a:uLnTx/>
                <a:uFillTx/>
                <a:cs typeface="+mn-ea"/>
                <a:sym typeface="+mn-lt"/>
              </a:rPr>
              <a:t>activation</a:t>
            </a:r>
            <a:endParaRPr kumimoji="1" lang="zh-CN" altLang="en-US" sz="1600" noProof="0" dirty="0">
              <a:ln>
                <a:noFill/>
              </a:ln>
              <a:solidFill>
                <a:srgbClr val="4E7090"/>
              </a:solidFill>
              <a:effectLst/>
              <a:uLnTx/>
              <a:uFillTx/>
              <a:cs typeface="+mn-ea"/>
              <a:sym typeface="+mn-lt"/>
            </a:endParaRPr>
          </a:p>
        </p:txBody>
      </p:sp>
      <p:sp>
        <p:nvSpPr>
          <p:cNvPr id="181" name="文本框 180">
            <a:extLst>
              <a:ext uri="{FF2B5EF4-FFF2-40B4-BE49-F238E27FC236}">
                <a16:creationId xmlns:a16="http://schemas.microsoft.com/office/drawing/2014/main" id="{6AD6CEFD-5E3D-0277-6A52-750E1FEFFA92}"/>
              </a:ext>
            </a:extLst>
          </p:cNvPr>
          <p:cNvSpPr txBox="1"/>
          <p:nvPr/>
        </p:nvSpPr>
        <p:spPr>
          <a:xfrm>
            <a:off x="8096977" y="2826235"/>
            <a:ext cx="2107787" cy="386516"/>
          </a:xfrm>
          <a:prstGeom prst="rect">
            <a:avLst/>
          </a:prstGeom>
          <a:noFill/>
        </p:spPr>
        <p:txBody>
          <a:bodyPr wrap="square" rtlCol="0">
            <a:spAutoFit/>
          </a:bodyPr>
          <a:lstStyle/>
          <a:p>
            <a:pPr algn="just" fontAlgn="auto">
              <a:lnSpc>
                <a:spcPct val="130000"/>
              </a:lnSpc>
            </a:pPr>
            <a:r>
              <a:rPr lang="en-US" altLang="zh-CN" sz="1600" noProof="0" dirty="0">
                <a:ln>
                  <a:noFill/>
                </a:ln>
                <a:solidFill>
                  <a:srgbClr val="4E7090"/>
                </a:solidFill>
                <a:effectLst/>
                <a:uLnTx/>
                <a:uFillTx/>
                <a:cs typeface="+mn-ea"/>
                <a:sym typeface="+mn-lt"/>
              </a:rPr>
              <a:t>Orientation completed</a:t>
            </a:r>
            <a:endParaRPr kumimoji="1" lang="zh-CN" altLang="en-US" sz="1600" noProof="0" dirty="0">
              <a:ln>
                <a:noFill/>
              </a:ln>
              <a:solidFill>
                <a:srgbClr val="4E7090"/>
              </a:solidFill>
              <a:effectLst/>
              <a:uLnTx/>
              <a:uFillTx/>
              <a:cs typeface="+mn-ea"/>
              <a:sym typeface="+mn-lt"/>
            </a:endParaRPr>
          </a:p>
        </p:txBody>
      </p:sp>
      <p:pic>
        <p:nvPicPr>
          <p:cNvPr id="7" name="图形 6">
            <a:extLst>
              <a:ext uri="{FF2B5EF4-FFF2-40B4-BE49-F238E27FC236}">
                <a16:creationId xmlns:a16="http://schemas.microsoft.com/office/drawing/2014/main" id="{EEFFFF28-2F76-9EF2-0AD1-2C0A1FB972B4}"/>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14447" y="2042838"/>
            <a:ext cx="360000" cy="360000"/>
          </a:xfrm>
          <a:prstGeom prst="rect">
            <a:avLst/>
          </a:prstGeom>
        </p:spPr>
      </p:pic>
      <p:pic>
        <p:nvPicPr>
          <p:cNvPr id="9" name="图形 8">
            <a:extLst>
              <a:ext uri="{FF2B5EF4-FFF2-40B4-BE49-F238E27FC236}">
                <a16:creationId xmlns:a16="http://schemas.microsoft.com/office/drawing/2014/main" id="{4003EA01-58FA-6CFC-70EB-67445EFBCD2B}"/>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86228" y="2017683"/>
            <a:ext cx="270000" cy="360000"/>
          </a:xfrm>
          <a:prstGeom prst="rect">
            <a:avLst/>
          </a:prstGeom>
        </p:spPr>
      </p:pic>
      <p:pic>
        <p:nvPicPr>
          <p:cNvPr id="11" name="图形 10">
            <a:extLst>
              <a:ext uri="{FF2B5EF4-FFF2-40B4-BE49-F238E27FC236}">
                <a16:creationId xmlns:a16="http://schemas.microsoft.com/office/drawing/2014/main" id="{22451D5E-7DA0-C5FB-7BD2-9ADB4D7D67D3}"/>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737511" y="2016681"/>
            <a:ext cx="405000" cy="360000"/>
          </a:xfrm>
          <a:prstGeom prst="rect">
            <a:avLst/>
          </a:prstGeom>
        </p:spPr>
      </p:pic>
      <p:pic>
        <p:nvPicPr>
          <p:cNvPr id="13" name="图形 12">
            <a:extLst>
              <a:ext uri="{FF2B5EF4-FFF2-40B4-BE49-F238E27FC236}">
                <a16:creationId xmlns:a16="http://schemas.microsoft.com/office/drawing/2014/main" id="{A2265B4C-ED22-FACC-967B-9E396A0A63D0}"/>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144141" y="3409957"/>
            <a:ext cx="360000" cy="360000"/>
          </a:xfrm>
          <a:prstGeom prst="rect">
            <a:avLst/>
          </a:prstGeom>
        </p:spPr>
      </p:pic>
      <p:pic>
        <p:nvPicPr>
          <p:cNvPr id="15" name="图形 14">
            <a:extLst>
              <a:ext uri="{FF2B5EF4-FFF2-40B4-BE49-F238E27FC236}">
                <a16:creationId xmlns:a16="http://schemas.microsoft.com/office/drawing/2014/main" id="{88C729AA-E082-7EDE-7611-2628BD99AD53}"/>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688101" y="3404504"/>
            <a:ext cx="450000" cy="360000"/>
          </a:xfrm>
          <a:prstGeom prst="rect">
            <a:avLst/>
          </a:prstGeom>
        </p:spPr>
      </p:pic>
      <p:pic>
        <p:nvPicPr>
          <p:cNvPr id="17" name="图形 16">
            <a:extLst>
              <a:ext uri="{FF2B5EF4-FFF2-40B4-BE49-F238E27FC236}">
                <a16:creationId xmlns:a16="http://schemas.microsoft.com/office/drawing/2014/main" id="{84888B1E-FB01-C3C5-14E2-E55CCAB930E6}"/>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890921" y="3386256"/>
            <a:ext cx="450000" cy="360000"/>
          </a:xfrm>
          <a:prstGeom prst="rect">
            <a:avLst/>
          </a:prstGeom>
        </p:spPr>
      </p:pic>
      <p:sp>
        <p:nvSpPr>
          <p:cNvPr id="182" name="文本框 181">
            <a:extLst>
              <a:ext uri="{FF2B5EF4-FFF2-40B4-BE49-F238E27FC236}">
                <a16:creationId xmlns:a16="http://schemas.microsoft.com/office/drawing/2014/main" id="{D370CA8F-D959-F89C-C83E-4A3856101BC2}"/>
              </a:ext>
            </a:extLst>
          </p:cNvPr>
          <p:cNvSpPr txBox="1"/>
          <p:nvPr/>
        </p:nvSpPr>
        <p:spPr>
          <a:xfrm>
            <a:off x="3632761" y="2628638"/>
            <a:ext cx="2834632" cy="423321"/>
          </a:xfrm>
          <a:prstGeom prst="rect">
            <a:avLst/>
          </a:prstGeom>
          <a:noFill/>
        </p:spPr>
        <p:txBody>
          <a:bodyPr wrap="square">
            <a:spAutoFit/>
          </a:bodyPr>
          <a:lstStyle/>
          <a:p>
            <a:pPr algn="just" fontAlgn="auto">
              <a:lnSpc>
                <a:spcPct val="130000"/>
              </a:lnSpc>
            </a:pPr>
            <a:r>
              <a:rPr lang="en-US" altLang="zh-CN" sz="1800" noProof="0" dirty="0">
                <a:ln>
                  <a:noFill/>
                </a:ln>
                <a:solidFill>
                  <a:srgbClr val="4E7090"/>
                </a:solidFill>
                <a:effectLst/>
                <a:uLnTx/>
                <a:uFillTx/>
                <a:cs typeface="+mn-ea"/>
                <a:sym typeface="+mn-lt"/>
              </a:rPr>
              <a:t>Background check</a:t>
            </a:r>
            <a:r>
              <a:rPr lang="en-US" altLang="zh-CN" sz="1800" dirty="0">
                <a:solidFill>
                  <a:srgbClr val="4E7090"/>
                </a:solidFill>
                <a:cs typeface="+mn-ea"/>
                <a:sym typeface="+mn-lt"/>
              </a:rPr>
              <a:t> </a:t>
            </a:r>
            <a:r>
              <a:rPr lang="en-US" altLang="zh-CN" sz="1800" noProof="0" dirty="0">
                <a:ln>
                  <a:noFill/>
                </a:ln>
                <a:solidFill>
                  <a:srgbClr val="4E7090"/>
                </a:solidFill>
                <a:effectLst/>
                <a:uLnTx/>
                <a:uFillTx/>
                <a:cs typeface="+mn-ea"/>
                <a:sym typeface="+mn-lt"/>
              </a:rPr>
              <a:t>initiated</a:t>
            </a:r>
            <a:endParaRPr kumimoji="1" lang="zh-CN" altLang="en-US" sz="1800" noProof="0" dirty="0">
              <a:ln>
                <a:noFill/>
              </a:ln>
              <a:solidFill>
                <a:srgbClr val="4E7090"/>
              </a:solidFill>
              <a:effectLst/>
              <a:uLnTx/>
              <a:uFillTx/>
              <a:cs typeface="+mn-ea"/>
              <a:sym typeface="+mn-lt"/>
            </a:endParaRPr>
          </a:p>
        </p:txBody>
      </p:sp>
      <p:sp>
        <p:nvSpPr>
          <p:cNvPr id="183" name="文本框 182">
            <a:extLst>
              <a:ext uri="{FF2B5EF4-FFF2-40B4-BE49-F238E27FC236}">
                <a16:creationId xmlns:a16="http://schemas.microsoft.com/office/drawing/2014/main" id="{E1709BF9-9BC5-4DA9-8458-DE6C7FF3A449}"/>
              </a:ext>
            </a:extLst>
          </p:cNvPr>
          <p:cNvSpPr txBox="1"/>
          <p:nvPr/>
        </p:nvSpPr>
        <p:spPr>
          <a:xfrm>
            <a:off x="5881095" y="4086094"/>
            <a:ext cx="2963206" cy="423321"/>
          </a:xfrm>
          <a:prstGeom prst="rect">
            <a:avLst/>
          </a:prstGeom>
          <a:noFill/>
        </p:spPr>
        <p:txBody>
          <a:bodyPr wrap="square">
            <a:spAutoFit/>
          </a:bodyPr>
          <a:lstStyle/>
          <a:p>
            <a:pPr algn="just" fontAlgn="auto">
              <a:lnSpc>
                <a:spcPct val="130000"/>
              </a:lnSpc>
            </a:pPr>
            <a:r>
              <a:rPr lang="en-US" altLang="zh-CN" sz="1800" noProof="0" dirty="0">
                <a:ln>
                  <a:noFill/>
                </a:ln>
                <a:solidFill>
                  <a:srgbClr val="4E7090"/>
                </a:solidFill>
                <a:effectLst/>
                <a:uLnTx/>
                <a:uFillTx/>
                <a:cs typeface="+mn-ea"/>
                <a:sym typeface="+mn-lt"/>
              </a:rPr>
              <a:t>Background check</a:t>
            </a:r>
            <a:r>
              <a:rPr lang="en-US" altLang="zh-CN" sz="1800" dirty="0">
                <a:solidFill>
                  <a:srgbClr val="4E7090"/>
                </a:solidFill>
                <a:cs typeface="+mn-ea"/>
                <a:sym typeface="+mn-lt"/>
              </a:rPr>
              <a:t> </a:t>
            </a:r>
            <a:r>
              <a:rPr lang="en-US" altLang="zh-CN" sz="1800" noProof="0" dirty="0">
                <a:ln>
                  <a:noFill/>
                </a:ln>
                <a:solidFill>
                  <a:srgbClr val="4E7090"/>
                </a:solidFill>
                <a:effectLst/>
                <a:uLnTx/>
                <a:uFillTx/>
                <a:cs typeface="+mn-ea"/>
                <a:sym typeface="+mn-lt"/>
              </a:rPr>
              <a:t>completed</a:t>
            </a:r>
            <a:endParaRPr kumimoji="1" lang="zh-CN" altLang="en-US" sz="1800" noProof="0" dirty="0">
              <a:ln>
                <a:noFill/>
              </a:ln>
              <a:solidFill>
                <a:srgbClr val="4E7090"/>
              </a:solidFill>
              <a:effectLst/>
              <a:uLnTx/>
              <a:uFillTx/>
              <a:cs typeface="+mn-ea"/>
              <a:sym typeface="+mn-lt"/>
            </a:endParaRPr>
          </a:p>
        </p:txBody>
      </p:sp>
    </p:spTree>
    <p:custDataLst>
      <p:tags r:id="rId1"/>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29167E-6 -4.07407E-6 L 0.14818 -0.00115 " pathEditMode="relative" rAng="0" ptsTypes="AA">
                                      <p:cBhvr>
                                        <p:cTn id="6" dur="2000" fill="hold"/>
                                        <p:tgtEl>
                                          <p:spTgt spid="7"/>
                                        </p:tgtEl>
                                        <p:attrNameLst>
                                          <p:attrName>ppt_x</p:attrName>
                                          <p:attrName>ppt_y</p:attrName>
                                        </p:attrNameLst>
                                      </p:cBhvr>
                                      <p:rCtr x="7409" y="-69"/>
                                    </p:animMotion>
                                  </p:childTnLst>
                                </p:cTn>
                              </p:par>
                              <p:par>
                                <p:cTn id="7" presetID="42" presetClass="path" presetSubtype="0" accel="50000" decel="50000" fill="hold" grpId="0" nodeType="withEffect">
                                  <p:stCondLst>
                                    <p:cond delay="0"/>
                                  </p:stCondLst>
                                  <p:childTnLst>
                                    <p:animMotion origin="layout" path="M 4.375E-6 0 L 0.14882 0.16829 " pathEditMode="relative" rAng="0" ptsTypes="AA">
                                      <p:cBhvr>
                                        <p:cTn id="8" dur="2000" fill="hold"/>
                                        <p:tgtEl>
                                          <p:spTgt spid="179"/>
                                        </p:tgtEl>
                                        <p:attrNameLst>
                                          <p:attrName>ppt_x</p:attrName>
                                          <p:attrName>ppt_y</p:attrName>
                                        </p:attrNameLst>
                                      </p:cBhvr>
                                      <p:rCtr x="7435" y="8403"/>
                                    </p:animMotion>
                                  </p:childTnLst>
                                </p:cTn>
                              </p:par>
                              <p:par>
                                <p:cTn id="9" presetID="42" presetClass="path" presetSubtype="0" accel="50000" decel="50000" fill="hold" nodeType="withEffect">
                                  <p:stCondLst>
                                    <p:cond delay="0"/>
                                  </p:stCondLst>
                                  <p:childTnLst>
                                    <p:animMotion origin="layout" path="M -2.08333E-6 -3.7037E-7 L -0.14987 0.00371 " pathEditMode="relative" rAng="0" ptsTypes="AA">
                                      <p:cBhvr>
                                        <p:cTn id="10" dur="2000" fill="hold"/>
                                        <p:tgtEl>
                                          <p:spTgt spid="9"/>
                                        </p:tgtEl>
                                        <p:attrNameLst>
                                          <p:attrName>ppt_x</p:attrName>
                                          <p:attrName>ppt_y</p:attrName>
                                        </p:attrNameLst>
                                      </p:cBhvr>
                                      <p:rCtr x="-7474" y="116"/>
                                    </p:animMotion>
                                  </p:childTnLst>
                                </p:cTn>
                              </p:par>
                              <p:par>
                                <p:cTn id="11" presetID="42" presetClass="path" presetSubtype="0" accel="50000" decel="50000" fill="hold" grpId="0" nodeType="withEffect">
                                  <p:stCondLst>
                                    <p:cond delay="0"/>
                                  </p:stCondLst>
                                  <p:childTnLst>
                                    <p:animMotion origin="layout" path="M -2.70833E-6 -3.7037E-7 L -0.14192 -0.17037 " pathEditMode="relative" rAng="0" ptsTypes="AA">
                                      <p:cBhvr>
                                        <p:cTn id="12" dur="2000" fill="hold"/>
                                        <p:tgtEl>
                                          <p:spTgt spid="182"/>
                                        </p:tgtEl>
                                        <p:attrNameLst>
                                          <p:attrName>ppt_x</p:attrName>
                                          <p:attrName>ppt_y</p:attrName>
                                        </p:attrNameLst>
                                      </p:cBhvr>
                                      <p:rCtr x="-7422" y="-8542"/>
                                    </p:animMotion>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1.04167E-6 3.7037E-7 L -0.03229 -0.20046 " pathEditMode="relative" rAng="0" ptsTypes="AA">
                                      <p:cBhvr>
                                        <p:cTn id="16" dur="2000" fill="hold"/>
                                        <p:tgtEl>
                                          <p:spTgt spid="13"/>
                                        </p:tgtEl>
                                        <p:attrNameLst>
                                          <p:attrName>ppt_x</p:attrName>
                                          <p:attrName>ppt_y</p:attrName>
                                        </p:attrNameLst>
                                      </p:cBhvr>
                                      <p:rCtr x="-1615" y="-10023"/>
                                    </p:animMotion>
                                  </p:childTnLst>
                                </p:cTn>
                              </p:par>
                              <p:par>
                                <p:cTn id="17" presetID="42" presetClass="path" presetSubtype="0" accel="50000" decel="50000" fill="hold" grpId="0" nodeType="withEffect">
                                  <p:stCondLst>
                                    <p:cond delay="0"/>
                                  </p:stCondLst>
                                  <p:childTnLst>
                                    <p:animMotion origin="layout" path="M 3.75E-6 -3.7037E-7 L -0.0323 -0.38403 " pathEditMode="relative" rAng="0" ptsTypes="AA">
                                      <p:cBhvr>
                                        <p:cTn id="18" dur="2000" fill="hold"/>
                                        <p:tgtEl>
                                          <p:spTgt spid="183"/>
                                        </p:tgtEl>
                                        <p:attrNameLst>
                                          <p:attrName>ppt_x</p:attrName>
                                          <p:attrName>ppt_y</p:attrName>
                                        </p:attrNameLst>
                                      </p:cBhvr>
                                      <p:rCtr x="-1615" y="-19213"/>
                                    </p:animMotion>
                                  </p:childTnLst>
                                </p:cTn>
                              </p:par>
                              <p:par>
                                <p:cTn id="19" presetID="42" presetClass="path" presetSubtype="0" accel="50000" decel="50000" fill="hold" nodeType="withEffect">
                                  <p:stCondLst>
                                    <p:cond delay="0"/>
                                  </p:stCondLst>
                                  <p:childTnLst>
                                    <p:animMotion origin="layout" path="M -6.25E-7 1.11111E-6 L 0.03151 0.20324 " pathEditMode="relative" rAng="0" ptsTypes="AA">
                                      <p:cBhvr>
                                        <p:cTn id="20" dur="2000" fill="hold"/>
                                        <p:tgtEl>
                                          <p:spTgt spid="11"/>
                                        </p:tgtEl>
                                        <p:attrNameLst>
                                          <p:attrName>ppt_x</p:attrName>
                                          <p:attrName>ppt_y</p:attrName>
                                        </p:attrNameLst>
                                      </p:cBhvr>
                                      <p:rCtr x="1628" y="10116"/>
                                    </p:animMotion>
                                  </p:childTnLst>
                                </p:cTn>
                              </p:par>
                              <p:par>
                                <p:cTn id="21" presetID="42" presetClass="path" presetSubtype="0" accel="50000" decel="50000" fill="hold" grpId="0" nodeType="withEffect">
                                  <p:stCondLst>
                                    <p:cond delay="0"/>
                                  </p:stCondLst>
                                  <p:childTnLst>
                                    <p:animMotion origin="layout" path="M 8.33333E-7 -2.96296E-6 L 0.03568 0.3824 " pathEditMode="relative" rAng="0" ptsTypes="AA">
                                      <p:cBhvr>
                                        <p:cTn id="22" dur="2000" fill="hold"/>
                                        <p:tgtEl>
                                          <p:spTgt spid="180"/>
                                        </p:tgtEl>
                                        <p:attrNameLst>
                                          <p:attrName>ppt_x</p:attrName>
                                          <p:attrName>ppt_y</p:attrName>
                                        </p:attrNameLst>
                                      </p:cBhvr>
                                      <p:rCtr x="1797" y="1928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p:bldP spid="180" grpId="0"/>
      <p:bldP spid="182" grpId="0"/>
      <p:bldP spid="18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271010" y="523240"/>
            <a:ext cx="3649980" cy="527050"/>
            <a:chOff x="6726" y="446"/>
            <a:chExt cx="5748" cy="830"/>
          </a:xfrm>
        </p:grpSpPr>
        <p:sp>
          <p:nvSpPr>
            <p:cNvPr id="48" name="圆角矩形 47"/>
            <p:cNvSpPr/>
            <p:nvPr/>
          </p:nvSpPr>
          <p:spPr>
            <a:xfrm>
              <a:off x="6726" y="446"/>
              <a:ext cx="5748" cy="830"/>
            </a:xfrm>
            <a:prstGeom prst="roundRect">
              <a:avLst>
                <a:gd name="adj" fmla="val 50000"/>
              </a:avLst>
            </a:prstGeom>
            <a:solidFill>
              <a:srgbClr val="EEF0F4"/>
            </a:solidFill>
            <a:ln w="0">
              <a:gradFill>
                <a:gsLst>
                  <a:gs pos="100000">
                    <a:srgbClr val="DAE9FB"/>
                  </a:gs>
                  <a:gs pos="0">
                    <a:schemeClr val="accent1">
                      <a:lumMod val="30000"/>
                      <a:lumOff val="70000"/>
                    </a:schemeClr>
                  </a:gs>
                </a:gsLst>
                <a:lin ang="0" scaled="0"/>
              </a:gra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cs typeface="+mn-ea"/>
                <a:sym typeface="+mn-lt"/>
              </a:endParaRPr>
            </a:p>
          </p:txBody>
        </p:sp>
        <p:sp>
          <p:nvSpPr>
            <p:cNvPr id="35" name="文本框 34"/>
            <p:cNvSpPr txBox="1"/>
            <p:nvPr/>
          </p:nvSpPr>
          <p:spPr>
            <a:xfrm>
              <a:off x="7327" y="523"/>
              <a:ext cx="4546" cy="677"/>
            </a:xfrm>
            <a:prstGeom prst="rect">
              <a:avLst/>
            </a:prstGeom>
            <a:noFill/>
          </p:spPr>
          <p:txBody>
            <a:bodyPr wrap="square" rtlCol="0">
              <a:spAutoFit/>
            </a:bodyPr>
            <a:lstStyle/>
            <a:p>
              <a:pPr algn="ctr" fontAlgn="auto">
                <a:lnSpc>
                  <a:spcPct val="100000"/>
                </a:lnSpc>
              </a:pPr>
              <a:r>
                <a:rPr lang="en-US" altLang="zh-CN" sz="2200" b="1" dirty="0">
                  <a:solidFill>
                    <a:srgbClr val="5B48D0"/>
                  </a:solidFill>
                  <a:cs typeface="+mn-ea"/>
                  <a:sym typeface="+mn-lt"/>
                </a:rPr>
                <a:t>Shopper Hiring Process </a:t>
              </a:r>
              <a:endParaRPr lang="zh-CN" altLang="en-US" sz="2200" b="1" dirty="0">
                <a:solidFill>
                  <a:srgbClr val="5B48D0"/>
                </a:solidFill>
                <a:cs typeface="+mn-ea"/>
                <a:sym typeface="+mn-lt"/>
              </a:endParaRPr>
            </a:p>
          </p:txBody>
        </p:sp>
      </p:grpSp>
      <p:grpSp>
        <p:nvGrpSpPr>
          <p:cNvPr id="2" name="组合 1"/>
          <p:cNvGrpSpPr/>
          <p:nvPr/>
        </p:nvGrpSpPr>
        <p:grpSpPr>
          <a:xfrm>
            <a:off x="56797" y="1860285"/>
            <a:ext cx="8296556" cy="1352775"/>
            <a:chOff x="-8" y="4994"/>
            <a:chExt cx="19216" cy="3841"/>
          </a:xfrm>
        </p:grpSpPr>
        <p:cxnSp>
          <p:nvCxnSpPr>
            <p:cNvPr id="148" name="直接连接符 147"/>
            <p:cNvCxnSpPr/>
            <p:nvPr/>
          </p:nvCxnSpPr>
          <p:spPr>
            <a:xfrm>
              <a:off x="-8" y="6000"/>
              <a:ext cx="19216" cy="0"/>
            </a:xfrm>
            <a:prstGeom prst="line">
              <a:avLst/>
            </a:prstGeom>
            <a:ln>
              <a:solidFill>
                <a:srgbClr val="5B48D0"/>
              </a:solidFill>
              <a:prstDash val="dash"/>
            </a:ln>
          </p:spPr>
          <p:style>
            <a:lnRef idx="1">
              <a:schemeClr val="accent1"/>
            </a:lnRef>
            <a:fillRef idx="0">
              <a:schemeClr val="accent1"/>
            </a:fillRef>
            <a:effectRef idx="0">
              <a:schemeClr val="accent1"/>
            </a:effectRef>
            <a:fontRef idx="minor">
              <a:schemeClr val="tx1"/>
            </a:fontRef>
          </p:style>
        </p:cxnSp>
        <p:grpSp>
          <p:nvGrpSpPr>
            <p:cNvPr id="146" name="组合 145"/>
            <p:cNvGrpSpPr/>
            <p:nvPr/>
          </p:nvGrpSpPr>
          <p:grpSpPr>
            <a:xfrm>
              <a:off x="1398" y="4994"/>
              <a:ext cx="3737" cy="3841"/>
              <a:chOff x="1443" y="4439"/>
              <a:chExt cx="3737" cy="3841"/>
            </a:xfrm>
          </p:grpSpPr>
          <p:grpSp>
            <p:nvGrpSpPr>
              <p:cNvPr id="103" name="组合 102"/>
              <p:cNvGrpSpPr/>
              <p:nvPr/>
            </p:nvGrpSpPr>
            <p:grpSpPr>
              <a:xfrm>
                <a:off x="2354" y="4439"/>
                <a:ext cx="1916" cy="1916"/>
                <a:chOff x="1955" y="5152"/>
                <a:chExt cx="1916" cy="1916"/>
              </a:xfrm>
            </p:grpSpPr>
            <p:grpSp>
              <p:nvGrpSpPr>
                <p:cNvPr id="104" name="组合 103"/>
                <p:cNvGrpSpPr/>
                <p:nvPr/>
              </p:nvGrpSpPr>
              <p:grpSpPr>
                <a:xfrm>
                  <a:off x="1955" y="5152"/>
                  <a:ext cx="1916" cy="1916"/>
                  <a:chOff x="1955" y="5151"/>
                  <a:chExt cx="1916" cy="1916"/>
                </a:xfrm>
              </p:grpSpPr>
              <p:grpSp>
                <p:nvGrpSpPr>
                  <p:cNvPr id="105" name="组合 104"/>
                  <p:cNvGrpSpPr/>
                  <p:nvPr/>
                </p:nvGrpSpPr>
                <p:grpSpPr>
                  <a:xfrm>
                    <a:off x="1955" y="5151"/>
                    <a:ext cx="1917" cy="1917"/>
                    <a:chOff x="3440" y="3620"/>
                    <a:chExt cx="2692" cy="2692"/>
                  </a:xfrm>
                </p:grpSpPr>
                <p:sp>
                  <p:nvSpPr>
                    <p:cNvPr id="106" name="圆角矩形 105"/>
                    <p:cNvSpPr/>
                    <p:nvPr/>
                  </p:nvSpPr>
                  <p:spPr>
                    <a:xfrm>
                      <a:off x="3440" y="3620"/>
                      <a:ext cx="2693" cy="2693"/>
                    </a:xfrm>
                    <a:prstGeom prst="roundRect">
                      <a:avLst/>
                    </a:prstGeom>
                    <a:solidFill>
                      <a:srgbClr val="EEF0F4"/>
                    </a:solidFill>
                    <a:ln>
                      <a:noFill/>
                    </a:ln>
                    <a:effectLst>
                      <a:outerShdw blurRad="279400" dist="215900" dir="13500000" algn="br" rotWithShape="0">
                        <a:schemeClr val="bg1">
                          <a:alpha val="8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7" name="圆角矩形 106"/>
                    <p:cNvSpPr/>
                    <p:nvPr/>
                  </p:nvSpPr>
                  <p:spPr>
                    <a:xfrm>
                      <a:off x="3440" y="3620"/>
                      <a:ext cx="2693" cy="2693"/>
                    </a:xfrm>
                    <a:prstGeom prst="roundRect">
                      <a:avLst/>
                    </a:prstGeom>
                    <a:solidFill>
                      <a:srgbClr val="EEF0F4"/>
                    </a:solidFill>
                    <a:ln>
                      <a:noFill/>
                    </a:ln>
                    <a:effectLst>
                      <a:outerShdw blurRad="266700" dist="76200" dir="2700000" algn="tl" rotWithShape="0">
                        <a:srgbClr val="54628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8" name="圆角矩形 107"/>
                  <p:cNvSpPr/>
                  <p:nvPr/>
                </p:nvSpPr>
                <p:spPr>
                  <a:xfrm>
                    <a:off x="2137" y="5333"/>
                    <a:ext cx="1552" cy="1552"/>
                  </a:xfrm>
                  <a:prstGeom prst="roundRect">
                    <a:avLst>
                      <a:gd name="adj" fmla="val 13768"/>
                    </a:avLst>
                  </a:prstGeom>
                  <a:solidFill>
                    <a:srgbClr val="EEF0F4"/>
                  </a:solidFill>
                  <a:ln>
                    <a:noFill/>
                  </a:ln>
                  <a:effectLst>
                    <a:innerShdw blurRad="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9" name="3"/>
                <p:cNvSpPr>
                  <a:spLocks noChangeAspect="1"/>
                </p:cNvSpPr>
                <p:nvPr/>
              </p:nvSpPr>
              <p:spPr bwMode="auto">
                <a:xfrm>
                  <a:off x="2605" y="5729"/>
                  <a:ext cx="616" cy="770"/>
                </a:xfrm>
                <a:custGeom>
                  <a:avLst/>
                  <a:gdLst>
                    <a:gd name="T0" fmla="*/ 2 w 10244"/>
                    <a:gd name="T1" fmla="*/ 5126 h 12802"/>
                    <a:gd name="T2" fmla="*/ 1278 w 10244"/>
                    <a:gd name="T3" fmla="*/ 3842 h 12802"/>
                    <a:gd name="T4" fmla="*/ 8966 w 10244"/>
                    <a:gd name="T5" fmla="*/ 3842 h 12802"/>
                    <a:gd name="T6" fmla="*/ 10242 w 10244"/>
                    <a:gd name="T7" fmla="*/ 5126 h 12802"/>
                    <a:gd name="T8" fmla="*/ 10242 w 10244"/>
                    <a:gd name="T9" fmla="*/ 11518 h 12802"/>
                    <a:gd name="T10" fmla="*/ 8966 w 10244"/>
                    <a:gd name="T11" fmla="*/ 12802 h 12802"/>
                    <a:gd name="T12" fmla="*/ 1278 w 10244"/>
                    <a:gd name="T13" fmla="*/ 12802 h 12802"/>
                    <a:gd name="T14" fmla="*/ 2 w 10244"/>
                    <a:gd name="T15" fmla="*/ 11518 h 12802"/>
                    <a:gd name="T16" fmla="*/ 2 w 10244"/>
                    <a:gd name="T17" fmla="*/ 5126 h 12802"/>
                    <a:gd name="T18" fmla="*/ 5122 w 10244"/>
                    <a:gd name="T19" fmla="*/ 9602 h 12802"/>
                    <a:gd name="T20" fmla="*/ 6402 w 10244"/>
                    <a:gd name="T21" fmla="*/ 8322 h 12802"/>
                    <a:gd name="T22" fmla="*/ 5122 w 10244"/>
                    <a:gd name="T23" fmla="*/ 7042 h 12802"/>
                    <a:gd name="T24" fmla="*/ 3842 w 10244"/>
                    <a:gd name="T25" fmla="*/ 8322 h 12802"/>
                    <a:gd name="T26" fmla="*/ 5122 w 10244"/>
                    <a:gd name="T27" fmla="*/ 9602 h 12802"/>
                    <a:gd name="T28" fmla="*/ 8322 w 10244"/>
                    <a:gd name="T29" fmla="*/ 3842 h 12802"/>
                    <a:gd name="T30" fmla="*/ 8322 w 10244"/>
                    <a:gd name="T31" fmla="*/ 3203 h 12802"/>
                    <a:gd name="T32" fmla="*/ 5122 w 10244"/>
                    <a:gd name="T33" fmla="*/ 2 h 12802"/>
                    <a:gd name="T34" fmla="*/ 1986 w 10244"/>
                    <a:gd name="T35" fmla="*/ 2562 h 12802"/>
                    <a:gd name="T36" fmla="*/ 3311 w 10244"/>
                    <a:gd name="T37" fmla="*/ 2562 h 12802"/>
                    <a:gd name="T38" fmla="*/ 5122 w 10244"/>
                    <a:gd name="T39" fmla="*/ 1282 h 12802"/>
                    <a:gd name="T40" fmla="*/ 7042 w 10244"/>
                    <a:gd name="T41" fmla="*/ 3200 h 12802"/>
                    <a:gd name="T42" fmla="*/ 7042 w 10244"/>
                    <a:gd name="T43" fmla="*/ 3842 h 12802"/>
                    <a:gd name="T44" fmla="*/ 8322 w 10244"/>
                    <a:gd name="T45" fmla="*/ 3842 h 12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244" h="12802">
                      <a:moveTo>
                        <a:pt x="2" y="5126"/>
                      </a:moveTo>
                      <a:cubicBezTo>
                        <a:pt x="2" y="4417"/>
                        <a:pt x="575" y="3842"/>
                        <a:pt x="1278" y="3842"/>
                      </a:cubicBezTo>
                      <a:lnTo>
                        <a:pt x="8966" y="3842"/>
                      </a:lnTo>
                      <a:cubicBezTo>
                        <a:pt x="9673" y="3844"/>
                        <a:pt x="10244" y="4419"/>
                        <a:pt x="10242" y="5126"/>
                      </a:cubicBezTo>
                      <a:lnTo>
                        <a:pt x="10242" y="11518"/>
                      </a:lnTo>
                      <a:cubicBezTo>
                        <a:pt x="10244" y="12225"/>
                        <a:pt x="9673" y="12800"/>
                        <a:pt x="8966" y="12802"/>
                      </a:cubicBezTo>
                      <a:lnTo>
                        <a:pt x="1278" y="12802"/>
                      </a:lnTo>
                      <a:cubicBezTo>
                        <a:pt x="571" y="12800"/>
                        <a:pt x="0" y="12225"/>
                        <a:pt x="2" y="11518"/>
                      </a:cubicBezTo>
                      <a:lnTo>
                        <a:pt x="2" y="5126"/>
                      </a:lnTo>
                      <a:close/>
                      <a:moveTo>
                        <a:pt x="5122" y="9602"/>
                      </a:moveTo>
                      <a:cubicBezTo>
                        <a:pt x="5829" y="9602"/>
                        <a:pt x="6402" y="9029"/>
                        <a:pt x="6402" y="8322"/>
                      </a:cubicBezTo>
                      <a:cubicBezTo>
                        <a:pt x="6402" y="7615"/>
                        <a:pt x="5829" y="7042"/>
                        <a:pt x="5122" y="7042"/>
                      </a:cubicBezTo>
                      <a:cubicBezTo>
                        <a:pt x="4415" y="7042"/>
                        <a:pt x="3842" y="7615"/>
                        <a:pt x="3842" y="8322"/>
                      </a:cubicBezTo>
                      <a:cubicBezTo>
                        <a:pt x="3842" y="9029"/>
                        <a:pt x="4415" y="9602"/>
                        <a:pt x="5122" y="9602"/>
                      </a:cubicBezTo>
                      <a:close/>
                      <a:moveTo>
                        <a:pt x="8322" y="3842"/>
                      </a:moveTo>
                      <a:lnTo>
                        <a:pt x="8322" y="3203"/>
                      </a:lnTo>
                      <a:cubicBezTo>
                        <a:pt x="8325" y="1435"/>
                        <a:pt x="6891" y="0"/>
                        <a:pt x="5122" y="2"/>
                      </a:cubicBezTo>
                      <a:cubicBezTo>
                        <a:pt x="3602" y="3"/>
                        <a:pt x="2292" y="1073"/>
                        <a:pt x="1986" y="2562"/>
                      </a:cubicBezTo>
                      <a:lnTo>
                        <a:pt x="3311" y="2562"/>
                      </a:lnTo>
                      <a:cubicBezTo>
                        <a:pt x="3583" y="1795"/>
                        <a:pt x="4308" y="1282"/>
                        <a:pt x="5122" y="1282"/>
                      </a:cubicBezTo>
                      <a:cubicBezTo>
                        <a:pt x="6182" y="1282"/>
                        <a:pt x="7042" y="2141"/>
                        <a:pt x="7042" y="3200"/>
                      </a:cubicBezTo>
                      <a:lnTo>
                        <a:pt x="7042" y="3842"/>
                      </a:lnTo>
                      <a:lnTo>
                        <a:pt x="8322" y="3842"/>
                      </a:lnTo>
                      <a:close/>
                    </a:path>
                  </a:pathLst>
                </a:custGeom>
                <a:solidFill>
                  <a:srgbClr val="5B48D0"/>
                </a:solidFill>
                <a:ln>
                  <a:noFill/>
                </a:ln>
              </p:spPr>
              <p:txBody>
                <a:bodyPr/>
                <a:lstStyle/>
                <a:p>
                  <a:endParaRPr lang="zh-CN" altLang="en-US">
                    <a:cs typeface="+mn-ea"/>
                    <a:sym typeface="+mn-lt"/>
                  </a:endParaRPr>
                </a:p>
              </p:txBody>
            </p:sp>
          </p:grpSp>
          <p:sp>
            <p:nvSpPr>
              <p:cNvPr id="132" name="文本框 131"/>
              <p:cNvSpPr txBox="1"/>
              <p:nvPr/>
            </p:nvSpPr>
            <p:spPr>
              <a:xfrm>
                <a:off x="1443" y="7391"/>
                <a:ext cx="3737" cy="889"/>
              </a:xfrm>
              <a:prstGeom prst="rect">
                <a:avLst/>
              </a:prstGeom>
              <a:noFill/>
            </p:spPr>
            <p:txBody>
              <a:bodyPr wrap="square" rtlCol="0">
                <a:spAutoFit/>
              </a:bodyPr>
              <a:lstStyle/>
              <a:p>
                <a:pPr algn="just" fontAlgn="auto">
                  <a:lnSpc>
                    <a:spcPct val="130000"/>
                  </a:lnSpc>
                </a:pPr>
                <a:endParaRPr kumimoji="1" lang="zh-CN" altLang="en-US" sz="1200" noProof="0" dirty="0">
                  <a:ln>
                    <a:noFill/>
                  </a:ln>
                  <a:solidFill>
                    <a:srgbClr val="4E7090"/>
                  </a:solidFill>
                  <a:effectLst/>
                  <a:uLnTx/>
                  <a:uFillTx/>
                  <a:cs typeface="+mn-ea"/>
                  <a:sym typeface="+mn-lt"/>
                </a:endParaRPr>
              </a:p>
            </p:txBody>
          </p:sp>
        </p:grpSp>
        <p:grpSp>
          <p:nvGrpSpPr>
            <p:cNvPr id="117" name="组合 116"/>
            <p:cNvGrpSpPr/>
            <p:nvPr/>
          </p:nvGrpSpPr>
          <p:grpSpPr>
            <a:xfrm>
              <a:off x="10755" y="4996"/>
              <a:ext cx="1916" cy="1916"/>
              <a:chOff x="1955" y="5152"/>
              <a:chExt cx="1916" cy="1916"/>
            </a:xfrm>
          </p:grpSpPr>
          <p:grpSp>
            <p:nvGrpSpPr>
              <p:cNvPr id="118" name="组合 117"/>
              <p:cNvGrpSpPr/>
              <p:nvPr/>
            </p:nvGrpSpPr>
            <p:grpSpPr>
              <a:xfrm>
                <a:off x="1955" y="5152"/>
                <a:ext cx="1916" cy="1916"/>
                <a:chOff x="1955" y="5151"/>
                <a:chExt cx="1916" cy="1916"/>
              </a:xfrm>
            </p:grpSpPr>
            <p:grpSp>
              <p:nvGrpSpPr>
                <p:cNvPr id="119" name="组合 118"/>
                <p:cNvGrpSpPr/>
                <p:nvPr/>
              </p:nvGrpSpPr>
              <p:grpSpPr>
                <a:xfrm>
                  <a:off x="1955" y="5151"/>
                  <a:ext cx="1917" cy="1917"/>
                  <a:chOff x="3440" y="3620"/>
                  <a:chExt cx="2692" cy="2692"/>
                </a:xfrm>
              </p:grpSpPr>
              <p:sp>
                <p:nvSpPr>
                  <p:cNvPr id="120" name="圆角矩形 119"/>
                  <p:cNvSpPr/>
                  <p:nvPr/>
                </p:nvSpPr>
                <p:spPr>
                  <a:xfrm>
                    <a:off x="3440" y="3620"/>
                    <a:ext cx="2693" cy="2693"/>
                  </a:xfrm>
                  <a:prstGeom prst="roundRect">
                    <a:avLst/>
                  </a:prstGeom>
                  <a:solidFill>
                    <a:srgbClr val="EEF0F4"/>
                  </a:solidFill>
                  <a:ln>
                    <a:noFill/>
                  </a:ln>
                  <a:effectLst>
                    <a:outerShdw blurRad="279400" dist="215900" dir="13500000" algn="br" rotWithShape="0">
                      <a:schemeClr val="bg1">
                        <a:alpha val="8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1" name="圆角矩形 120"/>
                  <p:cNvSpPr/>
                  <p:nvPr/>
                </p:nvSpPr>
                <p:spPr>
                  <a:xfrm>
                    <a:off x="3440" y="3620"/>
                    <a:ext cx="2693" cy="2693"/>
                  </a:xfrm>
                  <a:prstGeom prst="roundRect">
                    <a:avLst/>
                  </a:prstGeom>
                  <a:solidFill>
                    <a:srgbClr val="EEF0F4"/>
                  </a:solidFill>
                  <a:ln>
                    <a:noFill/>
                  </a:ln>
                  <a:effectLst>
                    <a:outerShdw blurRad="266700" dist="76200" dir="2700000" algn="tl" rotWithShape="0">
                      <a:srgbClr val="54628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22" name="圆角矩形 121"/>
                <p:cNvSpPr/>
                <p:nvPr/>
              </p:nvSpPr>
              <p:spPr>
                <a:xfrm>
                  <a:off x="2137" y="5333"/>
                  <a:ext cx="1552" cy="1552"/>
                </a:xfrm>
                <a:prstGeom prst="roundRect">
                  <a:avLst>
                    <a:gd name="adj" fmla="val 13768"/>
                  </a:avLst>
                </a:prstGeom>
                <a:solidFill>
                  <a:srgbClr val="EEF0F4"/>
                </a:solidFill>
                <a:ln>
                  <a:noFill/>
                </a:ln>
                <a:effectLst>
                  <a:innerShdw blurRad="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23" name="3"/>
              <p:cNvSpPr>
                <a:spLocks noChangeAspect="1"/>
              </p:cNvSpPr>
              <p:nvPr/>
            </p:nvSpPr>
            <p:spPr bwMode="auto">
              <a:xfrm>
                <a:off x="2537" y="5729"/>
                <a:ext cx="750" cy="770"/>
              </a:xfrm>
              <a:custGeom>
                <a:avLst/>
                <a:gdLst>
                  <a:gd name="T0" fmla="*/ 2977 w 11734"/>
                  <a:gd name="T1" fmla="*/ 8446 h 12035"/>
                  <a:gd name="T2" fmla="*/ 0 w 11734"/>
                  <a:gd name="T3" fmla="*/ 4267 h 12035"/>
                  <a:gd name="T4" fmla="*/ 3734 w 11734"/>
                  <a:gd name="T5" fmla="*/ 0 h 12035"/>
                  <a:gd name="T6" fmla="*/ 7467 w 11734"/>
                  <a:gd name="T7" fmla="*/ 4267 h 12035"/>
                  <a:gd name="T8" fmla="*/ 4490 w 11734"/>
                  <a:gd name="T9" fmla="*/ 8446 h 12035"/>
                  <a:gd name="T10" fmla="*/ 4800 w 11734"/>
                  <a:gd name="T11" fmla="*/ 9067 h 12035"/>
                  <a:gd name="T12" fmla="*/ 3831 w 11734"/>
                  <a:gd name="T13" fmla="*/ 9067 h 12035"/>
                  <a:gd name="T14" fmla="*/ 3922 w 11734"/>
                  <a:gd name="T15" fmla="*/ 10212 h 12035"/>
                  <a:gd name="T16" fmla="*/ 3360 w 11734"/>
                  <a:gd name="T17" fmla="*/ 11947 h 12035"/>
                  <a:gd name="T18" fmla="*/ 2987 w 11734"/>
                  <a:gd name="T19" fmla="*/ 11894 h 12035"/>
                  <a:gd name="T20" fmla="*/ 3040 w 11734"/>
                  <a:gd name="T21" fmla="*/ 11520 h 12035"/>
                  <a:gd name="T22" fmla="*/ 3545 w 11734"/>
                  <a:gd name="T23" fmla="*/ 10589 h 12035"/>
                  <a:gd name="T24" fmla="*/ 3280 w 11734"/>
                  <a:gd name="T25" fmla="*/ 9067 h 12035"/>
                  <a:gd name="T26" fmla="*/ 2667 w 11734"/>
                  <a:gd name="T27" fmla="*/ 9067 h 12035"/>
                  <a:gd name="T28" fmla="*/ 2977 w 11734"/>
                  <a:gd name="T29" fmla="*/ 8446 h 12035"/>
                  <a:gd name="T30" fmla="*/ 6711 w 11734"/>
                  <a:gd name="T31" fmla="*/ 8450 h 12035"/>
                  <a:gd name="T32" fmla="*/ 8534 w 11734"/>
                  <a:gd name="T33" fmla="*/ 4267 h 12035"/>
                  <a:gd name="T34" fmla="*/ 8144 w 11734"/>
                  <a:gd name="T35" fmla="*/ 2159 h 12035"/>
                  <a:gd name="T36" fmla="*/ 8534 w 11734"/>
                  <a:gd name="T37" fmla="*/ 2134 h 12035"/>
                  <a:gd name="T38" fmla="*/ 11734 w 11734"/>
                  <a:gd name="T39" fmla="*/ 5600 h 12035"/>
                  <a:gd name="T40" fmla="*/ 9286 w 11734"/>
                  <a:gd name="T41" fmla="*/ 8971 h 12035"/>
                  <a:gd name="T42" fmla="*/ 9600 w 11734"/>
                  <a:gd name="T43" fmla="*/ 9600 h 12035"/>
                  <a:gd name="T44" fmla="*/ 8667 w 11734"/>
                  <a:gd name="T45" fmla="*/ 9600 h 12035"/>
                  <a:gd name="T46" fmla="*/ 8772 w 11734"/>
                  <a:gd name="T47" fmla="*/ 10014 h 12035"/>
                  <a:gd name="T48" fmla="*/ 8148 w 11734"/>
                  <a:gd name="T49" fmla="*/ 11422 h 12035"/>
                  <a:gd name="T50" fmla="*/ 7772 w 11734"/>
                  <a:gd name="T51" fmla="*/ 11352 h 12035"/>
                  <a:gd name="T52" fmla="*/ 7853 w 11734"/>
                  <a:gd name="T53" fmla="*/ 10978 h 12035"/>
                  <a:gd name="T54" fmla="*/ 8295 w 11734"/>
                  <a:gd name="T55" fmla="*/ 10253 h 12035"/>
                  <a:gd name="T56" fmla="*/ 8134 w 11734"/>
                  <a:gd name="T57" fmla="*/ 9600 h 12035"/>
                  <a:gd name="T58" fmla="*/ 7467 w 11734"/>
                  <a:gd name="T59" fmla="*/ 9600 h 12035"/>
                  <a:gd name="T60" fmla="*/ 7782 w 11734"/>
                  <a:gd name="T61" fmla="*/ 8971 h 12035"/>
                  <a:gd name="T62" fmla="*/ 6711 w 11734"/>
                  <a:gd name="T63" fmla="*/ 8450 h 12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734" h="12035">
                    <a:moveTo>
                      <a:pt x="2977" y="8446"/>
                    </a:moveTo>
                    <a:cubicBezTo>
                      <a:pt x="1278" y="8046"/>
                      <a:pt x="0" y="6327"/>
                      <a:pt x="0" y="4267"/>
                    </a:cubicBezTo>
                    <a:cubicBezTo>
                      <a:pt x="0" y="1911"/>
                      <a:pt x="1672" y="0"/>
                      <a:pt x="3734" y="0"/>
                    </a:cubicBezTo>
                    <a:cubicBezTo>
                      <a:pt x="5796" y="0"/>
                      <a:pt x="7467" y="1911"/>
                      <a:pt x="7467" y="4267"/>
                    </a:cubicBezTo>
                    <a:cubicBezTo>
                      <a:pt x="7467" y="6327"/>
                      <a:pt x="6189" y="8047"/>
                      <a:pt x="4490" y="8446"/>
                    </a:cubicBezTo>
                    <a:lnTo>
                      <a:pt x="4800" y="9067"/>
                    </a:lnTo>
                    <a:lnTo>
                      <a:pt x="3831" y="9067"/>
                    </a:lnTo>
                    <a:cubicBezTo>
                      <a:pt x="3671" y="9624"/>
                      <a:pt x="3712" y="10001"/>
                      <a:pt x="3922" y="10212"/>
                    </a:cubicBezTo>
                    <a:cubicBezTo>
                      <a:pt x="4428" y="10717"/>
                      <a:pt x="4183" y="11330"/>
                      <a:pt x="3360" y="11947"/>
                    </a:cubicBezTo>
                    <a:cubicBezTo>
                      <a:pt x="3243" y="12035"/>
                      <a:pt x="3075" y="12011"/>
                      <a:pt x="2987" y="11894"/>
                    </a:cubicBezTo>
                    <a:cubicBezTo>
                      <a:pt x="2899" y="11776"/>
                      <a:pt x="2923" y="11609"/>
                      <a:pt x="3040" y="11520"/>
                    </a:cubicBezTo>
                    <a:cubicBezTo>
                      <a:pt x="3640" y="11070"/>
                      <a:pt x="3751" y="10794"/>
                      <a:pt x="3545" y="10589"/>
                    </a:cubicBezTo>
                    <a:cubicBezTo>
                      <a:pt x="3198" y="10242"/>
                      <a:pt x="3119" y="9730"/>
                      <a:pt x="3280" y="9067"/>
                    </a:cubicBezTo>
                    <a:lnTo>
                      <a:pt x="2667" y="9067"/>
                    </a:lnTo>
                    <a:lnTo>
                      <a:pt x="2977" y="8446"/>
                    </a:lnTo>
                    <a:close/>
                    <a:moveTo>
                      <a:pt x="6711" y="8450"/>
                    </a:moveTo>
                    <a:cubicBezTo>
                      <a:pt x="7822" y="7473"/>
                      <a:pt x="8534" y="5962"/>
                      <a:pt x="8534" y="4267"/>
                    </a:cubicBezTo>
                    <a:cubicBezTo>
                      <a:pt x="8534" y="3518"/>
                      <a:pt x="8395" y="2806"/>
                      <a:pt x="8144" y="2159"/>
                    </a:cubicBezTo>
                    <a:cubicBezTo>
                      <a:pt x="8273" y="2142"/>
                      <a:pt x="8403" y="2134"/>
                      <a:pt x="8534" y="2134"/>
                    </a:cubicBezTo>
                    <a:cubicBezTo>
                      <a:pt x="10301" y="2134"/>
                      <a:pt x="11734" y="3686"/>
                      <a:pt x="11734" y="5600"/>
                    </a:cubicBezTo>
                    <a:cubicBezTo>
                      <a:pt x="11734" y="7234"/>
                      <a:pt x="10690" y="8605"/>
                      <a:pt x="9286" y="8971"/>
                    </a:cubicBezTo>
                    <a:lnTo>
                      <a:pt x="9600" y="9600"/>
                    </a:lnTo>
                    <a:lnTo>
                      <a:pt x="8667" y="9600"/>
                    </a:lnTo>
                    <a:cubicBezTo>
                      <a:pt x="8667" y="9737"/>
                      <a:pt x="8702" y="9874"/>
                      <a:pt x="8772" y="10014"/>
                    </a:cubicBezTo>
                    <a:cubicBezTo>
                      <a:pt x="9023" y="10516"/>
                      <a:pt x="8780" y="11001"/>
                      <a:pt x="8148" y="11422"/>
                    </a:cubicBezTo>
                    <a:cubicBezTo>
                      <a:pt x="8025" y="11509"/>
                      <a:pt x="7855" y="11478"/>
                      <a:pt x="7772" y="11352"/>
                    </a:cubicBezTo>
                    <a:cubicBezTo>
                      <a:pt x="7689" y="11227"/>
                      <a:pt x="7725" y="11058"/>
                      <a:pt x="7853" y="10978"/>
                    </a:cubicBezTo>
                    <a:cubicBezTo>
                      <a:pt x="8287" y="10689"/>
                      <a:pt x="8400" y="10463"/>
                      <a:pt x="8295" y="10253"/>
                    </a:cubicBezTo>
                    <a:cubicBezTo>
                      <a:pt x="8191" y="10051"/>
                      <a:pt x="8136" y="9828"/>
                      <a:pt x="8134" y="9600"/>
                    </a:cubicBezTo>
                    <a:lnTo>
                      <a:pt x="7467" y="9600"/>
                    </a:lnTo>
                    <a:lnTo>
                      <a:pt x="7782" y="8971"/>
                    </a:lnTo>
                    <a:cubicBezTo>
                      <a:pt x="7394" y="8869"/>
                      <a:pt x="7031" y="8692"/>
                      <a:pt x="6711" y="8450"/>
                    </a:cubicBezTo>
                    <a:close/>
                  </a:path>
                </a:pathLst>
              </a:custGeom>
              <a:solidFill>
                <a:srgbClr val="5B48D0"/>
              </a:solidFill>
              <a:ln>
                <a:noFill/>
              </a:ln>
            </p:spPr>
            <p:txBody>
              <a:bodyPr/>
              <a:lstStyle/>
              <a:p>
                <a:endParaRPr lang="zh-CN" altLang="en-US">
                  <a:cs typeface="+mn-ea"/>
                  <a:sym typeface="+mn-lt"/>
                </a:endParaRPr>
              </a:p>
            </p:txBody>
          </p:sp>
        </p:grpSp>
        <p:grpSp>
          <p:nvGrpSpPr>
            <p:cNvPr id="124" name="组合 123"/>
            <p:cNvGrpSpPr/>
            <p:nvPr/>
          </p:nvGrpSpPr>
          <p:grpSpPr>
            <a:xfrm>
              <a:off x="14977" y="4997"/>
              <a:ext cx="1916" cy="1916"/>
              <a:chOff x="1955" y="5152"/>
              <a:chExt cx="1916" cy="1916"/>
            </a:xfrm>
          </p:grpSpPr>
          <p:grpSp>
            <p:nvGrpSpPr>
              <p:cNvPr id="125" name="组合 124"/>
              <p:cNvGrpSpPr/>
              <p:nvPr/>
            </p:nvGrpSpPr>
            <p:grpSpPr>
              <a:xfrm>
                <a:off x="1955" y="5152"/>
                <a:ext cx="1916" cy="1916"/>
                <a:chOff x="1955" y="5151"/>
                <a:chExt cx="1916" cy="1916"/>
              </a:xfrm>
            </p:grpSpPr>
            <p:grpSp>
              <p:nvGrpSpPr>
                <p:cNvPr id="126" name="组合 125"/>
                <p:cNvGrpSpPr/>
                <p:nvPr/>
              </p:nvGrpSpPr>
              <p:grpSpPr>
                <a:xfrm>
                  <a:off x="1955" y="5151"/>
                  <a:ext cx="1917" cy="1917"/>
                  <a:chOff x="3440" y="3620"/>
                  <a:chExt cx="2692" cy="2692"/>
                </a:xfrm>
              </p:grpSpPr>
              <p:sp>
                <p:nvSpPr>
                  <p:cNvPr id="127" name="圆角矩形 126"/>
                  <p:cNvSpPr/>
                  <p:nvPr/>
                </p:nvSpPr>
                <p:spPr>
                  <a:xfrm>
                    <a:off x="3440" y="3620"/>
                    <a:ext cx="2693" cy="2693"/>
                  </a:xfrm>
                  <a:prstGeom prst="roundRect">
                    <a:avLst/>
                  </a:prstGeom>
                  <a:solidFill>
                    <a:srgbClr val="EEF0F4"/>
                  </a:solidFill>
                  <a:ln>
                    <a:noFill/>
                  </a:ln>
                  <a:effectLst>
                    <a:outerShdw blurRad="279400" dist="215900" dir="13500000" algn="br" rotWithShape="0">
                      <a:schemeClr val="bg1">
                        <a:alpha val="8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8" name="圆角矩形 127"/>
                  <p:cNvSpPr/>
                  <p:nvPr/>
                </p:nvSpPr>
                <p:spPr>
                  <a:xfrm>
                    <a:off x="3440" y="3620"/>
                    <a:ext cx="2693" cy="2693"/>
                  </a:xfrm>
                  <a:prstGeom prst="roundRect">
                    <a:avLst/>
                  </a:prstGeom>
                  <a:solidFill>
                    <a:srgbClr val="EEF0F4"/>
                  </a:solidFill>
                  <a:ln>
                    <a:noFill/>
                  </a:ln>
                  <a:effectLst>
                    <a:outerShdw blurRad="266700" dist="76200" dir="2700000" algn="tl" rotWithShape="0">
                      <a:srgbClr val="54628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29" name="圆角矩形 128"/>
                <p:cNvSpPr/>
                <p:nvPr/>
              </p:nvSpPr>
              <p:spPr>
                <a:xfrm>
                  <a:off x="2137" y="5333"/>
                  <a:ext cx="1552" cy="1552"/>
                </a:xfrm>
                <a:prstGeom prst="roundRect">
                  <a:avLst>
                    <a:gd name="adj" fmla="val 13768"/>
                  </a:avLst>
                </a:prstGeom>
                <a:solidFill>
                  <a:srgbClr val="EEF0F4"/>
                </a:solidFill>
                <a:ln>
                  <a:noFill/>
                </a:ln>
                <a:effectLst>
                  <a:innerShdw blurRad="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30" name="3"/>
              <p:cNvSpPr>
                <a:spLocks noChangeAspect="1"/>
              </p:cNvSpPr>
              <p:nvPr/>
            </p:nvSpPr>
            <p:spPr bwMode="auto">
              <a:xfrm>
                <a:off x="2528" y="5729"/>
                <a:ext cx="769" cy="770"/>
              </a:xfrm>
              <a:custGeom>
                <a:avLst/>
                <a:gdLst>
                  <a:gd name="T0" fmla="*/ 9102 w 12516"/>
                  <a:gd name="T1" fmla="*/ 7467 h 12516"/>
                  <a:gd name="T2" fmla="*/ 9102 w 12516"/>
                  <a:gd name="T3" fmla="*/ 7396 h 12516"/>
                  <a:gd name="T4" fmla="*/ 9671 w 12516"/>
                  <a:gd name="T5" fmla="*/ 6827 h 12516"/>
                  <a:gd name="T6" fmla="*/ 10240 w 12516"/>
                  <a:gd name="T7" fmla="*/ 7396 h 12516"/>
                  <a:gd name="T8" fmla="*/ 10240 w 12516"/>
                  <a:gd name="T9" fmla="*/ 7467 h 12516"/>
                  <a:gd name="T10" fmla="*/ 10827 w 12516"/>
                  <a:gd name="T11" fmla="*/ 7711 h 12516"/>
                  <a:gd name="T12" fmla="*/ 10879 w 12516"/>
                  <a:gd name="T13" fmla="*/ 7660 h 12516"/>
                  <a:gd name="T14" fmla="*/ 11683 w 12516"/>
                  <a:gd name="T15" fmla="*/ 7660 h 12516"/>
                  <a:gd name="T16" fmla="*/ 11683 w 12516"/>
                  <a:gd name="T17" fmla="*/ 8465 h 12516"/>
                  <a:gd name="T18" fmla="*/ 11632 w 12516"/>
                  <a:gd name="T19" fmla="*/ 8515 h 12516"/>
                  <a:gd name="T20" fmla="*/ 11875 w 12516"/>
                  <a:gd name="T21" fmla="*/ 9102 h 12516"/>
                  <a:gd name="T22" fmla="*/ 11947 w 12516"/>
                  <a:gd name="T23" fmla="*/ 9102 h 12516"/>
                  <a:gd name="T24" fmla="*/ 12516 w 12516"/>
                  <a:gd name="T25" fmla="*/ 9671 h 12516"/>
                  <a:gd name="T26" fmla="*/ 11947 w 12516"/>
                  <a:gd name="T27" fmla="*/ 10240 h 12516"/>
                  <a:gd name="T28" fmla="*/ 11875 w 12516"/>
                  <a:gd name="T29" fmla="*/ 10240 h 12516"/>
                  <a:gd name="T30" fmla="*/ 11632 w 12516"/>
                  <a:gd name="T31" fmla="*/ 10827 h 12516"/>
                  <a:gd name="T32" fmla="*/ 11683 w 12516"/>
                  <a:gd name="T33" fmla="*/ 10879 h 12516"/>
                  <a:gd name="T34" fmla="*/ 11683 w 12516"/>
                  <a:gd name="T35" fmla="*/ 11683 h 12516"/>
                  <a:gd name="T36" fmla="*/ 10878 w 12516"/>
                  <a:gd name="T37" fmla="*/ 11683 h 12516"/>
                  <a:gd name="T38" fmla="*/ 10827 w 12516"/>
                  <a:gd name="T39" fmla="*/ 11632 h 12516"/>
                  <a:gd name="T40" fmla="*/ 10240 w 12516"/>
                  <a:gd name="T41" fmla="*/ 11875 h 12516"/>
                  <a:gd name="T42" fmla="*/ 10240 w 12516"/>
                  <a:gd name="T43" fmla="*/ 11947 h 12516"/>
                  <a:gd name="T44" fmla="*/ 9671 w 12516"/>
                  <a:gd name="T45" fmla="*/ 12516 h 12516"/>
                  <a:gd name="T46" fmla="*/ 9102 w 12516"/>
                  <a:gd name="T47" fmla="*/ 11947 h 12516"/>
                  <a:gd name="T48" fmla="*/ 9102 w 12516"/>
                  <a:gd name="T49" fmla="*/ 11875 h 12516"/>
                  <a:gd name="T50" fmla="*/ 8515 w 12516"/>
                  <a:gd name="T51" fmla="*/ 11632 h 12516"/>
                  <a:gd name="T52" fmla="*/ 8464 w 12516"/>
                  <a:gd name="T53" fmla="*/ 11683 h 12516"/>
                  <a:gd name="T54" fmla="*/ 7667 w 12516"/>
                  <a:gd name="T55" fmla="*/ 11676 h 12516"/>
                  <a:gd name="T56" fmla="*/ 7660 w 12516"/>
                  <a:gd name="T57" fmla="*/ 10879 h 12516"/>
                  <a:gd name="T58" fmla="*/ 7711 w 12516"/>
                  <a:gd name="T59" fmla="*/ 10827 h 12516"/>
                  <a:gd name="T60" fmla="*/ 7467 w 12516"/>
                  <a:gd name="T61" fmla="*/ 10240 h 12516"/>
                  <a:gd name="T62" fmla="*/ 7396 w 12516"/>
                  <a:gd name="T63" fmla="*/ 10240 h 12516"/>
                  <a:gd name="T64" fmla="*/ 6827 w 12516"/>
                  <a:gd name="T65" fmla="*/ 9671 h 12516"/>
                  <a:gd name="T66" fmla="*/ 7396 w 12516"/>
                  <a:gd name="T67" fmla="*/ 9102 h 12516"/>
                  <a:gd name="T68" fmla="*/ 7467 w 12516"/>
                  <a:gd name="T69" fmla="*/ 9102 h 12516"/>
                  <a:gd name="T70" fmla="*/ 7711 w 12516"/>
                  <a:gd name="T71" fmla="*/ 8515 h 12516"/>
                  <a:gd name="T72" fmla="*/ 7660 w 12516"/>
                  <a:gd name="T73" fmla="*/ 8464 h 12516"/>
                  <a:gd name="T74" fmla="*/ 7660 w 12516"/>
                  <a:gd name="T75" fmla="*/ 7659 h 12516"/>
                  <a:gd name="T76" fmla="*/ 8465 w 12516"/>
                  <a:gd name="T77" fmla="*/ 7660 h 12516"/>
                  <a:gd name="T78" fmla="*/ 8515 w 12516"/>
                  <a:gd name="T79" fmla="*/ 7711 h 12516"/>
                  <a:gd name="T80" fmla="*/ 9102 w 12516"/>
                  <a:gd name="T81" fmla="*/ 7467 h 12516"/>
                  <a:gd name="T82" fmla="*/ 5854 w 12516"/>
                  <a:gd name="T83" fmla="*/ 10809 h 12516"/>
                  <a:gd name="T84" fmla="*/ 569 w 12516"/>
                  <a:gd name="T85" fmla="*/ 10809 h 12516"/>
                  <a:gd name="T86" fmla="*/ 0 w 12516"/>
                  <a:gd name="T87" fmla="*/ 10240 h 12516"/>
                  <a:gd name="T88" fmla="*/ 0 w 12516"/>
                  <a:gd name="T89" fmla="*/ 9671 h 12516"/>
                  <a:gd name="T90" fmla="*/ 2693 w 12516"/>
                  <a:gd name="T91" fmla="*/ 5516 h 12516"/>
                  <a:gd name="T92" fmla="*/ 7585 w 12516"/>
                  <a:gd name="T93" fmla="*/ 6278 h 12516"/>
                  <a:gd name="T94" fmla="*/ 5689 w 12516"/>
                  <a:gd name="T95" fmla="*/ 9671 h 12516"/>
                  <a:gd name="T96" fmla="*/ 5854 w 12516"/>
                  <a:gd name="T97" fmla="*/ 10809 h 12516"/>
                  <a:gd name="T98" fmla="*/ 4551 w 12516"/>
                  <a:gd name="T99" fmla="*/ 5120 h 12516"/>
                  <a:gd name="T100" fmla="*/ 2276 w 12516"/>
                  <a:gd name="T101" fmla="*/ 2560 h 12516"/>
                  <a:gd name="T102" fmla="*/ 4551 w 12516"/>
                  <a:gd name="T103" fmla="*/ 0 h 12516"/>
                  <a:gd name="T104" fmla="*/ 6827 w 12516"/>
                  <a:gd name="T105" fmla="*/ 2560 h 12516"/>
                  <a:gd name="T106" fmla="*/ 4551 w 12516"/>
                  <a:gd name="T107" fmla="*/ 5120 h 12516"/>
                  <a:gd name="T108" fmla="*/ 9671 w 12516"/>
                  <a:gd name="T109" fmla="*/ 10809 h 12516"/>
                  <a:gd name="T110" fmla="*/ 10809 w 12516"/>
                  <a:gd name="T111" fmla="*/ 9671 h 12516"/>
                  <a:gd name="T112" fmla="*/ 9671 w 12516"/>
                  <a:gd name="T113" fmla="*/ 8534 h 12516"/>
                  <a:gd name="T114" fmla="*/ 8534 w 12516"/>
                  <a:gd name="T115" fmla="*/ 9671 h 12516"/>
                  <a:gd name="T116" fmla="*/ 9671 w 12516"/>
                  <a:gd name="T117" fmla="*/ 10809 h 1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516" h="12516">
                    <a:moveTo>
                      <a:pt x="9102" y="7467"/>
                    </a:moveTo>
                    <a:lnTo>
                      <a:pt x="9102" y="7396"/>
                    </a:lnTo>
                    <a:cubicBezTo>
                      <a:pt x="9102" y="7082"/>
                      <a:pt x="9357" y="6827"/>
                      <a:pt x="9671" y="6827"/>
                    </a:cubicBezTo>
                    <a:cubicBezTo>
                      <a:pt x="9986" y="6827"/>
                      <a:pt x="10240" y="7082"/>
                      <a:pt x="10240" y="7396"/>
                    </a:cubicBezTo>
                    <a:lnTo>
                      <a:pt x="10240" y="7467"/>
                    </a:lnTo>
                    <a:cubicBezTo>
                      <a:pt x="10449" y="7521"/>
                      <a:pt x="10646" y="7604"/>
                      <a:pt x="10827" y="7711"/>
                    </a:cubicBezTo>
                    <a:lnTo>
                      <a:pt x="10879" y="7660"/>
                    </a:lnTo>
                    <a:cubicBezTo>
                      <a:pt x="11101" y="7438"/>
                      <a:pt x="11461" y="7438"/>
                      <a:pt x="11683" y="7660"/>
                    </a:cubicBezTo>
                    <a:cubicBezTo>
                      <a:pt x="11905" y="7882"/>
                      <a:pt x="11905" y="8243"/>
                      <a:pt x="11683" y="8465"/>
                    </a:cubicBezTo>
                    <a:lnTo>
                      <a:pt x="11632" y="8515"/>
                    </a:lnTo>
                    <a:cubicBezTo>
                      <a:pt x="11739" y="8696"/>
                      <a:pt x="11822" y="8894"/>
                      <a:pt x="11875" y="9102"/>
                    </a:cubicBezTo>
                    <a:lnTo>
                      <a:pt x="11947" y="9102"/>
                    </a:lnTo>
                    <a:cubicBezTo>
                      <a:pt x="12261" y="9102"/>
                      <a:pt x="12516" y="9357"/>
                      <a:pt x="12516" y="9671"/>
                    </a:cubicBezTo>
                    <a:cubicBezTo>
                      <a:pt x="12516" y="9986"/>
                      <a:pt x="12261" y="10240"/>
                      <a:pt x="11947" y="10240"/>
                    </a:cubicBezTo>
                    <a:lnTo>
                      <a:pt x="11875" y="10240"/>
                    </a:lnTo>
                    <a:cubicBezTo>
                      <a:pt x="11822" y="10449"/>
                      <a:pt x="11739" y="10646"/>
                      <a:pt x="11632" y="10827"/>
                    </a:cubicBezTo>
                    <a:lnTo>
                      <a:pt x="11683" y="10879"/>
                    </a:lnTo>
                    <a:cubicBezTo>
                      <a:pt x="11905" y="11101"/>
                      <a:pt x="11905" y="11461"/>
                      <a:pt x="11683" y="11683"/>
                    </a:cubicBezTo>
                    <a:cubicBezTo>
                      <a:pt x="11460" y="11905"/>
                      <a:pt x="11100" y="11905"/>
                      <a:pt x="10878" y="11683"/>
                    </a:cubicBezTo>
                    <a:lnTo>
                      <a:pt x="10827" y="11632"/>
                    </a:lnTo>
                    <a:cubicBezTo>
                      <a:pt x="10644" y="11740"/>
                      <a:pt x="10446" y="11822"/>
                      <a:pt x="10240" y="11875"/>
                    </a:cubicBezTo>
                    <a:lnTo>
                      <a:pt x="10240" y="11947"/>
                    </a:lnTo>
                    <a:cubicBezTo>
                      <a:pt x="10240" y="12261"/>
                      <a:pt x="9986" y="12516"/>
                      <a:pt x="9671" y="12516"/>
                    </a:cubicBezTo>
                    <a:cubicBezTo>
                      <a:pt x="9357" y="12516"/>
                      <a:pt x="9102" y="12261"/>
                      <a:pt x="9102" y="11947"/>
                    </a:cubicBezTo>
                    <a:lnTo>
                      <a:pt x="9102" y="11875"/>
                    </a:lnTo>
                    <a:cubicBezTo>
                      <a:pt x="8896" y="11822"/>
                      <a:pt x="8699" y="11740"/>
                      <a:pt x="8515" y="11632"/>
                    </a:cubicBezTo>
                    <a:lnTo>
                      <a:pt x="8464" y="11683"/>
                    </a:lnTo>
                    <a:cubicBezTo>
                      <a:pt x="8241" y="11899"/>
                      <a:pt x="7886" y="11895"/>
                      <a:pt x="7667" y="11676"/>
                    </a:cubicBezTo>
                    <a:cubicBezTo>
                      <a:pt x="7447" y="11457"/>
                      <a:pt x="7444" y="11102"/>
                      <a:pt x="7660" y="10879"/>
                    </a:cubicBezTo>
                    <a:lnTo>
                      <a:pt x="7711" y="10827"/>
                    </a:lnTo>
                    <a:cubicBezTo>
                      <a:pt x="7603" y="10644"/>
                      <a:pt x="7521" y="10446"/>
                      <a:pt x="7467" y="10240"/>
                    </a:cubicBezTo>
                    <a:lnTo>
                      <a:pt x="7396" y="10240"/>
                    </a:lnTo>
                    <a:cubicBezTo>
                      <a:pt x="7082" y="10240"/>
                      <a:pt x="6827" y="9986"/>
                      <a:pt x="6827" y="9671"/>
                    </a:cubicBezTo>
                    <a:cubicBezTo>
                      <a:pt x="6827" y="9357"/>
                      <a:pt x="7082" y="9102"/>
                      <a:pt x="7396" y="9102"/>
                    </a:cubicBezTo>
                    <a:lnTo>
                      <a:pt x="7467" y="9102"/>
                    </a:lnTo>
                    <a:cubicBezTo>
                      <a:pt x="7521" y="8894"/>
                      <a:pt x="7604" y="8696"/>
                      <a:pt x="7711" y="8515"/>
                    </a:cubicBezTo>
                    <a:lnTo>
                      <a:pt x="7660" y="8464"/>
                    </a:lnTo>
                    <a:cubicBezTo>
                      <a:pt x="7438" y="8242"/>
                      <a:pt x="7438" y="7882"/>
                      <a:pt x="7660" y="7659"/>
                    </a:cubicBezTo>
                    <a:cubicBezTo>
                      <a:pt x="7882" y="7437"/>
                      <a:pt x="8243" y="7437"/>
                      <a:pt x="8465" y="7660"/>
                    </a:cubicBezTo>
                    <a:lnTo>
                      <a:pt x="8515" y="7711"/>
                    </a:lnTo>
                    <a:cubicBezTo>
                      <a:pt x="8699" y="7603"/>
                      <a:pt x="8896" y="7521"/>
                      <a:pt x="9102" y="7467"/>
                    </a:cubicBezTo>
                    <a:close/>
                    <a:moveTo>
                      <a:pt x="5854" y="10809"/>
                    </a:moveTo>
                    <a:lnTo>
                      <a:pt x="569" y="10809"/>
                    </a:lnTo>
                    <a:cubicBezTo>
                      <a:pt x="255" y="10809"/>
                      <a:pt x="0" y="10554"/>
                      <a:pt x="0" y="10240"/>
                    </a:cubicBezTo>
                    <a:lnTo>
                      <a:pt x="0" y="9671"/>
                    </a:lnTo>
                    <a:cubicBezTo>
                      <a:pt x="0" y="7877"/>
                      <a:pt x="1055" y="6249"/>
                      <a:pt x="2693" y="5516"/>
                    </a:cubicBezTo>
                    <a:cubicBezTo>
                      <a:pt x="4331" y="4784"/>
                      <a:pt x="6247" y="5082"/>
                      <a:pt x="7585" y="6278"/>
                    </a:cubicBezTo>
                    <a:cubicBezTo>
                      <a:pt x="6406" y="7003"/>
                      <a:pt x="5688" y="8288"/>
                      <a:pt x="5689" y="9671"/>
                    </a:cubicBezTo>
                    <a:cubicBezTo>
                      <a:pt x="5689" y="10067"/>
                      <a:pt x="5747" y="10448"/>
                      <a:pt x="5854" y="10809"/>
                    </a:cubicBezTo>
                    <a:close/>
                    <a:moveTo>
                      <a:pt x="4551" y="5120"/>
                    </a:moveTo>
                    <a:cubicBezTo>
                      <a:pt x="3294" y="5120"/>
                      <a:pt x="2276" y="3974"/>
                      <a:pt x="2276" y="2560"/>
                    </a:cubicBezTo>
                    <a:cubicBezTo>
                      <a:pt x="2276" y="1147"/>
                      <a:pt x="3294" y="0"/>
                      <a:pt x="4551" y="0"/>
                    </a:cubicBezTo>
                    <a:cubicBezTo>
                      <a:pt x="5809" y="0"/>
                      <a:pt x="6827" y="1147"/>
                      <a:pt x="6827" y="2560"/>
                    </a:cubicBezTo>
                    <a:cubicBezTo>
                      <a:pt x="6827" y="3974"/>
                      <a:pt x="5809" y="5120"/>
                      <a:pt x="4551" y="5120"/>
                    </a:cubicBezTo>
                    <a:close/>
                    <a:moveTo>
                      <a:pt x="9671" y="10809"/>
                    </a:moveTo>
                    <a:cubicBezTo>
                      <a:pt x="10300" y="10809"/>
                      <a:pt x="10809" y="10300"/>
                      <a:pt x="10809" y="9671"/>
                    </a:cubicBezTo>
                    <a:cubicBezTo>
                      <a:pt x="10809" y="9043"/>
                      <a:pt x="10300" y="8534"/>
                      <a:pt x="9671" y="8534"/>
                    </a:cubicBezTo>
                    <a:cubicBezTo>
                      <a:pt x="9043" y="8534"/>
                      <a:pt x="8534" y="9043"/>
                      <a:pt x="8534" y="9671"/>
                    </a:cubicBezTo>
                    <a:cubicBezTo>
                      <a:pt x="8534" y="10300"/>
                      <a:pt x="9043" y="10809"/>
                      <a:pt x="9671" y="10809"/>
                    </a:cubicBezTo>
                    <a:close/>
                  </a:path>
                </a:pathLst>
              </a:custGeom>
              <a:solidFill>
                <a:srgbClr val="5B48D0"/>
              </a:solidFill>
              <a:ln>
                <a:noFill/>
              </a:ln>
            </p:spPr>
            <p:txBody>
              <a:bodyPr/>
              <a:lstStyle/>
              <a:p>
                <a:endParaRPr lang="zh-CN" altLang="en-US">
                  <a:cs typeface="+mn-ea"/>
                  <a:sym typeface="+mn-lt"/>
                </a:endParaRPr>
              </a:p>
            </p:txBody>
          </p:sp>
        </p:grpSp>
        <p:grpSp>
          <p:nvGrpSpPr>
            <p:cNvPr id="110" name="组合 109"/>
            <p:cNvGrpSpPr/>
            <p:nvPr/>
          </p:nvGrpSpPr>
          <p:grpSpPr>
            <a:xfrm>
              <a:off x="6531" y="4995"/>
              <a:ext cx="1916" cy="1916"/>
              <a:chOff x="1955" y="5152"/>
              <a:chExt cx="1916" cy="1916"/>
            </a:xfrm>
          </p:grpSpPr>
          <p:grpSp>
            <p:nvGrpSpPr>
              <p:cNvPr id="111" name="组合 110"/>
              <p:cNvGrpSpPr/>
              <p:nvPr/>
            </p:nvGrpSpPr>
            <p:grpSpPr>
              <a:xfrm>
                <a:off x="1955" y="5152"/>
                <a:ext cx="1916" cy="1916"/>
                <a:chOff x="1955" y="5151"/>
                <a:chExt cx="1916" cy="1916"/>
              </a:xfrm>
            </p:grpSpPr>
            <p:grpSp>
              <p:nvGrpSpPr>
                <p:cNvPr id="112" name="组合 111"/>
                <p:cNvGrpSpPr/>
                <p:nvPr/>
              </p:nvGrpSpPr>
              <p:grpSpPr>
                <a:xfrm>
                  <a:off x="1955" y="5151"/>
                  <a:ext cx="1917" cy="1917"/>
                  <a:chOff x="3440" y="3620"/>
                  <a:chExt cx="2692" cy="2692"/>
                </a:xfrm>
              </p:grpSpPr>
              <p:sp>
                <p:nvSpPr>
                  <p:cNvPr id="113" name="圆角矩形 112"/>
                  <p:cNvSpPr/>
                  <p:nvPr/>
                </p:nvSpPr>
                <p:spPr>
                  <a:xfrm>
                    <a:off x="3440" y="3620"/>
                    <a:ext cx="2693" cy="2693"/>
                  </a:xfrm>
                  <a:prstGeom prst="roundRect">
                    <a:avLst/>
                  </a:prstGeom>
                  <a:solidFill>
                    <a:srgbClr val="EEF0F4"/>
                  </a:solidFill>
                  <a:ln>
                    <a:noFill/>
                  </a:ln>
                  <a:effectLst>
                    <a:outerShdw blurRad="279400" dist="215900" dir="13500000" algn="br" rotWithShape="0">
                      <a:schemeClr val="bg1">
                        <a:alpha val="8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4" name="圆角矩形 113"/>
                  <p:cNvSpPr/>
                  <p:nvPr/>
                </p:nvSpPr>
                <p:spPr>
                  <a:xfrm>
                    <a:off x="3440" y="3620"/>
                    <a:ext cx="2693" cy="2693"/>
                  </a:xfrm>
                  <a:prstGeom prst="roundRect">
                    <a:avLst/>
                  </a:prstGeom>
                  <a:solidFill>
                    <a:srgbClr val="EEF0F4"/>
                  </a:solidFill>
                  <a:ln>
                    <a:noFill/>
                  </a:ln>
                  <a:effectLst>
                    <a:outerShdw blurRad="266700" dist="76200" dir="2700000" algn="tl" rotWithShape="0">
                      <a:srgbClr val="54628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5" name="圆角矩形 114"/>
                <p:cNvSpPr/>
                <p:nvPr/>
              </p:nvSpPr>
              <p:spPr>
                <a:xfrm>
                  <a:off x="2137" y="5333"/>
                  <a:ext cx="1552" cy="1552"/>
                </a:xfrm>
                <a:prstGeom prst="roundRect">
                  <a:avLst>
                    <a:gd name="adj" fmla="val 13768"/>
                  </a:avLst>
                </a:prstGeom>
                <a:solidFill>
                  <a:srgbClr val="EEF0F4"/>
                </a:solidFill>
                <a:ln>
                  <a:noFill/>
                </a:ln>
                <a:effectLst>
                  <a:innerShdw blurRad="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6" name="2"/>
              <p:cNvSpPr>
                <a:spLocks noChangeAspect="1"/>
              </p:cNvSpPr>
              <p:nvPr/>
            </p:nvSpPr>
            <p:spPr bwMode="auto">
              <a:xfrm>
                <a:off x="2528" y="5882"/>
                <a:ext cx="770" cy="462"/>
              </a:xfrm>
              <a:custGeom>
                <a:avLst/>
                <a:gdLst>
                  <a:gd name="T0" fmla="*/ 6666 w 10000"/>
                  <a:gd name="T1" fmla="*/ 5834 h 6000"/>
                  <a:gd name="T2" fmla="*/ 6618 w 10000"/>
                  <a:gd name="T3" fmla="*/ 5951 h 6000"/>
                  <a:gd name="T4" fmla="*/ 6500 w 10000"/>
                  <a:gd name="T5" fmla="*/ 6000 h 6000"/>
                  <a:gd name="T6" fmla="*/ 1500 w 10000"/>
                  <a:gd name="T7" fmla="*/ 6000 h 6000"/>
                  <a:gd name="T8" fmla="*/ 1430 w 10000"/>
                  <a:gd name="T9" fmla="*/ 5989 h 6000"/>
                  <a:gd name="T10" fmla="*/ 1383 w 10000"/>
                  <a:gd name="T11" fmla="*/ 5953 h 6000"/>
                  <a:gd name="T12" fmla="*/ 1354 w 10000"/>
                  <a:gd name="T13" fmla="*/ 5911 h 6000"/>
                  <a:gd name="T14" fmla="*/ 1339 w 10000"/>
                  <a:gd name="T15" fmla="*/ 5851 h 6000"/>
                  <a:gd name="T16" fmla="*/ 1334 w 10000"/>
                  <a:gd name="T17" fmla="*/ 5791 h 6000"/>
                  <a:gd name="T18" fmla="*/ 1334 w 10000"/>
                  <a:gd name="T19" fmla="*/ 5724 h 6000"/>
                  <a:gd name="T20" fmla="*/ 1334 w 10000"/>
                  <a:gd name="T21" fmla="*/ 2666 h 6000"/>
                  <a:gd name="T22" fmla="*/ 334 w 10000"/>
                  <a:gd name="T23" fmla="*/ 2666 h 6000"/>
                  <a:gd name="T24" fmla="*/ 99 w 10000"/>
                  <a:gd name="T25" fmla="*/ 2568 h 6000"/>
                  <a:gd name="T26" fmla="*/ 0 w 10000"/>
                  <a:gd name="T27" fmla="*/ 2333 h 6000"/>
                  <a:gd name="T28" fmla="*/ 77 w 10000"/>
                  <a:gd name="T29" fmla="*/ 2119 h 6000"/>
                  <a:gd name="T30" fmla="*/ 1745 w 10000"/>
                  <a:gd name="T31" fmla="*/ 119 h 6000"/>
                  <a:gd name="T32" fmla="*/ 2000 w 10000"/>
                  <a:gd name="T33" fmla="*/ 4 h 6000"/>
                  <a:gd name="T34" fmla="*/ 2255 w 10000"/>
                  <a:gd name="T35" fmla="*/ 119 h 6000"/>
                  <a:gd name="T36" fmla="*/ 3922 w 10000"/>
                  <a:gd name="T37" fmla="*/ 2119 h 6000"/>
                  <a:gd name="T38" fmla="*/ 4000 w 10000"/>
                  <a:gd name="T39" fmla="*/ 2333 h 6000"/>
                  <a:gd name="T40" fmla="*/ 3901 w 10000"/>
                  <a:gd name="T41" fmla="*/ 2568 h 6000"/>
                  <a:gd name="T42" fmla="*/ 3666 w 10000"/>
                  <a:gd name="T43" fmla="*/ 2666 h 6000"/>
                  <a:gd name="T44" fmla="*/ 2665 w 10000"/>
                  <a:gd name="T45" fmla="*/ 2666 h 6000"/>
                  <a:gd name="T46" fmla="*/ 2665 w 10000"/>
                  <a:gd name="T47" fmla="*/ 4666 h 6000"/>
                  <a:gd name="T48" fmla="*/ 5665 w 10000"/>
                  <a:gd name="T49" fmla="*/ 4666 h 6000"/>
                  <a:gd name="T50" fmla="*/ 5795 w 10000"/>
                  <a:gd name="T51" fmla="*/ 4724 h 6000"/>
                  <a:gd name="T52" fmla="*/ 6629 w 10000"/>
                  <a:gd name="T53" fmla="*/ 5724 h 6000"/>
                  <a:gd name="T54" fmla="*/ 6666 w 10000"/>
                  <a:gd name="T55" fmla="*/ 5834 h 6000"/>
                  <a:gd name="T56" fmla="*/ 10000 w 10000"/>
                  <a:gd name="T57" fmla="*/ 3666 h 6000"/>
                  <a:gd name="T58" fmla="*/ 9923 w 10000"/>
                  <a:gd name="T59" fmla="*/ 3880 h 6000"/>
                  <a:gd name="T60" fmla="*/ 8255 w 10000"/>
                  <a:gd name="T61" fmla="*/ 5880 h 6000"/>
                  <a:gd name="T62" fmla="*/ 8000 w 10000"/>
                  <a:gd name="T63" fmla="*/ 6000 h 6000"/>
                  <a:gd name="T64" fmla="*/ 7745 w 10000"/>
                  <a:gd name="T65" fmla="*/ 5880 h 6000"/>
                  <a:gd name="T66" fmla="*/ 6078 w 10000"/>
                  <a:gd name="T67" fmla="*/ 3880 h 6000"/>
                  <a:gd name="T68" fmla="*/ 6000 w 10000"/>
                  <a:gd name="T69" fmla="*/ 3666 h 6000"/>
                  <a:gd name="T70" fmla="*/ 6099 w 10000"/>
                  <a:gd name="T71" fmla="*/ 3431 h 6000"/>
                  <a:gd name="T72" fmla="*/ 6334 w 10000"/>
                  <a:gd name="T73" fmla="*/ 3333 h 6000"/>
                  <a:gd name="T74" fmla="*/ 7334 w 10000"/>
                  <a:gd name="T75" fmla="*/ 3333 h 6000"/>
                  <a:gd name="T76" fmla="*/ 7334 w 10000"/>
                  <a:gd name="T77" fmla="*/ 1333 h 6000"/>
                  <a:gd name="T78" fmla="*/ 4334 w 10000"/>
                  <a:gd name="T79" fmla="*/ 1333 h 6000"/>
                  <a:gd name="T80" fmla="*/ 4204 w 10000"/>
                  <a:gd name="T81" fmla="*/ 1270 h 6000"/>
                  <a:gd name="T82" fmla="*/ 3371 w 10000"/>
                  <a:gd name="T83" fmla="*/ 270 h 6000"/>
                  <a:gd name="T84" fmla="*/ 3335 w 10000"/>
                  <a:gd name="T85" fmla="*/ 166 h 6000"/>
                  <a:gd name="T86" fmla="*/ 3384 w 10000"/>
                  <a:gd name="T87" fmla="*/ 49 h 6000"/>
                  <a:gd name="T88" fmla="*/ 3501 w 10000"/>
                  <a:gd name="T89" fmla="*/ 0 h 6000"/>
                  <a:gd name="T90" fmla="*/ 8501 w 10000"/>
                  <a:gd name="T91" fmla="*/ 0 h 6000"/>
                  <a:gd name="T92" fmla="*/ 8571 w 10000"/>
                  <a:gd name="T93" fmla="*/ 11 h 6000"/>
                  <a:gd name="T94" fmla="*/ 8619 w 10000"/>
                  <a:gd name="T95" fmla="*/ 48 h 6000"/>
                  <a:gd name="T96" fmla="*/ 8647 w 10000"/>
                  <a:gd name="T97" fmla="*/ 89 h 6000"/>
                  <a:gd name="T98" fmla="*/ 8662 w 10000"/>
                  <a:gd name="T99" fmla="*/ 149 h 6000"/>
                  <a:gd name="T100" fmla="*/ 8667 w 10000"/>
                  <a:gd name="T101" fmla="*/ 209 h 6000"/>
                  <a:gd name="T102" fmla="*/ 8667 w 10000"/>
                  <a:gd name="T103" fmla="*/ 3334 h 6000"/>
                  <a:gd name="T104" fmla="*/ 9666 w 10000"/>
                  <a:gd name="T105" fmla="*/ 3334 h 6000"/>
                  <a:gd name="T106" fmla="*/ 9901 w 10000"/>
                  <a:gd name="T107" fmla="*/ 3433 h 6000"/>
                  <a:gd name="T108" fmla="*/ 10000 w 10000"/>
                  <a:gd name="T109" fmla="*/ 3666 h 6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000" h="6000">
                    <a:moveTo>
                      <a:pt x="6666" y="5834"/>
                    </a:moveTo>
                    <a:cubicBezTo>
                      <a:pt x="6666" y="5879"/>
                      <a:pt x="6650" y="5918"/>
                      <a:pt x="6618" y="5951"/>
                    </a:cubicBezTo>
                    <a:cubicBezTo>
                      <a:pt x="6585" y="5984"/>
                      <a:pt x="6545" y="6000"/>
                      <a:pt x="6500" y="6000"/>
                    </a:cubicBezTo>
                    <a:lnTo>
                      <a:pt x="1500" y="6000"/>
                    </a:lnTo>
                    <a:cubicBezTo>
                      <a:pt x="1473" y="6000"/>
                      <a:pt x="1449" y="5996"/>
                      <a:pt x="1430" y="5989"/>
                    </a:cubicBezTo>
                    <a:cubicBezTo>
                      <a:pt x="1411" y="5983"/>
                      <a:pt x="1395" y="5970"/>
                      <a:pt x="1383" y="5953"/>
                    </a:cubicBezTo>
                    <a:cubicBezTo>
                      <a:pt x="1370" y="5935"/>
                      <a:pt x="1360" y="5921"/>
                      <a:pt x="1354" y="5911"/>
                    </a:cubicBezTo>
                    <a:cubicBezTo>
                      <a:pt x="1348" y="5900"/>
                      <a:pt x="1341" y="5880"/>
                      <a:pt x="1339" y="5851"/>
                    </a:cubicBezTo>
                    <a:cubicBezTo>
                      <a:pt x="1335" y="5821"/>
                      <a:pt x="1334" y="5803"/>
                      <a:pt x="1334" y="5791"/>
                    </a:cubicBezTo>
                    <a:lnTo>
                      <a:pt x="1334" y="5724"/>
                    </a:lnTo>
                    <a:lnTo>
                      <a:pt x="1334" y="2666"/>
                    </a:lnTo>
                    <a:lnTo>
                      <a:pt x="334" y="2666"/>
                    </a:lnTo>
                    <a:cubicBezTo>
                      <a:pt x="244" y="2666"/>
                      <a:pt x="165" y="2634"/>
                      <a:pt x="99" y="2568"/>
                    </a:cubicBezTo>
                    <a:cubicBezTo>
                      <a:pt x="33" y="2501"/>
                      <a:pt x="0" y="2424"/>
                      <a:pt x="0" y="2333"/>
                    </a:cubicBezTo>
                    <a:cubicBezTo>
                      <a:pt x="0" y="2249"/>
                      <a:pt x="26" y="2178"/>
                      <a:pt x="77" y="2119"/>
                    </a:cubicBezTo>
                    <a:lnTo>
                      <a:pt x="1745" y="119"/>
                    </a:lnTo>
                    <a:cubicBezTo>
                      <a:pt x="1811" y="42"/>
                      <a:pt x="1896" y="4"/>
                      <a:pt x="2000" y="4"/>
                    </a:cubicBezTo>
                    <a:cubicBezTo>
                      <a:pt x="2104" y="4"/>
                      <a:pt x="2190" y="43"/>
                      <a:pt x="2255" y="119"/>
                    </a:cubicBezTo>
                    <a:lnTo>
                      <a:pt x="3922" y="2119"/>
                    </a:lnTo>
                    <a:cubicBezTo>
                      <a:pt x="3975" y="2178"/>
                      <a:pt x="4000" y="2249"/>
                      <a:pt x="4000" y="2333"/>
                    </a:cubicBezTo>
                    <a:cubicBezTo>
                      <a:pt x="4000" y="2423"/>
                      <a:pt x="3967" y="2501"/>
                      <a:pt x="3901" y="2568"/>
                    </a:cubicBezTo>
                    <a:cubicBezTo>
                      <a:pt x="3835" y="2634"/>
                      <a:pt x="3756" y="2666"/>
                      <a:pt x="3666" y="2666"/>
                    </a:cubicBezTo>
                    <a:lnTo>
                      <a:pt x="2665" y="2666"/>
                    </a:lnTo>
                    <a:lnTo>
                      <a:pt x="2665" y="4666"/>
                    </a:lnTo>
                    <a:lnTo>
                      <a:pt x="5665" y="4666"/>
                    </a:lnTo>
                    <a:cubicBezTo>
                      <a:pt x="5721" y="4666"/>
                      <a:pt x="5764" y="4685"/>
                      <a:pt x="5795" y="4724"/>
                    </a:cubicBezTo>
                    <a:lnTo>
                      <a:pt x="6629" y="5724"/>
                    </a:lnTo>
                    <a:cubicBezTo>
                      <a:pt x="6654" y="5759"/>
                      <a:pt x="6666" y="5795"/>
                      <a:pt x="6666" y="5834"/>
                    </a:cubicBezTo>
                    <a:close/>
                    <a:moveTo>
                      <a:pt x="10000" y="3666"/>
                    </a:moveTo>
                    <a:cubicBezTo>
                      <a:pt x="10000" y="3750"/>
                      <a:pt x="9974" y="3821"/>
                      <a:pt x="9923" y="3880"/>
                    </a:cubicBezTo>
                    <a:lnTo>
                      <a:pt x="8255" y="5880"/>
                    </a:lnTo>
                    <a:cubicBezTo>
                      <a:pt x="8186" y="5960"/>
                      <a:pt x="8100" y="6000"/>
                      <a:pt x="8000" y="6000"/>
                    </a:cubicBezTo>
                    <a:cubicBezTo>
                      <a:pt x="7899" y="6000"/>
                      <a:pt x="7814" y="5960"/>
                      <a:pt x="7745" y="5880"/>
                    </a:cubicBezTo>
                    <a:lnTo>
                      <a:pt x="6078" y="3880"/>
                    </a:lnTo>
                    <a:cubicBezTo>
                      <a:pt x="6025" y="3821"/>
                      <a:pt x="6000" y="3750"/>
                      <a:pt x="6000" y="3666"/>
                    </a:cubicBezTo>
                    <a:cubicBezTo>
                      <a:pt x="6000" y="3576"/>
                      <a:pt x="6033" y="3497"/>
                      <a:pt x="6099" y="3431"/>
                    </a:cubicBezTo>
                    <a:cubicBezTo>
                      <a:pt x="6165" y="3365"/>
                      <a:pt x="6243" y="3333"/>
                      <a:pt x="6334" y="3333"/>
                    </a:cubicBezTo>
                    <a:lnTo>
                      <a:pt x="7334" y="3333"/>
                    </a:lnTo>
                    <a:lnTo>
                      <a:pt x="7334" y="1333"/>
                    </a:lnTo>
                    <a:lnTo>
                      <a:pt x="4334" y="1333"/>
                    </a:lnTo>
                    <a:cubicBezTo>
                      <a:pt x="4277" y="1333"/>
                      <a:pt x="4235" y="1311"/>
                      <a:pt x="4204" y="1270"/>
                    </a:cubicBezTo>
                    <a:lnTo>
                      <a:pt x="3371" y="270"/>
                    </a:lnTo>
                    <a:cubicBezTo>
                      <a:pt x="3347" y="239"/>
                      <a:pt x="3335" y="204"/>
                      <a:pt x="3335" y="166"/>
                    </a:cubicBezTo>
                    <a:cubicBezTo>
                      <a:pt x="3335" y="121"/>
                      <a:pt x="3351" y="83"/>
                      <a:pt x="3384" y="49"/>
                    </a:cubicBezTo>
                    <a:cubicBezTo>
                      <a:pt x="3416" y="16"/>
                      <a:pt x="3456" y="0"/>
                      <a:pt x="3501" y="0"/>
                    </a:cubicBezTo>
                    <a:lnTo>
                      <a:pt x="8501" y="0"/>
                    </a:lnTo>
                    <a:cubicBezTo>
                      <a:pt x="8529" y="0"/>
                      <a:pt x="8553" y="4"/>
                      <a:pt x="8571" y="11"/>
                    </a:cubicBezTo>
                    <a:cubicBezTo>
                      <a:pt x="8590" y="18"/>
                      <a:pt x="8606" y="30"/>
                      <a:pt x="8619" y="48"/>
                    </a:cubicBezTo>
                    <a:cubicBezTo>
                      <a:pt x="8631" y="65"/>
                      <a:pt x="8641" y="79"/>
                      <a:pt x="8647" y="89"/>
                    </a:cubicBezTo>
                    <a:cubicBezTo>
                      <a:pt x="8654" y="100"/>
                      <a:pt x="8660" y="120"/>
                      <a:pt x="8662" y="149"/>
                    </a:cubicBezTo>
                    <a:cubicBezTo>
                      <a:pt x="8666" y="179"/>
                      <a:pt x="8667" y="198"/>
                      <a:pt x="8667" y="209"/>
                    </a:cubicBezTo>
                    <a:lnTo>
                      <a:pt x="8667" y="3334"/>
                    </a:lnTo>
                    <a:lnTo>
                      <a:pt x="9666" y="3334"/>
                    </a:lnTo>
                    <a:cubicBezTo>
                      <a:pt x="9756" y="3334"/>
                      <a:pt x="9835" y="3366"/>
                      <a:pt x="9901" y="3433"/>
                    </a:cubicBezTo>
                    <a:cubicBezTo>
                      <a:pt x="9966" y="3499"/>
                      <a:pt x="10000" y="3576"/>
                      <a:pt x="10000" y="3666"/>
                    </a:cubicBezTo>
                    <a:close/>
                  </a:path>
                </a:pathLst>
              </a:custGeom>
              <a:solidFill>
                <a:srgbClr val="5B48D0"/>
              </a:solidFill>
              <a:ln>
                <a:noFill/>
              </a:ln>
            </p:spPr>
            <p:txBody>
              <a:bodyPr/>
              <a:lstStyle/>
              <a:p>
                <a:endParaRPr lang="zh-CN" altLang="en-US">
                  <a:cs typeface="+mn-ea"/>
                  <a:sym typeface="+mn-lt"/>
                </a:endParaRPr>
              </a:p>
            </p:txBody>
          </p:sp>
        </p:grpSp>
      </p:grpSp>
      <p:sp>
        <p:nvSpPr>
          <p:cNvPr id="52" name="圆角矩形 68">
            <a:extLst>
              <a:ext uri="{FF2B5EF4-FFF2-40B4-BE49-F238E27FC236}">
                <a16:creationId xmlns:a16="http://schemas.microsoft.com/office/drawing/2014/main" id="{DBE27B02-4D1E-BA96-4E4F-AD882B576ACC}"/>
              </a:ext>
            </a:extLst>
          </p:cNvPr>
          <p:cNvSpPr/>
          <p:nvPr/>
        </p:nvSpPr>
        <p:spPr>
          <a:xfrm rot="9042329">
            <a:off x="470476" y="2988023"/>
            <a:ext cx="14419066" cy="6080387"/>
          </a:xfrm>
          <a:prstGeom prst="roundRect">
            <a:avLst>
              <a:gd name="adj" fmla="val 5525"/>
            </a:avLst>
          </a:prstGeom>
          <a:solidFill>
            <a:srgbClr val="EEF0F4"/>
          </a:solidFill>
          <a:ln>
            <a:noFill/>
          </a:ln>
          <a:effectLst>
            <a:outerShdw blurRad="152400" dist="114300" dir="13500000" algn="br" rotWithShape="0">
              <a:schemeClr val="bg1">
                <a:alpha val="10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a:t>
            </a:r>
          </a:p>
        </p:txBody>
      </p:sp>
      <p:grpSp>
        <p:nvGrpSpPr>
          <p:cNvPr id="53" name="组合 52">
            <a:extLst>
              <a:ext uri="{FF2B5EF4-FFF2-40B4-BE49-F238E27FC236}">
                <a16:creationId xmlns:a16="http://schemas.microsoft.com/office/drawing/2014/main" id="{F87727CD-E8C7-6C5A-D18B-0211864BF849}"/>
              </a:ext>
            </a:extLst>
          </p:cNvPr>
          <p:cNvGrpSpPr/>
          <p:nvPr/>
        </p:nvGrpSpPr>
        <p:grpSpPr>
          <a:xfrm>
            <a:off x="5923882" y="2884763"/>
            <a:ext cx="8179678" cy="1679608"/>
            <a:chOff x="-8" y="4017"/>
            <a:chExt cx="19216" cy="4769"/>
          </a:xfrm>
        </p:grpSpPr>
        <p:cxnSp>
          <p:nvCxnSpPr>
            <p:cNvPr id="54" name="直接连接符 53">
              <a:extLst>
                <a:ext uri="{FF2B5EF4-FFF2-40B4-BE49-F238E27FC236}">
                  <a16:creationId xmlns:a16="http://schemas.microsoft.com/office/drawing/2014/main" id="{EA034E1A-9029-BF65-4587-C25BFB5702E8}"/>
                </a:ext>
              </a:extLst>
            </p:cNvPr>
            <p:cNvCxnSpPr/>
            <p:nvPr/>
          </p:nvCxnSpPr>
          <p:spPr>
            <a:xfrm>
              <a:off x="-8" y="6000"/>
              <a:ext cx="19216" cy="0"/>
            </a:xfrm>
            <a:prstGeom prst="line">
              <a:avLst/>
            </a:prstGeom>
            <a:ln>
              <a:solidFill>
                <a:srgbClr val="5B48D0"/>
              </a:solidFill>
              <a:prstDash val="dash"/>
            </a:ln>
          </p:spPr>
          <p:style>
            <a:lnRef idx="1">
              <a:schemeClr val="accent1"/>
            </a:lnRef>
            <a:fillRef idx="0">
              <a:schemeClr val="accent1"/>
            </a:fillRef>
            <a:effectRef idx="0">
              <a:schemeClr val="accent1"/>
            </a:effectRef>
            <a:fontRef idx="minor">
              <a:schemeClr val="tx1"/>
            </a:fontRef>
          </p:style>
        </p:cxnSp>
        <p:grpSp>
          <p:nvGrpSpPr>
            <p:cNvPr id="55" name="组合 54">
              <a:extLst>
                <a:ext uri="{FF2B5EF4-FFF2-40B4-BE49-F238E27FC236}">
                  <a16:creationId xmlns:a16="http://schemas.microsoft.com/office/drawing/2014/main" id="{EBE39B05-D546-D80A-7F31-B213BD9D46DC}"/>
                </a:ext>
              </a:extLst>
            </p:cNvPr>
            <p:cNvGrpSpPr/>
            <p:nvPr/>
          </p:nvGrpSpPr>
          <p:grpSpPr>
            <a:xfrm>
              <a:off x="172" y="4994"/>
              <a:ext cx="6191" cy="3792"/>
              <a:chOff x="217" y="4439"/>
              <a:chExt cx="6191" cy="3792"/>
            </a:xfrm>
          </p:grpSpPr>
          <p:grpSp>
            <p:nvGrpSpPr>
              <p:cNvPr id="82" name="组合 81">
                <a:extLst>
                  <a:ext uri="{FF2B5EF4-FFF2-40B4-BE49-F238E27FC236}">
                    <a16:creationId xmlns:a16="http://schemas.microsoft.com/office/drawing/2014/main" id="{C9F071FB-FA75-671D-1455-91661D37233C}"/>
                  </a:ext>
                </a:extLst>
              </p:cNvPr>
              <p:cNvGrpSpPr/>
              <p:nvPr/>
            </p:nvGrpSpPr>
            <p:grpSpPr>
              <a:xfrm>
                <a:off x="2354" y="4439"/>
                <a:ext cx="1916" cy="1916"/>
                <a:chOff x="1955" y="5152"/>
                <a:chExt cx="1916" cy="1916"/>
              </a:xfrm>
            </p:grpSpPr>
            <p:grpSp>
              <p:nvGrpSpPr>
                <p:cNvPr id="84" name="组合 83">
                  <a:extLst>
                    <a:ext uri="{FF2B5EF4-FFF2-40B4-BE49-F238E27FC236}">
                      <a16:creationId xmlns:a16="http://schemas.microsoft.com/office/drawing/2014/main" id="{93DF30BD-F917-3A54-3923-E7ACC0C0D7FD}"/>
                    </a:ext>
                  </a:extLst>
                </p:cNvPr>
                <p:cNvGrpSpPr/>
                <p:nvPr/>
              </p:nvGrpSpPr>
              <p:grpSpPr>
                <a:xfrm>
                  <a:off x="1955" y="5152"/>
                  <a:ext cx="1916" cy="1916"/>
                  <a:chOff x="1955" y="5151"/>
                  <a:chExt cx="1916" cy="1916"/>
                </a:xfrm>
              </p:grpSpPr>
              <p:grpSp>
                <p:nvGrpSpPr>
                  <p:cNvPr id="86" name="组合 85">
                    <a:extLst>
                      <a:ext uri="{FF2B5EF4-FFF2-40B4-BE49-F238E27FC236}">
                        <a16:creationId xmlns:a16="http://schemas.microsoft.com/office/drawing/2014/main" id="{3D553C52-F95D-31BE-F71A-2F0E48798D5F}"/>
                      </a:ext>
                    </a:extLst>
                  </p:cNvPr>
                  <p:cNvGrpSpPr/>
                  <p:nvPr/>
                </p:nvGrpSpPr>
                <p:grpSpPr>
                  <a:xfrm>
                    <a:off x="1955" y="5151"/>
                    <a:ext cx="1917" cy="1917"/>
                    <a:chOff x="3440" y="3620"/>
                    <a:chExt cx="2692" cy="2692"/>
                  </a:xfrm>
                </p:grpSpPr>
                <p:sp>
                  <p:nvSpPr>
                    <p:cNvPr id="88" name="圆角矩形 105">
                      <a:extLst>
                        <a:ext uri="{FF2B5EF4-FFF2-40B4-BE49-F238E27FC236}">
                          <a16:creationId xmlns:a16="http://schemas.microsoft.com/office/drawing/2014/main" id="{7FAE7AAF-FC77-AD0A-2FA8-A8BEBE387857}"/>
                        </a:ext>
                      </a:extLst>
                    </p:cNvPr>
                    <p:cNvSpPr/>
                    <p:nvPr/>
                  </p:nvSpPr>
                  <p:spPr>
                    <a:xfrm>
                      <a:off x="3440" y="3620"/>
                      <a:ext cx="2693" cy="2693"/>
                    </a:xfrm>
                    <a:prstGeom prst="roundRect">
                      <a:avLst/>
                    </a:prstGeom>
                    <a:solidFill>
                      <a:srgbClr val="EEF0F4"/>
                    </a:solidFill>
                    <a:ln>
                      <a:noFill/>
                    </a:ln>
                    <a:effectLst>
                      <a:outerShdw blurRad="279400" dist="215900" dir="13500000" algn="br" rotWithShape="0">
                        <a:schemeClr val="bg1">
                          <a:alpha val="8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9" name="圆角矩形 106">
                      <a:extLst>
                        <a:ext uri="{FF2B5EF4-FFF2-40B4-BE49-F238E27FC236}">
                          <a16:creationId xmlns:a16="http://schemas.microsoft.com/office/drawing/2014/main" id="{321D4115-B3C3-E543-3327-F359595594B4}"/>
                        </a:ext>
                      </a:extLst>
                    </p:cNvPr>
                    <p:cNvSpPr/>
                    <p:nvPr/>
                  </p:nvSpPr>
                  <p:spPr>
                    <a:xfrm>
                      <a:off x="3440" y="3620"/>
                      <a:ext cx="2693" cy="2693"/>
                    </a:xfrm>
                    <a:prstGeom prst="roundRect">
                      <a:avLst/>
                    </a:prstGeom>
                    <a:solidFill>
                      <a:srgbClr val="EEF0F4"/>
                    </a:solidFill>
                    <a:ln>
                      <a:noFill/>
                    </a:ln>
                    <a:effectLst>
                      <a:outerShdw blurRad="266700" dist="76200" dir="2700000" algn="tl" rotWithShape="0">
                        <a:srgbClr val="54628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7" name="圆角矩形 107">
                    <a:extLst>
                      <a:ext uri="{FF2B5EF4-FFF2-40B4-BE49-F238E27FC236}">
                        <a16:creationId xmlns:a16="http://schemas.microsoft.com/office/drawing/2014/main" id="{B85330D0-9EEA-5E87-E3E0-7E6746C937C7}"/>
                      </a:ext>
                    </a:extLst>
                  </p:cNvPr>
                  <p:cNvSpPr/>
                  <p:nvPr/>
                </p:nvSpPr>
                <p:spPr>
                  <a:xfrm>
                    <a:off x="2137" y="5333"/>
                    <a:ext cx="1552" cy="1552"/>
                  </a:xfrm>
                  <a:prstGeom prst="roundRect">
                    <a:avLst>
                      <a:gd name="adj" fmla="val 13768"/>
                    </a:avLst>
                  </a:prstGeom>
                  <a:solidFill>
                    <a:srgbClr val="EEF0F4"/>
                  </a:solidFill>
                  <a:ln>
                    <a:noFill/>
                  </a:ln>
                  <a:effectLst>
                    <a:innerShdw blurRad="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5" name="3">
                  <a:extLst>
                    <a:ext uri="{FF2B5EF4-FFF2-40B4-BE49-F238E27FC236}">
                      <a16:creationId xmlns:a16="http://schemas.microsoft.com/office/drawing/2014/main" id="{C6E399A6-00C5-AED9-6D21-9844F36350C1}"/>
                    </a:ext>
                  </a:extLst>
                </p:cNvPr>
                <p:cNvSpPr>
                  <a:spLocks noChangeAspect="1"/>
                </p:cNvSpPr>
                <p:nvPr/>
              </p:nvSpPr>
              <p:spPr bwMode="auto">
                <a:xfrm>
                  <a:off x="2605" y="5729"/>
                  <a:ext cx="616" cy="770"/>
                </a:xfrm>
                <a:custGeom>
                  <a:avLst/>
                  <a:gdLst>
                    <a:gd name="T0" fmla="*/ 2 w 10244"/>
                    <a:gd name="T1" fmla="*/ 5126 h 12802"/>
                    <a:gd name="T2" fmla="*/ 1278 w 10244"/>
                    <a:gd name="T3" fmla="*/ 3842 h 12802"/>
                    <a:gd name="T4" fmla="*/ 8966 w 10244"/>
                    <a:gd name="T5" fmla="*/ 3842 h 12802"/>
                    <a:gd name="T6" fmla="*/ 10242 w 10244"/>
                    <a:gd name="T7" fmla="*/ 5126 h 12802"/>
                    <a:gd name="T8" fmla="*/ 10242 w 10244"/>
                    <a:gd name="T9" fmla="*/ 11518 h 12802"/>
                    <a:gd name="T10" fmla="*/ 8966 w 10244"/>
                    <a:gd name="T11" fmla="*/ 12802 h 12802"/>
                    <a:gd name="T12" fmla="*/ 1278 w 10244"/>
                    <a:gd name="T13" fmla="*/ 12802 h 12802"/>
                    <a:gd name="T14" fmla="*/ 2 w 10244"/>
                    <a:gd name="T15" fmla="*/ 11518 h 12802"/>
                    <a:gd name="T16" fmla="*/ 2 w 10244"/>
                    <a:gd name="T17" fmla="*/ 5126 h 12802"/>
                    <a:gd name="T18" fmla="*/ 5122 w 10244"/>
                    <a:gd name="T19" fmla="*/ 9602 h 12802"/>
                    <a:gd name="T20" fmla="*/ 6402 w 10244"/>
                    <a:gd name="T21" fmla="*/ 8322 h 12802"/>
                    <a:gd name="T22" fmla="*/ 5122 w 10244"/>
                    <a:gd name="T23" fmla="*/ 7042 h 12802"/>
                    <a:gd name="T24" fmla="*/ 3842 w 10244"/>
                    <a:gd name="T25" fmla="*/ 8322 h 12802"/>
                    <a:gd name="T26" fmla="*/ 5122 w 10244"/>
                    <a:gd name="T27" fmla="*/ 9602 h 12802"/>
                    <a:gd name="T28" fmla="*/ 8322 w 10244"/>
                    <a:gd name="T29" fmla="*/ 3842 h 12802"/>
                    <a:gd name="T30" fmla="*/ 8322 w 10244"/>
                    <a:gd name="T31" fmla="*/ 3203 h 12802"/>
                    <a:gd name="T32" fmla="*/ 5122 w 10244"/>
                    <a:gd name="T33" fmla="*/ 2 h 12802"/>
                    <a:gd name="T34" fmla="*/ 1986 w 10244"/>
                    <a:gd name="T35" fmla="*/ 2562 h 12802"/>
                    <a:gd name="T36" fmla="*/ 3311 w 10244"/>
                    <a:gd name="T37" fmla="*/ 2562 h 12802"/>
                    <a:gd name="T38" fmla="*/ 5122 w 10244"/>
                    <a:gd name="T39" fmla="*/ 1282 h 12802"/>
                    <a:gd name="T40" fmla="*/ 7042 w 10244"/>
                    <a:gd name="T41" fmla="*/ 3200 h 12802"/>
                    <a:gd name="T42" fmla="*/ 7042 w 10244"/>
                    <a:gd name="T43" fmla="*/ 3842 h 12802"/>
                    <a:gd name="T44" fmla="*/ 8322 w 10244"/>
                    <a:gd name="T45" fmla="*/ 3842 h 12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244" h="12802">
                      <a:moveTo>
                        <a:pt x="2" y="5126"/>
                      </a:moveTo>
                      <a:cubicBezTo>
                        <a:pt x="2" y="4417"/>
                        <a:pt x="575" y="3842"/>
                        <a:pt x="1278" y="3842"/>
                      </a:cubicBezTo>
                      <a:lnTo>
                        <a:pt x="8966" y="3842"/>
                      </a:lnTo>
                      <a:cubicBezTo>
                        <a:pt x="9673" y="3844"/>
                        <a:pt x="10244" y="4419"/>
                        <a:pt x="10242" y="5126"/>
                      </a:cubicBezTo>
                      <a:lnTo>
                        <a:pt x="10242" y="11518"/>
                      </a:lnTo>
                      <a:cubicBezTo>
                        <a:pt x="10244" y="12225"/>
                        <a:pt x="9673" y="12800"/>
                        <a:pt x="8966" y="12802"/>
                      </a:cubicBezTo>
                      <a:lnTo>
                        <a:pt x="1278" y="12802"/>
                      </a:lnTo>
                      <a:cubicBezTo>
                        <a:pt x="571" y="12800"/>
                        <a:pt x="0" y="12225"/>
                        <a:pt x="2" y="11518"/>
                      </a:cubicBezTo>
                      <a:lnTo>
                        <a:pt x="2" y="5126"/>
                      </a:lnTo>
                      <a:close/>
                      <a:moveTo>
                        <a:pt x="5122" y="9602"/>
                      </a:moveTo>
                      <a:cubicBezTo>
                        <a:pt x="5829" y="9602"/>
                        <a:pt x="6402" y="9029"/>
                        <a:pt x="6402" y="8322"/>
                      </a:cubicBezTo>
                      <a:cubicBezTo>
                        <a:pt x="6402" y="7615"/>
                        <a:pt x="5829" y="7042"/>
                        <a:pt x="5122" y="7042"/>
                      </a:cubicBezTo>
                      <a:cubicBezTo>
                        <a:pt x="4415" y="7042"/>
                        <a:pt x="3842" y="7615"/>
                        <a:pt x="3842" y="8322"/>
                      </a:cubicBezTo>
                      <a:cubicBezTo>
                        <a:pt x="3842" y="9029"/>
                        <a:pt x="4415" y="9602"/>
                        <a:pt x="5122" y="9602"/>
                      </a:cubicBezTo>
                      <a:close/>
                      <a:moveTo>
                        <a:pt x="8322" y="3842"/>
                      </a:moveTo>
                      <a:lnTo>
                        <a:pt x="8322" y="3203"/>
                      </a:lnTo>
                      <a:cubicBezTo>
                        <a:pt x="8325" y="1435"/>
                        <a:pt x="6891" y="0"/>
                        <a:pt x="5122" y="2"/>
                      </a:cubicBezTo>
                      <a:cubicBezTo>
                        <a:pt x="3602" y="3"/>
                        <a:pt x="2292" y="1073"/>
                        <a:pt x="1986" y="2562"/>
                      </a:cubicBezTo>
                      <a:lnTo>
                        <a:pt x="3311" y="2562"/>
                      </a:lnTo>
                      <a:cubicBezTo>
                        <a:pt x="3583" y="1795"/>
                        <a:pt x="4308" y="1282"/>
                        <a:pt x="5122" y="1282"/>
                      </a:cubicBezTo>
                      <a:cubicBezTo>
                        <a:pt x="6182" y="1282"/>
                        <a:pt x="7042" y="2141"/>
                        <a:pt x="7042" y="3200"/>
                      </a:cubicBezTo>
                      <a:lnTo>
                        <a:pt x="7042" y="3842"/>
                      </a:lnTo>
                      <a:lnTo>
                        <a:pt x="8322" y="3842"/>
                      </a:lnTo>
                      <a:close/>
                    </a:path>
                  </a:pathLst>
                </a:custGeom>
                <a:solidFill>
                  <a:srgbClr val="5B48D0"/>
                </a:solidFill>
                <a:ln>
                  <a:noFill/>
                </a:ln>
              </p:spPr>
              <p:txBody>
                <a:bodyPr/>
                <a:lstStyle/>
                <a:p>
                  <a:endParaRPr lang="zh-CN" altLang="en-US">
                    <a:cs typeface="+mn-ea"/>
                    <a:sym typeface="+mn-lt"/>
                  </a:endParaRPr>
                </a:p>
              </p:txBody>
            </p:sp>
          </p:grpSp>
          <p:sp>
            <p:nvSpPr>
              <p:cNvPr id="83" name="文本框 82">
                <a:extLst>
                  <a:ext uri="{FF2B5EF4-FFF2-40B4-BE49-F238E27FC236}">
                    <a16:creationId xmlns:a16="http://schemas.microsoft.com/office/drawing/2014/main" id="{81B01456-C202-046E-8197-5A3F6516345B}"/>
                  </a:ext>
                </a:extLst>
              </p:cNvPr>
              <p:cNvSpPr txBox="1"/>
              <p:nvPr/>
            </p:nvSpPr>
            <p:spPr>
              <a:xfrm>
                <a:off x="217" y="7134"/>
                <a:ext cx="6191" cy="1097"/>
              </a:xfrm>
              <a:prstGeom prst="rect">
                <a:avLst/>
              </a:prstGeom>
              <a:noFill/>
            </p:spPr>
            <p:txBody>
              <a:bodyPr wrap="square" rtlCol="0">
                <a:spAutoFit/>
              </a:bodyPr>
              <a:lstStyle/>
              <a:p>
                <a:pPr algn="just" fontAlgn="auto">
                  <a:lnSpc>
                    <a:spcPct val="130000"/>
                  </a:lnSpc>
                </a:pPr>
                <a:endParaRPr kumimoji="1" lang="zh-CN" altLang="en-US" sz="1600" noProof="0" dirty="0">
                  <a:ln>
                    <a:noFill/>
                  </a:ln>
                  <a:solidFill>
                    <a:srgbClr val="4E7090"/>
                  </a:solidFill>
                  <a:effectLst/>
                  <a:uLnTx/>
                  <a:uFillTx/>
                  <a:cs typeface="+mn-ea"/>
                  <a:sym typeface="+mn-lt"/>
                </a:endParaRPr>
              </a:p>
            </p:txBody>
          </p:sp>
        </p:grpSp>
        <p:grpSp>
          <p:nvGrpSpPr>
            <p:cNvPr id="56" name="组合 55">
              <a:extLst>
                <a:ext uri="{FF2B5EF4-FFF2-40B4-BE49-F238E27FC236}">
                  <a16:creationId xmlns:a16="http://schemas.microsoft.com/office/drawing/2014/main" id="{79761A6E-D629-D3A6-671B-F03106329C39}"/>
                </a:ext>
              </a:extLst>
            </p:cNvPr>
            <p:cNvGrpSpPr/>
            <p:nvPr/>
          </p:nvGrpSpPr>
          <p:grpSpPr>
            <a:xfrm>
              <a:off x="10755" y="4996"/>
              <a:ext cx="1916" cy="1916"/>
              <a:chOff x="1955" y="5152"/>
              <a:chExt cx="1916" cy="1916"/>
            </a:xfrm>
          </p:grpSpPr>
          <p:grpSp>
            <p:nvGrpSpPr>
              <p:cNvPr id="76" name="组合 75">
                <a:extLst>
                  <a:ext uri="{FF2B5EF4-FFF2-40B4-BE49-F238E27FC236}">
                    <a16:creationId xmlns:a16="http://schemas.microsoft.com/office/drawing/2014/main" id="{CCEFAD3E-DEEC-67D0-08F0-5810A5446FDE}"/>
                  </a:ext>
                </a:extLst>
              </p:cNvPr>
              <p:cNvGrpSpPr/>
              <p:nvPr/>
            </p:nvGrpSpPr>
            <p:grpSpPr>
              <a:xfrm>
                <a:off x="1955" y="5152"/>
                <a:ext cx="1916" cy="1916"/>
                <a:chOff x="1955" y="5151"/>
                <a:chExt cx="1916" cy="1916"/>
              </a:xfrm>
            </p:grpSpPr>
            <p:grpSp>
              <p:nvGrpSpPr>
                <p:cNvPr id="78" name="组合 77">
                  <a:extLst>
                    <a:ext uri="{FF2B5EF4-FFF2-40B4-BE49-F238E27FC236}">
                      <a16:creationId xmlns:a16="http://schemas.microsoft.com/office/drawing/2014/main" id="{92311E20-A6B9-19B8-6349-8E3615E632F9}"/>
                    </a:ext>
                  </a:extLst>
                </p:cNvPr>
                <p:cNvGrpSpPr/>
                <p:nvPr/>
              </p:nvGrpSpPr>
              <p:grpSpPr>
                <a:xfrm>
                  <a:off x="1955" y="5151"/>
                  <a:ext cx="1917" cy="1917"/>
                  <a:chOff x="3440" y="3620"/>
                  <a:chExt cx="2692" cy="2692"/>
                </a:xfrm>
              </p:grpSpPr>
              <p:sp>
                <p:nvSpPr>
                  <p:cNvPr id="80" name="圆角矩形 119">
                    <a:extLst>
                      <a:ext uri="{FF2B5EF4-FFF2-40B4-BE49-F238E27FC236}">
                        <a16:creationId xmlns:a16="http://schemas.microsoft.com/office/drawing/2014/main" id="{70325908-9343-646E-F76D-EC48D3AB909C}"/>
                      </a:ext>
                    </a:extLst>
                  </p:cNvPr>
                  <p:cNvSpPr/>
                  <p:nvPr/>
                </p:nvSpPr>
                <p:spPr>
                  <a:xfrm>
                    <a:off x="3440" y="3620"/>
                    <a:ext cx="2693" cy="2693"/>
                  </a:xfrm>
                  <a:prstGeom prst="roundRect">
                    <a:avLst/>
                  </a:prstGeom>
                  <a:solidFill>
                    <a:srgbClr val="EEF0F4"/>
                  </a:solidFill>
                  <a:ln>
                    <a:noFill/>
                  </a:ln>
                  <a:effectLst>
                    <a:outerShdw blurRad="279400" dist="215900" dir="13500000" algn="br" rotWithShape="0">
                      <a:schemeClr val="bg1">
                        <a:alpha val="8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1" name="圆角矩形 120">
                    <a:extLst>
                      <a:ext uri="{FF2B5EF4-FFF2-40B4-BE49-F238E27FC236}">
                        <a16:creationId xmlns:a16="http://schemas.microsoft.com/office/drawing/2014/main" id="{188EC060-05AD-AC13-6CA7-A5EA1D38CD03}"/>
                      </a:ext>
                    </a:extLst>
                  </p:cNvPr>
                  <p:cNvSpPr/>
                  <p:nvPr/>
                </p:nvSpPr>
                <p:spPr>
                  <a:xfrm>
                    <a:off x="3440" y="3620"/>
                    <a:ext cx="2693" cy="2693"/>
                  </a:xfrm>
                  <a:prstGeom prst="roundRect">
                    <a:avLst/>
                  </a:prstGeom>
                  <a:solidFill>
                    <a:srgbClr val="EEF0F4"/>
                  </a:solidFill>
                  <a:ln>
                    <a:noFill/>
                  </a:ln>
                  <a:effectLst>
                    <a:outerShdw blurRad="266700" dist="76200" dir="2700000" algn="tl" rotWithShape="0">
                      <a:srgbClr val="54628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9" name="圆角矩形 121">
                  <a:extLst>
                    <a:ext uri="{FF2B5EF4-FFF2-40B4-BE49-F238E27FC236}">
                      <a16:creationId xmlns:a16="http://schemas.microsoft.com/office/drawing/2014/main" id="{8E55459D-D93F-6902-C404-D2181D3088C7}"/>
                    </a:ext>
                  </a:extLst>
                </p:cNvPr>
                <p:cNvSpPr/>
                <p:nvPr/>
              </p:nvSpPr>
              <p:spPr>
                <a:xfrm>
                  <a:off x="2137" y="5333"/>
                  <a:ext cx="1552" cy="1552"/>
                </a:xfrm>
                <a:prstGeom prst="roundRect">
                  <a:avLst>
                    <a:gd name="adj" fmla="val 13768"/>
                  </a:avLst>
                </a:prstGeom>
                <a:solidFill>
                  <a:srgbClr val="EEF0F4"/>
                </a:solidFill>
                <a:ln>
                  <a:noFill/>
                </a:ln>
                <a:effectLst>
                  <a:innerShdw blurRad="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7" name="3">
                <a:extLst>
                  <a:ext uri="{FF2B5EF4-FFF2-40B4-BE49-F238E27FC236}">
                    <a16:creationId xmlns:a16="http://schemas.microsoft.com/office/drawing/2014/main" id="{4E27FAE2-D8E7-44EF-63CC-6E94B42CBB4A}"/>
                  </a:ext>
                </a:extLst>
              </p:cNvPr>
              <p:cNvSpPr>
                <a:spLocks noChangeAspect="1"/>
              </p:cNvSpPr>
              <p:nvPr/>
            </p:nvSpPr>
            <p:spPr bwMode="auto">
              <a:xfrm>
                <a:off x="2537" y="5729"/>
                <a:ext cx="750" cy="770"/>
              </a:xfrm>
              <a:custGeom>
                <a:avLst/>
                <a:gdLst>
                  <a:gd name="T0" fmla="*/ 2977 w 11734"/>
                  <a:gd name="T1" fmla="*/ 8446 h 12035"/>
                  <a:gd name="T2" fmla="*/ 0 w 11734"/>
                  <a:gd name="T3" fmla="*/ 4267 h 12035"/>
                  <a:gd name="T4" fmla="*/ 3734 w 11734"/>
                  <a:gd name="T5" fmla="*/ 0 h 12035"/>
                  <a:gd name="T6" fmla="*/ 7467 w 11734"/>
                  <a:gd name="T7" fmla="*/ 4267 h 12035"/>
                  <a:gd name="T8" fmla="*/ 4490 w 11734"/>
                  <a:gd name="T9" fmla="*/ 8446 h 12035"/>
                  <a:gd name="T10" fmla="*/ 4800 w 11734"/>
                  <a:gd name="T11" fmla="*/ 9067 h 12035"/>
                  <a:gd name="T12" fmla="*/ 3831 w 11734"/>
                  <a:gd name="T13" fmla="*/ 9067 h 12035"/>
                  <a:gd name="T14" fmla="*/ 3922 w 11734"/>
                  <a:gd name="T15" fmla="*/ 10212 h 12035"/>
                  <a:gd name="T16" fmla="*/ 3360 w 11734"/>
                  <a:gd name="T17" fmla="*/ 11947 h 12035"/>
                  <a:gd name="T18" fmla="*/ 2987 w 11734"/>
                  <a:gd name="T19" fmla="*/ 11894 h 12035"/>
                  <a:gd name="T20" fmla="*/ 3040 w 11734"/>
                  <a:gd name="T21" fmla="*/ 11520 h 12035"/>
                  <a:gd name="T22" fmla="*/ 3545 w 11734"/>
                  <a:gd name="T23" fmla="*/ 10589 h 12035"/>
                  <a:gd name="T24" fmla="*/ 3280 w 11734"/>
                  <a:gd name="T25" fmla="*/ 9067 h 12035"/>
                  <a:gd name="T26" fmla="*/ 2667 w 11734"/>
                  <a:gd name="T27" fmla="*/ 9067 h 12035"/>
                  <a:gd name="T28" fmla="*/ 2977 w 11734"/>
                  <a:gd name="T29" fmla="*/ 8446 h 12035"/>
                  <a:gd name="T30" fmla="*/ 6711 w 11734"/>
                  <a:gd name="T31" fmla="*/ 8450 h 12035"/>
                  <a:gd name="T32" fmla="*/ 8534 w 11734"/>
                  <a:gd name="T33" fmla="*/ 4267 h 12035"/>
                  <a:gd name="T34" fmla="*/ 8144 w 11734"/>
                  <a:gd name="T35" fmla="*/ 2159 h 12035"/>
                  <a:gd name="T36" fmla="*/ 8534 w 11734"/>
                  <a:gd name="T37" fmla="*/ 2134 h 12035"/>
                  <a:gd name="T38" fmla="*/ 11734 w 11734"/>
                  <a:gd name="T39" fmla="*/ 5600 h 12035"/>
                  <a:gd name="T40" fmla="*/ 9286 w 11734"/>
                  <a:gd name="T41" fmla="*/ 8971 h 12035"/>
                  <a:gd name="T42" fmla="*/ 9600 w 11734"/>
                  <a:gd name="T43" fmla="*/ 9600 h 12035"/>
                  <a:gd name="T44" fmla="*/ 8667 w 11734"/>
                  <a:gd name="T45" fmla="*/ 9600 h 12035"/>
                  <a:gd name="T46" fmla="*/ 8772 w 11734"/>
                  <a:gd name="T47" fmla="*/ 10014 h 12035"/>
                  <a:gd name="T48" fmla="*/ 8148 w 11734"/>
                  <a:gd name="T49" fmla="*/ 11422 h 12035"/>
                  <a:gd name="T50" fmla="*/ 7772 w 11734"/>
                  <a:gd name="T51" fmla="*/ 11352 h 12035"/>
                  <a:gd name="T52" fmla="*/ 7853 w 11734"/>
                  <a:gd name="T53" fmla="*/ 10978 h 12035"/>
                  <a:gd name="T54" fmla="*/ 8295 w 11734"/>
                  <a:gd name="T55" fmla="*/ 10253 h 12035"/>
                  <a:gd name="T56" fmla="*/ 8134 w 11734"/>
                  <a:gd name="T57" fmla="*/ 9600 h 12035"/>
                  <a:gd name="T58" fmla="*/ 7467 w 11734"/>
                  <a:gd name="T59" fmla="*/ 9600 h 12035"/>
                  <a:gd name="T60" fmla="*/ 7782 w 11734"/>
                  <a:gd name="T61" fmla="*/ 8971 h 12035"/>
                  <a:gd name="T62" fmla="*/ 6711 w 11734"/>
                  <a:gd name="T63" fmla="*/ 8450 h 12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734" h="12035">
                    <a:moveTo>
                      <a:pt x="2977" y="8446"/>
                    </a:moveTo>
                    <a:cubicBezTo>
                      <a:pt x="1278" y="8046"/>
                      <a:pt x="0" y="6327"/>
                      <a:pt x="0" y="4267"/>
                    </a:cubicBezTo>
                    <a:cubicBezTo>
                      <a:pt x="0" y="1911"/>
                      <a:pt x="1672" y="0"/>
                      <a:pt x="3734" y="0"/>
                    </a:cubicBezTo>
                    <a:cubicBezTo>
                      <a:pt x="5796" y="0"/>
                      <a:pt x="7467" y="1911"/>
                      <a:pt x="7467" y="4267"/>
                    </a:cubicBezTo>
                    <a:cubicBezTo>
                      <a:pt x="7467" y="6327"/>
                      <a:pt x="6189" y="8047"/>
                      <a:pt x="4490" y="8446"/>
                    </a:cubicBezTo>
                    <a:lnTo>
                      <a:pt x="4800" y="9067"/>
                    </a:lnTo>
                    <a:lnTo>
                      <a:pt x="3831" y="9067"/>
                    </a:lnTo>
                    <a:cubicBezTo>
                      <a:pt x="3671" y="9624"/>
                      <a:pt x="3712" y="10001"/>
                      <a:pt x="3922" y="10212"/>
                    </a:cubicBezTo>
                    <a:cubicBezTo>
                      <a:pt x="4428" y="10717"/>
                      <a:pt x="4183" y="11330"/>
                      <a:pt x="3360" y="11947"/>
                    </a:cubicBezTo>
                    <a:cubicBezTo>
                      <a:pt x="3243" y="12035"/>
                      <a:pt x="3075" y="12011"/>
                      <a:pt x="2987" y="11894"/>
                    </a:cubicBezTo>
                    <a:cubicBezTo>
                      <a:pt x="2899" y="11776"/>
                      <a:pt x="2923" y="11609"/>
                      <a:pt x="3040" y="11520"/>
                    </a:cubicBezTo>
                    <a:cubicBezTo>
                      <a:pt x="3640" y="11070"/>
                      <a:pt x="3751" y="10794"/>
                      <a:pt x="3545" y="10589"/>
                    </a:cubicBezTo>
                    <a:cubicBezTo>
                      <a:pt x="3198" y="10242"/>
                      <a:pt x="3119" y="9730"/>
                      <a:pt x="3280" y="9067"/>
                    </a:cubicBezTo>
                    <a:lnTo>
                      <a:pt x="2667" y="9067"/>
                    </a:lnTo>
                    <a:lnTo>
                      <a:pt x="2977" y="8446"/>
                    </a:lnTo>
                    <a:close/>
                    <a:moveTo>
                      <a:pt x="6711" y="8450"/>
                    </a:moveTo>
                    <a:cubicBezTo>
                      <a:pt x="7822" y="7473"/>
                      <a:pt x="8534" y="5962"/>
                      <a:pt x="8534" y="4267"/>
                    </a:cubicBezTo>
                    <a:cubicBezTo>
                      <a:pt x="8534" y="3518"/>
                      <a:pt x="8395" y="2806"/>
                      <a:pt x="8144" y="2159"/>
                    </a:cubicBezTo>
                    <a:cubicBezTo>
                      <a:pt x="8273" y="2142"/>
                      <a:pt x="8403" y="2134"/>
                      <a:pt x="8534" y="2134"/>
                    </a:cubicBezTo>
                    <a:cubicBezTo>
                      <a:pt x="10301" y="2134"/>
                      <a:pt x="11734" y="3686"/>
                      <a:pt x="11734" y="5600"/>
                    </a:cubicBezTo>
                    <a:cubicBezTo>
                      <a:pt x="11734" y="7234"/>
                      <a:pt x="10690" y="8605"/>
                      <a:pt x="9286" y="8971"/>
                    </a:cubicBezTo>
                    <a:lnTo>
                      <a:pt x="9600" y="9600"/>
                    </a:lnTo>
                    <a:lnTo>
                      <a:pt x="8667" y="9600"/>
                    </a:lnTo>
                    <a:cubicBezTo>
                      <a:pt x="8667" y="9737"/>
                      <a:pt x="8702" y="9874"/>
                      <a:pt x="8772" y="10014"/>
                    </a:cubicBezTo>
                    <a:cubicBezTo>
                      <a:pt x="9023" y="10516"/>
                      <a:pt x="8780" y="11001"/>
                      <a:pt x="8148" y="11422"/>
                    </a:cubicBezTo>
                    <a:cubicBezTo>
                      <a:pt x="8025" y="11509"/>
                      <a:pt x="7855" y="11478"/>
                      <a:pt x="7772" y="11352"/>
                    </a:cubicBezTo>
                    <a:cubicBezTo>
                      <a:pt x="7689" y="11227"/>
                      <a:pt x="7725" y="11058"/>
                      <a:pt x="7853" y="10978"/>
                    </a:cubicBezTo>
                    <a:cubicBezTo>
                      <a:pt x="8287" y="10689"/>
                      <a:pt x="8400" y="10463"/>
                      <a:pt x="8295" y="10253"/>
                    </a:cubicBezTo>
                    <a:cubicBezTo>
                      <a:pt x="8191" y="10051"/>
                      <a:pt x="8136" y="9828"/>
                      <a:pt x="8134" y="9600"/>
                    </a:cubicBezTo>
                    <a:lnTo>
                      <a:pt x="7467" y="9600"/>
                    </a:lnTo>
                    <a:lnTo>
                      <a:pt x="7782" y="8971"/>
                    </a:lnTo>
                    <a:cubicBezTo>
                      <a:pt x="7394" y="8869"/>
                      <a:pt x="7031" y="8692"/>
                      <a:pt x="6711" y="8450"/>
                    </a:cubicBezTo>
                    <a:close/>
                  </a:path>
                </a:pathLst>
              </a:custGeom>
              <a:solidFill>
                <a:srgbClr val="5B48D0"/>
              </a:solidFill>
              <a:ln>
                <a:noFill/>
              </a:ln>
            </p:spPr>
            <p:txBody>
              <a:bodyPr/>
              <a:lstStyle/>
              <a:p>
                <a:endParaRPr lang="zh-CN" altLang="en-US">
                  <a:cs typeface="+mn-ea"/>
                  <a:sym typeface="+mn-lt"/>
                </a:endParaRPr>
              </a:p>
            </p:txBody>
          </p:sp>
        </p:grpSp>
        <p:sp>
          <p:nvSpPr>
            <p:cNvPr id="57" name="文本框 56">
              <a:extLst>
                <a:ext uri="{FF2B5EF4-FFF2-40B4-BE49-F238E27FC236}">
                  <a16:creationId xmlns:a16="http://schemas.microsoft.com/office/drawing/2014/main" id="{4039F88F-098E-8CC4-0675-C7B5AA74FFFE}"/>
                </a:ext>
              </a:extLst>
            </p:cNvPr>
            <p:cNvSpPr txBox="1"/>
            <p:nvPr/>
          </p:nvSpPr>
          <p:spPr>
            <a:xfrm>
              <a:off x="9271" y="7689"/>
              <a:ext cx="4873" cy="1097"/>
            </a:xfrm>
            <a:prstGeom prst="rect">
              <a:avLst/>
            </a:prstGeom>
            <a:noFill/>
          </p:spPr>
          <p:txBody>
            <a:bodyPr wrap="square" rtlCol="0">
              <a:spAutoFit/>
            </a:bodyPr>
            <a:lstStyle/>
            <a:p>
              <a:pPr algn="just" fontAlgn="auto">
                <a:lnSpc>
                  <a:spcPct val="130000"/>
                </a:lnSpc>
              </a:pPr>
              <a:r>
                <a:rPr lang="en-US" altLang="zh-CN" sz="1600" noProof="0" dirty="0">
                  <a:ln>
                    <a:noFill/>
                  </a:ln>
                  <a:solidFill>
                    <a:srgbClr val="4E7090"/>
                  </a:solidFill>
                  <a:effectLst/>
                  <a:uLnTx/>
                  <a:uFillTx/>
                  <a:cs typeface="+mn-ea"/>
                  <a:sym typeface="+mn-lt"/>
                </a:rPr>
                <a:t>First batch</a:t>
              </a:r>
              <a:r>
                <a:rPr lang="en-US" altLang="zh-CN" sz="1600" dirty="0">
                  <a:solidFill>
                    <a:srgbClr val="4E7090"/>
                  </a:solidFill>
                  <a:cs typeface="+mn-ea"/>
                  <a:sym typeface="+mn-lt"/>
                </a:rPr>
                <a:t> </a:t>
              </a:r>
              <a:r>
                <a:rPr lang="en-US" altLang="zh-CN" sz="1600" noProof="0" dirty="0">
                  <a:ln>
                    <a:noFill/>
                  </a:ln>
                  <a:solidFill>
                    <a:srgbClr val="4E7090"/>
                  </a:solidFill>
                  <a:effectLst/>
                  <a:uLnTx/>
                  <a:uFillTx/>
                  <a:cs typeface="+mn-ea"/>
                  <a:sym typeface="+mn-lt"/>
                </a:rPr>
                <a:t>completed</a:t>
              </a:r>
              <a:endParaRPr kumimoji="1" lang="zh-CN" altLang="en-US" sz="1600" noProof="0" dirty="0">
                <a:ln>
                  <a:noFill/>
                </a:ln>
                <a:solidFill>
                  <a:srgbClr val="4E7090"/>
                </a:solidFill>
                <a:effectLst/>
                <a:uLnTx/>
                <a:uFillTx/>
                <a:cs typeface="+mn-ea"/>
                <a:sym typeface="+mn-lt"/>
              </a:endParaRPr>
            </a:p>
          </p:txBody>
        </p:sp>
        <p:grpSp>
          <p:nvGrpSpPr>
            <p:cNvPr id="58" name="组合 57">
              <a:extLst>
                <a:ext uri="{FF2B5EF4-FFF2-40B4-BE49-F238E27FC236}">
                  <a16:creationId xmlns:a16="http://schemas.microsoft.com/office/drawing/2014/main" id="{3F2192CF-1BBC-C243-E981-2E3F04B95E95}"/>
                </a:ext>
              </a:extLst>
            </p:cNvPr>
            <p:cNvGrpSpPr/>
            <p:nvPr/>
          </p:nvGrpSpPr>
          <p:grpSpPr>
            <a:xfrm>
              <a:off x="14601" y="4017"/>
              <a:ext cx="2668" cy="2896"/>
              <a:chOff x="14646" y="3462"/>
              <a:chExt cx="2668" cy="2896"/>
            </a:xfrm>
          </p:grpSpPr>
          <p:grpSp>
            <p:nvGrpSpPr>
              <p:cNvPr id="68" name="组合 67">
                <a:extLst>
                  <a:ext uri="{FF2B5EF4-FFF2-40B4-BE49-F238E27FC236}">
                    <a16:creationId xmlns:a16="http://schemas.microsoft.com/office/drawing/2014/main" id="{88EDE9F0-E41A-ECCA-7D55-280A428D0B35}"/>
                  </a:ext>
                </a:extLst>
              </p:cNvPr>
              <p:cNvGrpSpPr/>
              <p:nvPr/>
            </p:nvGrpSpPr>
            <p:grpSpPr>
              <a:xfrm>
                <a:off x="15022" y="4442"/>
                <a:ext cx="1916" cy="1916"/>
                <a:chOff x="1955" y="5152"/>
                <a:chExt cx="1916" cy="1916"/>
              </a:xfrm>
            </p:grpSpPr>
            <p:grpSp>
              <p:nvGrpSpPr>
                <p:cNvPr id="70" name="组合 69">
                  <a:extLst>
                    <a:ext uri="{FF2B5EF4-FFF2-40B4-BE49-F238E27FC236}">
                      <a16:creationId xmlns:a16="http://schemas.microsoft.com/office/drawing/2014/main" id="{A1D3C526-E425-06EF-015E-460E63571959}"/>
                    </a:ext>
                  </a:extLst>
                </p:cNvPr>
                <p:cNvGrpSpPr/>
                <p:nvPr/>
              </p:nvGrpSpPr>
              <p:grpSpPr>
                <a:xfrm>
                  <a:off x="1955" y="5152"/>
                  <a:ext cx="1916" cy="1916"/>
                  <a:chOff x="1955" y="5151"/>
                  <a:chExt cx="1916" cy="1916"/>
                </a:xfrm>
              </p:grpSpPr>
              <p:grpSp>
                <p:nvGrpSpPr>
                  <p:cNvPr id="72" name="组合 71">
                    <a:extLst>
                      <a:ext uri="{FF2B5EF4-FFF2-40B4-BE49-F238E27FC236}">
                        <a16:creationId xmlns:a16="http://schemas.microsoft.com/office/drawing/2014/main" id="{2134EE21-F359-64D5-E111-BA9D0FB7C82B}"/>
                      </a:ext>
                    </a:extLst>
                  </p:cNvPr>
                  <p:cNvGrpSpPr/>
                  <p:nvPr/>
                </p:nvGrpSpPr>
                <p:grpSpPr>
                  <a:xfrm>
                    <a:off x="1955" y="5151"/>
                    <a:ext cx="1917" cy="1917"/>
                    <a:chOff x="3440" y="3620"/>
                    <a:chExt cx="2692" cy="2692"/>
                  </a:xfrm>
                </p:grpSpPr>
                <p:sp>
                  <p:nvSpPr>
                    <p:cNvPr id="74" name="圆角矩形 126">
                      <a:extLst>
                        <a:ext uri="{FF2B5EF4-FFF2-40B4-BE49-F238E27FC236}">
                          <a16:creationId xmlns:a16="http://schemas.microsoft.com/office/drawing/2014/main" id="{07476196-3B2E-57F2-0977-2E6B18035DD0}"/>
                        </a:ext>
                      </a:extLst>
                    </p:cNvPr>
                    <p:cNvSpPr/>
                    <p:nvPr/>
                  </p:nvSpPr>
                  <p:spPr>
                    <a:xfrm>
                      <a:off x="3440" y="3620"/>
                      <a:ext cx="2693" cy="2693"/>
                    </a:xfrm>
                    <a:prstGeom prst="roundRect">
                      <a:avLst/>
                    </a:prstGeom>
                    <a:solidFill>
                      <a:srgbClr val="EEF0F4"/>
                    </a:solidFill>
                    <a:ln>
                      <a:noFill/>
                    </a:ln>
                    <a:effectLst>
                      <a:outerShdw blurRad="279400" dist="215900" dir="13500000" algn="br" rotWithShape="0">
                        <a:schemeClr val="bg1">
                          <a:alpha val="8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5" name="圆角矩形 127">
                      <a:extLst>
                        <a:ext uri="{FF2B5EF4-FFF2-40B4-BE49-F238E27FC236}">
                          <a16:creationId xmlns:a16="http://schemas.microsoft.com/office/drawing/2014/main" id="{784CF05A-8D36-04B5-98B9-D2EEC1F33C30}"/>
                        </a:ext>
                      </a:extLst>
                    </p:cNvPr>
                    <p:cNvSpPr/>
                    <p:nvPr/>
                  </p:nvSpPr>
                  <p:spPr>
                    <a:xfrm>
                      <a:off x="3440" y="3620"/>
                      <a:ext cx="2693" cy="2693"/>
                    </a:xfrm>
                    <a:prstGeom prst="roundRect">
                      <a:avLst/>
                    </a:prstGeom>
                    <a:solidFill>
                      <a:srgbClr val="EEF0F4"/>
                    </a:solidFill>
                    <a:ln>
                      <a:noFill/>
                    </a:ln>
                    <a:effectLst>
                      <a:outerShdw blurRad="266700" dist="76200" dir="2700000" algn="tl" rotWithShape="0">
                        <a:srgbClr val="54628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3" name="圆角矩形 128">
                    <a:extLst>
                      <a:ext uri="{FF2B5EF4-FFF2-40B4-BE49-F238E27FC236}">
                        <a16:creationId xmlns:a16="http://schemas.microsoft.com/office/drawing/2014/main" id="{7105658B-0484-1964-D9C8-0DAD1AE0D4CF}"/>
                      </a:ext>
                    </a:extLst>
                  </p:cNvPr>
                  <p:cNvSpPr/>
                  <p:nvPr/>
                </p:nvSpPr>
                <p:spPr>
                  <a:xfrm>
                    <a:off x="2137" y="5333"/>
                    <a:ext cx="1552" cy="1552"/>
                  </a:xfrm>
                  <a:prstGeom prst="roundRect">
                    <a:avLst>
                      <a:gd name="adj" fmla="val 13768"/>
                    </a:avLst>
                  </a:prstGeom>
                  <a:solidFill>
                    <a:srgbClr val="EEF0F4"/>
                  </a:solidFill>
                  <a:ln>
                    <a:noFill/>
                  </a:ln>
                  <a:effectLst>
                    <a:innerShdw blurRad="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1" name="3">
                  <a:extLst>
                    <a:ext uri="{FF2B5EF4-FFF2-40B4-BE49-F238E27FC236}">
                      <a16:creationId xmlns:a16="http://schemas.microsoft.com/office/drawing/2014/main" id="{1B146A3E-CCE2-3700-56C3-7330EB0FF55E}"/>
                    </a:ext>
                  </a:extLst>
                </p:cNvPr>
                <p:cNvSpPr>
                  <a:spLocks noChangeAspect="1"/>
                </p:cNvSpPr>
                <p:nvPr/>
              </p:nvSpPr>
              <p:spPr bwMode="auto">
                <a:xfrm>
                  <a:off x="2528" y="5729"/>
                  <a:ext cx="769" cy="770"/>
                </a:xfrm>
                <a:custGeom>
                  <a:avLst/>
                  <a:gdLst>
                    <a:gd name="T0" fmla="*/ 9102 w 12516"/>
                    <a:gd name="T1" fmla="*/ 7467 h 12516"/>
                    <a:gd name="T2" fmla="*/ 9102 w 12516"/>
                    <a:gd name="T3" fmla="*/ 7396 h 12516"/>
                    <a:gd name="T4" fmla="*/ 9671 w 12516"/>
                    <a:gd name="T5" fmla="*/ 6827 h 12516"/>
                    <a:gd name="T6" fmla="*/ 10240 w 12516"/>
                    <a:gd name="T7" fmla="*/ 7396 h 12516"/>
                    <a:gd name="T8" fmla="*/ 10240 w 12516"/>
                    <a:gd name="T9" fmla="*/ 7467 h 12516"/>
                    <a:gd name="T10" fmla="*/ 10827 w 12516"/>
                    <a:gd name="T11" fmla="*/ 7711 h 12516"/>
                    <a:gd name="T12" fmla="*/ 10879 w 12516"/>
                    <a:gd name="T13" fmla="*/ 7660 h 12516"/>
                    <a:gd name="T14" fmla="*/ 11683 w 12516"/>
                    <a:gd name="T15" fmla="*/ 7660 h 12516"/>
                    <a:gd name="T16" fmla="*/ 11683 w 12516"/>
                    <a:gd name="T17" fmla="*/ 8465 h 12516"/>
                    <a:gd name="T18" fmla="*/ 11632 w 12516"/>
                    <a:gd name="T19" fmla="*/ 8515 h 12516"/>
                    <a:gd name="T20" fmla="*/ 11875 w 12516"/>
                    <a:gd name="T21" fmla="*/ 9102 h 12516"/>
                    <a:gd name="T22" fmla="*/ 11947 w 12516"/>
                    <a:gd name="T23" fmla="*/ 9102 h 12516"/>
                    <a:gd name="T24" fmla="*/ 12516 w 12516"/>
                    <a:gd name="T25" fmla="*/ 9671 h 12516"/>
                    <a:gd name="T26" fmla="*/ 11947 w 12516"/>
                    <a:gd name="T27" fmla="*/ 10240 h 12516"/>
                    <a:gd name="T28" fmla="*/ 11875 w 12516"/>
                    <a:gd name="T29" fmla="*/ 10240 h 12516"/>
                    <a:gd name="T30" fmla="*/ 11632 w 12516"/>
                    <a:gd name="T31" fmla="*/ 10827 h 12516"/>
                    <a:gd name="T32" fmla="*/ 11683 w 12516"/>
                    <a:gd name="T33" fmla="*/ 10879 h 12516"/>
                    <a:gd name="T34" fmla="*/ 11683 w 12516"/>
                    <a:gd name="T35" fmla="*/ 11683 h 12516"/>
                    <a:gd name="T36" fmla="*/ 10878 w 12516"/>
                    <a:gd name="T37" fmla="*/ 11683 h 12516"/>
                    <a:gd name="T38" fmla="*/ 10827 w 12516"/>
                    <a:gd name="T39" fmla="*/ 11632 h 12516"/>
                    <a:gd name="T40" fmla="*/ 10240 w 12516"/>
                    <a:gd name="T41" fmla="*/ 11875 h 12516"/>
                    <a:gd name="T42" fmla="*/ 10240 w 12516"/>
                    <a:gd name="T43" fmla="*/ 11947 h 12516"/>
                    <a:gd name="T44" fmla="*/ 9671 w 12516"/>
                    <a:gd name="T45" fmla="*/ 12516 h 12516"/>
                    <a:gd name="T46" fmla="*/ 9102 w 12516"/>
                    <a:gd name="T47" fmla="*/ 11947 h 12516"/>
                    <a:gd name="T48" fmla="*/ 9102 w 12516"/>
                    <a:gd name="T49" fmla="*/ 11875 h 12516"/>
                    <a:gd name="T50" fmla="*/ 8515 w 12516"/>
                    <a:gd name="T51" fmla="*/ 11632 h 12516"/>
                    <a:gd name="T52" fmla="*/ 8464 w 12516"/>
                    <a:gd name="T53" fmla="*/ 11683 h 12516"/>
                    <a:gd name="T54" fmla="*/ 7667 w 12516"/>
                    <a:gd name="T55" fmla="*/ 11676 h 12516"/>
                    <a:gd name="T56" fmla="*/ 7660 w 12516"/>
                    <a:gd name="T57" fmla="*/ 10879 h 12516"/>
                    <a:gd name="T58" fmla="*/ 7711 w 12516"/>
                    <a:gd name="T59" fmla="*/ 10827 h 12516"/>
                    <a:gd name="T60" fmla="*/ 7467 w 12516"/>
                    <a:gd name="T61" fmla="*/ 10240 h 12516"/>
                    <a:gd name="T62" fmla="*/ 7396 w 12516"/>
                    <a:gd name="T63" fmla="*/ 10240 h 12516"/>
                    <a:gd name="T64" fmla="*/ 6827 w 12516"/>
                    <a:gd name="T65" fmla="*/ 9671 h 12516"/>
                    <a:gd name="T66" fmla="*/ 7396 w 12516"/>
                    <a:gd name="T67" fmla="*/ 9102 h 12516"/>
                    <a:gd name="T68" fmla="*/ 7467 w 12516"/>
                    <a:gd name="T69" fmla="*/ 9102 h 12516"/>
                    <a:gd name="T70" fmla="*/ 7711 w 12516"/>
                    <a:gd name="T71" fmla="*/ 8515 h 12516"/>
                    <a:gd name="T72" fmla="*/ 7660 w 12516"/>
                    <a:gd name="T73" fmla="*/ 8464 h 12516"/>
                    <a:gd name="T74" fmla="*/ 7660 w 12516"/>
                    <a:gd name="T75" fmla="*/ 7659 h 12516"/>
                    <a:gd name="T76" fmla="*/ 8465 w 12516"/>
                    <a:gd name="T77" fmla="*/ 7660 h 12516"/>
                    <a:gd name="T78" fmla="*/ 8515 w 12516"/>
                    <a:gd name="T79" fmla="*/ 7711 h 12516"/>
                    <a:gd name="T80" fmla="*/ 9102 w 12516"/>
                    <a:gd name="T81" fmla="*/ 7467 h 12516"/>
                    <a:gd name="T82" fmla="*/ 5854 w 12516"/>
                    <a:gd name="T83" fmla="*/ 10809 h 12516"/>
                    <a:gd name="T84" fmla="*/ 569 w 12516"/>
                    <a:gd name="T85" fmla="*/ 10809 h 12516"/>
                    <a:gd name="T86" fmla="*/ 0 w 12516"/>
                    <a:gd name="T87" fmla="*/ 10240 h 12516"/>
                    <a:gd name="T88" fmla="*/ 0 w 12516"/>
                    <a:gd name="T89" fmla="*/ 9671 h 12516"/>
                    <a:gd name="T90" fmla="*/ 2693 w 12516"/>
                    <a:gd name="T91" fmla="*/ 5516 h 12516"/>
                    <a:gd name="T92" fmla="*/ 7585 w 12516"/>
                    <a:gd name="T93" fmla="*/ 6278 h 12516"/>
                    <a:gd name="T94" fmla="*/ 5689 w 12516"/>
                    <a:gd name="T95" fmla="*/ 9671 h 12516"/>
                    <a:gd name="T96" fmla="*/ 5854 w 12516"/>
                    <a:gd name="T97" fmla="*/ 10809 h 12516"/>
                    <a:gd name="T98" fmla="*/ 4551 w 12516"/>
                    <a:gd name="T99" fmla="*/ 5120 h 12516"/>
                    <a:gd name="T100" fmla="*/ 2276 w 12516"/>
                    <a:gd name="T101" fmla="*/ 2560 h 12516"/>
                    <a:gd name="T102" fmla="*/ 4551 w 12516"/>
                    <a:gd name="T103" fmla="*/ 0 h 12516"/>
                    <a:gd name="T104" fmla="*/ 6827 w 12516"/>
                    <a:gd name="T105" fmla="*/ 2560 h 12516"/>
                    <a:gd name="T106" fmla="*/ 4551 w 12516"/>
                    <a:gd name="T107" fmla="*/ 5120 h 12516"/>
                    <a:gd name="T108" fmla="*/ 9671 w 12516"/>
                    <a:gd name="T109" fmla="*/ 10809 h 12516"/>
                    <a:gd name="T110" fmla="*/ 10809 w 12516"/>
                    <a:gd name="T111" fmla="*/ 9671 h 12516"/>
                    <a:gd name="T112" fmla="*/ 9671 w 12516"/>
                    <a:gd name="T113" fmla="*/ 8534 h 12516"/>
                    <a:gd name="T114" fmla="*/ 8534 w 12516"/>
                    <a:gd name="T115" fmla="*/ 9671 h 12516"/>
                    <a:gd name="T116" fmla="*/ 9671 w 12516"/>
                    <a:gd name="T117" fmla="*/ 10809 h 1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516" h="12516">
                      <a:moveTo>
                        <a:pt x="9102" y="7467"/>
                      </a:moveTo>
                      <a:lnTo>
                        <a:pt x="9102" y="7396"/>
                      </a:lnTo>
                      <a:cubicBezTo>
                        <a:pt x="9102" y="7082"/>
                        <a:pt x="9357" y="6827"/>
                        <a:pt x="9671" y="6827"/>
                      </a:cubicBezTo>
                      <a:cubicBezTo>
                        <a:pt x="9986" y="6827"/>
                        <a:pt x="10240" y="7082"/>
                        <a:pt x="10240" y="7396"/>
                      </a:cubicBezTo>
                      <a:lnTo>
                        <a:pt x="10240" y="7467"/>
                      </a:lnTo>
                      <a:cubicBezTo>
                        <a:pt x="10449" y="7521"/>
                        <a:pt x="10646" y="7604"/>
                        <a:pt x="10827" y="7711"/>
                      </a:cubicBezTo>
                      <a:lnTo>
                        <a:pt x="10879" y="7660"/>
                      </a:lnTo>
                      <a:cubicBezTo>
                        <a:pt x="11101" y="7438"/>
                        <a:pt x="11461" y="7438"/>
                        <a:pt x="11683" y="7660"/>
                      </a:cubicBezTo>
                      <a:cubicBezTo>
                        <a:pt x="11905" y="7882"/>
                        <a:pt x="11905" y="8243"/>
                        <a:pt x="11683" y="8465"/>
                      </a:cubicBezTo>
                      <a:lnTo>
                        <a:pt x="11632" y="8515"/>
                      </a:lnTo>
                      <a:cubicBezTo>
                        <a:pt x="11739" y="8696"/>
                        <a:pt x="11822" y="8894"/>
                        <a:pt x="11875" y="9102"/>
                      </a:cubicBezTo>
                      <a:lnTo>
                        <a:pt x="11947" y="9102"/>
                      </a:lnTo>
                      <a:cubicBezTo>
                        <a:pt x="12261" y="9102"/>
                        <a:pt x="12516" y="9357"/>
                        <a:pt x="12516" y="9671"/>
                      </a:cubicBezTo>
                      <a:cubicBezTo>
                        <a:pt x="12516" y="9986"/>
                        <a:pt x="12261" y="10240"/>
                        <a:pt x="11947" y="10240"/>
                      </a:cubicBezTo>
                      <a:lnTo>
                        <a:pt x="11875" y="10240"/>
                      </a:lnTo>
                      <a:cubicBezTo>
                        <a:pt x="11822" y="10449"/>
                        <a:pt x="11739" y="10646"/>
                        <a:pt x="11632" y="10827"/>
                      </a:cubicBezTo>
                      <a:lnTo>
                        <a:pt x="11683" y="10879"/>
                      </a:lnTo>
                      <a:cubicBezTo>
                        <a:pt x="11905" y="11101"/>
                        <a:pt x="11905" y="11461"/>
                        <a:pt x="11683" y="11683"/>
                      </a:cubicBezTo>
                      <a:cubicBezTo>
                        <a:pt x="11460" y="11905"/>
                        <a:pt x="11100" y="11905"/>
                        <a:pt x="10878" y="11683"/>
                      </a:cubicBezTo>
                      <a:lnTo>
                        <a:pt x="10827" y="11632"/>
                      </a:lnTo>
                      <a:cubicBezTo>
                        <a:pt x="10644" y="11740"/>
                        <a:pt x="10446" y="11822"/>
                        <a:pt x="10240" y="11875"/>
                      </a:cubicBezTo>
                      <a:lnTo>
                        <a:pt x="10240" y="11947"/>
                      </a:lnTo>
                      <a:cubicBezTo>
                        <a:pt x="10240" y="12261"/>
                        <a:pt x="9986" y="12516"/>
                        <a:pt x="9671" y="12516"/>
                      </a:cubicBezTo>
                      <a:cubicBezTo>
                        <a:pt x="9357" y="12516"/>
                        <a:pt x="9102" y="12261"/>
                        <a:pt x="9102" y="11947"/>
                      </a:cubicBezTo>
                      <a:lnTo>
                        <a:pt x="9102" y="11875"/>
                      </a:lnTo>
                      <a:cubicBezTo>
                        <a:pt x="8896" y="11822"/>
                        <a:pt x="8699" y="11740"/>
                        <a:pt x="8515" y="11632"/>
                      </a:cubicBezTo>
                      <a:lnTo>
                        <a:pt x="8464" y="11683"/>
                      </a:lnTo>
                      <a:cubicBezTo>
                        <a:pt x="8241" y="11899"/>
                        <a:pt x="7886" y="11895"/>
                        <a:pt x="7667" y="11676"/>
                      </a:cubicBezTo>
                      <a:cubicBezTo>
                        <a:pt x="7447" y="11457"/>
                        <a:pt x="7444" y="11102"/>
                        <a:pt x="7660" y="10879"/>
                      </a:cubicBezTo>
                      <a:lnTo>
                        <a:pt x="7711" y="10827"/>
                      </a:lnTo>
                      <a:cubicBezTo>
                        <a:pt x="7603" y="10644"/>
                        <a:pt x="7521" y="10446"/>
                        <a:pt x="7467" y="10240"/>
                      </a:cubicBezTo>
                      <a:lnTo>
                        <a:pt x="7396" y="10240"/>
                      </a:lnTo>
                      <a:cubicBezTo>
                        <a:pt x="7082" y="10240"/>
                        <a:pt x="6827" y="9986"/>
                        <a:pt x="6827" y="9671"/>
                      </a:cubicBezTo>
                      <a:cubicBezTo>
                        <a:pt x="6827" y="9357"/>
                        <a:pt x="7082" y="9102"/>
                        <a:pt x="7396" y="9102"/>
                      </a:cubicBezTo>
                      <a:lnTo>
                        <a:pt x="7467" y="9102"/>
                      </a:lnTo>
                      <a:cubicBezTo>
                        <a:pt x="7521" y="8894"/>
                        <a:pt x="7604" y="8696"/>
                        <a:pt x="7711" y="8515"/>
                      </a:cubicBezTo>
                      <a:lnTo>
                        <a:pt x="7660" y="8464"/>
                      </a:lnTo>
                      <a:cubicBezTo>
                        <a:pt x="7438" y="8242"/>
                        <a:pt x="7438" y="7882"/>
                        <a:pt x="7660" y="7659"/>
                      </a:cubicBezTo>
                      <a:cubicBezTo>
                        <a:pt x="7882" y="7437"/>
                        <a:pt x="8243" y="7437"/>
                        <a:pt x="8465" y="7660"/>
                      </a:cubicBezTo>
                      <a:lnTo>
                        <a:pt x="8515" y="7711"/>
                      </a:lnTo>
                      <a:cubicBezTo>
                        <a:pt x="8699" y="7603"/>
                        <a:pt x="8896" y="7521"/>
                        <a:pt x="9102" y="7467"/>
                      </a:cubicBezTo>
                      <a:close/>
                      <a:moveTo>
                        <a:pt x="5854" y="10809"/>
                      </a:moveTo>
                      <a:lnTo>
                        <a:pt x="569" y="10809"/>
                      </a:lnTo>
                      <a:cubicBezTo>
                        <a:pt x="255" y="10809"/>
                        <a:pt x="0" y="10554"/>
                        <a:pt x="0" y="10240"/>
                      </a:cubicBezTo>
                      <a:lnTo>
                        <a:pt x="0" y="9671"/>
                      </a:lnTo>
                      <a:cubicBezTo>
                        <a:pt x="0" y="7877"/>
                        <a:pt x="1055" y="6249"/>
                        <a:pt x="2693" y="5516"/>
                      </a:cubicBezTo>
                      <a:cubicBezTo>
                        <a:pt x="4331" y="4784"/>
                        <a:pt x="6247" y="5082"/>
                        <a:pt x="7585" y="6278"/>
                      </a:cubicBezTo>
                      <a:cubicBezTo>
                        <a:pt x="6406" y="7003"/>
                        <a:pt x="5688" y="8288"/>
                        <a:pt x="5689" y="9671"/>
                      </a:cubicBezTo>
                      <a:cubicBezTo>
                        <a:pt x="5689" y="10067"/>
                        <a:pt x="5747" y="10448"/>
                        <a:pt x="5854" y="10809"/>
                      </a:cubicBezTo>
                      <a:close/>
                      <a:moveTo>
                        <a:pt x="4551" y="5120"/>
                      </a:moveTo>
                      <a:cubicBezTo>
                        <a:pt x="3294" y="5120"/>
                        <a:pt x="2276" y="3974"/>
                        <a:pt x="2276" y="2560"/>
                      </a:cubicBezTo>
                      <a:cubicBezTo>
                        <a:pt x="2276" y="1147"/>
                        <a:pt x="3294" y="0"/>
                        <a:pt x="4551" y="0"/>
                      </a:cubicBezTo>
                      <a:cubicBezTo>
                        <a:pt x="5809" y="0"/>
                        <a:pt x="6827" y="1147"/>
                        <a:pt x="6827" y="2560"/>
                      </a:cubicBezTo>
                      <a:cubicBezTo>
                        <a:pt x="6827" y="3974"/>
                        <a:pt x="5809" y="5120"/>
                        <a:pt x="4551" y="5120"/>
                      </a:cubicBezTo>
                      <a:close/>
                      <a:moveTo>
                        <a:pt x="9671" y="10809"/>
                      </a:moveTo>
                      <a:cubicBezTo>
                        <a:pt x="10300" y="10809"/>
                        <a:pt x="10809" y="10300"/>
                        <a:pt x="10809" y="9671"/>
                      </a:cubicBezTo>
                      <a:cubicBezTo>
                        <a:pt x="10809" y="9043"/>
                        <a:pt x="10300" y="8534"/>
                        <a:pt x="9671" y="8534"/>
                      </a:cubicBezTo>
                      <a:cubicBezTo>
                        <a:pt x="9043" y="8534"/>
                        <a:pt x="8534" y="9043"/>
                        <a:pt x="8534" y="9671"/>
                      </a:cubicBezTo>
                      <a:cubicBezTo>
                        <a:pt x="8534" y="10300"/>
                        <a:pt x="9043" y="10809"/>
                        <a:pt x="9671" y="10809"/>
                      </a:cubicBezTo>
                      <a:close/>
                    </a:path>
                  </a:pathLst>
                </a:custGeom>
                <a:solidFill>
                  <a:srgbClr val="5B48D0"/>
                </a:solidFill>
                <a:ln>
                  <a:noFill/>
                </a:ln>
              </p:spPr>
              <p:txBody>
                <a:bodyPr/>
                <a:lstStyle/>
                <a:p>
                  <a:endParaRPr lang="zh-CN" altLang="en-US">
                    <a:cs typeface="+mn-ea"/>
                    <a:sym typeface="+mn-lt"/>
                  </a:endParaRPr>
                </a:p>
              </p:txBody>
            </p:sp>
          </p:grpSp>
          <p:sp>
            <p:nvSpPr>
              <p:cNvPr id="69" name="文本框 68">
                <a:extLst>
                  <a:ext uri="{FF2B5EF4-FFF2-40B4-BE49-F238E27FC236}">
                    <a16:creationId xmlns:a16="http://schemas.microsoft.com/office/drawing/2014/main" id="{61597D15-CBA9-95C2-7224-5702AA344A77}"/>
                  </a:ext>
                </a:extLst>
              </p:cNvPr>
              <p:cNvSpPr txBox="1"/>
              <p:nvPr/>
            </p:nvSpPr>
            <p:spPr>
              <a:xfrm>
                <a:off x="14646" y="3462"/>
                <a:ext cx="2668" cy="580"/>
              </a:xfrm>
              <a:prstGeom prst="rect">
                <a:avLst/>
              </a:prstGeom>
              <a:noFill/>
            </p:spPr>
            <p:txBody>
              <a:bodyPr wrap="square" rtlCol="0">
                <a:spAutoFit/>
              </a:bodyPr>
              <a:lstStyle/>
              <a:p>
                <a:pPr algn="ctr"/>
                <a:r>
                  <a:rPr lang="zh-CN" altLang="en-US" b="1" dirty="0">
                    <a:solidFill>
                      <a:srgbClr val="54628D"/>
                    </a:solidFill>
                    <a:cs typeface="+mn-ea"/>
                    <a:sym typeface="+mn-lt"/>
                  </a:rPr>
                  <a:t>标题文本</a:t>
                </a:r>
              </a:p>
            </p:txBody>
          </p:sp>
        </p:grpSp>
        <p:grpSp>
          <p:nvGrpSpPr>
            <p:cNvPr id="60" name="组合 59">
              <a:extLst>
                <a:ext uri="{FF2B5EF4-FFF2-40B4-BE49-F238E27FC236}">
                  <a16:creationId xmlns:a16="http://schemas.microsoft.com/office/drawing/2014/main" id="{4FBF8DF3-57E8-262A-8E0E-D83690AE88AA}"/>
                </a:ext>
              </a:extLst>
            </p:cNvPr>
            <p:cNvGrpSpPr/>
            <p:nvPr/>
          </p:nvGrpSpPr>
          <p:grpSpPr>
            <a:xfrm>
              <a:off x="6531" y="4995"/>
              <a:ext cx="1916" cy="1916"/>
              <a:chOff x="1955" y="5152"/>
              <a:chExt cx="1916" cy="1916"/>
            </a:xfrm>
          </p:grpSpPr>
          <p:grpSp>
            <p:nvGrpSpPr>
              <p:cNvPr id="62" name="组合 61">
                <a:extLst>
                  <a:ext uri="{FF2B5EF4-FFF2-40B4-BE49-F238E27FC236}">
                    <a16:creationId xmlns:a16="http://schemas.microsoft.com/office/drawing/2014/main" id="{B0BD33A8-EEFC-4C9A-BA63-8E13E0B547CF}"/>
                  </a:ext>
                </a:extLst>
              </p:cNvPr>
              <p:cNvGrpSpPr/>
              <p:nvPr/>
            </p:nvGrpSpPr>
            <p:grpSpPr>
              <a:xfrm>
                <a:off x="1955" y="5152"/>
                <a:ext cx="1916" cy="1916"/>
                <a:chOff x="1955" y="5151"/>
                <a:chExt cx="1916" cy="1916"/>
              </a:xfrm>
            </p:grpSpPr>
            <p:grpSp>
              <p:nvGrpSpPr>
                <p:cNvPr id="64" name="组合 63">
                  <a:extLst>
                    <a:ext uri="{FF2B5EF4-FFF2-40B4-BE49-F238E27FC236}">
                      <a16:creationId xmlns:a16="http://schemas.microsoft.com/office/drawing/2014/main" id="{F3E6A320-2599-7B26-B0EE-BEEB2CD79EFB}"/>
                    </a:ext>
                  </a:extLst>
                </p:cNvPr>
                <p:cNvGrpSpPr/>
                <p:nvPr/>
              </p:nvGrpSpPr>
              <p:grpSpPr>
                <a:xfrm>
                  <a:off x="1955" y="5151"/>
                  <a:ext cx="1917" cy="1917"/>
                  <a:chOff x="3440" y="3620"/>
                  <a:chExt cx="2692" cy="2692"/>
                </a:xfrm>
              </p:grpSpPr>
              <p:sp>
                <p:nvSpPr>
                  <p:cNvPr id="66" name="圆角矩形 112">
                    <a:extLst>
                      <a:ext uri="{FF2B5EF4-FFF2-40B4-BE49-F238E27FC236}">
                        <a16:creationId xmlns:a16="http://schemas.microsoft.com/office/drawing/2014/main" id="{72AA3A9B-48BB-B144-D19C-1FFEAFCBF1F9}"/>
                      </a:ext>
                    </a:extLst>
                  </p:cNvPr>
                  <p:cNvSpPr/>
                  <p:nvPr/>
                </p:nvSpPr>
                <p:spPr>
                  <a:xfrm>
                    <a:off x="3440" y="3620"/>
                    <a:ext cx="2693" cy="2693"/>
                  </a:xfrm>
                  <a:prstGeom prst="roundRect">
                    <a:avLst/>
                  </a:prstGeom>
                  <a:solidFill>
                    <a:srgbClr val="EEF0F4"/>
                  </a:solidFill>
                  <a:ln>
                    <a:noFill/>
                  </a:ln>
                  <a:effectLst>
                    <a:outerShdw blurRad="279400" dist="215900" dir="13500000" algn="br" rotWithShape="0">
                      <a:schemeClr val="bg1">
                        <a:alpha val="8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圆角矩形 113">
                    <a:extLst>
                      <a:ext uri="{FF2B5EF4-FFF2-40B4-BE49-F238E27FC236}">
                        <a16:creationId xmlns:a16="http://schemas.microsoft.com/office/drawing/2014/main" id="{CA9A78CC-B376-C196-8185-6209F4563F51}"/>
                      </a:ext>
                    </a:extLst>
                  </p:cNvPr>
                  <p:cNvSpPr/>
                  <p:nvPr/>
                </p:nvSpPr>
                <p:spPr>
                  <a:xfrm>
                    <a:off x="3440" y="3620"/>
                    <a:ext cx="2693" cy="2693"/>
                  </a:xfrm>
                  <a:prstGeom prst="roundRect">
                    <a:avLst/>
                  </a:prstGeom>
                  <a:solidFill>
                    <a:srgbClr val="EEF0F4"/>
                  </a:solidFill>
                  <a:ln>
                    <a:noFill/>
                  </a:ln>
                  <a:effectLst>
                    <a:outerShdw blurRad="266700" dist="76200" dir="2700000" algn="tl" rotWithShape="0">
                      <a:srgbClr val="54628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5" name="圆角矩形 114">
                  <a:extLst>
                    <a:ext uri="{FF2B5EF4-FFF2-40B4-BE49-F238E27FC236}">
                      <a16:creationId xmlns:a16="http://schemas.microsoft.com/office/drawing/2014/main" id="{5200144C-BC40-AD1B-D4B3-D61A6ACCCE6A}"/>
                    </a:ext>
                  </a:extLst>
                </p:cNvPr>
                <p:cNvSpPr/>
                <p:nvPr/>
              </p:nvSpPr>
              <p:spPr>
                <a:xfrm>
                  <a:off x="2137" y="5333"/>
                  <a:ext cx="1552" cy="1552"/>
                </a:xfrm>
                <a:prstGeom prst="roundRect">
                  <a:avLst>
                    <a:gd name="adj" fmla="val 13768"/>
                  </a:avLst>
                </a:prstGeom>
                <a:solidFill>
                  <a:srgbClr val="EEF0F4"/>
                </a:solidFill>
                <a:ln>
                  <a:noFill/>
                </a:ln>
                <a:effectLst>
                  <a:innerShdw blurRad="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3" name="2">
                <a:extLst>
                  <a:ext uri="{FF2B5EF4-FFF2-40B4-BE49-F238E27FC236}">
                    <a16:creationId xmlns:a16="http://schemas.microsoft.com/office/drawing/2014/main" id="{6F32C224-7D53-6CC5-A640-041D35F60C1C}"/>
                  </a:ext>
                </a:extLst>
              </p:cNvPr>
              <p:cNvSpPr>
                <a:spLocks noChangeAspect="1"/>
              </p:cNvSpPr>
              <p:nvPr/>
            </p:nvSpPr>
            <p:spPr bwMode="auto">
              <a:xfrm>
                <a:off x="2528" y="5882"/>
                <a:ext cx="770" cy="462"/>
              </a:xfrm>
              <a:custGeom>
                <a:avLst/>
                <a:gdLst>
                  <a:gd name="T0" fmla="*/ 6666 w 10000"/>
                  <a:gd name="T1" fmla="*/ 5834 h 6000"/>
                  <a:gd name="T2" fmla="*/ 6618 w 10000"/>
                  <a:gd name="T3" fmla="*/ 5951 h 6000"/>
                  <a:gd name="T4" fmla="*/ 6500 w 10000"/>
                  <a:gd name="T5" fmla="*/ 6000 h 6000"/>
                  <a:gd name="T6" fmla="*/ 1500 w 10000"/>
                  <a:gd name="T7" fmla="*/ 6000 h 6000"/>
                  <a:gd name="T8" fmla="*/ 1430 w 10000"/>
                  <a:gd name="T9" fmla="*/ 5989 h 6000"/>
                  <a:gd name="T10" fmla="*/ 1383 w 10000"/>
                  <a:gd name="T11" fmla="*/ 5953 h 6000"/>
                  <a:gd name="T12" fmla="*/ 1354 w 10000"/>
                  <a:gd name="T13" fmla="*/ 5911 h 6000"/>
                  <a:gd name="T14" fmla="*/ 1339 w 10000"/>
                  <a:gd name="T15" fmla="*/ 5851 h 6000"/>
                  <a:gd name="T16" fmla="*/ 1334 w 10000"/>
                  <a:gd name="T17" fmla="*/ 5791 h 6000"/>
                  <a:gd name="T18" fmla="*/ 1334 w 10000"/>
                  <a:gd name="T19" fmla="*/ 5724 h 6000"/>
                  <a:gd name="T20" fmla="*/ 1334 w 10000"/>
                  <a:gd name="T21" fmla="*/ 2666 h 6000"/>
                  <a:gd name="T22" fmla="*/ 334 w 10000"/>
                  <a:gd name="T23" fmla="*/ 2666 h 6000"/>
                  <a:gd name="T24" fmla="*/ 99 w 10000"/>
                  <a:gd name="T25" fmla="*/ 2568 h 6000"/>
                  <a:gd name="T26" fmla="*/ 0 w 10000"/>
                  <a:gd name="T27" fmla="*/ 2333 h 6000"/>
                  <a:gd name="T28" fmla="*/ 77 w 10000"/>
                  <a:gd name="T29" fmla="*/ 2119 h 6000"/>
                  <a:gd name="T30" fmla="*/ 1745 w 10000"/>
                  <a:gd name="T31" fmla="*/ 119 h 6000"/>
                  <a:gd name="T32" fmla="*/ 2000 w 10000"/>
                  <a:gd name="T33" fmla="*/ 4 h 6000"/>
                  <a:gd name="T34" fmla="*/ 2255 w 10000"/>
                  <a:gd name="T35" fmla="*/ 119 h 6000"/>
                  <a:gd name="T36" fmla="*/ 3922 w 10000"/>
                  <a:gd name="T37" fmla="*/ 2119 h 6000"/>
                  <a:gd name="T38" fmla="*/ 4000 w 10000"/>
                  <a:gd name="T39" fmla="*/ 2333 h 6000"/>
                  <a:gd name="T40" fmla="*/ 3901 w 10000"/>
                  <a:gd name="T41" fmla="*/ 2568 h 6000"/>
                  <a:gd name="T42" fmla="*/ 3666 w 10000"/>
                  <a:gd name="T43" fmla="*/ 2666 h 6000"/>
                  <a:gd name="T44" fmla="*/ 2665 w 10000"/>
                  <a:gd name="T45" fmla="*/ 2666 h 6000"/>
                  <a:gd name="T46" fmla="*/ 2665 w 10000"/>
                  <a:gd name="T47" fmla="*/ 4666 h 6000"/>
                  <a:gd name="T48" fmla="*/ 5665 w 10000"/>
                  <a:gd name="T49" fmla="*/ 4666 h 6000"/>
                  <a:gd name="T50" fmla="*/ 5795 w 10000"/>
                  <a:gd name="T51" fmla="*/ 4724 h 6000"/>
                  <a:gd name="T52" fmla="*/ 6629 w 10000"/>
                  <a:gd name="T53" fmla="*/ 5724 h 6000"/>
                  <a:gd name="T54" fmla="*/ 6666 w 10000"/>
                  <a:gd name="T55" fmla="*/ 5834 h 6000"/>
                  <a:gd name="T56" fmla="*/ 10000 w 10000"/>
                  <a:gd name="T57" fmla="*/ 3666 h 6000"/>
                  <a:gd name="T58" fmla="*/ 9923 w 10000"/>
                  <a:gd name="T59" fmla="*/ 3880 h 6000"/>
                  <a:gd name="T60" fmla="*/ 8255 w 10000"/>
                  <a:gd name="T61" fmla="*/ 5880 h 6000"/>
                  <a:gd name="T62" fmla="*/ 8000 w 10000"/>
                  <a:gd name="T63" fmla="*/ 6000 h 6000"/>
                  <a:gd name="T64" fmla="*/ 7745 w 10000"/>
                  <a:gd name="T65" fmla="*/ 5880 h 6000"/>
                  <a:gd name="T66" fmla="*/ 6078 w 10000"/>
                  <a:gd name="T67" fmla="*/ 3880 h 6000"/>
                  <a:gd name="T68" fmla="*/ 6000 w 10000"/>
                  <a:gd name="T69" fmla="*/ 3666 h 6000"/>
                  <a:gd name="T70" fmla="*/ 6099 w 10000"/>
                  <a:gd name="T71" fmla="*/ 3431 h 6000"/>
                  <a:gd name="T72" fmla="*/ 6334 w 10000"/>
                  <a:gd name="T73" fmla="*/ 3333 h 6000"/>
                  <a:gd name="T74" fmla="*/ 7334 w 10000"/>
                  <a:gd name="T75" fmla="*/ 3333 h 6000"/>
                  <a:gd name="T76" fmla="*/ 7334 w 10000"/>
                  <a:gd name="T77" fmla="*/ 1333 h 6000"/>
                  <a:gd name="T78" fmla="*/ 4334 w 10000"/>
                  <a:gd name="T79" fmla="*/ 1333 h 6000"/>
                  <a:gd name="T80" fmla="*/ 4204 w 10000"/>
                  <a:gd name="T81" fmla="*/ 1270 h 6000"/>
                  <a:gd name="T82" fmla="*/ 3371 w 10000"/>
                  <a:gd name="T83" fmla="*/ 270 h 6000"/>
                  <a:gd name="T84" fmla="*/ 3335 w 10000"/>
                  <a:gd name="T85" fmla="*/ 166 h 6000"/>
                  <a:gd name="T86" fmla="*/ 3384 w 10000"/>
                  <a:gd name="T87" fmla="*/ 49 h 6000"/>
                  <a:gd name="T88" fmla="*/ 3501 w 10000"/>
                  <a:gd name="T89" fmla="*/ 0 h 6000"/>
                  <a:gd name="T90" fmla="*/ 8501 w 10000"/>
                  <a:gd name="T91" fmla="*/ 0 h 6000"/>
                  <a:gd name="T92" fmla="*/ 8571 w 10000"/>
                  <a:gd name="T93" fmla="*/ 11 h 6000"/>
                  <a:gd name="T94" fmla="*/ 8619 w 10000"/>
                  <a:gd name="T95" fmla="*/ 48 h 6000"/>
                  <a:gd name="T96" fmla="*/ 8647 w 10000"/>
                  <a:gd name="T97" fmla="*/ 89 h 6000"/>
                  <a:gd name="T98" fmla="*/ 8662 w 10000"/>
                  <a:gd name="T99" fmla="*/ 149 h 6000"/>
                  <a:gd name="T100" fmla="*/ 8667 w 10000"/>
                  <a:gd name="T101" fmla="*/ 209 h 6000"/>
                  <a:gd name="T102" fmla="*/ 8667 w 10000"/>
                  <a:gd name="T103" fmla="*/ 3334 h 6000"/>
                  <a:gd name="T104" fmla="*/ 9666 w 10000"/>
                  <a:gd name="T105" fmla="*/ 3334 h 6000"/>
                  <a:gd name="T106" fmla="*/ 9901 w 10000"/>
                  <a:gd name="T107" fmla="*/ 3433 h 6000"/>
                  <a:gd name="T108" fmla="*/ 10000 w 10000"/>
                  <a:gd name="T109" fmla="*/ 3666 h 6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000" h="6000">
                    <a:moveTo>
                      <a:pt x="6666" y="5834"/>
                    </a:moveTo>
                    <a:cubicBezTo>
                      <a:pt x="6666" y="5879"/>
                      <a:pt x="6650" y="5918"/>
                      <a:pt x="6618" y="5951"/>
                    </a:cubicBezTo>
                    <a:cubicBezTo>
                      <a:pt x="6585" y="5984"/>
                      <a:pt x="6545" y="6000"/>
                      <a:pt x="6500" y="6000"/>
                    </a:cubicBezTo>
                    <a:lnTo>
                      <a:pt x="1500" y="6000"/>
                    </a:lnTo>
                    <a:cubicBezTo>
                      <a:pt x="1473" y="6000"/>
                      <a:pt x="1449" y="5996"/>
                      <a:pt x="1430" y="5989"/>
                    </a:cubicBezTo>
                    <a:cubicBezTo>
                      <a:pt x="1411" y="5983"/>
                      <a:pt x="1395" y="5970"/>
                      <a:pt x="1383" y="5953"/>
                    </a:cubicBezTo>
                    <a:cubicBezTo>
                      <a:pt x="1370" y="5935"/>
                      <a:pt x="1360" y="5921"/>
                      <a:pt x="1354" y="5911"/>
                    </a:cubicBezTo>
                    <a:cubicBezTo>
                      <a:pt x="1348" y="5900"/>
                      <a:pt x="1341" y="5880"/>
                      <a:pt x="1339" y="5851"/>
                    </a:cubicBezTo>
                    <a:cubicBezTo>
                      <a:pt x="1335" y="5821"/>
                      <a:pt x="1334" y="5803"/>
                      <a:pt x="1334" y="5791"/>
                    </a:cubicBezTo>
                    <a:lnTo>
                      <a:pt x="1334" y="5724"/>
                    </a:lnTo>
                    <a:lnTo>
                      <a:pt x="1334" y="2666"/>
                    </a:lnTo>
                    <a:lnTo>
                      <a:pt x="334" y="2666"/>
                    </a:lnTo>
                    <a:cubicBezTo>
                      <a:pt x="244" y="2666"/>
                      <a:pt x="165" y="2634"/>
                      <a:pt x="99" y="2568"/>
                    </a:cubicBezTo>
                    <a:cubicBezTo>
                      <a:pt x="33" y="2501"/>
                      <a:pt x="0" y="2424"/>
                      <a:pt x="0" y="2333"/>
                    </a:cubicBezTo>
                    <a:cubicBezTo>
                      <a:pt x="0" y="2249"/>
                      <a:pt x="26" y="2178"/>
                      <a:pt x="77" y="2119"/>
                    </a:cubicBezTo>
                    <a:lnTo>
                      <a:pt x="1745" y="119"/>
                    </a:lnTo>
                    <a:cubicBezTo>
                      <a:pt x="1811" y="42"/>
                      <a:pt x="1896" y="4"/>
                      <a:pt x="2000" y="4"/>
                    </a:cubicBezTo>
                    <a:cubicBezTo>
                      <a:pt x="2104" y="4"/>
                      <a:pt x="2190" y="43"/>
                      <a:pt x="2255" y="119"/>
                    </a:cubicBezTo>
                    <a:lnTo>
                      <a:pt x="3922" y="2119"/>
                    </a:lnTo>
                    <a:cubicBezTo>
                      <a:pt x="3975" y="2178"/>
                      <a:pt x="4000" y="2249"/>
                      <a:pt x="4000" y="2333"/>
                    </a:cubicBezTo>
                    <a:cubicBezTo>
                      <a:pt x="4000" y="2423"/>
                      <a:pt x="3967" y="2501"/>
                      <a:pt x="3901" y="2568"/>
                    </a:cubicBezTo>
                    <a:cubicBezTo>
                      <a:pt x="3835" y="2634"/>
                      <a:pt x="3756" y="2666"/>
                      <a:pt x="3666" y="2666"/>
                    </a:cubicBezTo>
                    <a:lnTo>
                      <a:pt x="2665" y="2666"/>
                    </a:lnTo>
                    <a:lnTo>
                      <a:pt x="2665" y="4666"/>
                    </a:lnTo>
                    <a:lnTo>
                      <a:pt x="5665" y="4666"/>
                    </a:lnTo>
                    <a:cubicBezTo>
                      <a:pt x="5721" y="4666"/>
                      <a:pt x="5764" y="4685"/>
                      <a:pt x="5795" y="4724"/>
                    </a:cubicBezTo>
                    <a:lnTo>
                      <a:pt x="6629" y="5724"/>
                    </a:lnTo>
                    <a:cubicBezTo>
                      <a:pt x="6654" y="5759"/>
                      <a:pt x="6666" y="5795"/>
                      <a:pt x="6666" y="5834"/>
                    </a:cubicBezTo>
                    <a:close/>
                    <a:moveTo>
                      <a:pt x="10000" y="3666"/>
                    </a:moveTo>
                    <a:cubicBezTo>
                      <a:pt x="10000" y="3750"/>
                      <a:pt x="9974" y="3821"/>
                      <a:pt x="9923" y="3880"/>
                    </a:cubicBezTo>
                    <a:lnTo>
                      <a:pt x="8255" y="5880"/>
                    </a:lnTo>
                    <a:cubicBezTo>
                      <a:pt x="8186" y="5960"/>
                      <a:pt x="8100" y="6000"/>
                      <a:pt x="8000" y="6000"/>
                    </a:cubicBezTo>
                    <a:cubicBezTo>
                      <a:pt x="7899" y="6000"/>
                      <a:pt x="7814" y="5960"/>
                      <a:pt x="7745" y="5880"/>
                    </a:cubicBezTo>
                    <a:lnTo>
                      <a:pt x="6078" y="3880"/>
                    </a:lnTo>
                    <a:cubicBezTo>
                      <a:pt x="6025" y="3821"/>
                      <a:pt x="6000" y="3750"/>
                      <a:pt x="6000" y="3666"/>
                    </a:cubicBezTo>
                    <a:cubicBezTo>
                      <a:pt x="6000" y="3576"/>
                      <a:pt x="6033" y="3497"/>
                      <a:pt x="6099" y="3431"/>
                    </a:cubicBezTo>
                    <a:cubicBezTo>
                      <a:pt x="6165" y="3365"/>
                      <a:pt x="6243" y="3333"/>
                      <a:pt x="6334" y="3333"/>
                    </a:cubicBezTo>
                    <a:lnTo>
                      <a:pt x="7334" y="3333"/>
                    </a:lnTo>
                    <a:lnTo>
                      <a:pt x="7334" y="1333"/>
                    </a:lnTo>
                    <a:lnTo>
                      <a:pt x="4334" y="1333"/>
                    </a:lnTo>
                    <a:cubicBezTo>
                      <a:pt x="4277" y="1333"/>
                      <a:pt x="4235" y="1311"/>
                      <a:pt x="4204" y="1270"/>
                    </a:cubicBezTo>
                    <a:lnTo>
                      <a:pt x="3371" y="270"/>
                    </a:lnTo>
                    <a:cubicBezTo>
                      <a:pt x="3347" y="239"/>
                      <a:pt x="3335" y="204"/>
                      <a:pt x="3335" y="166"/>
                    </a:cubicBezTo>
                    <a:cubicBezTo>
                      <a:pt x="3335" y="121"/>
                      <a:pt x="3351" y="83"/>
                      <a:pt x="3384" y="49"/>
                    </a:cubicBezTo>
                    <a:cubicBezTo>
                      <a:pt x="3416" y="16"/>
                      <a:pt x="3456" y="0"/>
                      <a:pt x="3501" y="0"/>
                    </a:cubicBezTo>
                    <a:lnTo>
                      <a:pt x="8501" y="0"/>
                    </a:lnTo>
                    <a:cubicBezTo>
                      <a:pt x="8529" y="0"/>
                      <a:pt x="8553" y="4"/>
                      <a:pt x="8571" y="11"/>
                    </a:cubicBezTo>
                    <a:cubicBezTo>
                      <a:pt x="8590" y="18"/>
                      <a:pt x="8606" y="30"/>
                      <a:pt x="8619" y="48"/>
                    </a:cubicBezTo>
                    <a:cubicBezTo>
                      <a:pt x="8631" y="65"/>
                      <a:pt x="8641" y="79"/>
                      <a:pt x="8647" y="89"/>
                    </a:cubicBezTo>
                    <a:cubicBezTo>
                      <a:pt x="8654" y="100"/>
                      <a:pt x="8660" y="120"/>
                      <a:pt x="8662" y="149"/>
                    </a:cubicBezTo>
                    <a:cubicBezTo>
                      <a:pt x="8666" y="179"/>
                      <a:pt x="8667" y="198"/>
                      <a:pt x="8667" y="209"/>
                    </a:cubicBezTo>
                    <a:lnTo>
                      <a:pt x="8667" y="3334"/>
                    </a:lnTo>
                    <a:lnTo>
                      <a:pt x="9666" y="3334"/>
                    </a:lnTo>
                    <a:cubicBezTo>
                      <a:pt x="9756" y="3334"/>
                      <a:pt x="9835" y="3366"/>
                      <a:pt x="9901" y="3433"/>
                    </a:cubicBezTo>
                    <a:cubicBezTo>
                      <a:pt x="9966" y="3499"/>
                      <a:pt x="10000" y="3576"/>
                      <a:pt x="10000" y="3666"/>
                    </a:cubicBezTo>
                    <a:close/>
                  </a:path>
                </a:pathLst>
              </a:custGeom>
              <a:solidFill>
                <a:srgbClr val="5B48D0"/>
              </a:solidFill>
              <a:ln>
                <a:noFill/>
              </a:ln>
            </p:spPr>
            <p:txBody>
              <a:bodyPr/>
              <a:lstStyle/>
              <a:p>
                <a:endParaRPr lang="zh-CN" altLang="en-US">
                  <a:cs typeface="+mn-ea"/>
                  <a:sym typeface="+mn-lt"/>
                </a:endParaRPr>
              </a:p>
            </p:txBody>
          </p:sp>
        </p:grpSp>
      </p:grpSp>
      <p:sp>
        <p:nvSpPr>
          <p:cNvPr id="171" name="文本框 170">
            <a:extLst>
              <a:ext uri="{FF2B5EF4-FFF2-40B4-BE49-F238E27FC236}">
                <a16:creationId xmlns:a16="http://schemas.microsoft.com/office/drawing/2014/main" id="{E0D1758F-42DC-5A02-36A8-2997E0494F34}"/>
              </a:ext>
            </a:extLst>
          </p:cNvPr>
          <p:cNvSpPr txBox="1"/>
          <p:nvPr/>
        </p:nvSpPr>
        <p:spPr>
          <a:xfrm>
            <a:off x="889852" y="2623469"/>
            <a:ext cx="1112490" cy="338554"/>
          </a:xfrm>
          <a:prstGeom prst="rect">
            <a:avLst/>
          </a:prstGeom>
          <a:noFill/>
        </p:spPr>
        <p:txBody>
          <a:bodyPr wrap="square">
            <a:spAutoFit/>
          </a:bodyPr>
          <a:lstStyle/>
          <a:p>
            <a:r>
              <a:rPr lang="zh-CN" altLang="en-US" sz="1600" dirty="0">
                <a:solidFill>
                  <a:srgbClr val="4E7090"/>
                </a:solidFill>
                <a:cs typeface="+mn-ea"/>
              </a:rPr>
              <a:t>application</a:t>
            </a:r>
          </a:p>
        </p:txBody>
      </p:sp>
      <p:sp>
        <p:nvSpPr>
          <p:cNvPr id="172" name="圆角矩形 42">
            <a:extLst>
              <a:ext uri="{FF2B5EF4-FFF2-40B4-BE49-F238E27FC236}">
                <a16:creationId xmlns:a16="http://schemas.microsoft.com/office/drawing/2014/main" id="{9D460AF7-F172-56F5-F1FB-00264E3F149D}"/>
              </a:ext>
            </a:extLst>
          </p:cNvPr>
          <p:cNvSpPr/>
          <p:nvPr/>
        </p:nvSpPr>
        <p:spPr>
          <a:xfrm>
            <a:off x="1288428" y="2011183"/>
            <a:ext cx="315339" cy="323505"/>
          </a:xfrm>
          <a:prstGeom prst="roundRect">
            <a:avLst>
              <a:gd name="adj" fmla="val 6471"/>
            </a:avLst>
          </a:prstGeom>
          <a:solidFill>
            <a:srgbClr val="EEF0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3" name="圆角矩形 42">
            <a:extLst>
              <a:ext uri="{FF2B5EF4-FFF2-40B4-BE49-F238E27FC236}">
                <a16:creationId xmlns:a16="http://schemas.microsoft.com/office/drawing/2014/main" id="{7FA05DEF-136B-0A2B-4B58-F1F6856613E0}"/>
              </a:ext>
            </a:extLst>
          </p:cNvPr>
          <p:cNvSpPr/>
          <p:nvPr/>
        </p:nvSpPr>
        <p:spPr>
          <a:xfrm>
            <a:off x="3127421" y="2035932"/>
            <a:ext cx="385800" cy="323505"/>
          </a:xfrm>
          <a:prstGeom prst="roundRect">
            <a:avLst>
              <a:gd name="adj" fmla="val 6471"/>
            </a:avLst>
          </a:prstGeom>
          <a:solidFill>
            <a:srgbClr val="EEF0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4" name="圆角矩形 42">
            <a:extLst>
              <a:ext uri="{FF2B5EF4-FFF2-40B4-BE49-F238E27FC236}">
                <a16:creationId xmlns:a16="http://schemas.microsoft.com/office/drawing/2014/main" id="{064E95B0-269C-99ED-7279-5850C3735DC5}"/>
              </a:ext>
            </a:extLst>
          </p:cNvPr>
          <p:cNvSpPr/>
          <p:nvPr/>
        </p:nvSpPr>
        <p:spPr>
          <a:xfrm>
            <a:off x="4954863" y="2035931"/>
            <a:ext cx="323814" cy="323505"/>
          </a:xfrm>
          <a:prstGeom prst="roundRect">
            <a:avLst>
              <a:gd name="adj" fmla="val 6471"/>
            </a:avLst>
          </a:prstGeom>
          <a:solidFill>
            <a:srgbClr val="EEF0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5" name="圆角矩形 42">
            <a:extLst>
              <a:ext uri="{FF2B5EF4-FFF2-40B4-BE49-F238E27FC236}">
                <a16:creationId xmlns:a16="http://schemas.microsoft.com/office/drawing/2014/main" id="{178EC783-8EC4-FCED-4229-0AA9F6F7402C}"/>
              </a:ext>
            </a:extLst>
          </p:cNvPr>
          <p:cNvSpPr/>
          <p:nvPr/>
        </p:nvSpPr>
        <p:spPr>
          <a:xfrm>
            <a:off x="6748766" y="2063678"/>
            <a:ext cx="357254" cy="306923"/>
          </a:xfrm>
          <a:prstGeom prst="roundRect">
            <a:avLst>
              <a:gd name="adj" fmla="val 6471"/>
            </a:avLst>
          </a:prstGeom>
          <a:solidFill>
            <a:srgbClr val="EEF0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6" name="圆角矩形 42">
            <a:extLst>
              <a:ext uri="{FF2B5EF4-FFF2-40B4-BE49-F238E27FC236}">
                <a16:creationId xmlns:a16="http://schemas.microsoft.com/office/drawing/2014/main" id="{C45E41EF-09EE-9387-37F4-7D1671DCF56D}"/>
              </a:ext>
            </a:extLst>
          </p:cNvPr>
          <p:cNvSpPr/>
          <p:nvPr/>
        </p:nvSpPr>
        <p:spPr>
          <a:xfrm>
            <a:off x="7186845" y="3404504"/>
            <a:ext cx="315339" cy="323505"/>
          </a:xfrm>
          <a:prstGeom prst="roundRect">
            <a:avLst>
              <a:gd name="adj" fmla="val 6471"/>
            </a:avLst>
          </a:prstGeom>
          <a:solidFill>
            <a:srgbClr val="EEF0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7" name="圆角矩形 42">
            <a:extLst>
              <a:ext uri="{FF2B5EF4-FFF2-40B4-BE49-F238E27FC236}">
                <a16:creationId xmlns:a16="http://schemas.microsoft.com/office/drawing/2014/main" id="{9EE0C478-A5C7-B1D6-98E5-259A8CBDA6F3}"/>
              </a:ext>
            </a:extLst>
          </p:cNvPr>
          <p:cNvSpPr/>
          <p:nvPr/>
        </p:nvSpPr>
        <p:spPr>
          <a:xfrm>
            <a:off x="8951249" y="3371691"/>
            <a:ext cx="331996" cy="323505"/>
          </a:xfrm>
          <a:prstGeom prst="roundRect">
            <a:avLst>
              <a:gd name="adj" fmla="val 6471"/>
            </a:avLst>
          </a:prstGeom>
          <a:solidFill>
            <a:srgbClr val="EEF0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8" name="圆角矩形 42">
            <a:extLst>
              <a:ext uri="{FF2B5EF4-FFF2-40B4-BE49-F238E27FC236}">
                <a16:creationId xmlns:a16="http://schemas.microsoft.com/office/drawing/2014/main" id="{0C7D959D-C40A-1F9B-056E-F8F9BCAFE1D4}"/>
              </a:ext>
            </a:extLst>
          </p:cNvPr>
          <p:cNvSpPr/>
          <p:nvPr/>
        </p:nvSpPr>
        <p:spPr>
          <a:xfrm>
            <a:off x="10753110" y="3368073"/>
            <a:ext cx="315339" cy="359936"/>
          </a:xfrm>
          <a:prstGeom prst="roundRect">
            <a:avLst>
              <a:gd name="adj" fmla="val 6471"/>
            </a:avLst>
          </a:prstGeom>
          <a:solidFill>
            <a:srgbClr val="EEF0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5" name="图形 4">
            <a:extLst>
              <a:ext uri="{FF2B5EF4-FFF2-40B4-BE49-F238E27FC236}">
                <a16:creationId xmlns:a16="http://schemas.microsoft.com/office/drawing/2014/main" id="{3C8D1BA6-CCB3-8E68-F6BE-C55C7969946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0217" y="2042838"/>
            <a:ext cx="270000" cy="360000"/>
          </a:xfrm>
          <a:prstGeom prst="rect">
            <a:avLst/>
          </a:prstGeom>
        </p:spPr>
      </p:pic>
      <p:sp>
        <p:nvSpPr>
          <p:cNvPr id="179" name="文本框 178">
            <a:extLst>
              <a:ext uri="{FF2B5EF4-FFF2-40B4-BE49-F238E27FC236}">
                <a16:creationId xmlns:a16="http://schemas.microsoft.com/office/drawing/2014/main" id="{49ABBF2E-0F3B-28E3-31F2-A6C1326EFBB6}"/>
              </a:ext>
            </a:extLst>
          </p:cNvPr>
          <p:cNvSpPr txBox="1"/>
          <p:nvPr/>
        </p:nvSpPr>
        <p:spPr>
          <a:xfrm>
            <a:off x="4522750" y="2528944"/>
            <a:ext cx="1189113" cy="386516"/>
          </a:xfrm>
          <a:prstGeom prst="rect">
            <a:avLst/>
          </a:prstGeom>
          <a:noFill/>
        </p:spPr>
        <p:txBody>
          <a:bodyPr wrap="square" rtlCol="0">
            <a:spAutoFit/>
          </a:bodyPr>
          <a:lstStyle/>
          <a:p>
            <a:pPr algn="just" fontAlgn="auto">
              <a:lnSpc>
                <a:spcPct val="130000"/>
              </a:lnSpc>
            </a:pPr>
            <a:r>
              <a:rPr lang="en-US" altLang="zh-CN" sz="1600" noProof="0" dirty="0">
                <a:ln>
                  <a:noFill/>
                </a:ln>
                <a:solidFill>
                  <a:srgbClr val="4E7090"/>
                </a:solidFill>
                <a:effectLst/>
                <a:uLnTx/>
                <a:uFillTx/>
                <a:cs typeface="+mn-ea"/>
                <a:sym typeface="+mn-lt"/>
              </a:rPr>
              <a:t>Card</a:t>
            </a:r>
            <a:r>
              <a:rPr lang="en-US" altLang="zh-CN" sz="1600" dirty="0">
                <a:solidFill>
                  <a:srgbClr val="4E7090"/>
                </a:solidFill>
                <a:cs typeface="+mn-ea"/>
                <a:sym typeface="+mn-lt"/>
              </a:rPr>
              <a:t> </a:t>
            </a:r>
            <a:r>
              <a:rPr lang="en-US" altLang="zh-CN" sz="1600" noProof="0" dirty="0">
                <a:ln>
                  <a:noFill/>
                </a:ln>
                <a:solidFill>
                  <a:srgbClr val="4E7090"/>
                </a:solidFill>
                <a:effectLst/>
                <a:uLnTx/>
                <a:uFillTx/>
                <a:cs typeface="+mn-ea"/>
                <a:sym typeface="+mn-lt"/>
              </a:rPr>
              <a:t>mailed</a:t>
            </a:r>
            <a:endParaRPr kumimoji="1" lang="zh-CN" altLang="en-US" sz="1600" noProof="0" dirty="0">
              <a:ln>
                <a:noFill/>
              </a:ln>
              <a:solidFill>
                <a:srgbClr val="4E7090"/>
              </a:solidFill>
              <a:effectLst/>
              <a:uLnTx/>
              <a:uFillTx/>
              <a:cs typeface="+mn-ea"/>
              <a:sym typeface="+mn-lt"/>
            </a:endParaRPr>
          </a:p>
        </p:txBody>
      </p:sp>
      <p:sp>
        <p:nvSpPr>
          <p:cNvPr id="180" name="文本框 179">
            <a:extLst>
              <a:ext uri="{FF2B5EF4-FFF2-40B4-BE49-F238E27FC236}">
                <a16:creationId xmlns:a16="http://schemas.microsoft.com/office/drawing/2014/main" id="{6C75332B-1586-611C-93D5-6D03C57C582A}"/>
              </a:ext>
            </a:extLst>
          </p:cNvPr>
          <p:cNvSpPr txBox="1"/>
          <p:nvPr/>
        </p:nvSpPr>
        <p:spPr>
          <a:xfrm>
            <a:off x="6549149" y="4081413"/>
            <a:ext cx="1590729" cy="386516"/>
          </a:xfrm>
          <a:prstGeom prst="rect">
            <a:avLst/>
          </a:prstGeom>
          <a:noFill/>
        </p:spPr>
        <p:txBody>
          <a:bodyPr wrap="square" rtlCol="0">
            <a:spAutoFit/>
          </a:bodyPr>
          <a:lstStyle/>
          <a:p>
            <a:pPr algn="just" fontAlgn="auto">
              <a:lnSpc>
                <a:spcPct val="130000"/>
              </a:lnSpc>
            </a:pPr>
            <a:r>
              <a:rPr lang="en-US" altLang="zh-CN" sz="1600" noProof="0" dirty="0">
                <a:ln>
                  <a:noFill/>
                </a:ln>
                <a:solidFill>
                  <a:srgbClr val="4E7090"/>
                </a:solidFill>
                <a:effectLst/>
                <a:uLnTx/>
                <a:uFillTx/>
                <a:cs typeface="+mn-ea"/>
                <a:sym typeface="+mn-lt"/>
              </a:rPr>
              <a:t>Card</a:t>
            </a:r>
            <a:r>
              <a:rPr lang="en-US" altLang="zh-CN" sz="1600" dirty="0">
                <a:solidFill>
                  <a:srgbClr val="4E7090"/>
                </a:solidFill>
                <a:cs typeface="+mn-ea"/>
                <a:sym typeface="+mn-lt"/>
              </a:rPr>
              <a:t> </a:t>
            </a:r>
            <a:r>
              <a:rPr lang="en-US" altLang="zh-CN" sz="1600" noProof="0" dirty="0">
                <a:ln>
                  <a:noFill/>
                </a:ln>
                <a:solidFill>
                  <a:srgbClr val="4E7090"/>
                </a:solidFill>
                <a:effectLst/>
                <a:uLnTx/>
                <a:uFillTx/>
                <a:cs typeface="+mn-ea"/>
                <a:sym typeface="+mn-lt"/>
              </a:rPr>
              <a:t>activation</a:t>
            </a:r>
            <a:endParaRPr kumimoji="1" lang="zh-CN" altLang="en-US" sz="1600" noProof="0" dirty="0">
              <a:ln>
                <a:noFill/>
              </a:ln>
              <a:solidFill>
                <a:srgbClr val="4E7090"/>
              </a:solidFill>
              <a:effectLst/>
              <a:uLnTx/>
              <a:uFillTx/>
              <a:cs typeface="+mn-ea"/>
              <a:sym typeface="+mn-lt"/>
            </a:endParaRPr>
          </a:p>
        </p:txBody>
      </p:sp>
      <p:sp>
        <p:nvSpPr>
          <p:cNvPr id="181" name="文本框 180">
            <a:extLst>
              <a:ext uri="{FF2B5EF4-FFF2-40B4-BE49-F238E27FC236}">
                <a16:creationId xmlns:a16="http://schemas.microsoft.com/office/drawing/2014/main" id="{6AD6CEFD-5E3D-0277-6A52-750E1FEFFA92}"/>
              </a:ext>
            </a:extLst>
          </p:cNvPr>
          <p:cNvSpPr txBox="1"/>
          <p:nvPr/>
        </p:nvSpPr>
        <p:spPr>
          <a:xfrm>
            <a:off x="8096977" y="2826235"/>
            <a:ext cx="2107787" cy="386516"/>
          </a:xfrm>
          <a:prstGeom prst="rect">
            <a:avLst/>
          </a:prstGeom>
          <a:noFill/>
        </p:spPr>
        <p:txBody>
          <a:bodyPr wrap="square" rtlCol="0">
            <a:spAutoFit/>
          </a:bodyPr>
          <a:lstStyle/>
          <a:p>
            <a:pPr algn="just" fontAlgn="auto">
              <a:lnSpc>
                <a:spcPct val="130000"/>
              </a:lnSpc>
            </a:pPr>
            <a:r>
              <a:rPr lang="en-US" altLang="zh-CN" sz="1600" noProof="0" dirty="0">
                <a:ln>
                  <a:noFill/>
                </a:ln>
                <a:solidFill>
                  <a:srgbClr val="4E7090"/>
                </a:solidFill>
                <a:effectLst/>
                <a:uLnTx/>
                <a:uFillTx/>
                <a:cs typeface="+mn-ea"/>
                <a:sym typeface="+mn-lt"/>
              </a:rPr>
              <a:t>Orientation completed</a:t>
            </a:r>
            <a:endParaRPr kumimoji="1" lang="zh-CN" altLang="en-US" sz="1600" noProof="0" dirty="0">
              <a:ln>
                <a:noFill/>
              </a:ln>
              <a:solidFill>
                <a:srgbClr val="4E7090"/>
              </a:solidFill>
              <a:effectLst/>
              <a:uLnTx/>
              <a:uFillTx/>
              <a:cs typeface="+mn-ea"/>
              <a:sym typeface="+mn-lt"/>
            </a:endParaRPr>
          </a:p>
        </p:txBody>
      </p:sp>
      <p:pic>
        <p:nvPicPr>
          <p:cNvPr id="7" name="图形 6">
            <a:extLst>
              <a:ext uri="{FF2B5EF4-FFF2-40B4-BE49-F238E27FC236}">
                <a16:creationId xmlns:a16="http://schemas.microsoft.com/office/drawing/2014/main" id="{EEFFFF28-2F76-9EF2-0AD1-2C0A1FB972B4}"/>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34332" y="2048273"/>
            <a:ext cx="360000" cy="360000"/>
          </a:xfrm>
          <a:prstGeom prst="rect">
            <a:avLst/>
          </a:prstGeom>
        </p:spPr>
      </p:pic>
      <p:pic>
        <p:nvPicPr>
          <p:cNvPr id="9" name="图形 8">
            <a:extLst>
              <a:ext uri="{FF2B5EF4-FFF2-40B4-BE49-F238E27FC236}">
                <a16:creationId xmlns:a16="http://schemas.microsoft.com/office/drawing/2014/main" id="{4003EA01-58FA-6CFC-70EB-67445EFBCD2B}"/>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168407" y="2013352"/>
            <a:ext cx="270000" cy="360000"/>
          </a:xfrm>
          <a:prstGeom prst="rect">
            <a:avLst/>
          </a:prstGeom>
        </p:spPr>
      </p:pic>
      <p:pic>
        <p:nvPicPr>
          <p:cNvPr id="11" name="图形 10">
            <a:extLst>
              <a:ext uri="{FF2B5EF4-FFF2-40B4-BE49-F238E27FC236}">
                <a16:creationId xmlns:a16="http://schemas.microsoft.com/office/drawing/2014/main" id="{22451D5E-7DA0-C5FB-7BD2-9ADB4D7D67D3}"/>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128289" y="3368041"/>
            <a:ext cx="405000" cy="360000"/>
          </a:xfrm>
          <a:prstGeom prst="rect">
            <a:avLst/>
          </a:prstGeom>
        </p:spPr>
      </p:pic>
      <p:pic>
        <p:nvPicPr>
          <p:cNvPr id="13" name="图形 12">
            <a:extLst>
              <a:ext uri="{FF2B5EF4-FFF2-40B4-BE49-F238E27FC236}">
                <a16:creationId xmlns:a16="http://schemas.microsoft.com/office/drawing/2014/main" id="{A2265B4C-ED22-FACC-967B-9E396A0A63D0}"/>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757660" y="2012388"/>
            <a:ext cx="360000" cy="360000"/>
          </a:xfrm>
          <a:prstGeom prst="rect">
            <a:avLst/>
          </a:prstGeom>
        </p:spPr>
      </p:pic>
      <p:pic>
        <p:nvPicPr>
          <p:cNvPr id="15" name="图形 14">
            <a:extLst>
              <a:ext uri="{FF2B5EF4-FFF2-40B4-BE49-F238E27FC236}">
                <a16:creationId xmlns:a16="http://schemas.microsoft.com/office/drawing/2014/main" id="{88C729AA-E082-7EDE-7611-2628BD99AD53}"/>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688101" y="3404504"/>
            <a:ext cx="450000" cy="360000"/>
          </a:xfrm>
          <a:prstGeom prst="rect">
            <a:avLst/>
          </a:prstGeom>
        </p:spPr>
      </p:pic>
      <p:pic>
        <p:nvPicPr>
          <p:cNvPr id="17" name="图形 16">
            <a:extLst>
              <a:ext uri="{FF2B5EF4-FFF2-40B4-BE49-F238E27FC236}">
                <a16:creationId xmlns:a16="http://schemas.microsoft.com/office/drawing/2014/main" id="{84888B1E-FB01-C3C5-14E2-E55CCAB930E6}"/>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890921" y="3386256"/>
            <a:ext cx="450000" cy="360000"/>
          </a:xfrm>
          <a:prstGeom prst="rect">
            <a:avLst/>
          </a:prstGeom>
        </p:spPr>
      </p:pic>
      <p:sp>
        <p:nvSpPr>
          <p:cNvPr id="182" name="文本框 181">
            <a:extLst>
              <a:ext uri="{FF2B5EF4-FFF2-40B4-BE49-F238E27FC236}">
                <a16:creationId xmlns:a16="http://schemas.microsoft.com/office/drawing/2014/main" id="{D370CA8F-D959-F89C-C83E-4A3856101BC2}"/>
              </a:ext>
            </a:extLst>
          </p:cNvPr>
          <p:cNvSpPr txBox="1"/>
          <p:nvPr/>
        </p:nvSpPr>
        <p:spPr>
          <a:xfrm>
            <a:off x="2120231" y="1481992"/>
            <a:ext cx="2834632" cy="386516"/>
          </a:xfrm>
          <a:prstGeom prst="rect">
            <a:avLst/>
          </a:prstGeom>
          <a:noFill/>
        </p:spPr>
        <p:txBody>
          <a:bodyPr wrap="square">
            <a:spAutoFit/>
          </a:bodyPr>
          <a:lstStyle/>
          <a:p>
            <a:pPr algn="just" fontAlgn="auto">
              <a:lnSpc>
                <a:spcPct val="130000"/>
              </a:lnSpc>
            </a:pPr>
            <a:r>
              <a:rPr lang="en-US" altLang="zh-CN" sz="1600" noProof="0" dirty="0">
                <a:ln>
                  <a:noFill/>
                </a:ln>
                <a:solidFill>
                  <a:srgbClr val="4E7090"/>
                </a:solidFill>
                <a:effectLst/>
                <a:uLnTx/>
                <a:uFillTx/>
                <a:cs typeface="+mn-ea"/>
                <a:sym typeface="+mn-lt"/>
              </a:rPr>
              <a:t>Background check</a:t>
            </a:r>
            <a:r>
              <a:rPr lang="en-US" altLang="zh-CN" sz="1600" dirty="0">
                <a:solidFill>
                  <a:srgbClr val="4E7090"/>
                </a:solidFill>
                <a:cs typeface="+mn-ea"/>
                <a:sym typeface="+mn-lt"/>
              </a:rPr>
              <a:t> </a:t>
            </a:r>
            <a:r>
              <a:rPr lang="en-US" altLang="zh-CN" sz="1600" noProof="0" dirty="0">
                <a:ln>
                  <a:noFill/>
                </a:ln>
                <a:solidFill>
                  <a:srgbClr val="4E7090"/>
                </a:solidFill>
                <a:effectLst/>
                <a:uLnTx/>
                <a:uFillTx/>
                <a:cs typeface="+mn-ea"/>
                <a:sym typeface="+mn-lt"/>
              </a:rPr>
              <a:t>initiated</a:t>
            </a:r>
            <a:endParaRPr kumimoji="1" lang="zh-CN" altLang="en-US" sz="1600" noProof="0" dirty="0">
              <a:ln>
                <a:noFill/>
              </a:ln>
              <a:solidFill>
                <a:srgbClr val="4E7090"/>
              </a:solidFill>
              <a:effectLst/>
              <a:uLnTx/>
              <a:uFillTx/>
              <a:cs typeface="+mn-ea"/>
              <a:sym typeface="+mn-lt"/>
            </a:endParaRPr>
          </a:p>
        </p:txBody>
      </p:sp>
      <p:sp>
        <p:nvSpPr>
          <p:cNvPr id="183" name="文本框 182">
            <a:extLst>
              <a:ext uri="{FF2B5EF4-FFF2-40B4-BE49-F238E27FC236}">
                <a16:creationId xmlns:a16="http://schemas.microsoft.com/office/drawing/2014/main" id="{E1709BF9-9BC5-4DA9-8458-DE6C7FF3A449}"/>
              </a:ext>
            </a:extLst>
          </p:cNvPr>
          <p:cNvSpPr txBox="1"/>
          <p:nvPr/>
        </p:nvSpPr>
        <p:spPr>
          <a:xfrm>
            <a:off x="5681557" y="1437229"/>
            <a:ext cx="2963206" cy="423321"/>
          </a:xfrm>
          <a:prstGeom prst="rect">
            <a:avLst/>
          </a:prstGeom>
          <a:noFill/>
        </p:spPr>
        <p:txBody>
          <a:bodyPr wrap="square">
            <a:spAutoFit/>
          </a:bodyPr>
          <a:lstStyle/>
          <a:p>
            <a:pPr algn="just" fontAlgn="auto">
              <a:lnSpc>
                <a:spcPct val="130000"/>
              </a:lnSpc>
            </a:pPr>
            <a:r>
              <a:rPr lang="en-US" altLang="zh-CN" sz="1800" noProof="0" dirty="0">
                <a:ln>
                  <a:noFill/>
                </a:ln>
                <a:solidFill>
                  <a:srgbClr val="4E7090"/>
                </a:solidFill>
                <a:effectLst/>
                <a:uLnTx/>
                <a:uFillTx/>
                <a:cs typeface="+mn-ea"/>
                <a:sym typeface="+mn-lt"/>
              </a:rPr>
              <a:t>Background check</a:t>
            </a:r>
            <a:r>
              <a:rPr lang="en-US" altLang="zh-CN" sz="1800" dirty="0">
                <a:solidFill>
                  <a:srgbClr val="4E7090"/>
                </a:solidFill>
                <a:cs typeface="+mn-ea"/>
                <a:sym typeface="+mn-lt"/>
              </a:rPr>
              <a:t> </a:t>
            </a:r>
            <a:r>
              <a:rPr lang="en-US" altLang="zh-CN" sz="1800" noProof="0" dirty="0">
                <a:ln>
                  <a:noFill/>
                </a:ln>
                <a:solidFill>
                  <a:srgbClr val="4E7090"/>
                </a:solidFill>
                <a:effectLst/>
                <a:uLnTx/>
                <a:uFillTx/>
                <a:cs typeface="+mn-ea"/>
                <a:sym typeface="+mn-lt"/>
              </a:rPr>
              <a:t>completed</a:t>
            </a:r>
            <a:endParaRPr kumimoji="1" lang="zh-CN" altLang="en-US" sz="1800" noProof="0" dirty="0">
              <a:ln>
                <a:noFill/>
              </a:ln>
              <a:solidFill>
                <a:srgbClr val="4E7090"/>
              </a:solidFill>
              <a:effectLst/>
              <a:uLnTx/>
              <a:uFillTx/>
              <a:cs typeface="+mn-ea"/>
              <a:sym typeface="+mn-lt"/>
            </a:endParaRPr>
          </a:p>
        </p:txBody>
      </p:sp>
    </p:spTree>
    <p:custDataLst>
      <p:tags r:id="rId1"/>
    </p:custDataLst>
    <p:extLst>
      <p:ext uri="{BB962C8B-B14F-4D97-AF65-F5344CB8AC3E}">
        <p14:creationId xmlns:p14="http://schemas.microsoft.com/office/powerpoint/2010/main" val="22271417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29167E-6 -4.07407E-6 L 0.14818 -0.00115 " pathEditMode="relative" rAng="0" ptsTypes="AA">
                                      <p:cBhvr>
                                        <p:cTn id="6" dur="2000" fill="hold"/>
                                        <p:tgtEl>
                                          <p:spTgt spid="7"/>
                                        </p:tgtEl>
                                        <p:attrNameLst>
                                          <p:attrName>ppt_x</p:attrName>
                                          <p:attrName>ppt_y</p:attrName>
                                        </p:attrNameLst>
                                      </p:cBhvr>
                                      <p:rCtr x="7409" y="-69"/>
                                    </p:animMotion>
                                  </p:childTnLst>
                                </p:cTn>
                              </p:par>
                              <p:par>
                                <p:cTn id="7" presetID="42" presetClass="path" presetSubtype="0" accel="50000" decel="50000" fill="hold" grpId="0" nodeType="withEffect">
                                  <p:stCondLst>
                                    <p:cond delay="0"/>
                                  </p:stCondLst>
                                  <p:childTnLst>
                                    <p:animMotion origin="layout" path="M 4.375E-6 0 L 0.14882 0.16829 " pathEditMode="relative" rAng="0" ptsTypes="AA">
                                      <p:cBhvr>
                                        <p:cTn id="8" dur="2000" fill="hold"/>
                                        <p:tgtEl>
                                          <p:spTgt spid="179"/>
                                        </p:tgtEl>
                                        <p:attrNameLst>
                                          <p:attrName>ppt_x</p:attrName>
                                          <p:attrName>ppt_y</p:attrName>
                                        </p:attrNameLst>
                                      </p:cBhvr>
                                      <p:rCtr x="7435" y="8403"/>
                                    </p:animMotion>
                                  </p:childTnLst>
                                </p:cTn>
                              </p:par>
                              <p:par>
                                <p:cTn id="9" presetID="42" presetClass="path" presetSubtype="0" accel="50000" decel="50000" fill="hold" nodeType="withEffect">
                                  <p:stCondLst>
                                    <p:cond delay="0"/>
                                  </p:stCondLst>
                                  <p:childTnLst>
                                    <p:animMotion origin="layout" path="M -2.08333E-6 -3.7037E-7 L -0.14987 0.00371 " pathEditMode="relative" rAng="0" ptsTypes="AA">
                                      <p:cBhvr>
                                        <p:cTn id="10" dur="2000" fill="hold"/>
                                        <p:tgtEl>
                                          <p:spTgt spid="9"/>
                                        </p:tgtEl>
                                        <p:attrNameLst>
                                          <p:attrName>ppt_x</p:attrName>
                                          <p:attrName>ppt_y</p:attrName>
                                        </p:attrNameLst>
                                      </p:cBhvr>
                                      <p:rCtr x="-7474" y="116"/>
                                    </p:animMotion>
                                  </p:childTnLst>
                                </p:cTn>
                              </p:par>
                              <p:par>
                                <p:cTn id="11" presetID="42" presetClass="path" presetSubtype="0" accel="50000" decel="50000" fill="hold" grpId="0" nodeType="withEffect">
                                  <p:stCondLst>
                                    <p:cond delay="0"/>
                                  </p:stCondLst>
                                  <p:childTnLst>
                                    <p:animMotion origin="layout" path="M -2.70833E-6 -3.7037E-7 L -0.14192 -0.17037 " pathEditMode="relative" rAng="0" ptsTypes="AA">
                                      <p:cBhvr>
                                        <p:cTn id="12" dur="2000" fill="hold"/>
                                        <p:tgtEl>
                                          <p:spTgt spid="182"/>
                                        </p:tgtEl>
                                        <p:attrNameLst>
                                          <p:attrName>ppt_x</p:attrName>
                                          <p:attrName>ppt_y</p:attrName>
                                        </p:attrNameLst>
                                      </p:cBhvr>
                                      <p:rCtr x="-7422" y="-8542"/>
                                    </p:animMotion>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1.04167E-6 3.7037E-7 L -0.03229 -0.20046 " pathEditMode="relative" rAng="0" ptsTypes="AA">
                                      <p:cBhvr>
                                        <p:cTn id="16" dur="2000" fill="hold"/>
                                        <p:tgtEl>
                                          <p:spTgt spid="13"/>
                                        </p:tgtEl>
                                        <p:attrNameLst>
                                          <p:attrName>ppt_x</p:attrName>
                                          <p:attrName>ppt_y</p:attrName>
                                        </p:attrNameLst>
                                      </p:cBhvr>
                                      <p:rCtr x="-1615" y="-10023"/>
                                    </p:animMotion>
                                  </p:childTnLst>
                                </p:cTn>
                              </p:par>
                              <p:par>
                                <p:cTn id="17" presetID="42" presetClass="path" presetSubtype="0" accel="50000" decel="50000" fill="hold" grpId="0" nodeType="withEffect">
                                  <p:stCondLst>
                                    <p:cond delay="0"/>
                                  </p:stCondLst>
                                  <p:childTnLst>
                                    <p:animMotion origin="layout" path="M 3.75E-6 -3.7037E-7 L -0.0323 -0.38403 " pathEditMode="relative" rAng="0" ptsTypes="AA">
                                      <p:cBhvr>
                                        <p:cTn id="18" dur="2000" fill="hold"/>
                                        <p:tgtEl>
                                          <p:spTgt spid="183"/>
                                        </p:tgtEl>
                                        <p:attrNameLst>
                                          <p:attrName>ppt_x</p:attrName>
                                          <p:attrName>ppt_y</p:attrName>
                                        </p:attrNameLst>
                                      </p:cBhvr>
                                      <p:rCtr x="-1615" y="-19213"/>
                                    </p:animMotion>
                                  </p:childTnLst>
                                </p:cTn>
                              </p:par>
                              <p:par>
                                <p:cTn id="19" presetID="42" presetClass="path" presetSubtype="0" accel="50000" decel="50000" fill="hold" nodeType="withEffect">
                                  <p:stCondLst>
                                    <p:cond delay="0"/>
                                  </p:stCondLst>
                                  <p:childTnLst>
                                    <p:animMotion origin="layout" path="M -6.25E-7 1.11111E-6 L 0.03151 0.20324 " pathEditMode="relative" rAng="0" ptsTypes="AA">
                                      <p:cBhvr>
                                        <p:cTn id="20" dur="2000" fill="hold"/>
                                        <p:tgtEl>
                                          <p:spTgt spid="11"/>
                                        </p:tgtEl>
                                        <p:attrNameLst>
                                          <p:attrName>ppt_x</p:attrName>
                                          <p:attrName>ppt_y</p:attrName>
                                        </p:attrNameLst>
                                      </p:cBhvr>
                                      <p:rCtr x="1628" y="10116"/>
                                    </p:animMotion>
                                  </p:childTnLst>
                                </p:cTn>
                              </p:par>
                              <p:par>
                                <p:cTn id="21" presetID="42" presetClass="path" presetSubtype="0" accel="50000" decel="50000" fill="hold" grpId="0" nodeType="withEffect">
                                  <p:stCondLst>
                                    <p:cond delay="0"/>
                                  </p:stCondLst>
                                  <p:childTnLst>
                                    <p:animMotion origin="layout" path="M 8.33333E-7 -2.96296E-6 L 0.03568 0.3824 " pathEditMode="relative" rAng="0" ptsTypes="AA">
                                      <p:cBhvr>
                                        <p:cTn id="22" dur="2000" fill="hold"/>
                                        <p:tgtEl>
                                          <p:spTgt spid="180"/>
                                        </p:tgtEl>
                                        <p:attrNameLst>
                                          <p:attrName>ppt_x</p:attrName>
                                          <p:attrName>ppt_y</p:attrName>
                                        </p:attrNameLst>
                                      </p:cBhvr>
                                      <p:rCtr x="1797" y="1928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p:bldP spid="180" grpId="0"/>
      <p:bldP spid="182" grpId="0"/>
      <p:bldP spid="18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EF0F4"/>
        </a:solidFill>
        <a:effectLst/>
      </p:bgPr>
    </p:bg>
    <p:spTree>
      <p:nvGrpSpPr>
        <p:cNvPr id="1" name=""/>
        <p:cNvGrpSpPr/>
        <p:nvPr/>
      </p:nvGrpSpPr>
      <p:grpSpPr>
        <a:xfrm>
          <a:off x="0" y="0"/>
          <a:ext cx="0" cy="0"/>
          <a:chOff x="0" y="0"/>
          <a:chExt cx="0" cy="0"/>
        </a:xfrm>
      </p:grpSpPr>
      <p:grpSp>
        <p:nvGrpSpPr>
          <p:cNvPr id="4" name="组合 3"/>
          <p:cNvGrpSpPr/>
          <p:nvPr/>
        </p:nvGrpSpPr>
        <p:grpSpPr>
          <a:xfrm>
            <a:off x="4271010" y="523240"/>
            <a:ext cx="3649980" cy="527050"/>
            <a:chOff x="6726" y="446"/>
            <a:chExt cx="5748" cy="830"/>
          </a:xfrm>
        </p:grpSpPr>
        <p:sp>
          <p:nvSpPr>
            <p:cNvPr id="48" name="圆角矩形 47"/>
            <p:cNvSpPr/>
            <p:nvPr/>
          </p:nvSpPr>
          <p:spPr>
            <a:xfrm>
              <a:off x="6726" y="446"/>
              <a:ext cx="5748" cy="830"/>
            </a:xfrm>
            <a:prstGeom prst="roundRect">
              <a:avLst>
                <a:gd name="adj" fmla="val 50000"/>
              </a:avLst>
            </a:prstGeom>
            <a:solidFill>
              <a:srgbClr val="EEF0F4"/>
            </a:solidFill>
            <a:ln w="0">
              <a:gradFill>
                <a:gsLst>
                  <a:gs pos="100000">
                    <a:srgbClr val="DAE9FB"/>
                  </a:gs>
                  <a:gs pos="0">
                    <a:schemeClr val="accent1">
                      <a:lumMod val="30000"/>
                      <a:lumOff val="70000"/>
                    </a:schemeClr>
                  </a:gs>
                </a:gsLst>
                <a:lin ang="0" scaled="0"/>
              </a:gra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cs typeface="+mn-ea"/>
                <a:sym typeface="+mn-lt"/>
              </a:endParaRPr>
            </a:p>
          </p:txBody>
        </p:sp>
        <p:sp>
          <p:nvSpPr>
            <p:cNvPr id="35" name="文本框 34"/>
            <p:cNvSpPr txBox="1"/>
            <p:nvPr/>
          </p:nvSpPr>
          <p:spPr>
            <a:xfrm>
              <a:off x="7327" y="523"/>
              <a:ext cx="4546" cy="677"/>
            </a:xfrm>
            <a:prstGeom prst="rect">
              <a:avLst/>
            </a:prstGeom>
            <a:noFill/>
          </p:spPr>
          <p:txBody>
            <a:bodyPr wrap="square" rtlCol="0">
              <a:spAutoFit/>
            </a:bodyPr>
            <a:lstStyle/>
            <a:p>
              <a:pPr algn="ctr"/>
              <a:r>
                <a:rPr lang="en-US" altLang="zh-CN" sz="2200" b="1" dirty="0">
                  <a:solidFill>
                    <a:srgbClr val="5B48D0"/>
                  </a:solidFill>
                  <a:cs typeface="+mn-ea"/>
                  <a:sym typeface="+mn-lt"/>
                </a:rPr>
                <a:t>Basic</a:t>
              </a:r>
              <a:r>
                <a:rPr lang="zh-CN" altLang="en-US" sz="2200" b="1" dirty="0">
                  <a:solidFill>
                    <a:srgbClr val="5B48D0"/>
                  </a:solidFill>
                  <a:cs typeface="+mn-ea"/>
                  <a:sym typeface="+mn-lt"/>
                </a:rPr>
                <a:t> </a:t>
              </a:r>
              <a:r>
                <a:rPr lang="en-US" altLang="zh-CN" sz="2200" b="1" dirty="0">
                  <a:solidFill>
                    <a:srgbClr val="5B48D0"/>
                  </a:solidFill>
                  <a:cs typeface="+mn-ea"/>
                  <a:sym typeface="+mn-lt"/>
                </a:rPr>
                <a:t>data</a:t>
              </a:r>
              <a:endParaRPr lang="zh-CN" altLang="en-US" sz="2200" b="1" dirty="0">
                <a:solidFill>
                  <a:srgbClr val="5B48D0"/>
                </a:solidFill>
                <a:cs typeface="+mn-ea"/>
                <a:sym typeface="+mn-lt"/>
              </a:endParaRPr>
            </a:p>
          </p:txBody>
        </p:sp>
      </p:grpSp>
      <p:grpSp>
        <p:nvGrpSpPr>
          <p:cNvPr id="21" name="组合 20"/>
          <p:cNvGrpSpPr/>
          <p:nvPr/>
        </p:nvGrpSpPr>
        <p:grpSpPr>
          <a:xfrm>
            <a:off x="450850" y="1656715"/>
            <a:ext cx="11290935" cy="4497705"/>
            <a:chOff x="710" y="2900"/>
            <a:chExt cx="17781" cy="7083"/>
          </a:xfrm>
        </p:grpSpPr>
        <p:grpSp>
          <p:nvGrpSpPr>
            <p:cNvPr id="17" name="组合 16"/>
            <p:cNvGrpSpPr/>
            <p:nvPr/>
          </p:nvGrpSpPr>
          <p:grpSpPr>
            <a:xfrm>
              <a:off x="710" y="2900"/>
              <a:ext cx="17780" cy="4591"/>
              <a:chOff x="710" y="3105"/>
              <a:chExt cx="17780" cy="4591"/>
            </a:xfrm>
          </p:grpSpPr>
          <p:grpSp>
            <p:nvGrpSpPr>
              <p:cNvPr id="6" name="组合 5"/>
              <p:cNvGrpSpPr/>
              <p:nvPr/>
            </p:nvGrpSpPr>
            <p:grpSpPr>
              <a:xfrm>
                <a:off x="710" y="3806"/>
                <a:ext cx="17780" cy="3188"/>
                <a:chOff x="1420" y="3806"/>
                <a:chExt cx="16360" cy="3188"/>
              </a:xfrm>
            </p:grpSpPr>
            <p:sp>
              <p:nvSpPr>
                <p:cNvPr id="2" name="任意多边形 1"/>
                <p:cNvSpPr/>
                <p:nvPr/>
              </p:nvSpPr>
              <p:spPr>
                <a:xfrm>
                  <a:off x="1420" y="3806"/>
                  <a:ext cx="16361" cy="3189"/>
                </a:xfrm>
                <a:custGeom>
                  <a:avLst/>
                  <a:gdLst>
                    <a:gd name="adj" fmla="val 50000"/>
                    <a:gd name="maxAdj" fmla="*/ 100000 w ss"/>
                    <a:gd name="a" fmla="pin 0 adj maxAdj"/>
                    <a:gd name="dx1" fmla="*/ ss a 100000"/>
                    <a:gd name="x1" fmla="+- r 0 dx1"/>
                    <a:gd name="ir" fmla="+/ x1 r 2"/>
                    <a:gd name="x2" fmla="*/ x1 1 2"/>
                  </a:gdLst>
                  <a:ahLst/>
                  <a:cxnLst>
                    <a:cxn ang="3">
                      <a:pos x="x2" y="t"/>
                    </a:cxn>
                    <a:cxn ang="cd2">
                      <a:pos x="l" y="vc"/>
                    </a:cxn>
                    <a:cxn ang="cd4">
                      <a:pos x="x1" y="b"/>
                    </a:cxn>
                    <a:cxn ang="0">
                      <a:pos x="r" y="vc"/>
                    </a:cxn>
                  </a:cxnLst>
                  <a:rect l="l" t="t" r="r" b="b"/>
                  <a:pathLst>
                    <a:path w="16361" h="3189">
                      <a:moveTo>
                        <a:pt x="1595" y="0"/>
                      </a:moveTo>
                      <a:lnTo>
                        <a:pt x="7583" y="0"/>
                      </a:lnTo>
                      <a:lnTo>
                        <a:pt x="8778" y="0"/>
                      </a:lnTo>
                      <a:lnTo>
                        <a:pt x="14767" y="0"/>
                      </a:lnTo>
                      <a:lnTo>
                        <a:pt x="16361" y="1595"/>
                      </a:lnTo>
                      <a:lnTo>
                        <a:pt x="14767" y="3189"/>
                      </a:lnTo>
                      <a:lnTo>
                        <a:pt x="8778" y="3189"/>
                      </a:lnTo>
                      <a:lnTo>
                        <a:pt x="7583" y="3189"/>
                      </a:lnTo>
                      <a:lnTo>
                        <a:pt x="1595" y="3189"/>
                      </a:lnTo>
                      <a:lnTo>
                        <a:pt x="0" y="1595"/>
                      </a:lnTo>
                      <a:lnTo>
                        <a:pt x="1595" y="0"/>
                      </a:lnTo>
                      <a:close/>
                    </a:path>
                  </a:pathLst>
                </a:custGeom>
                <a:solidFill>
                  <a:srgbClr val="EEF0F4"/>
                </a:solidFill>
                <a:ln>
                  <a:noFill/>
                </a:ln>
                <a:effectLst>
                  <a:outerShdw blurRad="444500" dist="165100" dir="2700000" algn="tl" rotWithShape="0">
                    <a:srgbClr val="54628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5" name="任意多边形 4"/>
                <p:cNvSpPr/>
                <p:nvPr/>
              </p:nvSpPr>
              <p:spPr>
                <a:xfrm>
                  <a:off x="1420" y="3806"/>
                  <a:ext cx="16361" cy="3189"/>
                </a:xfrm>
                <a:custGeom>
                  <a:avLst/>
                  <a:gdLst>
                    <a:gd name="adj" fmla="val 50000"/>
                    <a:gd name="maxAdj" fmla="*/ 100000 w ss"/>
                    <a:gd name="a" fmla="pin 0 adj maxAdj"/>
                    <a:gd name="dx1" fmla="*/ ss a 100000"/>
                    <a:gd name="x1" fmla="+- r 0 dx1"/>
                    <a:gd name="ir" fmla="+/ x1 r 2"/>
                    <a:gd name="x2" fmla="*/ x1 1 2"/>
                  </a:gdLst>
                  <a:ahLst/>
                  <a:cxnLst>
                    <a:cxn ang="3">
                      <a:pos x="x2" y="t"/>
                    </a:cxn>
                    <a:cxn ang="cd2">
                      <a:pos x="l" y="vc"/>
                    </a:cxn>
                    <a:cxn ang="cd4">
                      <a:pos x="x1" y="b"/>
                    </a:cxn>
                    <a:cxn ang="0">
                      <a:pos x="r" y="vc"/>
                    </a:cxn>
                  </a:cxnLst>
                  <a:rect l="l" t="t" r="r" b="b"/>
                  <a:pathLst>
                    <a:path w="16361" h="3189">
                      <a:moveTo>
                        <a:pt x="1595" y="0"/>
                      </a:moveTo>
                      <a:lnTo>
                        <a:pt x="7583" y="0"/>
                      </a:lnTo>
                      <a:lnTo>
                        <a:pt x="8778" y="0"/>
                      </a:lnTo>
                      <a:lnTo>
                        <a:pt x="14767" y="0"/>
                      </a:lnTo>
                      <a:lnTo>
                        <a:pt x="16361" y="1595"/>
                      </a:lnTo>
                      <a:lnTo>
                        <a:pt x="14767" y="3189"/>
                      </a:lnTo>
                      <a:lnTo>
                        <a:pt x="8778" y="3189"/>
                      </a:lnTo>
                      <a:lnTo>
                        <a:pt x="7583" y="3189"/>
                      </a:lnTo>
                      <a:lnTo>
                        <a:pt x="1595" y="3189"/>
                      </a:lnTo>
                      <a:lnTo>
                        <a:pt x="0" y="1595"/>
                      </a:lnTo>
                      <a:lnTo>
                        <a:pt x="1595" y="0"/>
                      </a:lnTo>
                      <a:close/>
                    </a:path>
                  </a:pathLst>
                </a:custGeom>
                <a:solidFill>
                  <a:srgbClr val="EEF0F4"/>
                </a:solidFill>
                <a:ln>
                  <a:noFill/>
                </a:ln>
                <a:effectLst>
                  <a:outerShdw blurRad="266700" dist="127000" dir="13500000" algn="br" rotWithShape="0">
                    <a:schemeClr val="bg1">
                      <a:alpha val="10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grpSp>
          <p:sp>
            <p:nvSpPr>
              <p:cNvPr id="11" name="圆角矩形 10"/>
              <p:cNvSpPr/>
              <p:nvPr/>
            </p:nvSpPr>
            <p:spPr>
              <a:xfrm>
                <a:off x="7305" y="3105"/>
                <a:ext cx="4591" cy="4591"/>
              </a:xfrm>
              <a:prstGeom prst="roundRect">
                <a:avLst>
                  <a:gd name="adj" fmla="val 13768"/>
                </a:avLst>
              </a:prstGeom>
              <a:solidFill>
                <a:srgbClr val="EEF0F4"/>
              </a:solidFill>
              <a:ln>
                <a:noFill/>
              </a:ln>
              <a:effectLst>
                <a:innerShdw blurRad="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13" name="组合 12"/>
              <p:cNvGrpSpPr/>
              <p:nvPr/>
            </p:nvGrpSpPr>
            <p:grpSpPr>
              <a:xfrm>
                <a:off x="2312" y="4283"/>
                <a:ext cx="4534" cy="1829"/>
                <a:chOff x="2312" y="4342"/>
                <a:chExt cx="4534" cy="1829"/>
              </a:xfrm>
            </p:grpSpPr>
            <p:sp>
              <p:nvSpPr>
                <p:cNvPr id="70" name="文本框 69"/>
                <p:cNvSpPr txBox="1"/>
                <p:nvPr/>
              </p:nvSpPr>
              <p:spPr>
                <a:xfrm>
                  <a:off x="2312" y="4342"/>
                  <a:ext cx="4414" cy="580"/>
                </a:xfrm>
                <a:prstGeom prst="rect">
                  <a:avLst/>
                </a:prstGeom>
                <a:noFill/>
              </p:spPr>
              <p:txBody>
                <a:bodyPr wrap="square" rtlCol="0">
                  <a:spAutoFit/>
                </a:bodyPr>
                <a:lstStyle/>
                <a:p>
                  <a:pPr algn="l"/>
                  <a:r>
                    <a:rPr lang="en-US" altLang="zh-CN" b="1" dirty="0">
                      <a:solidFill>
                        <a:srgbClr val="54628D"/>
                      </a:solidFill>
                      <a:cs typeface="+mn-ea"/>
                      <a:sym typeface="+mn-lt"/>
                    </a:rPr>
                    <a:t>Data</a:t>
                  </a:r>
                  <a:r>
                    <a:rPr lang="zh-CN" altLang="en-US" b="1" dirty="0">
                      <a:solidFill>
                        <a:srgbClr val="54628D"/>
                      </a:solidFill>
                      <a:cs typeface="+mn-ea"/>
                      <a:sym typeface="+mn-lt"/>
                    </a:rPr>
                    <a:t> </a:t>
                  </a:r>
                  <a:r>
                    <a:rPr lang="en-US" altLang="zh-CN" b="1" dirty="0">
                      <a:solidFill>
                        <a:srgbClr val="54628D"/>
                      </a:solidFill>
                      <a:cs typeface="+mn-ea"/>
                      <a:sym typeface="+mn-lt"/>
                    </a:rPr>
                    <a:t>of</a:t>
                  </a:r>
                  <a:r>
                    <a:rPr lang="zh-CN" altLang="en-US" b="1" dirty="0">
                      <a:solidFill>
                        <a:srgbClr val="54628D"/>
                      </a:solidFill>
                      <a:cs typeface="+mn-ea"/>
                      <a:sym typeface="+mn-lt"/>
                    </a:rPr>
                    <a:t> </a:t>
                  </a:r>
                  <a:r>
                    <a:rPr lang="en-US" altLang="zh-CN" b="1" dirty="0">
                      <a:solidFill>
                        <a:srgbClr val="54628D"/>
                      </a:solidFill>
                      <a:cs typeface="+mn-ea"/>
                      <a:sym typeface="+mn-lt"/>
                    </a:rPr>
                    <a:t>Control</a:t>
                  </a:r>
                  <a:r>
                    <a:rPr lang="zh-CN" altLang="en-US" b="1" dirty="0">
                      <a:solidFill>
                        <a:srgbClr val="54628D"/>
                      </a:solidFill>
                      <a:cs typeface="+mn-ea"/>
                      <a:sym typeface="+mn-lt"/>
                    </a:rPr>
                    <a:t> </a:t>
                  </a:r>
                  <a:r>
                    <a:rPr lang="en-US" altLang="zh-CN" b="1" dirty="0">
                      <a:solidFill>
                        <a:srgbClr val="54628D"/>
                      </a:solidFill>
                      <a:cs typeface="+mn-ea"/>
                      <a:sym typeface="+mn-lt"/>
                    </a:rPr>
                    <a:t>Group</a:t>
                  </a:r>
                  <a:endParaRPr lang="zh-CN" altLang="en-US" b="1" dirty="0">
                    <a:solidFill>
                      <a:srgbClr val="54628D"/>
                    </a:solidFill>
                    <a:cs typeface="+mn-ea"/>
                    <a:sym typeface="+mn-lt"/>
                  </a:endParaRPr>
                </a:p>
              </p:txBody>
            </p:sp>
            <p:sp>
              <p:nvSpPr>
                <p:cNvPr id="49" name="文本框 48"/>
                <p:cNvSpPr txBox="1"/>
                <p:nvPr/>
              </p:nvSpPr>
              <p:spPr>
                <a:xfrm flipH="1">
                  <a:off x="2312" y="4922"/>
                  <a:ext cx="4534" cy="1249"/>
                </a:xfrm>
                <a:prstGeom prst="rect">
                  <a:avLst/>
                </a:prstGeom>
                <a:noFill/>
              </p:spPr>
              <p:txBody>
                <a:bodyPr wrap="square" rtlCol="0">
                  <a:spAutoFit/>
                </a:bodyPr>
                <a:lstStyle/>
                <a:p>
                  <a:pPr indent="0" algn="ctr" fontAlgn="auto">
                    <a:lnSpc>
                      <a:spcPct val="130000"/>
                    </a:lnSpc>
                    <a:buFont typeface="Arial" panose="020B0604020202020204" pitchFamily="34" charset="0"/>
                    <a:buNone/>
                  </a:pPr>
                  <a:r>
                    <a:rPr lang="en-US" altLang="zh-CN" sz="1200" noProof="0" dirty="0">
                      <a:ln>
                        <a:noFill/>
                      </a:ln>
                      <a:solidFill>
                        <a:srgbClr val="4E7090"/>
                      </a:solidFill>
                      <a:effectLst/>
                      <a:uLnTx/>
                      <a:uFillTx/>
                      <a:cs typeface="+mn-ea"/>
                      <a:sym typeface="+mn-lt"/>
                    </a:rPr>
                    <a:t>Totally 68750 applicants</a:t>
                  </a:r>
                </a:p>
                <a:p>
                  <a:pPr indent="0" algn="ctr" fontAlgn="auto">
                    <a:lnSpc>
                      <a:spcPct val="130000"/>
                    </a:lnSpc>
                    <a:buFont typeface="Arial" panose="020B0604020202020204" pitchFamily="34" charset="0"/>
                    <a:buNone/>
                  </a:pPr>
                  <a:r>
                    <a:rPr kumimoji="1" lang="en-US" altLang="zh-CN" sz="1200" dirty="0">
                      <a:solidFill>
                        <a:srgbClr val="4E7090"/>
                      </a:solidFill>
                      <a:cs typeface="+mn-ea"/>
                      <a:sym typeface="+mn-lt"/>
                    </a:rPr>
                    <a:t>2873 applicants finished first batch</a:t>
                  </a:r>
                </a:p>
                <a:p>
                  <a:pPr indent="0" algn="ctr" fontAlgn="auto">
                    <a:lnSpc>
                      <a:spcPct val="130000"/>
                    </a:lnSpc>
                    <a:buFont typeface="Arial" panose="020B0604020202020204" pitchFamily="34" charset="0"/>
                    <a:buNone/>
                  </a:pPr>
                  <a:r>
                    <a:rPr kumimoji="1" lang="en-US" altLang="zh-CN" sz="1200" noProof="0" dirty="0">
                      <a:ln>
                        <a:noFill/>
                      </a:ln>
                      <a:solidFill>
                        <a:srgbClr val="4E7090"/>
                      </a:solidFill>
                      <a:effectLst/>
                      <a:uLnTx/>
                      <a:uFillTx/>
                      <a:cs typeface="+mn-ea"/>
                      <a:sym typeface="+mn-lt"/>
                    </a:rPr>
                    <a:t>Conversion rate is about 19.8%</a:t>
                  </a:r>
                  <a:endParaRPr kumimoji="1" lang="zh-CN" altLang="en-US" sz="1200" noProof="0" dirty="0">
                    <a:ln>
                      <a:noFill/>
                    </a:ln>
                    <a:solidFill>
                      <a:srgbClr val="4E7090"/>
                    </a:solidFill>
                    <a:effectLst/>
                    <a:uLnTx/>
                    <a:uFillTx/>
                    <a:cs typeface="+mn-ea"/>
                    <a:sym typeface="+mn-lt"/>
                  </a:endParaRPr>
                </a:p>
              </p:txBody>
            </p:sp>
          </p:grpSp>
          <p:grpSp>
            <p:nvGrpSpPr>
              <p:cNvPr id="14" name="组合 13"/>
              <p:cNvGrpSpPr/>
              <p:nvPr/>
            </p:nvGrpSpPr>
            <p:grpSpPr>
              <a:xfrm>
                <a:off x="12267" y="4283"/>
                <a:ext cx="4534" cy="1829"/>
                <a:chOff x="2312" y="4342"/>
                <a:chExt cx="4534" cy="1829"/>
              </a:xfrm>
            </p:grpSpPr>
            <p:sp>
              <p:nvSpPr>
                <p:cNvPr id="15" name="文本框 14"/>
                <p:cNvSpPr txBox="1"/>
                <p:nvPr/>
              </p:nvSpPr>
              <p:spPr>
                <a:xfrm>
                  <a:off x="2312" y="4342"/>
                  <a:ext cx="4414" cy="580"/>
                </a:xfrm>
                <a:prstGeom prst="rect">
                  <a:avLst/>
                </a:prstGeom>
                <a:noFill/>
              </p:spPr>
              <p:txBody>
                <a:bodyPr wrap="square" rtlCol="0">
                  <a:spAutoFit/>
                </a:bodyPr>
                <a:lstStyle/>
                <a:p>
                  <a:pPr algn="r"/>
                  <a:r>
                    <a:rPr lang="en-US" altLang="zh-CN" b="1" dirty="0">
                      <a:solidFill>
                        <a:srgbClr val="54628D"/>
                      </a:solidFill>
                      <a:cs typeface="+mn-ea"/>
                      <a:sym typeface="+mn-lt"/>
                    </a:rPr>
                    <a:t>Data</a:t>
                  </a:r>
                  <a:r>
                    <a:rPr lang="zh-CN" altLang="en-US" b="1" dirty="0">
                      <a:solidFill>
                        <a:srgbClr val="54628D"/>
                      </a:solidFill>
                      <a:cs typeface="+mn-ea"/>
                      <a:sym typeface="+mn-lt"/>
                    </a:rPr>
                    <a:t> </a:t>
                  </a:r>
                  <a:r>
                    <a:rPr lang="en-US" altLang="zh-CN" b="1" dirty="0">
                      <a:solidFill>
                        <a:srgbClr val="54628D"/>
                      </a:solidFill>
                      <a:cs typeface="+mn-ea"/>
                      <a:sym typeface="+mn-lt"/>
                    </a:rPr>
                    <a:t>of</a:t>
                  </a:r>
                  <a:r>
                    <a:rPr lang="zh-CN" altLang="en-US" b="1" dirty="0">
                      <a:solidFill>
                        <a:srgbClr val="54628D"/>
                      </a:solidFill>
                      <a:cs typeface="+mn-ea"/>
                      <a:sym typeface="+mn-lt"/>
                    </a:rPr>
                    <a:t> </a:t>
                  </a:r>
                  <a:r>
                    <a:rPr lang="en-US" altLang="zh-CN" b="1" dirty="0">
                      <a:solidFill>
                        <a:srgbClr val="54628D"/>
                      </a:solidFill>
                      <a:cs typeface="+mn-ea"/>
                      <a:sym typeface="+mn-lt"/>
                    </a:rPr>
                    <a:t>Control</a:t>
                  </a:r>
                  <a:r>
                    <a:rPr lang="zh-CN" altLang="en-US" b="1" dirty="0">
                      <a:solidFill>
                        <a:srgbClr val="54628D"/>
                      </a:solidFill>
                      <a:cs typeface="+mn-ea"/>
                      <a:sym typeface="+mn-lt"/>
                    </a:rPr>
                    <a:t> </a:t>
                  </a:r>
                  <a:r>
                    <a:rPr lang="en-US" altLang="zh-CN" b="1" dirty="0">
                      <a:solidFill>
                        <a:srgbClr val="54628D"/>
                      </a:solidFill>
                      <a:cs typeface="+mn-ea"/>
                      <a:sym typeface="+mn-lt"/>
                    </a:rPr>
                    <a:t>Group</a:t>
                  </a:r>
                  <a:endParaRPr lang="zh-CN" altLang="en-US" b="1" dirty="0">
                    <a:solidFill>
                      <a:srgbClr val="54628D"/>
                    </a:solidFill>
                    <a:cs typeface="+mn-ea"/>
                    <a:sym typeface="+mn-lt"/>
                  </a:endParaRPr>
                </a:p>
              </p:txBody>
            </p:sp>
            <p:sp>
              <p:nvSpPr>
                <p:cNvPr id="16" name="文本框 15"/>
                <p:cNvSpPr txBox="1"/>
                <p:nvPr/>
              </p:nvSpPr>
              <p:spPr>
                <a:xfrm flipH="1">
                  <a:off x="2312" y="4922"/>
                  <a:ext cx="4534" cy="1249"/>
                </a:xfrm>
                <a:prstGeom prst="rect">
                  <a:avLst/>
                </a:prstGeom>
                <a:noFill/>
              </p:spPr>
              <p:txBody>
                <a:bodyPr wrap="square" rtlCol="0">
                  <a:spAutoFit/>
                </a:bodyPr>
                <a:lstStyle/>
                <a:p>
                  <a:pPr indent="0" algn="ctr" fontAlgn="auto">
                    <a:lnSpc>
                      <a:spcPct val="130000"/>
                    </a:lnSpc>
                    <a:buFont typeface="Arial" panose="020B0604020202020204" pitchFamily="34" charset="0"/>
                    <a:buNone/>
                  </a:pPr>
                  <a:r>
                    <a:rPr lang="en-US" altLang="zh-CN" sz="1200" noProof="0" dirty="0">
                      <a:ln>
                        <a:noFill/>
                      </a:ln>
                      <a:solidFill>
                        <a:srgbClr val="4E7090"/>
                      </a:solidFill>
                      <a:effectLst/>
                      <a:uLnTx/>
                      <a:uFillTx/>
                      <a:cs typeface="+mn-ea"/>
                      <a:sym typeface="+mn-lt"/>
                    </a:rPr>
                    <a:t>Totally 39578 applicants</a:t>
                  </a:r>
                </a:p>
                <a:p>
                  <a:pPr indent="0" algn="ctr" fontAlgn="auto">
                    <a:lnSpc>
                      <a:spcPct val="130000"/>
                    </a:lnSpc>
                    <a:buFont typeface="Arial" panose="020B0604020202020204" pitchFamily="34" charset="0"/>
                    <a:buNone/>
                  </a:pPr>
                  <a:r>
                    <a:rPr kumimoji="1" lang="en-US" altLang="zh-CN" sz="1200" dirty="0">
                      <a:solidFill>
                        <a:srgbClr val="4E7090"/>
                      </a:solidFill>
                      <a:cs typeface="+mn-ea"/>
                      <a:sym typeface="+mn-lt"/>
                    </a:rPr>
                    <a:t>2471 applicants finished first batch</a:t>
                  </a:r>
                </a:p>
                <a:p>
                  <a:pPr indent="0" algn="ctr" fontAlgn="auto">
                    <a:lnSpc>
                      <a:spcPct val="130000"/>
                    </a:lnSpc>
                    <a:buFont typeface="Arial" panose="020B0604020202020204" pitchFamily="34" charset="0"/>
                    <a:buNone/>
                  </a:pPr>
                  <a:r>
                    <a:rPr kumimoji="1" lang="en-US" altLang="zh-CN" sz="1200" noProof="0" dirty="0">
                      <a:ln>
                        <a:noFill/>
                      </a:ln>
                      <a:solidFill>
                        <a:srgbClr val="4E7090"/>
                      </a:solidFill>
                      <a:effectLst/>
                      <a:uLnTx/>
                      <a:uFillTx/>
                      <a:cs typeface="+mn-ea"/>
                      <a:sym typeface="+mn-lt"/>
                    </a:rPr>
                    <a:t>Conversion rate is about 34.3%</a:t>
                  </a:r>
                  <a:endParaRPr kumimoji="1" lang="zh-CN" altLang="en-US" sz="1200" noProof="0" dirty="0">
                    <a:ln>
                      <a:noFill/>
                    </a:ln>
                    <a:solidFill>
                      <a:srgbClr val="4E7090"/>
                    </a:solidFill>
                    <a:effectLst/>
                    <a:uLnTx/>
                    <a:uFillTx/>
                    <a:cs typeface="+mn-ea"/>
                    <a:sym typeface="+mn-lt"/>
                  </a:endParaRPr>
                </a:p>
              </p:txBody>
            </p:sp>
          </p:grpSp>
        </p:grpSp>
        <p:grpSp>
          <p:nvGrpSpPr>
            <p:cNvPr id="20" name="组合 19"/>
            <p:cNvGrpSpPr/>
            <p:nvPr/>
          </p:nvGrpSpPr>
          <p:grpSpPr>
            <a:xfrm>
              <a:off x="710" y="8308"/>
              <a:ext cx="17781" cy="1675"/>
              <a:chOff x="-130" y="320"/>
              <a:chExt cx="17781" cy="2274"/>
            </a:xfrm>
          </p:grpSpPr>
          <p:sp>
            <p:nvSpPr>
              <p:cNvPr id="19" name="圆角矩形 18"/>
              <p:cNvSpPr/>
              <p:nvPr/>
            </p:nvSpPr>
            <p:spPr>
              <a:xfrm>
                <a:off x="-130" y="320"/>
                <a:ext cx="17781" cy="2274"/>
              </a:xfrm>
              <a:prstGeom prst="roundRect">
                <a:avLst>
                  <a:gd name="adj" fmla="val 13768"/>
                </a:avLst>
              </a:prstGeom>
              <a:solidFill>
                <a:srgbClr val="EEF0F4"/>
              </a:solidFill>
              <a:ln>
                <a:noFill/>
              </a:ln>
              <a:effectLst>
                <a:innerShdw blurRad="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文本框 17"/>
              <p:cNvSpPr txBox="1"/>
              <p:nvPr/>
            </p:nvSpPr>
            <p:spPr>
              <a:xfrm flipH="1">
                <a:off x="544" y="591"/>
                <a:ext cx="16433" cy="1183"/>
              </a:xfrm>
              <a:prstGeom prst="rect">
                <a:avLst/>
              </a:prstGeom>
              <a:noFill/>
            </p:spPr>
            <p:txBody>
              <a:bodyPr wrap="square" rtlCol="0">
                <a:spAutoFit/>
              </a:bodyPr>
              <a:lstStyle/>
              <a:p>
                <a:pPr indent="0" algn="ctr" fontAlgn="auto">
                  <a:lnSpc>
                    <a:spcPct val="130000"/>
                  </a:lnSpc>
                  <a:buFont typeface="Arial" panose="020B0604020202020204" pitchFamily="34" charset="0"/>
                  <a:buNone/>
                </a:pPr>
                <a:r>
                  <a:rPr lang="en-US" altLang="zh-CN" sz="1200" noProof="0" dirty="0">
                    <a:ln>
                      <a:noFill/>
                    </a:ln>
                    <a:solidFill>
                      <a:srgbClr val="4E7090"/>
                    </a:solidFill>
                    <a:effectLst/>
                    <a:uLnTx/>
                    <a:uFillTx/>
                    <a:cs typeface="+mn-ea"/>
                    <a:sym typeface="+mn-lt"/>
                  </a:rPr>
                  <a:t>It seems that this strategy is efficient because conversion rate improved Significantly.</a:t>
                </a:r>
              </a:p>
              <a:p>
                <a:pPr indent="0" algn="ctr" fontAlgn="auto">
                  <a:lnSpc>
                    <a:spcPct val="130000"/>
                  </a:lnSpc>
                  <a:buFont typeface="Arial" panose="020B0604020202020204" pitchFamily="34" charset="0"/>
                  <a:buNone/>
                </a:pPr>
                <a:r>
                  <a:rPr lang="en-US" altLang="zh-CN" sz="1200" dirty="0">
                    <a:solidFill>
                      <a:srgbClr val="4E7090"/>
                    </a:solidFill>
                    <a:cs typeface="+mn-ea"/>
                    <a:sym typeface="+mn-lt"/>
                  </a:rPr>
                  <a:t>Then using hypothesis-testing to verify whether this</a:t>
                </a:r>
                <a:r>
                  <a:rPr lang="en-US" altLang="zh-CN" sz="1200" noProof="0" dirty="0">
                    <a:ln>
                      <a:noFill/>
                    </a:ln>
                    <a:solidFill>
                      <a:srgbClr val="4E7090"/>
                    </a:solidFill>
                    <a:effectLst/>
                    <a:uLnTx/>
                    <a:uFillTx/>
                    <a:cs typeface="+mn-ea"/>
                    <a:sym typeface="+mn-lt"/>
                  </a:rPr>
                  <a:t> conclusion is reliable.</a:t>
                </a:r>
                <a:endParaRPr kumimoji="1" lang="zh-CN" altLang="en-US" sz="1200" noProof="0" dirty="0">
                  <a:ln>
                    <a:noFill/>
                  </a:ln>
                  <a:solidFill>
                    <a:srgbClr val="4E7090"/>
                  </a:solidFill>
                  <a:effectLst/>
                  <a:uLnTx/>
                  <a:uFillTx/>
                  <a:cs typeface="+mn-ea"/>
                  <a:sym typeface="+mn-lt"/>
                </a:endParaRPr>
              </a:p>
            </p:txBody>
          </p:sp>
        </p:grpSp>
      </p:grpSp>
      <p:pic>
        <p:nvPicPr>
          <p:cNvPr id="7" name="图形 6">
            <a:extLst>
              <a:ext uri="{FF2B5EF4-FFF2-40B4-BE49-F238E27FC236}">
                <a16:creationId xmlns:a16="http://schemas.microsoft.com/office/drawing/2014/main" id="{AAC1F455-F0F7-71E4-A69D-2F40A854393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88400" y="2606757"/>
            <a:ext cx="1015200" cy="1015200"/>
          </a:xfrm>
          <a:prstGeom prst="rect">
            <a:avLst/>
          </a:prstGeom>
        </p:spPr>
      </p:pic>
    </p:spTree>
    <p:custDataLst>
      <p:tags r:id="rId1"/>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barn(inVertical)">
                                      <p:cBhvr>
                                        <p:cTn id="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271010" y="523240"/>
            <a:ext cx="3649980" cy="527050"/>
            <a:chOff x="6726" y="446"/>
            <a:chExt cx="5748" cy="830"/>
          </a:xfrm>
        </p:grpSpPr>
        <p:sp>
          <p:nvSpPr>
            <p:cNvPr id="48" name="圆角矩形 47"/>
            <p:cNvSpPr/>
            <p:nvPr/>
          </p:nvSpPr>
          <p:spPr>
            <a:xfrm>
              <a:off x="6726" y="446"/>
              <a:ext cx="5748" cy="830"/>
            </a:xfrm>
            <a:prstGeom prst="roundRect">
              <a:avLst>
                <a:gd name="adj" fmla="val 50000"/>
              </a:avLst>
            </a:prstGeom>
            <a:solidFill>
              <a:srgbClr val="EEF0F4"/>
            </a:solidFill>
            <a:ln w="0">
              <a:gradFill>
                <a:gsLst>
                  <a:gs pos="100000">
                    <a:srgbClr val="DAE9FB"/>
                  </a:gs>
                  <a:gs pos="0">
                    <a:schemeClr val="accent1">
                      <a:lumMod val="30000"/>
                      <a:lumOff val="70000"/>
                    </a:schemeClr>
                  </a:gs>
                </a:gsLst>
                <a:lin ang="0" scaled="0"/>
              </a:gra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cs typeface="+mn-ea"/>
                <a:sym typeface="+mn-lt"/>
              </a:endParaRPr>
            </a:p>
          </p:txBody>
        </p:sp>
        <p:sp>
          <p:nvSpPr>
            <p:cNvPr id="35" name="文本框 34"/>
            <p:cNvSpPr txBox="1"/>
            <p:nvPr/>
          </p:nvSpPr>
          <p:spPr>
            <a:xfrm>
              <a:off x="7327" y="523"/>
              <a:ext cx="4546" cy="677"/>
            </a:xfrm>
            <a:prstGeom prst="rect">
              <a:avLst/>
            </a:prstGeom>
            <a:noFill/>
          </p:spPr>
          <p:txBody>
            <a:bodyPr wrap="square" rtlCol="0">
              <a:spAutoFit/>
            </a:bodyPr>
            <a:lstStyle/>
            <a:p>
              <a:pPr algn="ctr"/>
              <a:r>
                <a:rPr lang="en-US" altLang="zh-CN" sz="2200" b="1" dirty="0">
                  <a:solidFill>
                    <a:srgbClr val="5B48D0"/>
                  </a:solidFill>
                  <a:cs typeface="+mn-ea"/>
                  <a:sym typeface="+mn-lt"/>
                </a:rPr>
                <a:t>Data</a:t>
              </a:r>
              <a:r>
                <a:rPr lang="zh-CN" altLang="en-US" sz="2200" b="1" dirty="0">
                  <a:solidFill>
                    <a:srgbClr val="5B48D0"/>
                  </a:solidFill>
                  <a:cs typeface="+mn-ea"/>
                  <a:sym typeface="+mn-lt"/>
                </a:rPr>
                <a:t> </a:t>
              </a:r>
              <a:r>
                <a:rPr lang="en-US" altLang="zh-CN" sz="2200" b="1" dirty="0">
                  <a:solidFill>
                    <a:srgbClr val="5B48D0"/>
                  </a:solidFill>
                  <a:cs typeface="+mn-ea"/>
                  <a:sym typeface="+mn-lt"/>
                </a:rPr>
                <a:t>preprocessing</a:t>
              </a:r>
              <a:endParaRPr lang="zh-CN" altLang="en-US" sz="2200" b="1" dirty="0">
                <a:solidFill>
                  <a:srgbClr val="5B48D0"/>
                </a:solidFill>
                <a:cs typeface="+mn-ea"/>
                <a:sym typeface="+mn-lt"/>
              </a:endParaRPr>
            </a:p>
          </p:txBody>
        </p:sp>
      </p:grpSp>
      <p:grpSp>
        <p:nvGrpSpPr>
          <p:cNvPr id="3" name="组合 2"/>
          <p:cNvGrpSpPr/>
          <p:nvPr/>
        </p:nvGrpSpPr>
        <p:grpSpPr>
          <a:xfrm>
            <a:off x="751205" y="1803400"/>
            <a:ext cx="10688955" cy="4317365"/>
            <a:chOff x="1183" y="2840"/>
            <a:chExt cx="16833" cy="6799"/>
          </a:xfrm>
        </p:grpSpPr>
        <p:grpSp>
          <p:nvGrpSpPr>
            <p:cNvPr id="153" name="组合 152"/>
            <p:cNvGrpSpPr/>
            <p:nvPr/>
          </p:nvGrpSpPr>
          <p:grpSpPr>
            <a:xfrm>
              <a:off x="1183" y="2840"/>
              <a:ext cx="16833" cy="6799"/>
              <a:chOff x="2102" y="3361"/>
              <a:chExt cx="4431" cy="733"/>
            </a:xfrm>
          </p:grpSpPr>
          <p:sp>
            <p:nvSpPr>
              <p:cNvPr id="154" name="圆角矩形 153"/>
              <p:cNvSpPr/>
              <p:nvPr/>
            </p:nvSpPr>
            <p:spPr>
              <a:xfrm>
                <a:off x="2102" y="3361"/>
                <a:ext cx="4431" cy="733"/>
              </a:xfrm>
              <a:prstGeom prst="roundRect">
                <a:avLst>
                  <a:gd name="adj" fmla="val 6367"/>
                </a:avLst>
              </a:prstGeom>
              <a:solidFill>
                <a:srgbClr val="EEF0F4"/>
              </a:solidFill>
              <a:ln>
                <a:noFill/>
              </a:ln>
              <a:effectLst>
                <a:outerShdw blurRad="215900" dist="101600" dir="2700000" algn="tl" rotWithShape="0">
                  <a:srgbClr val="656C7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5" name="圆角矩形 154"/>
              <p:cNvSpPr/>
              <p:nvPr/>
            </p:nvSpPr>
            <p:spPr>
              <a:xfrm>
                <a:off x="2102" y="3361"/>
                <a:ext cx="4431" cy="733"/>
              </a:xfrm>
              <a:prstGeom prst="roundRect">
                <a:avLst>
                  <a:gd name="adj" fmla="val 5525"/>
                </a:avLst>
              </a:prstGeom>
              <a:solidFill>
                <a:srgbClr val="EEF0F4"/>
              </a:solidFill>
              <a:ln>
                <a:noFill/>
              </a:ln>
              <a:effectLst>
                <a:outerShdw blurRad="152400" dist="114300" dir="13500000" algn="br" rotWithShape="0">
                  <a:schemeClr val="bg1">
                    <a:alpha val="10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87" name="组合 186"/>
            <p:cNvGrpSpPr/>
            <p:nvPr/>
          </p:nvGrpSpPr>
          <p:grpSpPr>
            <a:xfrm>
              <a:off x="1593" y="3121"/>
              <a:ext cx="16171" cy="5203"/>
              <a:chOff x="1593" y="2874"/>
              <a:chExt cx="16171" cy="5203"/>
            </a:xfrm>
          </p:grpSpPr>
          <p:grpSp>
            <p:nvGrpSpPr>
              <p:cNvPr id="176" name="组合 175"/>
              <p:cNvGrpSpPr/>
              <p:nvPr/>
            </p:nvGrpSpPr>
            <p:grpSpPr>
              <a:xfrm>
                <a:off x="1622" y="2874"/>
                <a:ext cx="7972" cy="1249"/>
                <a:chOff x="9224" y="2685"/>
                <a:chExt cx="7972" cy="1249"/>
              </a:xfrm>
            </p:grpSpPr>
            <p:sp>
              <p:nvSpPr>
                <p:cNvPr id="165" name="文本框 164"/>
                <p:cNvSpPr txBox="1"/>
                <p:nvPr/>
              </p:nvSpPr>
              <p:spPr>
                <a:xfrm>
                  <a:off x="10339" y="2685"/>
                  <a:ext cx="6857" cy="1249"/>
                </a:xfrm>
                <a:prstGeom prst="rect">
                  <a:avLst/>
                </a:prstGeom>
                <a:noFill/>
              </p:spPr>
              <p:txBody>
                <a:bodyPr wrap="square" rtlCol="0">
                  <a:spAutoFit/>
                </a:bodyPr>
                <a:lstStyle/>
                <a:p>
                  <a:pPr algn="just" fontAlgn="auto">
                    <a:lnSpc>
                      <a:spcPct val="130000"/>
                    </a:lnSpc>
                  </a:pPr>
                  <a:r>
                    <a:rPr lang="en-US" altLang="zh-CN" sz="1200" noProof="0" dirty="0">
                      <a:ln>
                        <a:noFill/>
                      </a:ln>
                      <a:solidFill>
                        <a:srgbClr val="4E7090"/>
                      </a:solidFill>
                      <a:effectLst/>
                      <a:uLnTx/>
                      <a:uFillTx/>
                      <a:cs typeface="+mn-ea"/>
                      <a:sym typeface="+mn-lt"/>
                    </a:rPr>
                    <a:t>Because there some applicants who applied few days before the deadline of application, but we cannot know whether they finish the whole process, we should delete these dirty data.</a:t>
                  </a:r>
                  <a:endParaRPr kumimoji="1" lang="zh-CN" altLang="en-US" sz="1200" noProof="0" dirty="0">
                    <a:ln>
                      <a:noFill/>
                    </a:ln>
                    <a:solidFill>
                      <a:srgbClr val="4E7090"/>
                    </a:solidFill>
                    <a:effectLst/>
                    <a:uLnTx/>
                    <a:uFillTx/>
                    <a:cs typeface="+mn-ea"/>
                    <a:sym typeface="+mn-lt"/>
                  </a:endParaRPr>
                </a:p>
              </p:txBody>
            </p:sp>
            <p:sp>
              <p:nvSpPr>
                <p:cNvPr id="170" name="圆角矩形 169"/>
                <p:cNvSpPr/>
                <p:nvPr/>
              </p:nvSpPr>
              <p:spPr>
                <a:xfrm>
                  <a:off x="9252" y="2695"/>
                  <a:ext cx="855" cy="880"/>
                </a:xfrm>
                <a:prstGeom prst="roundRect">
                  <a:avLst>
                    <a:gd name="adj" fmla="val 50000"/>
                  </a:avLst>
                </a:prstGeom>
                <a:solidFill>
                  <a:srgbClr val="5B48D0"/>
                </a:solidFill>
                <a:ln>
                  <a:noFill/>
                  <a:prstDash val="lgDashDot"/>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cs typeface="+mn-ea"/>
                      <a:sym typeface="+mn-lt"/>
                    </a:rPr>
                    <a:t> </a:t>
                  </a:r>
                  <a:r>
                    <a:rPr lang="en-US" altLang="zh-CN">
                      <a:cs typeface="+mn-ea"/>
                      <a:sym typeface="+mn-lt"/>
                    </a:rPr>
                    <a:t>             </a:t>
                  </a:r>
                </a:p>
              </p:txBody>
            </p:sp>
            <p:sp>
              <p:nvSpPr>
                <p:cNvPr id="173" name="文本框 172"/>
                <p:cNvSpPr txBox="1"/>
                <p:nvPr/>
              </p:nvSpPr>
              <p:spPr>
                <a:xfrm>
                  <a:off x="9224" y="2772"/>
                  <a:ext cx="912" cy="725"/>
                </a:xfrm>
                <a:prstGeom prst="rect">
                  <a:avLst/>
                </a:prstGeom>
                <a:noFill/>
              </p:spPr>
              <p:txBody>
                <a:bodyPr wrap="square" rtlCol="0">
                  <a:spAutoFit/>
                </a:bodyPr>
                <a:lstStyle/>
                <a:p>
                  <a:pPr algn="ctr"/>
                  <a:r>
                    <a:rPr lang="en-US" altLang="zh-CN" sz="2400" b="1">
                      <a:solidFill>
                        <a:schemeClr val="bg1"/>
                      </a:solidFill>
                      <a:cs typeface="+mn-ea"/>
                      <a:sym typeface="+mn-lt"/>
                    </a:rPr>
                    <a:t>01</a:t>
                  </a:r>
                </a:p>
              </p:txBody>
            </p:sp>
          </p:grpSp>
          <p:grpSp>
            <p:nvGrpSpPr>
              <p:cNvPr id="177" name="组合 176"/>
              <p:cNvGrpSpPr/>
              <p:nvPr/>
            </p:nvGrpSpPr>
            <p:grpSpPr>
              <a:xfrm>
                <a:off x="1622" y="4996"/>
                <a:ext cx="7972" cy="1249"/>
                <a:chOff x="9224" y="2685"/>
                <a:chExt cx="7972" cy="1249"/>
              </a:xfrm>
            </p:grpSpPr>
            <p:sp>
              <p:nvSpPr>
                <p:cNvPr id="178" name="文本框 177"/>
                <p:cNvSpPr txBox="1"/>
                <p:nvPr/>
              </p:nvSpPr>
              <p:spPr>
                <a:xfrm>
                  <a:off x="10339" y="2685"/>
                  <a:ext cx="6857" cy="1249"/>
                </a:xfrm>
                <a:prstGeom prst="rect">
                  <a:avLst/>
                </a:prstGeom>
                <a:noFill/>
              </p:spPr>
              <p:txBody>
                <a:bodyPr wrap="square" rtlCol="0">
                  <a:spAutoFit/>
                </a:bodyPr>
                <a:lstStyle/>
                <a:p>
                  <a:pPr algn="just" fontAlgn="auto">
                    <a:lnSpc>
                      <a:spcPct val="130000"/>
                    </a:lnSpc>
                  </a:pPr>
                  <a:r>
                    <a:rPr kumimoji="1" lang="en-US" altLang="zh-CN" sz="1200" noProof="0" dirty="0">
                      <a:ln>
                        <a:noFill/>
                      </a:ln>
                      <a:solidFill>
                        <a:srgbClr val="4E7090"/>
                      </a:solidFill>
                      <a:effectLst/>
                      <a:uLnTx/>
                      <a:uFillTx/>
                      <a:cs typeface="+mn-ea"/>
                      <a:sym typeface="+mn-lt"/>
                    </a:rPr>
                    <a:t>We can find the average time consumption of the whole process is about 9 days, so we should remove applicants who applied in the last 9 days.</a:t>
                  </a:r>
                  <a:endParaRPr kumimoji="1" lang="zh-CN" altLang="en-US" sz="1200" noProof="0" dirty="0">
                    <a:ln>
                      <a:noFill/>
                    </a:ln>
                    <a:solidFill>
                      <a:srgbClr val="4E7090"/>
                    </a:solidFill>
                    <a:effectLst/>
                    <a:uLnTx/>
                    <a:uFillTx/>
                    <a:cs typeface="+mn-ea"/>
                    <a:sym typeface="+mn-lt"/>
                  </a:endParaRPr>
                </a:p>
              </p:txBody>
            </p:sp>
            <p:sp>
              <p:nvSpPr>
                <p:cNvPr id="179" name="圆角矩形 178"/>
                <p:cNvSpPr/>
                <p:nvPr/>
              </p:nvSpPr>
              <p:spPr>
                <a:xfrm>
                  <a:off x="9234" y="2691"/>
                  <a:ext cx="855" cy="880"/>
                </a:xfrm>
                <a:prstGeom prst="roundRect">
                  <a:avLst>
                    <a:gd name="adj" fmla="val 50000"/>
                  </a:avLst>
                </a:prstGeom>
                <a:solidFill>
                  <a:srgbClr val="5B48D0"/>
                </a:solidFill>
                <a:ln>
                  <a:noFill/>
                  <a:prstDash val="lgDashDot"/>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cs typeface="+mn-ea"/>
                      <a:sym typeface="+mn-lt"/>
                    </a:rPr>
                    <a:t> </a:t>
                  </a:r>
                  <a:r>
                    <a:rPr lang="en-US" altLang="zh-CN">
                      <a:cs typeface="+mn-ea"/>
                      <a:sym typeface="+mn-lt"/>
                    </a:rPr>
                    <a:t>             </a:t>
                  </a:r>
                </a:p>
              </p:txBody>
            </p:sp>
            <p:sp>
              <p:nvSpPr>
                <p:cNvPr id="180" name="文本框 179"/>
                <p:cNvSpPr txBox="1"/>
                <p:nvPr/>
              </p:nvSpPr>
              <p:spPr>
                <a:xfrm>
                  <a:off x="9224" y="2772"/>
                  <a:ext cx="912" cy="725"/>
                </a:xfrm>
                <a:prstGeom prst="rect">
                  <a:avLst/>
                </a:prstGeom>
                <a:noFill/>
              </p:spPr>
              <p:txBody>
                <a:bodyPr wrap="square" rtlCol="0">
                  <a:spAutoFit/>
                </a:bodyPr>
                <a:lstStyle/>
                <a:p>
                  <a:pPr algn="ctr"/>
                  <a:r>
                    <a:rPr lang="en-US" altLang="zh-CN" sz="2400" b="1">
                      <a:solidFill>
                        <a:schemeClr val="bg1"/>
                      </a:solidFill>
                      <a:cs typeface="+mn-ea"/>
                      <a:sym typeface="+mn-lt"/>
                    </a:rPr>
                    <a:t>02</a:t>
                  </a:r>
                </a:p>
              </p:txBody>
            </p:sp>
          </p:grpSp>
          <p:grpSp>
            <p:nvGrpSpPr>
              <p:cNvPr id="181" name="组合 180"/>
              <p:cNvGrpSpPr/>
              <p:nvPr/>
            </p:nvGrpSpPr>
            <p:grpSpPr>
              <a:xfrm>
                <a:off x="1593" y="3506"/>
                <a:ext cx="16171" cy="4571"/>
                <a:chOff x="9167" y="-928"/>
                <a:chExt cx="16171" cy="4571"/>
              </a:xfrm>
            </p:grpSpPr>
            <p:sp>
              <p:nvSpPr>
                <p:cNvPr id="182" name="文本框 181"/>
                <p:cNvSpPr txBox="1"/>
                <p:nvPr/>
              </p:nvSpPr>
              <p:spPr>
                <a:xfrm>
                  <a:off x="18481" y="-928"/>
                  <a:ext cx="6857" cy="493"/>
                </a:xfrm>
                <a:prstGeom prst="rect">
                  <a:avLst/>
                </a:prstGeom>
                <a:noFill/>
              </p:spPr>
              <p:txBody>
                <a:bodyPr wrap="square" rtlCol="0">
                  <a:spAutoFit/>
                </a:bodyPr>
                <a:lstStyle/>
                <a:p>
                  <a:pPr algn="just" fontAlgn="auto">
                    <a:lnSpc>
                      <a:spcPct val="130000"/>
                    </a:lnSpc>
                  </a:pPr>
                  <a:r>
                    <a:rPr lang="en-US" altLang="zh-CN" sz="1200" noProof="0" dirty="0">
                      <a:ln>
                        <a:noFill/>
                      </a:ln>
                      <a:solidFill>
                        <a:srgbClr val="4E7090"/>
                      </a:solidFill>
                      <a:effectLst/>
                      <a:uLnTx/>
                      <a:uFillTx/>
                      <a:cs typeface="+mn-ea"/>
                      <a:sym typeface="+mn-lt"/>
                    </a:rPr>
                    <a:t>After pre-processing, information of data cleared is shown blew.</a:t>
                  </a:r>
                  <a:endParaRPr kumimoji="1" lang="zh-CN" altLang="en-US" sz="1200" noProof="0" dirty="0">
                    <a:ln>
                      <a:noFill/>
                    </a:ln>
                    <a:solidFill>
                      <a:srgbClr val="4E7090"/>
                    </a:solidFill>
                    <a:effectLst/>
                    <a:uLnTx/>
                    <a:uFillTx/>
                    <a:cs typeface="+mn-ea"/>
                    <a:sym typeface="+mn-lt"/>
                  </a:endParaRPr>
                </a:p>
              </p:txBody>
            </p:sp>
            <p:sp>
              <p:nvSpPr>
                <p:cNvPr id="183" name="圆角矩形 182"/>
                <p:cNvSpPr/>
                <p:nvPr/>
              </p:nvSpPr>
              <p:spPr>
                <a:xfrm>
                  <a:off x="9187" y="2763"/>
                  <a:ext cx="855" cy="880"/>
                </a:xfrm>
                <a:prstGeom prst="roundRect">
                  <a:avLst>
                    <a:gd name="adj" fmla="val 50000"/>
                  </a:avLst>
                </a:prstGeom>
                <a:solidFill>
                  <a:srgbClr val="5B48D0"/>
                </a:solidFill>
                <a:ln>
                  <a:noFill/>
                  <a:prstDash val="lgDashDot"/>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cs typeface="+mn-ea"/>
                      <a:sym typeface="+mn-lt"/>
                    </a:rPr>
                    <a:t> </a:t>
                  </a:r>
                  <a:r>
                    <a:rPr lang="en-US" altLang="zh-CN">
                      <a:cs typeface="+mn-ea"/>
                      <a:sym typeface="+mn-lt"/>
                    </a:rPr>
                    <a:t>             </a:t>
                  </a:r>
                </a:p>
              </p:txBody>
            </p:sp>
            <p:sp>
              <p:nvSpPr>
                <p:cNvPr id="184" name="文本框 183"/>
                <p:cNvSpPr txBox="1"/>
                <p:nvPr/>
              </p:nvSpPr>
              <p:spPr>
                <a:xfrm>
                  <a:off x="9167" y="2831"/>
                  <a:ext cx="912" cy="725"/>
                </a:xfrm>
                <a:prstGeom prst="rect">
                  <a:avLst/>
                </a:prstGeom>
                <a:noFill/>
              </p:spPr>
              <p:txBody>
                <a:bodyPr wrap="square" rtlCol="0">
                  <a:spAutoFit/>
                </a:bodyPr>
                <a:lstStyle/>
                <a:p>
                  <a:pPr algn="ctr"/>
                  <a:r>
                    <a:rPr lang="en-US" altLang="zh-CN" sz="2400" b="1" dirty="0">
                      <a:solidFill>
                        <a:schemeClr val="bg1"/>
                      </a:solidFill>
                      <a:cs typeface="+mn-ea"/>
                      <a:sym typeface="+mn-lt"/>
                    </a:rPr>
                    <a:t>03</a:t>
                  </a:r>
                </a:p>
              </p:txBody>
            </p:sp>
          </p:grpSp>
          <p:cxnSp>
            <p:nvCxnSpPr>
              <p:cNvPr id="185" name="直接连接符 184"/>
              <p:cNvCxnSpPr/>
              <p:nvPr/>
            </p:nvCxnSpPr>
            <p:spPr>
              <a:xfrm>
                <a:off x="2848" y="4384"/>
                <a:ext cx="6442" cy="0"/>
              </a:xfrm>
              <a:prstGeom prst="line">
                <a:avLst/>
              </a:prstGeom>
              <a:ln>
                <a:solidFill>
                  <a:srgbClr val="5B48D0"/>
                </a:solidFill>
                <a:prstDash val="dash"/>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a:off x="2848" y="6507"/>
                <a:ext cx="6442" cy="0"/>
              </a:xfrm>
              <a:prstGeom prst="line">
                <a:avLst/>
              </a:prstGeom>
              <a:ln>
                <a:solidFill>
                  <a:srgbClr val="5B48D0"/>
                </a:solidFill>
                <a:prstDash val="dash"/>
              </a:ln>
            </p:spPr>
            <p:style>
              <a:lnRef idx="1">
                <a:schemeClr val="accent1"/>
              </a:lnRef>
              <a:fillRef idx="0">
                <a:schemeClr val="accent1"/>
              </a:fillRef>
              <a:effectRef idx="0">
                <a:schemeClr val="accent1"/>
              </a:effectRef>
              <a:fontRef idx="minor">
                <a:schemeClr val="tx1"/>
              </a:fontRef>
            </p:style>
          </p:cxnSp>
        </p:grpSp>
      </p:grpSp>
      <p:graphicFrame>
        <p:nvGraphicFramePr>
          <p:cNvPr id="7" name="图表 6">
            <a:extLst>
              <a:ext uri="{FF2B5EF4-FFF2-40B4-BE49-F238E27FC236}">
                <a16:creationId xmlns:a16="http://schemas.microsoft.com/office/drawing/2014/main" id="{EABFABCF-0802-621D-AA06-6DE8D9E6975B}"/>
              </a:ext>
            </a:extLst>
          </p:cNvPr>
          <p:cNvGraphicFramePr/>
          <p:nvPr>
            <p:extLst>
              <p:ext uri="{D42A27DB-BD31-4B8C-83A1-F6EECF244321}">
                <p14:modId xmlns:p14="http://schemas.microsoft.com/office/powerpoint/2010/main" val="1277172240"/>
              </p:ext>
            </p:extLst>
          </p:nvPr>
        </p:nvGraphicFramePr>
        <p:xfrm>
          <a:off x="6811369" y="2662660"/>
          <a:ext cx="4500880" cy="3315123"/>
        </p:xfrm>
        <a:graphic>
          <a:graphicData uri="http://schemas.openxmlformats.org/drawingml/2006/chart">
            <c:chart xmlns:c="http://schemas.openxmlformats.org/drawingml/2006/chart" xmlns:r="http://schemas.openxmlformats.org/officeDocument/2006/relationships" r:id="rId4"/>
          </a:graphicData>
        </a:graphic>
      </p:graphicFrame>
      <p:sp>
        <p:nvSpPr>
          <p:cNvPr id="25" name="文本框 24">
            <a:extLst>
              <a:ext uri="{FF2B5EF4-FFF2-40B4-BE49-F238E27FC236}">
                <a16:creationId xmlns:a16="http://schemas.microsoft.com/office/drawing/2014/main" id="{B2764E9D-E95C-78C1-115B-25CD70F8D1CD}"/>
              </a:ext>
            </a:extLst>
          </p:cNvPr>
          <p:cNvSpPr txBox="1"/>
          <p:nvPr/>
        </p:nvSpPr>
        <p:spPr>
          <a:xfrm>
            <a:off x="1737994" y="4676775"/>
            <a:ext cx="4354195" cy="793166"/>
          </a:xfrm>
          <a:prstGeom prst="rect">
            <a:avLst/>
          </a:prstGeom>
          <a:noFill/>
        </p:spPr>
        <p:txBody>
          <a:bodyPr wrap="square" rtlCol="0">
            <a:spAutoFit/>
          </a:bodyPr>
          <a:lstStyle/>
          <a:p>
            <a:pPr algn="just">
              <a:lnSpc>
                <a:spcPct val="130000"/>
              </a:lnSpc>
            </a:pPr>
            <a:r>
              <a:rPr lang="en-US" altLang="zh-CN" sz="1200" noProof="0" dirty="0">
                <a:ln>
                  <a:noFill/>
                </a:ln>
                <a:solidFill>
                  <a:srgbClr val="4E7090"/>
                </a:solidFill>
                <a:effectLst/>
                <a:uLnTx/>
                <a:uFillTx/>
                <a:cs typeface="+mn-ea"/>
                <a:sym typeface="+mn-lt"/>
              </a:rPr>
              <a:t>After pre-processing</a:t>
            </a:r>
            <a:r>
              <a:rPr lang="zh-CN" altLang="en-US" sz="1200" noProof="0" dirty="0">
                <a:ln>
                  <a:noFill/>
                </a:ln>
                <a:solidFill>
                  <a:srgbClr val="4E7090"/>
                </a:solidFill>
                <a:effectLst/>
                <a:uLnTx/>
                <a:uFillTx/>
                <a:cs typeface="+mn-ea"/>
                <a:sym typeface="+mn-lt"/>
              </a:rPr>
              <a:t>，</a:t>
            </a:r>
            <a:r>
              <a:rPr kumimoji="1" lang="en-US" altLang="zh-CN" sz="1200" dirty="0">
                <a:solidFill>
                  <a:srgbClr val="4E7090"/>
                </a:solidFill>
                <a:cs typeface="+mn-ea"/>
                <a:sym typeface="+mn-lt"/>
              </a:rPr>
              <a:t>c</a:t>
            </a:r>
            <a:r>
              <a:rPr kumimoji="1" lang="en-US" altLang="zh-CN" sz="1200" noProof="0" dirty="0" err="1">
                <a:ln>
                  <a:noFill/>
                </a:ln>
                <a:solidFill>
                  <a:srgbClr val="4E7090"/>
                </a:solidFill>
                <a:effectLst/>
                <a:uLnTx/>
                <a:uFillTx/>
                <a:cs typeface="+mn-ea"/>
                <a:sym typeface="+mn-lt"/>
              </a:rPr>
              <a:t>onversion</a:t>
            </a:r>
            <a:r>
              <a:rPr kumimoji="1" lang="en-US" altLang="zh-CN" sz="1200" noProof="0" dirty="0">
                <a:ln>
                  <a:noFill/>
                </a:ln>
                <a:solidFill>
                  <a:srgbClr val="4E7090"/>
                </a:solidFill>
                <a:effectLst/>
                <a:uLnTx/>
                <a:uFillTx/>
                <a:cs typeface="+mn-ea"/>
                <a:sym typeface="+mn-lt"/>
              </a:rPr>
              <a:t> rate </a:t>
            </a:r>
            <a:r>
              <a:rPr kumimoji="1" lang="en-US" altLang="zh-CN" sz="1200" dirty="0">
                <a:solidFill>
                  <a:srgbClr val="4E7090"/>
                </a:solidFill>
                <a:cs typeface="+mn-ea"/>
                <a:sym typeface="+mn-lt"/>
              </a:rPr>
              <a:t>of</a:t>
            </a:r>
            <a:r>
              <a:rPr kumimoji="1" lang="zh-CN" altLang="en-US" sz="1200" dirty="0">
                <a:solidFill>
                  <a:srgbClr val="4E7090"/>
                </a:solidFill>
                <a:cs typeface="+mn-ea"/>
                <a:sym typeface="+mn-lt"/>
              </a:rPr>
              <a:t> </a:t>
            </a:r>
            <a:r>
              <a:rPr kumimoji="1" lang="en-US" altLang="zh-CN" sz="1200" dirty="0">
                <a:solidFill>
                  <a:srgbClr val="4E7090"/>
                </a:solidFill>
                <a:cs typeface="+mn-ea"/>
                <a:sym typeface="+mn-lt"/>
              </a:rPr>
              <a:t>control</a:t>
            </a:r>
            <a:r>
              <a:rPr kumimoji="1" lang="zh-CN" altLang="en-US" sz="1200" dirty="0">
                <a:solidFill>
                  <a:srgbClr val="4E7090"/>
                </a:solidFill>
                <a:cs typeface="+mn-ea"/>
                <a:sym typeface="+mn-lt"/>
              </a:rPr>
              <a:t> </a:t>
            </a:r>
            <a:r>
              <a:rPr kumimoji="1" lang="en-US" altLang="zh-CN" sz="1200" dirty="0">
                <a:solidFill>
                  <a:srgbClr val="4E7090"/>
                </a:solidFill>
                <a:cs typeface="+mn-ea"/>
                <a:sym typeface="+mn-lt"/>
              </a:rPr>
              <a:t>group</a:t>
            </a:r>
            <a:r>
              <a:rPr kumimoji="1" lang="zh-CN" altLang="en-US" sz="1200" dirty="0">
                <a:solidFill>
                  <a:srgbClr val="4E7090"/>
                </a:solidFill>
                <a:cs typeface="+mn-ea"/>
                <a:sym typeface="+mn-lt"/>
              </a:rPr>
              <a:t> </a:t>
            </a:r>
            <a:r>
              <a:rPr kumimoji="1" lang="en-US" altLang="zh-CN" sz="1200" dirty="0">
                <a:solidFill>
                  <a:srgbClr val="4E7090"/>
                </a:solidFill>
                <a:cs typeface="+mn-ea"/>
                <a:sym typeface="+mn-lt"/>
              </a:rPr>
              <a:t>becomes</a:t>
            </a:r>
            <a:r>
              <a:rPr kumimoji="1" lang="en-US" altLang="zh-CN" sz="1200" noProof="0" dirty="0">
                <a:ln>
                  <a:noFill/>
                </a:ln>
                <a:solidFill>
                  <a:srgbClr val="4E7090"/>
                </a:solidFill>
                <a:effectLst/>
                <a:uLnTx/>
                <a:uFillTx/>
                <a:cs typeface="+mn-ea"/>
                <a:sym typeface="+mn-lt"/>
              </a:rPr>
              <a:t> about 26.3%,</a:t>
            </a:r>
            <a:r>
              <a:rPr kumimoji="1" lang="en-US" altLang="zh-CN" sz="1200" dirty="0">
                <a:solidFill>
                  <a:srgbClr val="4E7090"/>
                </a:solidFill>
                <a:cs typeface="+mn-ea"/>
                <a:sym typeface="+mn-lt"/>
              </a:rPr>
              <a:t> c</a:t>
            </a:r>
            <a:r>
              <a:rPr kumimoji="1" lang="en-US" altLang="zh-CN" sz="1200" noProof="0" dirty="0" err="1">
                <a:ln>
                  <a:noFill/>
                </a:ln>
                <a:solidFill>
                  <a:srgbClr val="4E7090"/>
                </a:solidFill>
                <a:effectLst/>
                <a:uLnTx/>
                <a:uFillTx/>
                <a:cs typeface="+mn-ea"/>
                <a:sym typeface="+mn-lt"/>
              </a:rPr>
              <a:t>onversion</a:t>
            </a:r>
            <a:r>
              <a:rPr kumimoji="1" lang="en-US" altLang="zh-CN" sz="1200" noProof="0" dirty="0">
                <a:ln>
                  <a:noFill/>
                </a:ln>
                <a:solidFill>
                  <a:srgbClr val="4E7090"/>
                </a:solidFill>
                <a:effectLst/>
                <a:uLnTx/>
                <a:uFillTx/>
                <a:cs typeface="+mn-ea"/>
                <a:sym typeface="+mn-lt"/>
              </a:rPr>
              <a:t> rate </a:t>
            </a:r>
            <a:r>
              <a:rPr kumimoji="1" lang="en-US" altLang="zh-CN" sz="1200" dirty="0">
                <a:solidFill>
                  <a:srgbClr val="4E7090"/>
                </a:solidFill>
                <a:cs typeface="+mn-ea"/>
                <a:sym typeface="+mn-lt"/>
              </a:rPr>
              <a:t>of</a:t>
            </a:r>
            <a:r>
              <a:rPr kumimoji="1" lang="zh-CN" altLang="en-US" sz="1200" dirty="0">
                <a:solidFill>
                  <a:srgbClr val="4E7090"/>
                </a:solidFill>
                <a:cs typeface="+mn-ea"/>
                <a:sym typeface="+mn-lt"/>
              </a:rPr>
              <a:t> </a:t>
            </a:r>
            <a:r>
              <a:rPr kumimoji="1" lang="en-US" altLang="zh-CN" sz="1200" dirty="0">
                <a:solidFill>
                  <a:srgbClr val="4E7090"/>
                </a:solidFill>
                <a:cs typeface="+mn-ea"/>
                <a:sym typeface="+mn-lt"/>
              </a:rPr>
              <a:t>control</a:t>
            </a:r>
            <a:r>
              <a:rPr kumimoji="1" lang="zh-CN" altLang="en-US" sz="1200" dirty="0">
                <a:solidFill>
                  <a:srgbClr val="4E7090"/>
                </a:solidFill>
                <a:cs typeface="+mn-ea"/>
                <a:sym typeface="+mn-lt"/>
              </a:rPr>
              <a:t> </a:t>
            </a:r>
            <a:r>
              <a:rPr kumimoji="1" lang="en-US" altLang="zh-CN" sz="1200" dirty="0">
                <a:solidFill>
                  <a:srgbClr val="4E7090"/>
                </a:solidFill>
                <a:cs typeface="+mn-ea"/>
                <a:sym typeface="+mn-lt"/>
              </a:rPr>
              <a:t>group</a:t>
            </a:r>
            <a:r>
              <a:rPr kumimoji="1" lang="zh-CN" altLang="en-US" sz="1200" dirty="0">
                <a:solidFill>
                  <a:srgbClr val="4E7090"/>
                </a:solidFill>
                <a:cs typeface="+mn-ea"/>
                <a:sym typeface="+mn-lt"/>
              </a:rPr>
              <a:t> </a:t>
            </a:r>
            <a:r>
              <a:rPr kumimoji="1" lang="en-US" altLang="zh-CN" sz="1200" dirty="0">
                <a:solidFill>
                  <a:srgbClr val="4E7090"/>
                </a:solidFill>
                <a:cs typeface="+mn-ea"/>
                <a:sym typeface="+mn-lt"/>
              </a:rPr>
              <a:t>becomes</a:t>
            </a:r>
            <a:r>
              <a:rPr kumimoji="1" lang="en-US" altLang="zh-CN" sz="1200" noProof="0" dirty="0">
                <a:ln>
                  <a:noFill/>
                </a:ln>
                <a:solidFill>
                  <a:srgbClr val="4E7090"/>
                </a:solidFill>
                <a:effectLst/>
                <a:uLnTx/>
                <a:uFillTx/>
                <a:cs typeface="+mn-ea"/>
                <a:sym typeface="+mn-lt"/>
              </a:rPr>
              <a:t> about 42.1%.</a:t>
            </a:r>
            <a:endParaRPr kumimoji="1" lang="zh-CN" altLang="en-US" sz="1200" noProof="0" dirty="0">
              <a:ln>
                <a:noFill/>
              </a:ln>
              <a:solidFill>
                <a:srgbClr val="4E7090"/>
              </a:solidFill>
              <a:effectLst/>
              <a:uLnTx/>
              <a:uFillTx/>
              <a:cs typeface="+mn-ea"/>
              <a:sym typeface="+mn-lt"/>
            </a:endParaRPr>
          </a:p>
        </p:txBody>
      </p:sp>
    </p:spTree>
    <p:custDataLst>
      <p:tags r:id="rId1"/>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34"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from="(-#ppt_w/2)" to="(#ppt_x)" calcmode="lin" valueType="num">
                                      <p:cBhvr>
                                        <p:cTn id="11" dur="600" fill="hold">
                                          <p:stCondLst>
                                            <p:cond delay="0"/>
                                          </p:stCondLst>
                                        </p:cTn>
                                        <p:tgtEl>
                                          <p:spTgt spid="3"/>
                                        </p:tgtEl>
                                        <p:attrNameLst>
                                          <p:attrName>ppt_x</p:attrName>
                                        </p:attrNameLst>
                                      </p:cBhvr>
                                    </p:anim>
                                    <p:anim from="0" to="-1.0" calcmode="lin" valueType="num">
                                      <p:cBhvr>
                                        <p:cTn id="12" dur="200" decel="50000" autoRev="1" fill="hold">
                                          <p:stCondLst>
                                            <p:cond delay="600"/>
                                          </p:stCondLst>
                                        </p:cTn>
                                        <p:tgtEl>
                                          <p:spTgt spid="3"/>
                                        </p:tgtEl>
                                        <p:attrNameLst>
                                          <p:attrName>xshear</p:attrName>
                                        </p:attrNameLst>
                                      </p:cBhvr>
                                    </p:anim>
                                    <p:animScale>
                                      <p:cBhvr>
                                        <p:cTn id="13" dur="200" decel="100000" autoRev="1" fill="hold">
                                          <p:stCondLst>
                                            <p:cond delay="600"/>
                                          </p:stCondLst>
                                        </p:cTn>
                                        <p:tgtEl>
                                          <p:spTgt spid="3"/>
                                        </p:tgtEl>
                                      </p:cBhvr>
                                      <p:from x="100000" y="100000"/>
                                      <p:to x="80000" y="100000"/>
                                    </p:animScale>
                                    <p:anim by="(#ppt_h/3+#ppt_w*0.1)" calcmode="lin" valueType="num">
                                      <p:cBhvr additive="sum">
                                        <p:cTn id="14" dur="200" decel="100000" autoRev="1" fill="hold">
                                          <p:stCondLst>
                                            <p:cond delay="600"/>
                                          </p:stCondLst>
                                        </p:cTn>
                                        <p:tgtEl>
                                          <p:spTgt spid="3"/>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EF0F4"/>
        </a:solidFill>
        <a:effectLst/>
      </p:bgPr>
    </p:bg>
    <p:spTree>
      <p:nvGrpSpPr>
        <p:cNvPr id="1" name=""/>
        <p:cNvGrpSpPr/>
        <p:nvPr/>
      </p:nvGrpSpPr>
      <p:grpSpPr>
        <a:xfrm>
          <a:off x="0" y="0"/>
          <a:ext cx="0" cy="0"/>
          <a:chOff x="0" y="0"/>
          <a:chExt cx="0" cy="0"/>
        </a:xfrm>
      </p:grpSpPr>
      <p:grpSp>
        <p:nvGrpSpPr>
          <p:cNvPr id="4" name="组合 3"/>
          <p:cNvGrpSpPr/>
          <p:nvPr/>
        </p:nvGrpSpPr>
        <p:grpSpPr>
          <a:xfrm>
            <a:off x="4271010" y="523240"/>
            <a:ext cx="3649980" cy="527050"/>
            <a:chOff x="6726" y="446"/>
            <a:chExt cx="5748" cy="830"/>
          </a:xfrm>
        </p:grpSpPr>
        <p:sp>
          <p:nvSpPr>
            <p:cNvPr id="48" name="圆角矩形 47"/>
            <p:cNvSpPr/>
            <p:nvPr/>
          </p:nvSpPr>
          <p:spPr>
            <a:xfrm>
              <a:off x="6726" y="446"/>
              <a:ext cx="5748" cy="830"/>
            </a:xfrm>
            <a:prstGeom prst="roundRect">
              <a:avLst>
                <a:gd name="adj" fmla="val 50000"/>
              </a:avLst>
            </a:prstGeom>
            <a:solidFill>
              <a:srgbClr val="EEF0F4"/>
            </a:solidFill>
            <a:ln w="0">
              <a:gradFill>
                <a:gsLst>
                  <a:gs pos="100000">
                    <a:srgbClr val="DAE9FB"/>
                  </a:gs>
                  <a:gs pos="0">
                    <a:schemeClr val="accent1">
                      <a:lumMod val="30000"/>
                      <a:lumOff val="70000"/>
                    </a:schemeClr>
                  </a:gs>
                </a:gsLst>
                <a:lin ang="0" scaled="0"/>
              </a:gra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cs typeface="+mn-ea"/>
                <a:sym typeface="+mn-lt"/>
              </a:endParaRPr>
            </a:p>
          </p:txBody>
        </p:sp>
        <p:sp>
          <p:nvSpPr>
            <p:cNvPr id="35" name="文本框 34"/>
            <p:cNvSpPr txBox="1"/>
            <p:nvPr/>
          </p:nvSpPr>
          <p:spPr>
            <a:xfrm>
              <a:off x="7327" y="523"/>
              <a:ext cx="4546" cy="679"/>
            </a:xfrm>
            <a:prstGeom prst="rect">
              <a:avLst/>
            </a:prstGeom>
            <a:noFill/>
          </p:spPr>
          <p:txBody>
            <a:bodyPr wrap="square" rtlCol="0">
              <a:spAutoFit/>
            </a:bodyPr>
            <a:lstStyle/>
            <a:p>
              <a:pPr algn="ctr"/>
              <a:r>
                <a:rPr lang="en-US" altLang="zh-CN" sz="2200" b="1" dirty="0">
                  <a:solidFill>
                    <a:srgbClr val="5B48D0"/>
                  </a:solidFill>
                  <a:cs typeface="+mn-ea"/>
                  <a:sym typeface="+mn-lt"/>
                </a:rPr>
                <a:t>hypothesis-testing</a:t>
              </a:r>
              <a:endParaRPr lang="zh-CN" altLang="en-US" sz="2200" b="1" dirty="0">
                <a:solidFill>
                  <a:srgbClr val="5B48D0"/>
                </a:solidFill>
                <a:cs typeface="+mn-ea"/>
                <a:sym typeface="+mn-lt"/>
              </a:endParaRPr>
            </a:p>
          </p:txBody>
        </p:sp>
      </p:grpSp>
      <p:grpSp>
        <p:nvGrpSpPr>
          <p:cNvPr id="28" name="组合 27"/>
          <p:cNvGrpSpPr/>
          <p:nvPr/>
        </p:nvGrpSpPr>
        <p:grpSpPr>
          <a:xfrm>
            <a:off x="5466080" y="1941195"/>
            <a:ext cx="6054090" cy="4372610"/>
            <a:chOff x="8338" y="3233"/>
            <a:chExt cx="9534" cy="6886"/>
          </a:xfrm>
        </p:grpSpPr>
        <p:grpSp>
          <p:nvGrpSpPr>
            <p:cNvPr id="3" name="组合 2"/>
            <p:cNvGrpSpPr/>
            <p:nvPr/>
          </p:nvGrpSpPr>
          <p:grpSpPr>
            <a:xfrm>
              <a:off x="8338" y="3233"/>
              <a:ext cx="9534" cy="2211"/>
              <a:chOff x="9813" y="3628"/>
              <a:chExt cx="9534" cy="2211"/>
            </a:xfrm>
          </p:grpSpPr>
          <p:sp>
            <p:nvSpPr>
              <p:cNvPr id="10" name="文本框 9"/>
              <p:cNvSpPr txBox="1"/>
              <p:nvPr/>
            </p:nvSpPr>
            <p:spPr>
              <a:xfrm>
                <a:off x="9813" y="3628"/>
                <a:ext cx="3142" cy="582"/>
              </a:xfrm>
              <a:prstGeom prst="rect">
                <a:avLst/>
              </a:prstGeom>
              <a:noFill/>
            </p:spPr>
            <p:txBody>
              <a:bodyPr wrap="square" rtlCol="0">
                <a:spAutoFit/>
              </a:bodyPr>
              <a:lstStyle/>
              <a:p>
                <a:pPr algn="l"/>
                <a:r>
                  <a:rPr lang="en-US" altLang="zh-CN" b="1" dirty="0">
                    <a:solidFill>
                      <a:srgbClr val="54628D"/>
                    </a:solidFill>
                    <a:cs typeface="+mn-ea"/>
                    <a:sym typeface="+mn-lt"/>
                  </a:rPr>
                  <a:t>Recommendation:</a:t>
                </a:r>
                <a:endParaRPr lang="zh-CN" altLang="en-US" b="1" dirty="0">
                  <a:solidFill>
                    <a:srgbClr val="54628D"/>
                  </a:solidFill>
                  <a:cs typeface="+mn-ea"/>
                  <a:sym typeface="+mn-lt"/>
                </a:endParaRPr>
              </a:p>
            </p:txBody>
          </p:sp>
          <p:sp>
            <p:nvSpPr>
              <p:cNvPr id="34" name="文本框 33"/>
              <p:cNvSpPr txBox="1"/>
              <p:nvPr/>
            </p:nvSpPr>
            <p:spPr>
              <a:xfrm>
                <a:off x="9813" y="4212"/>
                <a:ext cx="9534" cy="1627"/>
              </a:xfrm>
              <a:prstGeom prst="rect">
                <a:avLst/>
              </a:prstGeom>
              <a:noFill/>
            </p:spPr>
            <p:txBody>
              <a:bodyPr wrap="square" rtlCol="0">
                <a:spAutoFit/>
              </a:bodyPr>
              <a:lstStyle/>
              <a:p>
                <a:pPr algn="just" fontAlgn="auto">
                  <a:lnSpc>
                    <a:spcPct val="130000"/>
                  </a:lnSpc>
                </a:pPr>
                <a:r>
                  <a:rPr kumimoji="1" lang="en-US" altLang="zh-CN" sz="1200" dirty="0">
                    <a:solidFill>
                      <a:srgbClr val="4E7090"/>
                    </a:solidFill>
                    <a:cs typeface="+mn-ea"/>
                    <a:sym typeface="+mn-lt"/>
                  </a:rPr>
                  <a:t>According to Interval estimation and Z-test, we can find our conclusion that it is effective to</a:t>
                </a:r>
                <a:r>
                  <a:rPr lang="en-US" altLang="zh-CN" sz="1200" noProof="0" dirty="0">
                    <a:ln>
                      <a:noFill/>
                    </a:ln>
                    <a:solidFill>
                      <a:srgbClr val="4E7090"/>
                    </a:solidFill>
                    <a:effectLst/>
                    <a:uLnTx/>
                    <a:uFillTx/>
                    <a:cs typeface="+mn-ea"/>
                    <a:sym typeface="+mn-lt"/>
                  </a:rPr>
                  <a:t> initiates applicant background check earlier. It is worth noting that </a:t>
                </a:r>
                <a:r>
                  <a:rPr kumimoji="1" lang="en-US" altLang="zh-CN" sz="1200" dirty="0">
                    <a:solidFill>
                      <a:srgbClr val="4E7090"/>
                    </a:solidFill>
                    <a:cs typeface="+mn-ea"/>
                    <a:sym typeface="+mn-lt"/>
                  </a:rPr>
                  <a:t>  although conversion rate is improved by this method, background check cost $30, we should also verify whether this  will be cost-effective.</a:t>
                </a:r>
              </a:p>
            </p:txBody>
          </p:sp>
        </p:grpSp>
        <p:grpSp>
          <p:nvGrpSpPr>
            <p:cNvPr id="27" name="组合 26"/>
            <p:cNvGrpSpPr/>
            <p:nvPr/>
          </p:nvGrpSpPr>
          <p:grpSpPr>
            <a:xfrm>
              <a:off x="8338" y="6453"/>
              <a:ext cx="9534" cy="3666"/>
              <a:chOff x="8338" y="6453"/>
              <a:chExt cx="9534" cy="3666"/>
            </a:xfrm>
          </p:grpSpPr>
          <p:grpSp>
            <p:nvGrpSpPr>
              <p:cNvPr id="25" name="组合 24"/>
              <p:cNvGrpSpPr/>
              <p:nvPr/>
            </p:nvGrpSpPr>
            <p:grpSpPr>
              <a:xfrm>
                <a:off x="8338" y="6453"/>
                <a:ext cx="4396" cy="3666"/>
                <a:chOff x="8338" y="6453"/>
                <a:chExt cx="4396" cy="3666"/>
              </a:xfrm>
            </p:grpSpPr>
            <p:grpSp>
              <p:nvGrpSpPr>
                <p:cNvPr id="21" name="组合 20"/>
                <p:cNvGrpSpPr/>
                <p:nvPr/>
              </p:nvGrpSpPr>
              <p:grpSpPr>
                <a:xfrm>
                  <a:off x="8460" y="6453"/>
                  <a:ext cx="4274" cy="905"/>
                  <a:chOff x="8803" y="6450"/>
                  <a:chExt cx="4274" cy="905"/>
                </a:xfrm>
              </p:grpSpPr>
              <p:grpSp>
                <p:nvGrpSpPr>
                  <p:cNvPr id="117" name="组合 116"/>
                  <p:cNvGrpSpPr/>
                  <p:nvPr/>
                </p:nvGrpSpPr>
                <p:grpSpPr>
                  <a:xfrm>
                    <a:off x="8803" y="6450"/>
                    <a:ext cx="905" cy="905"/>
                    <a:chOff x="1955" y="5152"/>
                    <a:chExt cx="1916" cy="1916"/>
                  </a:xfrm>
                </p:grpSpPr>
                <p:grpSp>
                  <p:nvGrpSpPr>
                    <p:cNvPr id="118" name="组合 117"/>
                    <p:cNvGrpSpPr/>
                    <p:nvPr/>
                  </p:nvGrpSpPr>
                  <p:grpSpPr>
                    <a:xfrm>
                      <a:off x="1955" y="5152"/>
                      <a:ext cx="1916" cy="1916"/>
                      <a:chOff x="1955" y="5151"/>
                      <a:chExt cx="1916" cy="1916"/>
                    </a:xfrm>
                  </p:grpSpPr>
                  <p:grpSp>
                    <p:nvGrpSpPr>
                      <p:cNvPr id="119" name="组合 118"/>
                      <p:cNvGrpSpPr/>
                      <p:nvPr/>
                    </p:nvGrpSpPr>
                    <p:grpSpPr>
                      <a:xfrm>
                        <a:off x="1955" y="5151"/>
                        <a:ext cx="1917" cy="1917"/>
                        <a:chOff x="3440" y="3620"/>
                        <a:chExt cx="2692" cy="2692"/>
                      </a:xfrm>
                    </p:grpSpPr>
                    <p:sp>
                      <p:nvSpPr>
                        <p:cNvPr id="120" name="圆角矩形 119"/>
                        <p:cNvSpPr/>
                        <p:nvPr/>
                      </p:nvSpPr>
                      <p:spPr>
                        <a:xfrm>
                          <a:off x="3440" y="3620"/>
                          <a:ext cx="2693" cy="2693"/>
                        </a:xfrm>
                        <a:prstGeom prst="roundRect">
                          <a:avLst/>
                        </a:prstGeom>
                        <a:solidFill>
                          <a:srgbClr val="EEF0F4"/>
                        </a:solidFill>
                        <a:ln>
                          <a:noFill/>
                        </a:ln>
                        <a:effectLst>
                          <a:outerShdw blurRad="279400" dist="215900" dir="13500000" algn="br" rotWithShape="0">
                            <a:schemeClr val="bg1">
                              <a:alpha val="8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1" name="圆角矩形 120"/>
                        <p:cNvSpPr/>
                        <p:nvPr/>
                      </p:nvSpPr>
                      <p:spPr>
                        <a:xfrm>
                          <a:off x="3440" y="3620"/>
                          <a:ext cx="2693" cy="2693"/>
                        </a:xfrm>
                        <a:prstGeom prst="roundRect">
                          <a:avLst/>
                        </a:prstGeom>
                        <a:solidFill>
                          <a:srgbClr val="EEF0F4"/>
                        </a:solidFill>
                        <a:ln>
                          <a:noFill/>
                        </a:ln>
                        <a:effectLst>
                          <a:outerShdw blurRad="266700" dist="76200" dir="2700000" algn="tl" rotWithShape="0">
                            <a:srgbClr val="54628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22" name="圆角矩形 121"/>
                      <p:cNvSpPr/>
                      <p:nvPr/>
                    </p:nvSpPr>
                    <p:spPr>
                      <a:xfrm>
                        <a:off x="2137" y="5333"/>
                        <a:ext cx="1552" cy="1552"/>
                      </a:xfrm>
                      <a:prstGeom prst="roundRect">
                        <a:avLst>
                          <a:gd name="adj" fmla="val 13768"/>
                        </a:avLst>
                      </a:prstGeom>
                      <a:solidFill>
                        <a:srgbClr val="EEF0F4"/>
                      </a:solidFill>
                      <a:ln>
                        <a:noFill/>
                      </a:ln>
                      <a:effectLst>
                        <a:innerShdw blurRad="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23" name="2"/>
                    <p:cNvSpPr>
                      <a:spLocks noChangeAspect="1"/>
                    </p:cNvSpPr>
                    <p:nvPr/>
                  </p:nvSpPr>
                  <p:spPr bwMode="auto">
                    <a:xfrm>
                      <a:off x="2537" y="5729"/>
                      <a:ext cx="750" cy="770"/>
                    </a:xfrm>
                    <a:custGeom>
                      <a:avLst/>
                      <a:gdLst>
                        <a:gd name="T0" fmla="*/ 2977 w 11734"/>
                        <a:gd name="T1" fmla="*/ 8446 h 12035"/>
                        <a:gd name="T2" fmla="*/ 0 w 11734"/>
                        <a:gd name="T3" fmla="*/ 4267 h 12035"/>
                        <a:gd name="T4" fmla="*/ 3734 w 11734"/>
                        <a:gd name="T5" fmla="*/ 0 h 12035"/>
                        <a:gd name="T6" fmla="*/ 7467 w 11734"/>
                        <a:gd name="T7" fmla="*/ 4267 h 12035"/>
                        <a:gd name="T8" fmla="*/ 4490 w 11734"/>
                        <a:gd name="T9" fmla="*/ 8446 h 12035"/>
                        <a:gd name="T10" fmla="*/ 4800 w 11734"/>
                        <a:gd name="T11" fmla="*/ 9067 h 12035"/>
                        <a:gd name="T12" fmla="*/ 3831 w 11734"/>
                        <a:gd name="T13" fmla="*/ 9067 h 12035"/>
                        <a:gd name="T14" fmla="*/ 3922 w 11734"/>
                        <a:gd name="T15" fmla="*/ 10212 h 12035"/>
                        <a:gd name="T16" fmla="*/ 3360 w 11734"/>
                        <a:gd name="T17" fmla="*/ 11947 h 12035"/>
                        <a:gd name="T18" fmla="*/ 2987 w 11734"/>
                        <a:gd name="T19" fmla="*/ 11894 h 12035"/>
                        <a:gd name="T20" fmla="*/ 3040 w 11734"/>
                        <a:gd name="T21" fmla="*/ 11520 h 12035"/>
                        <a:gd name="T22" fmla="*/ 3545 w 11734"/>
                        <a:gd name="T23" fmla="*/ 10589 h 12035"/>
                        <a:gd name="T24" fmla="*/ 3280 w 11734"/>
                        <a:gd name="T25" fmla="*/ 9067 h 12035"/>
                        <a:gd name="T26" fmla="*/ 2667 w 11734"/>
                        <a:gd name="T27" fmla="*/ 9067 h 12035"/>
                        <a:gd name="T28" fmla="*/ 2977 w 11734"/>
                        <a:gd name="T29" fmla="*/ 8446 h 12035"/>
                        <a:gd name="T30" fmla="*/ 6711 w 11734"/>
                        <a:gd name="T31" fmla="*/ 8450 h 12035"/>
                        <a:gd name="T32" fmla="*/ 8534 w 11734"/>
                        <a:gd name="T33" fmla="*/ 4267 h 12035"/>
                        <a:gd name="T34" fmla="*/ 8144 w 11734"/>
                        <a:gd name="T35" fmla="*/ 2159 h 12035"/>
                        <a:gd name="T36" fmla="*/ 8534 w 11734"/>
                        <a:gd name="T37" fmla="*/ 2134 h 12035"/>
                        <a:gd name="T38" fmla="*/ 11734 w 11734"/>
                        <a:gd name="T39" fmla="*/ 5600 h 12035"/>
                        <a:gd name="T40" fmla="*/ 9286 w 11734"/>
                        <a:gd name="T41" fmla="*/ 8971 h 12035"/>
                        <a:gd name="T42" fmla="*/ 9600 w 11734"/>
                        <a:gd name="T43" fmla="*/ 9600 h 12035"/>
                        <a:gd name="T44" fmla="*/ 8667 w 11734"/>
                        <a:gd name="T45" fmla="*/ 9600 h 12035"/>
                        <a:gd name="T46" fmla="*/ 8772 w 11734"/>
                        <a:gd name="T47" fmla="*/ 10014 h 12035"/>
                        <a:gd name="T48" fmla="*/ 8148 w 11734"/>
                        <a:gd name="T49" fmla="*/ 11422 h 12035"/>
                        <a:gd name="T50" fmla="*/ 7772 w 11734"/>
                        <a:gd name="T51" fmla="*/ 11352 h 12035"/>
                        <a:gd name="T52" fmla="*/ 7853 w 11734"/>
                        <a:gd name="T53" fmla="*/ 10978 h 12035"/>
                        <a:gd name="T54" fmla="*/ 8295 w 11734"/>
                        <a:gd name="T55" fmla="*/ 10253 h 12035"/>
                        <a:gd name="T56" fmla="*/ 8134 w 11734"/>
                        <a:gd name="T57" fmla="*/ 9600 h 12035"/>
                        <a:gd name="T58" fmla="*/ 7467 w 11734"/>
                        <a:gd name="T59" fmla="*/ 9600 h 12035"/>
                        <a:gd name="T60" fmla="*/ 7782 w 11734"/>
                        <a:gd name="T61" fmla="*/ 8971 h 12035"/>
                        <a:gd name="T62" fmla="*/ 6711 w 11734"/>
                        <a:gd name="T63" fmla="*/ 8450 h 12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734" h="12035">
                          <a:moveTo>
                            <a:pt x="2977" y="8446"/>
                          </a:moveTo>
                          <a:cubicBezTo>
                            <a:pt x="1278" y="8046"/>
                            <a:pt x="0" y="6327"/>
                            <a:pt x="0" y="4267"/>
                          </a:cubicBezTo>
                          <a:cubicBezTo>
                            <a:pt x="0" y="1911"/>
                            <a:pt x="1672" y="0"/>
                            <a:pt x="3734" y="0"/>
                          </a:cubicBezTo>
                          <a:cubicBezTo>
                            <a:pt x="5796" y="0"/>
                            <a:pt x="7467" y="1911"/>
                            <a:pt x="7467" y="4267"/>
                          </a:cubicBezTo>
                          <a:cubicBezTo>
                            <a:pt x="7467" y="6327"/>
                            <a:pt x="6189" y="8047"/>
                            <a:pt x="4490" y="8446"/>
                          </a:cubicBezTo>
                          <a:lnTo>
                            <a:pt x="4800" y="9067"/>
                          </a:lnTo>
                          <a:lnTo>
                            <a:pt x="3831" y="9067"/>
                          </a:lnTo>
                          <a:cubicBezTo>
                            <a:pt x="3671" y="9624"/>
                            <a:pt x="3712" y="10001"/>
                            <a:pt x="3922" y="10212"/>
                          </a:cubicBezTo>
                          <a:cubicBezTo>
                            <a:pt x="4428" y="10717"/>
                            <a:pt x="4183" y="11330"/>
                            <a:pt x="3360" y="11947"/>
                          </a:cubicBezTo>
                          <a:cubicBezTo>
                            <a:pt x="3243" y="12035"/>
                            <a:pt x="3075" y="12011"/>
                            <a:pt x="2987" y="11894"/>
                          </a:cubicBezTo>
                          <a:cubicBezTo>
                            <a:pt x="2899" y="11776"/>
                            <a:pt x="2923" y="11609"/>
                            <a:pt x="3040" y="11520"/>
                          </a:cubicBezTo>
                          <a:cubicBezTo>
                            <a:pt x="3640" y="11070"/>
                            <a:pt x="3751" y="10794"/>
                            <a:pt x="3545" y="10589"/>
                          </a:cubicBezTo>
                          <a:cubicBezTo>
                            <a:pt x="3198" y="10242"/>
                            <a:pt x="3119" y="9730"/>
                            <a:pt x="3280" y="9067"/>
                          </a:cubicBezTo>
                          <a:lnTo>
                            <a:pt x="2667" y="9067"/>
                          </a:lnTo>
                          <a:lnTo>
                            <a:pt x="2977" y="8446"/>
                          </a:lnTo>
                          <a:close/>
                          <a:moveTo>
                            <a:pt x="6711" y="8450"/>
                          </a:moveTo>
                          <a:cubicBezTo>
                            <a:pt x="7822" y="7473"/>
                            <a:pt x="8534" y="5962"/>
                            <a:pt x="8534" y="4267"/>
                          </a:cubicBezTo>
                          <a:cubicBezTo>
                            <a:pt x="8534" y="3518"/>
                            <a:pt x="8395" y="2806"/>
                            <a:pt x="8144" y="2159"/>
                          </a:cubicBezTo>
                          <a:cubicBezTo>
                            <a:pt x="8273" y="2142"/>
                            <a:pt x="8403" y="2134"/>
                            <a:pt x="8534" y="2134"/>
                          </a:cubicBezTo>
                          <a:cubicBezTo>
                            <a:pt x="10301" y="2134"/>
                            <a:pt x="11734" y="3686"/>
                            <a:pt x="11734" y="5600"/>
                          </a:cubicBezTo>
                          <a:cubicBezTo>
                            <a:pt x="11734" y="7234"/>
                            <a:pt x="10690" y="8605"/>
                            <a:pt x="9286" y="8971"/>
                          </a:cubicBezTo>
                          <a:lnTo>
                            <a:pt x="9600" y="9600"/>
                          </a:lnTo>
                          <a:lnTo>
                            <a:pt x="8667" y="9600"/>
                          </a:lnTo>
                          <a:cubicBezTo>
                            <a:pt x="8667" y="9737"/>
                            <a:pt x="8702" y="9874"/>
                            <a:pt x="8772" y="10014"/>
                          </a:cubicBezTo>
                          <a:cubicBezTo>
                            <a:pt x="9023" y="10516"/>
                            <a:pt x="8780" y="11001"/>
                            <a:pt x="8148" y="11422"/>
                          </a:cubicBezTo>
                          <a:cubicBezTo>
                            <a:pt x="8025" y="11509"/>
                            <a:pt x="7855" y="11478"/>
                            <a:pt x="7772" y="11352"/>
                          </a:cubicBezTo>
                          <a:cubicBezTo>
                            <a:pt x="7689" y="11227"/>
                            <a:pt x="7725" y="11058"/>
                            <a:pt x="7853" y="10978"/>
                          </a:cubicBezTo>
                          <a:cubicBezTo>
                            <a:pt x="8287" y="10689"/>
                            <a:pt x="8400" y="10463"/>
                            <a:pt x="8295" y="10253"/>
                          </a:cubicBezTo>
                          <a:cubicBezTo>
                            <a:pt x="8191" y="10051"/>
                            <a:pt x="8136" y="9828"/>
                            <a:pt x="8134" y="9600"/>
                          </a:cubicBezTo>
                          <a:lnTo>
                            <a:pt x="7467" y="9600"/>
                          </a:lnTo>
                          <a:lnTo>
                            <a:pt x="7782" y="8971"/>
                          </a:lnTo>
                          <a:cubicBezTo>
                            <a:pt x="7394" y="8869"/>
                            <a:pt x="7031" y="8692"/>
                            <a:pt x="6711" y="8450"/>
                          </a:cubicBezTo>
                          <a:close/>
                        </a:path>
                      </a:pathLst>
                    </a:custGeom>
                    <a:solidFill>
                      <a:srgbClr val="5B48D0"/>
                    </a:solidFill>
                    <a:ln>
                      <a:noFill/>
                    </a:ln>
                  </p:spPr>
                  <p:txBody>
                    <a:bodyPr/>
                    <a:lstStyle/>
                    <a:p>
                      <a:endParaRPr lang="zh-CN" altLang="en-US">
                        <a:cs typeface="+mn-ea"/>
                        <a:sym typeface="+mn-lt"/>
                      </a:endParaRPr>
                    </a:p>
                  </p:txBody>
                </p:sp>
              </p:grpSp>
              <p:sp>
                <p:nvSpPr>
                  <p:cNvPr id="18" name="文本框 17"/>
                  <p:cNvSpPr txBox="1"/>
                  <p:nvPr/>
                </p:nvSpPr>
                <p:spPr>
                  <a:xfrm>
                    <a:off x="10029" y="6612"/>
                    <a:ext cx="3048" cy="582"/>
                  </a:xfrm>
                  <a:prstGeom prst="rect">
                    <a:avLst/>
                  </a:prstGeom>
                  <a:noFill/>
                </p:spPr>
                <p:txBody>
                  <a:bodyPr wrap="square" rtlCol="0">
                    <a:spAutoFit/>
                  </a:bodyPr>
                  <a:lstStyle/>
                  <a:p>
                    <a:pPr algn="l"/>
                    <a:r>
                      <a:rPr kumimoji="1" lang="en-US" altLang="zh-CN" sz="1800" noProof="0" dirty="0">
                        <a:ln>
                          <a:noFill/>
                        </a:ln>
                        <a:solidFill>
                          <a:srgbClr val="4E7090"/>
                        </a:solidFill>
                        <a:effectLst/>
                        <a:uLnTx/>
                        <a:uFillTx/>
                        <a:cs typeface="+mn-ea"/>
                        <a:sym typeface="+mn-lt"/>
                      </a:rPr>
                      <a:t>Interval estimation</a:t>
                    </a:r>
                    <a:endParaRPr lang="zh-CN" altLang="en-US" b="1" dirty="0">
                      <a:solidFill>
                        <a:srgbClr val="54628D"/>
                      </a:solidFill>
                      <a:cs typeface="+mn-ea"/>
                      <a:sym typeface="+mn-lt"/>
                    </a:endParaRPr>
                  </a:p>
                </p:txBody>
              </p:sp>
            </p:grpSp>
            <p:sp>
              <p:nvSpPr>
                <p:cNvPr id="22" name="文本框 21"/>
                <p:cNvSpPr txBox="1"/>
                <p:nvPr/>
              </p:nvSpPr>
              <p:spPr>
                <a:xfrm>
                  <a:off x="8338" y="7736"/>
                  <a:ext cx="4206" cy="2383"/>
                </a:xfrm>
                <a:prstGeom prst="rect">
                  <a:avLst/>
                </a:prstGeom>
                <a:noFill/>
              </p:spPr>
              <p:txBody>
                <a:bodyPr wrap="square" rtlCol="0">
                  <a:spAutoFit/>
                </a:bodyPr>
                <a:lstStyle/>
                <a:p>
                  <a:pPr algn="just">
                    <a:lnSpc>
                      <a:spcPct val="130000"/>
                    </a:lnSpc>
                  </a:pPr>
                  <a:r>
                    <a:rPr kumimoji="1" lang="en-US" altLang="zh-CN" sz="1200" noProof="0" dirty="0">
                      <a:ln>
                        <a:noFill/>
                      </a:ln>
                      <a:solidFill>
                        <a:srgbClr val="4E7090"/>
                      </a:solidFill>
                      <a:effectLst/>
                      <a:uLnTx/>
                      <a:uFillTx/>
                      <a:cs typeface="+mn-ea"/>
                      <a:sym typeface="+mn-lt"/>
                    </a:rPr>
                    <a:t>Set alpha = 0.1</a:t>
                  </a:r>
                </a:p>
                <a:p>
                  <a:pPr algn="just" fontAlgn="auto">
                    <a:lnSpc>
                      <a:spcPct val="130000"/>
                    </a:lnSpc>
                  </a:pPr>
                  <a:r>
                    <a:rPr kumimoji="1" lang="en-US" altLang="zh-CN" sz="1200" dirty="0">
                      <a:solidFill>
                        <a:srgbClr val="4E7090"/>
                      </a:solidFill>
                      <a:cs typeface="+mn-ea"/>
                      <a:sym typeface="+mn-lt"/>
                    </a:rPr>
                    <a:t>confidence interval for control group:</a:t>
                  </a:r>
                </a:p>
                <a:p>
                  <a:pPr algn="just">
                    <a:lnSpc>
                      <a:spcPct val="130000"/>
                    </a:lnSpc>
                  </a:pPr>
                  <a:r>
                    <a:rPr kumimoji="1" lang="en-US" altLang="zh-CN" sz="1200" dirty="0">
                      <a:solidFill>
                        <a:srgbClr val="4E7090"/>
                      </a:solidFill>
                      <a:cs typeface="+mn-ea"/>
                    </a:rPr>
                    <a:t>[</a:t>
                  </a:r>
                  <a:r>
                    <a:rPr kumimoji="1" lang="zh-CN" altLang="zh-CN" sz="1200" dirty="0">
                      <a:solidFill>
                        <a:srgbClr val="4E7090"/>
                      </a:solidFill>
                      <a:cs typeface="+mn-ea"/>
                    </a:rPr>
                    <a:t>0.</a:t>
                  </a:r>
                  <a:r>
                    <a:rPr kumimoji="1" lang="en-US" altLang="zh-CN" sz="1200" dirty="0">
                      <a:solidFill>
                        <a:srgbClr val="4E7090"/>
                      </a:solidFill>
                      <a:cs typeface="+mn-ea"/>
                    </a:rPr>
                    <a:t>256, </a:t>
                  </a:r>
                  <a:r>
                    <a:rPr kumimoji="1" lang="zh-CN" altLang="zh-CN" sz="1200" dirty="0">
                      <a:solidFill>
                        <a:srgbClr val="4E7090"/>
                      </a:solidFill>
                      <a:cs typeface="+mn-ea"/>
                    </a:rPr>
                    <a:t>0.2</a:t>
                  </a:r>
                  <a:r>
                    <a:rPr kumimoji="1" lang="en-US" altLang="zh-CN" sz="1200" dirty="0">
                      <a:solidFill>
                        <a:srgbClr val="4E7090"/>
                      </a:solidFill>
                      <a:cs typeface="+mn-ea"/>
                    </a:rPr>
                    <a:t>71]</a:t>
                  </a:r>
                </a:p>
                <a:p>
                  <a:pPr algn="just">
                    <a:lnSpc>
                      <a:spcPct val="130000"/>
                    </a:lnSpc>
                  </a:pPr>
                  <a:r>
                    <a:rPr kumimoji="1" lang="en-US" altLang="zh-CN" sz="1200" dirty="0">
                      <a:solidFill>
                        <a:srgbClr val="4E7090"/>
                      </a:solidFill>
                      <a:cs typeface="+mn-ea"/>
                      <a:sym typeface="+mn-lt"/>
                    </a:rPr>
                    <a:t>Confidence interval for treatment group:</a:t>
                  </a:r>
                  <a:endParaRPr kumimoji="1" lang="en-US" altLang="zh-CN" sz="1200" dirty="0">
                    <a:solidFill>
                      <a:srgbClr val="4E7090"/>
                    </a:solidFill>
                    <a:cs typeface="+mn-ea"/>
                  </a:endParaRPr>
                </a:p>
                <a:p>
                  <a:pPr>
                    <a:lnSpc>
                      <a:spcPct val="130000"/>
                    </a:lnSpc>
                  </a:pPr>
                  <a:r>
                    <a:rPr kumimoji="1" lang="en-US" altLang="zh-CN" sz="1200" dirty="0">
                      <a:solidFill>
                        <a:srgbClr val="4E7090"/>
                      </a:solidFill>
                      <a:cs typeface="+mn-ea"/>
                    </a:rPr>
                    <a:t>[</a:t>
                  </a:r>
                  <a:r>
                    <a:rPr kumimoji="1" lang="zh-CN" altLang="zh-CN" sz="1200" dirty="0">
                      <a:solidFill>
                        <a:srgbClr val="4E7090"/>
                      </a:solidFill>
                      <a:cs typeface="+mn-ea"/>
                    </a:rPr>
                    <a:t>0.</a:t>
                  </a:r>
                  <a:r>
                    <a:rPr kumimoji="1" lang="en-US" altLang="zh-CN" sz="1200" dirty="0">
                      <a:solidFill>
                        <a:srgbClr val="4E7090"/>
                      </a:solidFill>
                      <a:cs typeface="+mn-ea"/>
                    </a:rPr>
                    <a:t>410, </a:t>
                  </a:r>
                  <a:r>
                    <a:rPr kumimoji="1" lang="zh-CN" altLang="zh-CN" sz="1200" dirty="0">
                      <a:solidFill>
                        <a:srgbClr val="4E7090"/>
                      </a:solidFill>
                      <a:cs typeface="+mn-ea"/>
                    </a:rPr>
                    <a:t>0.</a:t>
                  </a:r>
                  <a:r>
                    <a:rPr kumimoji="1" lang="en-US" altLang="zh-CN" sz="1200" dirty="0">
                      <a:solidFill>
                        <a:srgbClr val="4E7090"/>
                      </a:solidFill>
                      <a:cs typeface="+mn-ea"/>
                    </a:rPr>
                    <a:t>433]</a:t>
                  </a:r>
                  <a:endParaRPr kumimoji="1" lang="zh-CN" altLang="zh-CN" sz="1200" dirty="0">
                    <a:solidFill>
                      <a:srgbClr val="4E7090"/>
                    </a:solidFill>
                    <a:cs typeface="+mn-ea"/>
                  </a:endParaRPr>
                </a:p>
                <a:p>
                  <a:pPr algn="just">
                    <a:lnSpc>
                      <a:spcPct val="130000"/>
                    </a:lnSpc>
                  </a:pPr>
                  <a:r>
                    <a:rPr kumimoji="1" lang="en-US" altLang="zh-CN" sz="1200" dirty="0">
                      <a:solidFill>
                        <a:srgbClr val="4E7090"/>
                      </a:solidFill>
                      <a:cs typeface="+mn-ea"/>
                      <a:sym typeface="+mn-lt"/>
                    </a:rPr>
                    <a:t>Conversion rate valid</a:t>
                  </a:r>
                  <a:endParaRPr kumimoji="1" lang="zh-CN" altLang="en-US" sz="1200" dirty="0">
                    <a:solidFill>
                      <a:srgbClr val="4E7090"/>
                    </a:solidFill>
                    <a:cs typeface="+mn-ea"/>
                    <a:sym typeface="+mn-lt"/>
                  </a:endParaRPr>
                </a:p>
              </p:txBody>
            </p:sp>
          </p:grpSp>
          <p:grpSp>
            <p:nvGrpSpPr>
              <p:cNvPr id="24" name="组合 23"/>
              <p:cNvGrpSpPr/>
              <p:nvPr/>
            </p:nvGrpSpPr>
            <p:grpSpPr>
              <a:xfrm>
                <a:off x="13858" y="6499"/>
                <a:ext cx="4014" cy="3574"/>
                <a:chOff x="13357" y="6545"/>
                <a:chExt cx="4014" cy="3574"/>
              </a:xfrm>
            </p:grpSpPr>
            <p:grpSp>
              <p:nvGrpSpPr>
                <p:cNvPr id="20" name="组合 19"/>
                <p:cNvGrpSpPr/>
                <p:nvPr/>
              </p:nvGrpSpPr>
              <p:grpSpPr>
                <a:xfrm>
                  <a:off x="13425" y="6545"/>
                  <a:ext cx="3226" cy="872"/>
                  <a:chOff x="13425" y="6545"/>
                  <a:chExt cx="3226" cy="872"/>
                </a:xfrm>
              </p:grpSpPr>
              <p:grpSp>
                <p:nvGrpSpPr>
                  <p:cNvPr id="11" name="组合 10"/>
                  <p:cNvGrpSpPr/>
                  <p:nvPr/>
                </p:nvGrpSpPr>
                <p:grpSpPr>
                  <a:xfrm>
                    <a:off x="13425" y="6545"/>
                    <a:ext cx="872" cy="872"/>
                    <a:chOff x="1955" y="5152"/>
                    <a:chExt cx="1916" cy="1916"/>
                  </a:xfrm>
                </p:grpSpPr>
                <p:grpSp>
                  <p:nvGrpSpPr>
                    <p:cNvPr id="12" name="组合 11"/>
                    <p:cNvGrpSpPr/>
                    <p:nvPr/>
                  </p:nvGrpSpPr>
                  <p:grpSpPr>
                    <a:xfrm>
                      <a:off x="1955" y="5152"/>
                      <a:ext cx="1916" cy="1916"/>
                      <a:chOff x="1955" y="5151"/>
                      <a:chExt cx="1916" cy="1916"/>
                    </a:xfrm>
                  </p:grpSpPr>
                  <p:grpSp>
                    <p:nvGrpSpPr>
                      <p:cNvPr id="13" name="组合 12"/>
                      <p:cNvGrpSpPr/>
                      <p:nvPr/>
                    </p:nvGrpSpPr>
                    <p:grpSpPr>
                      <a:xfrm>
                        <a:off x="1955" y="5151"/>
                        <a:ext cx="1917" cy="1917"/>
                        <a:chOff x="3440" y="3620"/>
                        <a:chExt cx="2692" cy="2692"/>
                      </a:xfrm>
                    </p:grpSpPr>
                    <p:sp>
                      <p:nvSpPr>
                        <p:cNvPr id="14" name="圆角矩形 13"/>
                        <p:cNvSpPr/>
                        <p:nvPr/>
                      </p:nvSpPr>
                      <p:spPr>
                        <a:xfrm>
                          <a:off x="3440" y="3620"/>
                          <a:ext cx="2693" cy="2693"/>
                        </a:xfrm>
                        <a:prstGeom prst="roundRect">
                          <a:avLst/>
                        </a:prstGeom>
                        <a:solidFill>
                          <a:srgbClr val="EEF0F4"/>
                        </a:solidFill>
                        <a:ln>
                          <a:noFill/>
                        </a:ln>
                        <a:effectLst>
                          <a:outerShdw blurRad="279400" dist="215900" dir="13500000" algn="br" rotWithShape="0">
                            <a:schemeClr val="bg1">
                              <a:alpha val="8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圆角矩形 14"/>
                        <p:cNvSpPr/>
                        <p:nvPr/>
                      </p:nvSpPr>
                      <p:spPr>
                        <a:xfrm>
                          <a:off x="3440" y="3620"/>
                          <a:ext cx="2693" cy="2693"/>
                        </a:xfrm>
                        <a:prstGeom prst="roundRect">
                          <a:avLst/>
                        </a:prstGeom>
                        <a:solidFill>
                          <a:srgbClr val="EEF0F4"/>
                        </a:solidFill>
                        <a:ln>
                          <a:noFill/>
                        </a:ln>
                        <a:effectLst>
                          <a:outerShdw blurRad="266700" dist="76200" dir="2700000" algn="tl" rotWithShape="0">
                            <a:srgbClr val="54628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6" name="圆角矩形 15"/>
                      <p:cNvSpPr/>
                      <p:nvPr/>
                    </p:nvSpPr>
                    <p:spPr>
                      <a:xfrm>
                        <a:off x="2137" y="5333"/>
                        <a:ext cx="1552" cy="1552"/>
                      </a:xfrm>
                      <a:prstGeom prst="roundRect">
                        <a:avLst>
                          <a:gd name="adj" fmla="val 13768"/>
                        </a:avLst>
                      </a:prstGeom>
                      <a:solidFill>
                        <a:srgbClr val="EEF0F4"/>
                      </a:solidFill>
                      <a:ln>
                        <a:noFill/>
                      </a:ln>
                      <a:effectLst>
                        <a:innerShdw blurRad="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7" name="3"/>
                    <p:cNvSpPr>
                      <a:spLocks noChangeAspect="1"/>
                    </p:cNvSpPr>
                    <p:nvPr/>
                  </p:nvSpPr>
                  <p:spPr bwMode="auto">
                    <a:xfrm>
                      <a:off x="2537" y="5729"/>
                      <a:ext cx="750" cy="770"/>
                    </a:xfrm>
                    <a:custGeom>
                      <a:avLst/>
                      <a:gdLst>
                        <a:gd name="T0" fmla="*/ 2977 w 11734"/>
                        <a:gd name="T1" fmla="*/ 8446 h 12035"/>
                        <a:gd name="T2" fmla="*/ 0 w 11734"/>
                        <a:gd name="T3" fmla="*/ 4267 h 12035"/>
                        <a:gd name="T4" fmla="*/ 3734 w 11734"/>
                        <a:gd name="T5" fmla="*/ 0 h 12035"/>
                        <a:gd name="T6" fmla="*/ 7467 w 11734"/>
                        <a:gd name="T7" fmla="*/ 4267 h 12035"/>
                        <a:gd name="T8" fmla="*/ 4490 w 11734"/>
                        <a:gd name="T9" fmla="*/ 8446 h 12035"/>
                        <a:gd name="T10" fmla="*/ 4800 w 11734"/>
                        <a:gd name="T11" fmla="*/ 9067 h 12035"/>
                        <a:gd name="T12" fmla="*/ 3831 w 11734"/>
                        <a:gd name="T13" fmla="*/ 9067 h 12035"/>
                        <a:gd name="T14" fmla="*/ 3922 w 11734"/>
                        <a:gd name="T15" fmla="*/ 10212 h 12035"/>
                        <a:gd name="T16" fmla="*/ 3360 w 11734"/>
                        <a:gd name="T17" fmla="*/ 11947 h 12035"/>
                        <a:gd name="T18" fmla="*/ 2987 w 11734"/>
                        <a:gd name="T19" fmla="*/ 11894 h 12035"/>
                        <a:gd name="T20" fmla="*/ 3040 w 11734"/>
                        <a:gd name="T21" fmla="*/ 11520 h 12035"/>
                        <a:gd name="T22" fmla="*/ 3545 w 11734"/>
                        <a:gd name="T23" fmla="*/ 10589 h 12035"/>
                        <a:gd name="T24" fmla="*/ 3280 w 11734"/>
                        <a:gd name="T25" fmla="*/ 9067 h 12035"/>
                        <a:gd name="T26" fmla="*/ 2667 w 11734"/>
                        <a:gd name="T27" fmla="*/ 9067 h 12035"/>
                        <a:gd name="T28" fmla="*/ 2977 w 11734"/>
                        <a:gd name="T29" fmla="*/ 8446 h 12035"/>
                        <a:gd name="T30" fmla="*/ 6711 w 11734"/>
                        <a:gd name="T31" fmla="*/ 8450 h 12035"/>
                        <a:gd name="T32" fmla="*/ 8534 w 11734"/>
                        <a:gd name="T33" fmla="*/ 4267 h 12035"/>
                        <a:gd name="T34" fmla="*/ 8144 w 11734"/>
                        <a:gd name="T35" fmla="*/ 2159 h 12035"/>
                        <a:gd name="T36" fmla="*/ 8534 w 11734"/>
                        <a:gd name="T37" fmla="*/ 2134 h 12035"/>
                        <a:gd name="T38" fmla="*/ 11734 w 11734"/>
                        <a:gd name="T39" fmla="*/ 5600 h 12035"/>
                        <a:gd name="T40" fmla="*/ 9286 w 11734"/>
                        <a:gd name="T41" fmla="*/ 8971 h 12035"/>
                        <a:gd name="T42" fmla="*/ 9600 w 11734"/>
                        <a:gd name="T43" fmla="*/ 9600 h 12035"/>
                        <a:gd name="T44" fmla="*/ 8667 w 11734"/>
                        <a:gd name="T45" fmla="*/ 9600 h 12035"/>
                        <a:gd name="T46" fmla="*/ 8772 w 11734"/>
                        <a:gd name="T47" fmla="*/ 10014 h 12035"/>
                        <a:gd name="T48" fmla="*/ 8148 w 11734"/>
                        <a:gd name="T49" fmla="*/ 11422 h 12035"/>
                        <a:gd name="T50" fmla="*/ 7772 w 11734"/>
                        <a:gd name="T51" fmla="*/ 11352 h 12035"/>
                        <a:gd name="T52" fmla="*/ 7853 w 11734"/>
                        <a:gd name="T53" fmla="*/ 10978 h 12035"/>
                        <a:gd name="T54" fmla="*/ 8295 w 11734"/>
                        <a:gd name="T55" fmla="*/ 10253 h 12035"/>
                        <a:gd name="T56" fmla="*/ 8134 w 11734"/>
                        <a:gd name="T57" fmla="*/ 9600 h 12035"/>
                        <a:gd name="T58" fmla="*/ 7467 w 11734"/>
                        <a:gd name="T59" fmla="*/ 9600 h 12035"/>
                        <a:gd name="T60" fmla="*/ 7782 w 11734"/>
                        <a:gd name="T61" fmla="*/ 8971 h 12035"/>
                        <a:gd name="T62" fmla="*/ 6711 w 11734"/>
                        <a:gd name="T63" fmla="*/ 8450 h 12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734" h="12035">
                          <a:moveTo>
                            <a:pt x="2977" y="8446"/>
                          </a:moveTo>
                          <a:cubicBezTo>
                            <a:pt x="1278" y="8046"/>
                            <a:pt x="0" y="6327"/>
                            <a:pt x="0" y="4267"/>
                          </a:cubicBezTo>
                          <a:cubicBezTo>
                            <a:pt x="0" y="1911"/>
                            <a:pt x="1672" y="0"/>
                            <a:pt x="3734" y="0"/>
                          </a:cubicBezTo>
                          <a:cubicBezTo>
                            <a:pt x="5796" y="0"/>
                            <a:pt x="7467" y="1911"/>
                            <a:pt x="7467" y="4267"/>
                          </a:cubicBezTo>
                          <a:cubicBezTo>
                            <a:pt x="7467" y="6327"/>
                            <a:pt x="6189" y="8047"/>
                            <a:pt x="4490" y="8446"/>
                          </a:cubicBezTo>
                          <a:lnTo>
                            <a:pt x="4800" y="9067"/>
                          </a:lnTo>
                          <a:lnTo>
                            <a:pt x="3831" y="9067"/>
                          </a:lnTo>
                          <a:cubicBezTo>
                            <a:pt x="3671" y="9624"/>
                            <a:pt x="3712" y="10001"/>
                            <a:pt x="3922" y="10212"/>
                          </a:cubicBezTo>
                          <a:cubicBezTo>
                            <a:pt x="4428" y="10717"/>
                            <a:pt x="4183" y="11330"/>
                            <a:pt x="3360" y="11947"/>
                          </a:cubicBezTo>
                          <a:cubicBezTo>
                            <a:pt x="3243" y="12035"/>
                            <a:pt x="3075" y="12011"/>
                            <a:pt x="2987" y="11894"/>
                          </a:cubicBezTo>
                          <a:cubicBezTo>
                            <a:pt x="2899" y="11776"/>
                            <a:pt x="2923" y="11609"/>
                            <a:pt x="3040" y="11520"/>
                          </a:cubicBezTo>
                          <a:cubicBezTo>
                            <a:pt x="3640" y="11070"/>
                            <a:pt x="3751" y="10794"/>
                            <a:pt x="3545" y="10589"/>
                          </a:cubicBezTo>
                          <a:cubicBezTo>
                            <a:pt x="3198" y="10242"/>
                            <a:pt x="3119" y="9730"/>
                            <a:pt x="3280" y="9067"/>
                          </a:cubicBezTo>
                          <a:lnTo>
                            <a:pt x="2667" y="9067"/>
                          </a:lnTo>
                          <a:lnTo>
                            <a:pt x="2977" y="8446"/>
                          </a:lnTo>
                          <a:close/>
                          <a:moveTo>
                            <a:pt x="6711" y="8450"/>
                          </a:moveTo>
                          <a:cubicBezTo>
                            <a:pt x="7822" y="7473"/>
                            <a:pt x="8534" y="5962"/>
                            <a:pt x="8534" y="4267"/>
                          </a:cubicBezTo>
                          <a:cubicBezTo>
                            <a:pt x="8534" y="3518"/>
                            <a:pt x="8395" y="2806"/>
                            <a:pt x="8144" y="2159"/>
                          </a:cubicBezTo>
                          <a:cubicBezTo>
                            <a:pt x="8273" y="2142"/>
                            <a:pt x="8403" y="2134"/>
                            <a:pt x="8534" y="2134"/>
                          </a:cubicBezTo>
                          <a:cubicBezTo>
                            <a:pt x="10301" y="2134"/>
                            <a:pt x="11734" y="3686"/>
                            <a:pt x="11734" y="5600"/>
                          </a:cubicBezTo>
                          <a:cubicBezTo>
                            <a:pt x="11734" y="7234"/>
                            <a:pt x="10690" y="8605"/>
                            <a:pt x="9286" y="8971"/>
                          </a:cubicBezTo>
                          <a:lnTo>
                            <a:pt x="9600" y="9600"/>
                          </a:lnTo>
                          <a:lnTo>
                            <a:pt x="8667" y="9600"/>
                          </a:lnTo>
                          <a:cubicBezTo>
                            <a:pt x="8667" y="9737"/>
                            <a:pt x="8702" y="9874"/>
                            <a:pt x="8772" y="10014"/>
                          </a:cubicBezTo>
                          <a:cubicBezTo>
                            <a:pt x="9023" y="10516"/>
                            <a:pt x="8780" y="11001"/>
                            <a:pt x="8148" y="11422"/>
                          </a:cubicBezTo>
                          <a:cubicBezTo>
                            <a:pt x="8025" y="11509"/>
                            <a:pt x="7855" y="11478"/>
                            <a:pt x="7772" y="11352"/>
                          </a:cubicBezTo>
                          <a:cubicBezTo>
                            <a:pt x="7689" y="11227"/>
                            <a:pt x="7725" y="11058"/>
                            <a:pt x="7853" y="10978"/>
                          </a:cubicBezTo>
                          <a:cubicBezTo>
                            <a:pt x="8287" y="10689"/>
                            <a:pt x="8400" y="10463"/>
                            <a:pt x="8295" y="10253"/>
                          </a:cubicBezTo>
                          <a:cubicBezTo>
                            <a:pt x="8191" y="10051"/>
                            <a:pt x="8136" y="9828"/>
                            <a:pt x="8134" y="9600"/>
                          </a:cubicBezTo>
                          <a:lnTo>
                            <a:pt x="7467" y="9600"/>
                          </a:lnTo>
                          <a:lnTo>
                            <a:pt x="7782" y="8971"/>
                          </a:lnTo>
                          <a:cubicBezTo>
                            <a:pt x="7394" y="8869"/>
                            <a:pt x="7031" y="8692"/>
                            <a:pt x="6711" y="8450"/>
                          </a:cubicBezTo>
                          <a:close/>
                        </a:path>
                      </a:pathLst>
                    </a:custGeom>
                    <a:solidFill>
                      <a:srgbClr val="5B48D0"/>
                    </a:solidFill>
                    <a:ln>
                      <a:noFill/>
                    </a:ln>
                  </p:spPr>
                  <p:txBody>
                    <a:bodyPr/>
                    <a:lstStyle/>
                    <a:p>
                      <a:endParaRPr lang="zh-CN" altLang="en-US">
                        <a:cs typeface="+mn-ea"/>
                        <a:sym typeface="+mn-lt"/>
                      </a:endParaRPr>
                    </a:p>
                  </p:txBody>
                </p:sp>
              </p:grpSp>
              <p:sp>
                <p:nvSpPr>
                  <p:cNvPr id="19" name="文本框 18"/>
                  <p:cNvSpPr txBox="1"/>
                  <p:nvPr/>
                </p:nvSpPr>
                <p:spPr>
                  <a:xfrm>
                    <a:off x="14669" y="6691"/>
                    <a:ext cx="1982" cy="580"/>
                  </a:xfrm>
                  <a:prstGeom prst="rect">
                    <a:avLst/>
                  </a:prstGeom>
                  <a:noFill/>
                </p:spPr>
                <p:txBody>
                  <a:bodyPr wrap="square" rtlCol="0">
                    <a:spAutoFit/>
                  </a:bodyPr>
                  <a:lstStyle/>
                  <a:p>
                    <a:pPr algn="l"/>
                    <a:r>
                      <a:rPr kumimoji="1" lang="en-US" altLang="zh-CN" sz="1800" noProof="0" dirty="0">
                        <a:ln>
                          <a:noFill/>
                        </a:ln>
                        <a:solidFill>
                          <a:srgbClr val="4E7090"/>
                        </a:solidFill>
                        <a:effectLst/>
                        <a:uLnTx/>
                        <a:uFillTx/>
                        <a:cs typeface="+mn-ea"/>
                        <a:sym typeface="+mn-lt"/>
                      </a:rPr>
                      <a:t> Z-test </a:t>
                    </a:r>
                    <a:endParaRPr lang="zh-CN" altLang="en-US" b="1" dirty="0">
                      <a:solidFill>
                        <a:srgbClr val="54628D"/>
                      </a:solidFill>
                      <a:cs typeface="+mn-ea"/>
                      <a:sym typeface="+mn-lt"/>
                    </a:endParaRPr>
                  </a:p>
                </p:txBody>
              </p:sp>
            </p:grpSp>
            <p:sp>
              <p:nvSpPr>
                <p:cNvPr id="23" name="文本框 22"/>
                <p:cNvSpPr txBox="1"/>
                <p:nvPr/>
              </p:nvSpPr>
              <p:spPr>
                <a:xfrm>
                  <a:off x="13357" y="7736"/>
                  <a:ext cx="4014" cy="2383"/>
                </a:xfrm>
                <a:prstGeom prst="rect">
                  <a:avLst/>
                </a:prstGeom>
                <a:noFill/>
              </p:spPr>
              <p:txBody>
                <a:bodyPr wrap="square" rtlCol="0">
                  <a:spAutoFit/>
                </a:bodyPr>
                <a:lstStyle/>
                <a:p>
                  <a:pPr algn="just" fontAlgn="auto">
                    <a:lnSpc>
                      <a:spcPct val="130000"/>
                    </a:lnSpc>
                  </a:pPr>
                  <a:r>
                    <a:rPr kumimoji="1" lang="en-US" altLang="zh-CN" sz="1200" noProof="0" dirty="0">
                      <a:ln>
                        <a:noFill/>
                      </a:ln>
                      <a:solidFill>
                        <a:srgbClr val="4E7090"/>
                      </a:solidFill>
                      <a:effectLst/>
                      <a:uLnTx/>
                      <a:uFillTx/>
                      <a:cs typeface="+mn-ea"/>
                      <a:sym typeface="+mn-lt"/>
                    </a:rPr>
                    <a:t>P-value should be high</a:t>
                  </a:r>
                  <a:r>
                    <a:rPr kumimoji="1" lang="en-US" altLang="zh-CN" sz="1200" dirty="0">
                      <a:solidFill>
                        <a:srgbClr val="4E7090"/>
                      </a:solidFill>
                      <a:cs typeface="+mn-ea"/>
                      <a:sym typeface="+mn-lt"/>
                    </a:rPr>
                    <a:t>er than 0.95 or lower than 0.05,</a:t>
                  </a:r>
                </a:p>
                <a:p>
                  <a:pPr algn="just" fontAlgn="auto">
                    <a:lnSpc>
                      <a:spcPct val="130000"/>
                    </a:lnSpc>
                  </a:pPr>
                  <a:r>
                    <a:rPr kumimoji="1" lang="en-US" altLang="zh-CN" sz="1200" dirty="0" err="1">
                      <a:solidFill>
                        <a:srgbClr val="4E7090"/>
                      </a:solidFill>
                      <a:cs typeface="+mn-ea"/>
                      <a:sym typeface="+mn-lt"/>
                    </a:rPr>
                    <a:t>z_stat</a:t>
                  </a:r>
                  <a:r>
                    <a:rPr kumimoji="1" lang="en-US" altLang="zh-CN" sz="1200" dirty="0">
                      <a:solidFill>
                        <a:srgbClr val="4E7090"/>
                      </a:solidFill>
                      <a:cs typeface="+mn-ea"/>
                      <a:sym typeface="+mn-lt"/>
                    </a:rPr>
                    <a:t> should be higher than 1.65 or lower than -1.65</a:t>
                  </a:r>
                  <a:endParaRPr kumimoji="1" lang="en-US" altLang="zh-CN" sz="1200" noProof="0" dirty="0">
                    <a:ln>
                      <a:noFill/>
                    </a:ln>
                    <a:solidFill>
                      <a:srgbClr val="4E7090"/>
                    </a:solidFill>
                    <a:effectLst/>
                    <a:uLnTx/>
                    <a:uFillTx/>
                    <a:cs typeface="+mn-ea"/>
                    <a:sym typeface="+mn-lt"/>
                  </a:endParaRPr>
                </a:p>
                <a:p>
                  <a:pPr algn="just" fontAlgn="auto">
                    <a:lnSpc>
                      <a:spcPct val="130000"/>
                    </a:lnSpc>
                  </a:pPr>
                  <a:r>
                    <a:rPr kumimoji="1" lang="en-US" altLang="zh-CN" sz="1200" noProof="0" dirty="0" err="1">
                      <a:ln>
                        <a:noFill/>
                      </a:ln>
                      <a:solidFill>
                        <a:srgbClr val="4E7090"/>
                      </a:solidFill>
                      <a:effectLst/>
                      <a:uLnTx/>
                      <a:uFillTx/>
                      <a:cs typeface="+mn-ea"/>
                      <a:sym typeface="+mn-lt"/>
                    </a:rPr>
                    <a:t>z_stat</a:t>
                  </a:r>
                  <a:r>
                    <a:rPr kumimoji="1" lang="en-US" altLang="zh-CN" sz="1200" noProof="0" dirty="0">
                      <a:ln>
                        <a:noFill/>
                      </a:ln>
                      <a:solidFill>
                        <a:srgbClr val="4E7090"/>
                      </a:solidFill>
                      <a:effectLst/>
                      <a:uLnTx/>
                      <a:uFillTx/>
                      <a:cs typeface="+mn-ea"/>
                      <a:sym typeface="+mn-lt"/>
                    </a:rPr>
                    <a:t> is about -20</a:t>
                  </a:r>
                </a:p>
                <a:p>
                  <a:pPr algn="just">
                    <a:lnSpc>
                      <a:spcPct val="130000"/>
                    </a:lnSpc>
                  </a:pPr>
                  <a:r>
                    <a:rPr kumimoji="1" lang="en-US" altLang="zh-CN" sz="1200" dirty="0">
                      <a:solidFill>
                        <a:srgbClr val="4E7090"/>
                      </a:solidFill>
                      <a:cs typeface="+mn-ea"/>
                      <a:sym typeface="+mn-lt"/>
                    </a:rPr>
                    <a:t>P-value is about 1.2 e-88</a:t>
                  </a:r>
                </a:p>
              </p:txBody>
            </p:sp>
          </p:grpSp>
          <p:cxnSp>
            <p:nvCxnSpPr>
              <p:cNvPr id="26" name="直接连接符 25"/>
              <p:cNvCxnSpPr/>
              <p:nvPr/>
            </p:nvCxnSpPr>
            <p:spPr>
              <a:xfrm>
                <a:off x="13105" y="6538"/>
                <a:ext cx="0" cy="2811"/>
              </a:xfrm>
              <a:prstGeom prst="line">
                <a:avLst/>
              </a:prstGeom>
              <a:ln>
                <a:solidFill>
                  <a:srgbClr val="5B48D0"/>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43" name="直接连接符 42">
            <a:extLst>
              <a:ext uri="{FF2B5EF4-FFF2-40B4-BE49-F238E27FC236}">
                <a16:creationId xmlns:a16="http://schemas.microsoft.com/office/drawing/2014/main" id="{3ECCA1F7-93E1-72BA-B938-BB78C49BCB0E}"/>
              </a:ext>
            </a:extLst>
          </p:cNvPr>
          <p:cNvCxnSpPr/>
          <p:nvPr/>
        </p:nvCxnSpPr>
        <p:spPr>
          <a:xfrm>
            <a:off x="2219739" y="1186070"/>
            <a:ext cx="0" cy="4512365"/>
          </a:xfrm>
          <a:prstGeom prst="line">
            <a:avLst/>
          </a:prstGeom>
          <a:ln w="12700" cap="flat" cmpd="sng" algn="ctr">
            <a:solidFill>
              <a:schemeClr val="tx1">
                <a:lumMod val="50000"/>
                <a:lumOff val="5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直接连接符 44">
            <a:extLst>
              <a:ext uri="{FF2B5EF4-FFF2-40B4-BE49-F238E27FC236}">
                <a16:creationId xmlns:a16="http://schemas.microsoft.com/office/drawing/2014/main" id="{A00AD344-1B7B-61D5-BA4A-A35F6E9F6074}"/>
              </a:ext>
            </a:extLst>
          </p:cNvPr>
          <p:cNvCxnSpPr/>
          <p:nvPr/>
        </p:nvCxnSpPr>
        <p:spPr>
          <a:xfrm>
            <a:off x="2498035" y="3041374"/>
            <a:ext cx="1683026"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A14AEB39-E1EE-F0F1-0671-6C35E047C32E}"/>
              </a:ext>
            </a:extLst>
          </p:cNvPr>
          <p:cNvCxnSpPr/>
          <p:nvPr/>
        </p:nvCxnSpPr>
        <p:spPr>
          <a:xfrm>
            <a:off x="2498035" y="2915478"/>
            <a:ext cx="0" cy="21866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AAA5A737-0F30-C4C2-4EE1-77928C1406D0}"/>
              </a:ext>
            </a:extLst>
          </p:cNvPr>
          <p:cNvCxnSpPr/>
          <p:nvPr/>
        </p:nvCxnSpPr>
        <p:spPr>
          <a:xfrm>
            <a:off x="4181061" y="2915478"/>
            <a:ext cx="0" cy="21866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CA97C2FB-DC34-DFD6-FA0A-98DBADADDA04}"/>
              </a:ext>
            </a:extLst>
          </p:cNvPr>
          <p:cNvSpPr txBox="1"/>
          <p:nvPr/>
        </p:nvSpPr>
        <p:spPr>
          <a:xfrm>
            <a:off x="1956525" y="5564505"/>
            <a:ext cx="263214" cy="276999"/>
          </a:xfrm>
          <a:prstGeom prst="rect">
            <a:avLst/>
          </a:prstGeom>
          <a:noFill/>
        </p:spPr>
        <p:txBody>
          <a:bodyPr wrap="none" rtlCol="0">
            <a:spAutoFit/>
          </a:bodyPr>
          <a:lstStyle/>
          <a:p>
            <a:r>
              <a:rPr kumimoji="1" lang="en-US" altLang="zh-CN" sz="1200" dirty="0">
                <a:solidFill>
                  <a:srgbClr val="4E7090"/>
                </a:solidFill>
                <a:cs typeface="+mn-ea"/>
              </a:rPr>
              <a:t>0</a:t>
            </a:r>
            <a:endParaRPr kumimoji="1" lang="zh-CN" altLang="en-US" sz="1200" dirty="0">
              <a:solidFill>
                <a:srgbClr val="4E7090"/>
              </a:solidFill>
              <a:cs typeface="+mn-ea"/>
            </a:endParaRPr>
          </a:p>
        </p:txBody>
      </p:sp>
      <p:sp>
        <p:nvSpPr>
          <p:cNvPr id="58" name="文本框 57">
            <a:extLst>
              <a:ext uri="{FF2B5EF4-FFF2-40B4-BE49-F238E27FC236}">
                <a16:creationId xmlns:a16="http://schemas.microsoft.com/office/drawing/2014/main" id="{171F573D-9682-3224-4E5F-F460C8F7A48E}"/>
              </a:ext>
            </a:extLst>
          </p:cNvPr>
          <p:cNvSpPr txBox="1"/>
          <p:nvPr/>
        </p:nvSpPr>
        <p:spPr>
          <a:xfrm>
            <a:off x="2366428" y="3121535"/>
            <a:ext cx="537327" cy="276999"/>
          </a:xfrm>
          <a:prstGeom prst="rect">
            <a:avLst/>
          </a:prstGeom>
          <a:noFill/>
        </p:spPr>
        <p:txBody>
          <a:bodyPr wrap="none" rtlCol="0">
            <a:spAutoFit/>
          </a:bodyPr>
          <a:lstStyle/>
          <a:p>
            <a:r>
              <a:rPr kumimoji="1" lang="en-US" altLang="zh-CN" sz="1200" dirty="0">
                <a:solidFill>
                  <a:srgbClr val="4E7090"/>
                </a:solidFill>
                <a:cs typeface="+mn-ea"/>
              </a:rPr>
              <a:t>0.154</a:t>
            </a:r>
            <a:endParaRPr kumimoji="1" lang="zh-CN" altLang="en-US" sz="1200" dirty="0">
              <a:solidFill>
                <a:srgbClr val="4E7090"/>
              </a:solidFill>
              <a:cs typeface="+mn-ea"/>
            </a:endParaRPr>
          </a:p>
        </p:txBody>
      </p:sp>
      <p:sp>
        <p:nvSpPr>
          <p:cNvPr id="59" name="文本框 58">
            <a:extLst>
              <a:ext uri="{FF2B5EF4-FFF2-40B4-BE49-F238E27FC236}">
                <a16:creationId xmlns:a16="http://schemas.microsoft.com/office/drawing/2014/main" id="{D6F833FC-E26A-7475-A05F-FE4554521B7C}"/>
              </a:ext>
            </a:extLst>
          </p:cNvPr>
          <p:cNvSpPr txBox="1"/>
          <p:nvPr/>
        </p:nvSpPr>
        <p:spPr>
          <a:xfrm>
            <a:off x="4046811" y="3121535"/>
            <a:ext cx="537327" cy="276999"/>
          </a:xfrm>
          <a:prstGeom prst="rect">
            <a:avLst/>
          </a:prstGeom>
          <a:noFill/>
        </p:spPr>
        <p:txBody>
          <a:bodyPr wrap="none" rtlCol="0">
            <a:spAutoFit/>
          </a:bodyPr>
          <a:lstStyle/>
          <a:p>
            <a:r>
              <a:rPr kumimoji="1" lang="en-US" altLang="zh-CN" sz="1200" dirty="0">
                <a:solidFill>
                  <a:srgbClr val="4E7090"/>
                </a:solidFill>
                <a:cs typeface="+mn-ea"/>
              </a:rPr>
              <a:t>0.162</a:t>
            </a:r>
            <a:endParaRPr kumimoji="1" lang="zh-CN" altLang="en-US" sz="1200" dirty="0">
              <a:solidFill>
                <a:srgbClr val="4E7090"/>
              </a:solidFill>
              <a:cs typeface="+mn-ea"/>
            </a:endParaRPr>
          </a:p>
        </p:txBody>
      </p:sp>
    </p:spTree>
    <p:custDataLst>
      <p:tags r:id="rId1"/>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EF0F4"/>
        </a:solidFill>
        <a:effectLst/>
      </p:bgPr>
    </p:bg>
    <p:spTree>
      <p:nvGrpSpPr>
        <p:cNvPr id="1" name=""/>
        <p:cNvGrpSpPr/>
        <p:nvPr/>
      </p:nvGrpSpPr>
      <p:grpSpPr>
        <a:xfrm>
          <a:off x="0" y="0"/>
          <a:ext cx="0" cy="0"/>
          <a:chOff x="0" y="0"/>
          <a:chExt cx="0" cy="0"/>
        </a:xfrm>
      </p:grpSpPr>
      <p:grpSp>
        <p:nvGrpSpPr>
          <p:cNvPr id="4" name="组合 3"/>
          <p:cNvGrpSpPr/>
          <p:nvPr/>
        </p:nvGrpSpPr>
        <p:grpSpPr>
          <a:xfrm>
            <a:off x="4271010" y="523240"/>
            <a:ext cx="3649980" cy="527050"/>
            <a:chOff x="6726" y="446"/>
            <a:chExt cx="5748" cy="830"/>
          </a:xfrm>
        </p:grpSpPr>
        <p:sp>
          <p:nvSpPr>
            <p:cNvPr id="48" name="圆角矩形 47"/>
            <p:cNvSpPr/>
            <p:nvPr/>
          </p:nvSpPr>
          <p:spPr>
            <a:xfrm>
              <a:off x="6726" y="446"/>
              <a:ext cx="5748" cy="830"/>
            </a:xfrm>
            <a:prstGeom prst="roundRect">
              <a:avLst>
                <a:gd name="adj" fmla="val 50000"/>
              </a:avLst>
            </a:prstGeom>
            <a:solidFill>
              <a:srgbClr val="EEF0F4"/>
            </a:solidFill>
            <a:ln w="0">
              <a:gradFill>
                <a:gsLst>
                  <a:gs pos="100000">
                    <a:srgbClr val="DAE9FB"/>
                  </a:gs>
                  <a:gs pos="0">
                    <a:schemeClr val="accent1">
                      <a:lumMod val="30000"/>
                      <a:lumOff val="70000"/>
                    </a:schemeClr>
                  </a:gs>
                </a:gsLst>
                <a:lin ang="0" scaled="0"/>
              </a:gra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cs typeface="+mn-ea"/>
                <a:sym typeface="+mn-lt"/>
              </a:endParaRPr>
            </a:p>
          </p:txBody>
        </p:sp>
        <p:sp>
          <p:nvSpPr>
            <p:cNvPr id="35" name="文本框 34"/>
            <p:cNvSpPr txBox="1"/>
            <p:nvPr/>
          </p:nvSpPr>
          <p:spPr>
            <a:xfrm>
              <a:off x="7327" y="523"/>
              <a:ext cx="4546" cy="727"/>
            </a:xfrm>
            <a:prstGeom prst="rect">
              <a:avLst/>
            </a:prstGeom>
            <a:noFill/>
          </p:spPr>
          <p:txBody>
            <a:bodyPr wrap="square" rtlCol="0">
              <a:spAutoFit/>
            </a:bodyPr>
            <a:lstStyle/>
            <a:p>
              <a:pPr algn="ctr"/>
              <a:r>
                <a:rPr lang="en-US" altLang="zh-CN" sz="2400" b="1" dirty="0">
                  <a:solidFill>
                    <a:srgbClr val="54628D"/>
                  </a:solidFill>
                  <a:cs typeface="+mn-ea"/>
                  <a:sym typeface="+mn-lt"/>
                </a:rPr>
                <a:t>Cost-effectiveness</a:t>
              </a:r>
              <a:endParaRPr lang="zh-CN" altLang="en-US" sz="2200" b="1" dirty="0">
                <a:solidFill>
                  <a:srgbClr val="5B48D0"/>
                </a:solidFill>
                <a:cs typeface="+mn-ea"/>
                <a:sym typeface="+mn-lt"/>
              </a:endParaRPr>
            </a:p>
          </p:txBody>
        </p:sp>
      </p:grpSp>
      <p:grpSp>
        <p:nvGrpSpPr>
          <p:cNvPr id="58" name="组合 57"/>
          <p:cNvGrpSpPr/>
          <p:nvPr/>
        </p:nvGrpSpPr>
        <p:grpSpPr>
          <a:xfrm>
            <a:off x="641350" y="1798320"/>
            <a:ext cx="10908030" cy="4385945"/>
            <a:chOff x="1010" y="2832"/>
            <a:chExt cx="17178" cy="6907"/>
          </a:xfrm>
        </p:grpSpPr>
        <p:grpSp>
          <p:nvGrpSpPr>
            <p:cNvPr id="31" name="组合 30"/>
            <p:cNvGrpSpPr/>
            <p:nvPr/>
          </p:nvGrpSpPr>
          <p:grpSpPr>
            <a:xfrm>
              <a:off x="1010" y="2832"/>
              <a:ext cx="8084" cy="6907"/>
              <a:chOff x="947" y="2594"/>
              <a:chExt cx="8084" cy="6907"/>
            </a:xfrm>
          </p:grpSpPr>
          <p:sp>
            <p:nvSpPr>
              <p:cNvPr id="24" name="圆角矩形 23"/>
              <p:cNvSpPr/>
              <p:nvPr/>
            </p:nvSpPr>
            <p:spPr>
              <a:xfrm>
                <a:off x="947" y="3719"/>
                <a:ext cx="8084" cy="5782"/>
              </a:xfrm>
              <a:prstGeom prst="roundRect">
                <a:avLst>
                  <a:gd name="adj" fmla="val 6471"/>
                </a:avLst>
              </a:prstGeom>
              <a:solidFill>
                <a:srgbClr val="EEF0F4"/>
              </a:solidFill>
              <a:ln>
                <a:noFill/>
              </a:ln>
              <a:effectLst>
                <a:innerShdw blurRad="762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6" name="组合 65"/>
              <p:cNvGrpSpPr/>
              <p:nvPr/>
            </p:nvGrpSpPr>
            <p:grpSpPr>
              <a:xfrm>
                <a:off x="948" y="2594"/>
                <a:ext cx="8081" cy="732"/>
                <a:chOff x="2437" y="4153"/>
                <a:chExt cx="4430" cy="732"/>
              </a:xfrm>
            </p:grpSpPr>
            <p:grpSp>
              <p:nvGrpSpPr>
                <p:cNvPr id="67" name="组合 66"/>
                <p:cNvGrpSpPr/>
                <p:nvPr/>
              </p:nvGrpSpPr>
              <p:grpSpPr>
                <a:xfrm>
                  <a:off x="2437" y="4153"/>
                  <a:ext cx="4430" cy="732"/>
                  <a:chOff x="2102" y="3361"/>
                  <a:chExt cx="4430" cy="732"/>
                </a:xfrm>
              </p:grpSpPr>
              <p:sp>
                <p:nvSpPr>
                  <p:cNvPr id="68" name="圆角矩形 67"/>
                  <p:cNvSpPr/>
                  <p:nvPr/>
                </p:nvSpPr>
                <p:spPr>
                  <a:xfrm>
                    <a:off x="2102" y="3361"/>
                    <a:ext cx="4431" cy="733"/>
                  </a:xfrm>
                  <a:prstGeom prst="roundRect">
                    <a:avLst/>
                  </a:prstGeom>
                  <a:solidFill>
                    <a:srgbClr val="EEF0F4"/>
                  </a:solidFill>
                  <a:ln>
                    <a:noFill/>
                  </a:ln>
                  <a:effectLst>
                    <a:outerShdw blurRad="215900" dist="101600" dir="2700000" algn="tl" rotWithShape="0">
                      <a:srgbClr val="656C7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圆角矩形 68"/>
                  <p:cNvSpPr/>
                  <p:nvPr/>
                </p:nvSpPr>
                <p:spPr>
                  <a:xfrm>
                    <a:off x="2102" y="3361"/>
                    <a:ext cx="4431" cy="733"/>
                  </a:xfrm>
                  <a:prstGeom prst="roundRect">
                    <a:avLst/>
                  </a:prstGeom>
                  <a:solidFill>
                    <a:srgbClr val="EEF0F4"/>
                  </a:solidFill>
                  <a:ln>
                    <a:noFill/>
                  </a:ln>
                  <a:effectLst>
                    <a:outerShdw blurRad="152400" dist="114300" dir="13500000" algn="br" rotWithShape="0">
                      <a:schemeClr val="bg1">
                        <a:alpha val="10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0" name="文本框 69"/>
                <p:cNvSpPr txBox="1"/>
                <p:nvPr/>
              </p:nvSpPr>
              <p:spPr>
                <a:xfrm>
                  <a:off x="3442" y="4229"/>
                  <a:ext cx="2420" cy="580"/>
                </a:xfrm>
                <a:prstGeom prst="rect">
                  <a:avLst/>
                </a:prstGeom>
                <a:noFill/>
              </p:spPr>
              <p:txBody>
                <a:bodyPr wrap="square" rtlCol="0">
                  <a:spAutoFit/>
                </a:bodyPr>
                <a:lstStyle/>
                <a:p>
                  <a:pPr algn="ctr"/>
                  <a:r>
                    <a:rPr lang="en-US" altLang="zh-CN" sz="1800" b="1" dirty="0">
                      <a:solidFill>
                        <a:srgbClr val="54628D"/>
                      </a:solidFill>
                      <a:cs typeface="+mn-ea"/>
                      <a:sym typeface="+mn-lt"/>
                    </a:rPr>
                    <a:t>Cost-effectiveness</a:t>
                  </a:r>
                  <a:endParaRPr lang="zh-CN" altLang="en-US" sz="1800" b="1" dirty="0">
                    <a:solidFill>
                      <a:srgbClr val="5B48D0"/>
                    </a:solidFill>
                    <a:cs typeface="+mn-ea"/>
                    <a:sym typeface="+mn-lt"/>
                  </a:endParaRPr>
                </a:p>
              </p:txBody>
            </p:sp>
          </p:grpSp>
        </p:grpSp>
        <p:grpSp>
          <p:nvGrpSpPr>
            <p:cNvPr id="30" name="组合 29"/>
            <p:cNvGrpSpPr/>
            <p:nvPr/>
          </p:nvGrpSpPr>
          <p:grpSpPr>
            <a:xfrm>
              <a:off x="10104" y="2832"/>
              <a:ext cx="8084" cy="6907"/>
              <a:chOff x="10038" y="2594"/>
              <a:chExt cx="8084" cy="6907"/>
            </a:xfrm>
          </p:grpSpPr>
          <p:grpSp>
            <p:nvGrpSpPr>
              <p:cNvPr id="19" name="组合 18"/>
              <p:cNvGrpSpPr/>
              <p:nvPr/>
            </p:nvGrpSpPr>
            <p:grpSpPr>
              <a:xfrm>
                <a:off x="10040" y="2594"/>
                <a:ext cx="8081" cy="732"/>
                <a:chOff x="2437" y="4153"/>
                <a:chExt cx="4430" cy="732"/>
              </a:xfrm>
            </p:grpSpPr>
            <p:grpSp>
              <p:nvGrpSpPr>
                <p:cNvPr id="20" name="组合 19"/>
                <p:cNvGrpSpPr/>
                <p:nvPr/>
              </p:nvGrpSpPr>
              <p:grpSpPr>
                <a:xfrm>
                  <a:off x="2437" y="4153"/>
                  <a:ext cx="4430" cy="732"/>
                  <a:chOff x="2102" y="3361"/>
                  <a:chExt cx="4430" cy="732"/>
                </a:xfrm>
              </p:grpSpPr>
              <p:sp>
                <p:nvSpPr>
                  <p:cNvPr id="21" name="圆角矩形 20"/>
                  <p:cNvSpPr/>
                  <p:nvPr/>
                </p:nvSpPr>
                <p:spPr>
                  <a:xfrm>
                    <a:off x="2102" y="3361"/>
                    <a:ext cx="4431" cy="733"/>
                  </a:xfrm>
                  <a:prstGeom prst="roundRect">
                    <a:avLst/>
                  </a:prstGeom>
                  <a:solidFill>
                    <a:srgbClr val="EEF0F4"/>
                  </a:solidFill>
                  <a:ln>
                    <a:noFill/>
                  </a:ln>
                  <a:effectLst>
                    <a:outerShdw blurRad="215900" dist="101600" dir="2700000" algn="tl" rotWithShape="0">
                      <a:srgbClr val="656C7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圆角矩形 21"/>
                  <p:cNvSpPr/>
                  <p:nvPr/>
                </p:nvSpPr>
                <p:spPr>
                  <a:xfrm>
                    <a:off x="2102" y="3361"/>
                    <a:ext cx="4431" cy="733"/>
                  </a:xfrm>
                  <a:prstGeom prst="roundRect">
                    <a:avLst/>
                  </a:prstGeom>
                  <a:solidFill>
                    <a:srgbClr val="EEF0F4"/>
                  </a:solidFill>
                  <a:ln>
                    <a:noFill/>
                  </a:ln>
                  <a:effectLst>
                    <a:outerShdw blurRad="152400" dist="114300" dir="13500000" algn="br" rotWithShape="0">
                      <a:schemeClr val="bg1">
                        <a:alpha val="10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3" name="文本框 22"/>
                <p:cNvSpPr txBox="1"/>
                <p:nvPr/>
              </p:nvSpPr>
              <p:spPr>
                <a:xfrm>
                  <a:off x="3442" y="4229"/>
                  <a:ext cx="2420" cy="580"/>
                </a:xfrm>
                <a:prstGeom prst="rect">
                  <a:avLst/>
                </a:prstGeom>
                <a:noFill/>
              </p:spPr>
              <p:txBody>
                <a:bodyPr wrap="square" rtlCol="0">
                  <a:spAutoFit/>
                </a:bodyPr>
                <a:lstStyle/>
                <a:p>
                  <a:pPr algn="ctr"/>
                  <a:r>
                    <a:rPr lang="en-US" altLang="zh-CN" b="1" dirty="0">
                      <a:solidFill>
                        <a:srgbClr val="54628D"/>
                      </a:solidFill>
                      <a:cs typeface="+mn-ea"/>
                      <a:sym typeface="+mn-lt"/>
                    </a:rPr>
                    <a:t>Analyze</a:t>
                  </a:r>
                  <a:endParaRPr lang="zh-CN" altLang="en-US" b="1" dirty="0">
                    <a:solidFill>
                      <a:srgbClr val="54628D"/>
                    </a:solidFill>
                    <a:cs typeface="+mn-ea"/>
                    <a:sym typeface="+mn-lt"/>
                  </a:endParaRPr>
                </a:p>
              </p:txBody>
            </p:sp>
          </p:grpSp>
          <p:sp>
            <p:nvSpPr>
              <p:cNvPr id="25" name="圆角矩形 24"/>
              <p:cNvSpPr/>
              <p:nvPr/>
            </p:nvSpPr>
            <p:spPr>
              <a:xfrm>
                <a:off x="10038" y="3719"/>
                <a:ext cx="8084" cy="5782"/>
              </a:xfrm>
              <a:prstGeom prst="roundRect">
                <a:avLst>
                  <a:gd name="adj" fmla="val 6471"/>
                </a:avLst>
              </a:prstGeom>
              <a:solidFill>
                <a:srgbClr val="EEF0F4"/>
              </a:solidFill>
              <a:ln>
                <a:noFill/>
              </a:ln>
              <a:effectLst>
                <a:innerShdw blurRad="762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9" name="文本框 48"/>
            <p:cNvSpPr txBox="1"/>
            <p:nvPr/>
          </p:nvSpPr>
          <p:spPr>
            <a:xfrm flipH="1">
              <a:off x="1414" y="4633"/>
              <a:ext cx="7276" cy="1753"/>
            </a:xfrm>
            <a:prstGeom prst="rect">
              <a:avLst/>
            </a:prstGeom>
            <a:noFill/>
          </p:spPr>
          <p:txBody>
            <a:bodyPr wrap="square" rtlCol="0">
              <a:spAutoFit/>
            </a:bodyPr>
            <a:lstStyle/>
            <a:p>
              <a:pPr algn="ctr">
                <a:lnSpc>
                  <a:spcPct val="130000"/>
                </a:lnSpc>
              </a:pPr>
              <a:r>
                <a:rPr lang="en-US" altLang="zh-CN" sz="1400" b="1" dirty="0">
                  <a:solidFill>
                    <a:srgbClr val="54628D"/>
                  </a:solidFill>
                  <a:cs typeface="+mn-ea"/>
                  <a:sym typeface="+mn-lt"/>
                </a:rPr>
                <a:t>Control group</a:t>
              </a:r>
              <a:endParaRPr lang="en-US" altLang="zh-CN" sz="1400" noProof="0" dirty="0">
                <a:ln>
                  <a:noFill/>
                </a:ln>
                <a:solidFill>
                  <a:srgbClr val="4E7090"/>
                </a:solidFill>
                <a:effectLst/>
                <a:uLnTx/>
                <a:uFillTx/>
                <a:cs typeface="+mn-ea"/>
                <a:sym typeface="+mn-lt"/>
              </a:endParaRPr>
            </a:p>
            <a:p>
              <a:pPr indent="0" algn="ctr" fontAlgn="auto">
                <a:lnSpc>
                  <a:spcPct val="130000"/>
                </a:lnSpc>
                <a:buFont typeface="Arial" panose="020B0604020202020204" pitchFamily="34" charset="0"/>
                <a:buNone/>
              </a:pPr>
              <a:r>
                <a:rPr lang="en-US" altLang="zh-CN" sz="1200" noProof="0" dirty="0">
                  <a:ln>
                    <a:noFill/>
                  </a:ln>
                  <a:solidFill>
                    <a:srgbClr val="4E7090"/>
                  </a:solidFill>
                  <a:effectLst/>
                  <a:uLnTx/>
                  <a:uFillTx/>
                  <a:cs typeface="+mn-ea"/>
                  <a:sym typeface="+mn-lt"/>
                </a:rPr>
                <a:t>Totally 68750 applicants</a:t>
              </a:r>
            </a:p>
            <a:p>
              <a:pPr indent="0" algn="ctr" fontAlgn="auto">
                <a:lnSpc>
                  <a:spcPct val="130000"/>
                </a:lnSpc>
                <a:buFont typeface="Arial" panose="020B0604020202020204" pitchFamily="34" charset="0"/>
                <a:buNone/>
              </a:pPr>
              <a:r>
                <a:rPr kumimoji="1" lang="en-US" altLang="zh-CN" sz="1200" dirty="0">
                  <a:solidFill>
                    <a:srgbClr val="4E7090"/>
                  </a:solidFill>
                  <a:cs typeface="+mn-ea"/>
                  <a:sym typeface="+mn-lt"/>
                </a:rPr>
                <a:t>2873 applicants finished first batch</a:t>
              </a:r>
            </a:p>
            <a:p>
              <a:pPr indent="0" algn="ctr" fontAlgn="auto">
                <a:lnSpc>
                  <a:spcPct val="130000"/>
                </a:lnSpc>
                <a:buFont typeface="Arial" panose="020B0604020202020204" pitchFamily="34" charset="0"/>
                <a:buNone/>
              </a:pPr>
              <a:r>
                <a:rPr kumimoji="1" lang="en-US" altLang="zh-CN" sz="1200" dirty="0">
                  <a:solidFill>
                    <a:srgbClr val="4E7090"/>
                  </a:solidFill>
                  <a:cs typeface="+mn-ea"/>
                  <a:sym typeface="+mn-lt"/>
                </a:rPr>
                <a:t>Cost of </a:t>
              </a:r>
              <a:r>
                <a:rPr kumimoji="1" lang="en-US" altLang="zh-CN" sz="1200" dirty="0">
                  <a:solidFill>
                    <a:srgbClr val="4E7090"/>
                  </a:solidFill>
                  <a:cs typeface="+mn-ea"/>
                </a:rPr>
                <a:t>background check per-shopper: $114</a:t>
              </a:r>
              <a:endParaRPr kumimoji="1" lang="en-US" altLang="zh-CN" sz="1200" dirty="0">
                <a:solidFill>
                  <a:srgbClr val="4E7090"/>
                </a:solidFill>
                <a:cs typeface="+mn-ea"/>
                <a:sym typeface="+mn-lt"/>
              </a:endParaRPr>
            </a:p>
          </p:txBody>
        </p:sp>
        <p:sp>
          <p:nvSpPr>
            <p:cNvPr id="55" name="文本框 54"/>
            <p:cNvSpPr txBox="1"/>
            <p:nvPr/>
          </p:nvSpPr>
          <p:spPr>
            <a:xfrm flipH="1">
              <a:off x="1221" y="7438"/>
              <a:ext cx="7276" cy="1690"/>
            </a:xfrm>
            <a:prstGeom prst="rect">
              <a:avLst/>
            </a:prstGeom>
            <a:noFill/>
          </p:spPr>
          <p:txBody>
            <a:bodyPr wrap="square" rtlCol="0">
              <a:spAutoFit/>
            </a:bodyPr>
            <a:lstStyle/>
            <a:p>
              <a:pPr algn="ctr">
                <a:lnSpc>
                  <a:spcPct val="130000"/>
                </a:lnSpc>
              </a:pPr>
              <a:r>
                <a:rPr lang="en-US" altLang="zh-CN" sz="1400" b="1" dirty="0">
                  <a:solidFill>
                    <a:srgbClr val="54628D"/>
                  </a:solidFill>
                  <a:cs typeface="+mn-ea"/>
                  <a:sym typeface="+mn-lt"/>
                </a:rPr>
                <a:t>Treatment group</a:t>
              </a:r>
              <a:endParaRPr lang="en-US" altLang="zh-CN" sz="1400" noProof="0" dirty="0">
                <a:ln>
                  <a:noFill/>
                </a:ln>
                <a:solidFill>
                  <a:srgbClr val="4E7090"/>
                </a:solidFill>
                <a:effectLst/>
                <a:uLnTx/>
                <a:uFillTx/>
                <a:cs typeface="+mn-ea"/>
                <a:sym typeface="+mn-lt"/>
              </a:endParaRPr>
            </a:p>
            <a:p>
              <a:pPr indent="0" algn="ctr" fontAlgn="auto">
                <a:lnSpc>
                  <a:spcPct val="130000"/>
                </a:lnSpc>
                <a:buFont typeface="Arial" panose="020B0604020202020204" pitchFamily="34" charset="0"/>
                <a:buNone/>
              </a:pPr>
              <a:r>
                <a:rPr lang="en-US" altLang="zh-CN" sz="1200" noProof="0" dirty="0">
                  <a:ln>
                    <a:noFill/>
                  </a:ln>
                  <a:solidFill>
                    <a:srgbClr val="4E7090"/>
                  </a:solidFill>
                  <a:effectLst/>
                  <a:uLnTx/>
                  <a:uFillTx/>
                  <a:cs typeface="+mn-ea"/>
                  <a:sym typeface="+mn-lt"/>
                </a:rPr>
                <a:t>Totally 39578 applicants</a:t>
              </a:r>
            </a:p>
            <a:p>
              <a:pPr indent="0" algn="ctr" fontAlgn="auto">
                <a:lnSpc>
                  <a:spcPct val="130000"/>
                </a:lnSpc>
                <a:buFont typeface="Arial" panose="020B0604020202020204" pitchFamily="34" charset="0"/>
                <a:buNone/>
              </a:pPr>
              <a:r>
                <a:rPr kumimoji="1" lang="en-US" altLang="zh-CN" sz="1200" dirty="0">
                  <a:solidFill>
                    <a:srgbClr val="4E7090"/>
                  </a:solidFill>
                  <a:cs typeface="+mn-ea"/>
                  <a:sym typeface="+mn-lt"/>
                </a:rPr>
                <a:t>2471 applicants finished first batch</a:t>
              </a:r>
            </a:p>
            <a:p>
              <a:pPr algn="ctr">
                <a:lnSpc>
                  <a:spcPct val="130000"/>
                </a:lnSpc>
              </a:pPr>
              <a:r>
                <a:rPr kumimoji="1" lang="en-US" altLang="zh-CN" sz="1200" dirty="0">
                  <a:solidFill>
                    <a:srgbClr val="4E7090"/>
                  </a:solidFill>
                  <a:cs typeface="+mn-ea"/>
                  <a:sym typeface="+mn-lt"/>
                </a:rPr>
                <a:t>Cost of </a:t>
              </a:r>
              <a:r>
                <a:rPr kumimoji="1" lang="en-US" altLang="zh-CN" sz="1200" dirty="0">
                  <a:solidFill>
                    <a:srgbClr val="4E7090"/>
                  </a:solidFill>
                  <a:cs typeface="+mn-ea"/>
                </a:rPr>
                <a:t>background check per-shopper: $71</a:t>
              </a:r>
              <a:endParaRPr kumimoji="1" lang="en-US" altLang="zh-CN" sz="1200" dirty="0">
                <a:solidFill>
                  <a:srgbClr val="4E7090"/>
                </a:solidFill>
                <a:cs typeface="+mn-ea"/>
                <a:sym typeface="+mn-lt"/>
              </a:endParaRPr>
            </a:p>
          </p:txBody>
        </p:sp>
      </p:grpSp>
      <p:pic>
        <p:nvPicPr>
          <p:cNvPr id="3" name="图形 2">
            <a:extLst>
              <a:ext uri="{FF2B5EF4-FFF2-40B4-BE49-F238E27FC236}">
                <a16:creationId xmlns:a16="http://schemas.microsoft.com/office/drawing/2014/main" id="{B536516B-6581-CDEE-55A4-70BA8A0120A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31855" y="2889000"/>
            <a:ext cx="1215000" cy="1080000"/>
          </a:xfrm>
          <a:prstGeom prst="rect">
            <a:avLst/>
          </a:prstGeom>
          <a:effectLst>
            <a:outerShdw blurRad="50800" dist="38100" dir="8100000" algn="tr" rotWithShape="0">
              <a:prstClr val="black">
                <a:alpha val="40000"/>
              </a:prstClr>
            </a:outerShdw>
          </a:effectLst>
        </p:spPr>
      </p:pic>
      <p:sp>
        <p:nvSpPr>
          <p:cNvPr id="5" name="文本框 4">
            <a:extLst>
              <a:ext uri="{FF2B5EF4-FFF2-40B4-BE49-F238E27FC236}">
                <a16:creationId xmlns:a16="http://schemas.microsoft.com/office/drawing/2014/main" id="{D8F8191C-F5F8-AB47-28CC-BA51BAF2D7D5}"/>
              </a:ext>
            </a:extLst>
          </p:cNvPr>
          <p:cNvSpPr txBox="1"/>
          <p:nvPr/>
        </p:nvSpPr>
        <p:spPr>
          <a:xfrm>
            <a:off x="8792818" y="4306641"/>
            <a:ext cx="2199861" cy="1809726"/>
          </a:xfrm>
          <a:prstGeom prst="rect">
            <a:avLst/>
          </a:prstGeom>
          <a:noFill/>
        </p:spPr>
        <p:txBody>
          <a:bodyPr wrap="square" rtlCol="0">
            <a:spAutoFit/>
          </a:bodyPr>
          <a:lstStyle/>
          <a:p>
            <a:pPr>
              <a:lnSpc>
                <a:spcPct val="130000"/>
              </a:lnSpc>
            </a:pPr>
            <a:r>
              <a:rPr lang="en-US" altLang="zh-CN" sz="1200" dirty="0">
                <a:solidFill>
                  <a:srgbClr val="54628D"/>
                </a:solidFill>
                <a:cs typeface="+mn-ea"/>
              </a:rPr>
              <a:t>This strategy improve not only conversion rate of applicants but also the </a:t>
            </a:r>
            <a:r>
              <a:rPr lang="en-US" altLang="zh-CN" sz="1200" dirty="0">
                <a:solidFill>
                  <a:srgbClr val="54628D"/>
                </a:solidFill>
                <a:cs typeface="+mn-ea"/>
                <a:sym typeface="+mn-lt"/>
              </a:rPr>
              <a:t>cost-effectiveness because </a:t>
            </a:r>
            <a:r>
              <a:rPr kumimoji="1" lang="en-US" altLang="zh-CN" sz="1200" dirty="0">
                <a:solidFill>
                  <a:srgbClr val="4E7090"/>
                </a:solidFill>
                <a:cs typeface="+mn-ea"/>
                <a:sym typeface="+mn-lt"/>
              </a:rPr>
              <a:t>cost of </a:t>
            </a:r>
            <a:r>
              <a:rPr kumimoji="1" lang="en-US" altLang="zh-CN" sz="1200" dirty="0">
                <a:solidFill>
                  <a:srgbClr val="4E7090"/>
                </a:solidFill>
                <a:cs typeface="+mn-ea"/>
              </a:rPr>
              <a:t>background check per-shopper reduce about 37.7%</a:t>
            </a:r>
            <a:endParaRPr lang="zh-CN" altLang="en-US" sz="1200" dirty="0">
              <a:solidFill>
                <a:srgbClr val="54628D"/>
              </a:solidFill>
              <a:cs typeface="+mn-ea"/>
              <a:sym typeface="+mn-lt"/>
            </a:endParaRPr>
          </a:p>
          <a:p>
            <a:endParaRPr lang="zh-CN" altLang="en-US" dirty="0"/>
          </a:p>
        </p:txBody>
      </p:sp>
    </p:spTree>
    <p:custDataLst>
      <p:tags r:id="rId1"/>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53" presetClass="entr" presetSubtype="16" fill="hold" nodeType="withEffect">
                                  <p:stCondLst>
                                    <p:cond delay="0"/>
                                  </p:stCondLst>
                                  <p:childTnLst>
                                    <p:set>
                                      <p:cBhvr>
                                        <p:cTn id="9" dur="1" fill="hold">
                                          <p:stCondLst>
                                            <p:cond delay="0"/>
                                          </p:stCondLst>
                                        </p:cTn>
                                        <p:tgtEl>
                                          <p:spTgt spid="58"/>
                                        </p:tgtEl>
                                        <p:attrNameLst>
                                          <p:attrName>style.visibility</p:attrName>
                                        </p:attrNameLst>
                                      </p:cBhvr>
                                      <p:to>
                                        <p:strVal val="visible"/>
                                      </p:to>
                                    </p:set>
                                    <p:anim calcmode="lin" valueType="num">
                                      <p:cBhvr>
                                        <p:cTn id="10" dur="500" fill="hold"/>
                                        <p:tgtEl>
                                          <p:spTgt spid="58"/>
                                        </p:tgtEl>
                                        <p:attrNameLst>
                                          <p:attrName>ppt_w</p:attrName>
                                        </p:attrNameLst>
                                      </p:cBhvr>
                                      <p:tavLst>
                                        <p:tav tm="0">
                                          <p:val>
                                            <p:fltVal val="0"/>
                                          </p:val>
                                        </p:tav>
                                        <p:tav tm="100000">
                                          <p:val>
                                            <p:strVal val="#ppt_w"/>
                                          </p:val>
                                        </p:tav>
                                      </p:tavLst>
                                    </p:anim>
                                    <p:anim calcmode="lin" valueType="num">
                                      <p:cBhvr>
                                        <p:cTn id="11" dur="500" fill="hold"/>
                                        <p:tgtEl>
                                          <p:spTgt spid="58"/>
                                        </p:tgtEl>
                                        <p:attrNameLst>
                                          <p:attrName>ppt_h</p:attrName>
                                        </p:attrNameLst>
                                      </p:cBhvr>
                                      <p:tavLst>
                                        <p:tav tm="0">
                                          <p:val>
                                            <p:fltVal val="0"/>
                                          </p:val>
                                        </p:tav>
                                        <p:tav tm="100000">
                                          <p:val>
                                            <p:strVal val="#ppt_h"/>
                                          </p:val>
                                        </p:tav>
                                      </p:tavLst>
                                    </p:anim>
                                    <p:animEffect transition="in" filter="fade">
                                      <p:cBhvr>
                                        <p:cTn id="12" dur="500"/>
                                        <p:tgtEl>
                                          <p:spTgt spid="58"/>
                                        </p:tgtEl>
                                      </p:cBhvr>
                                    </p:animEffect>
                                  </p:childTnLst>
                                </p:cTn>
                              </p:par>
                              <p:par>
                                <p:cTn id="13" presetID="53" presetClass="entr" presetSubtype="16"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animEffect transition="in" filter="fade">
                                      <p:cBhvr>
                                        <p:cTn id="17" dur="500"/>
                                        <p:tgtEl>
                                          <p:spTgt spid="3"/>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271010" y="523240"/>
            <a:ext cx="3649980" cy="527050"/>
            <a:chOff x="6726" y="446"/>
            <a:chExt cx="5748" cy="830"/>
          </a:xfrm>
        </p:grpSpPr>
        <p:sp>
          <p:nvSpPr>
            <p:cNvPr id="48" name="圆角矩形 47"/>
            <p:cNvSpPr/>
            <p:nvPr/>
          </p:nvSpPr>
          <p:spPr>
            <a:xfrm>
              <a:off x="6726" y="446"/>
              <a:ext cx="5748" cy="830"/>
            </a:xfrm>
            <a:prstGeom prst="roundRect">
              <a:avLst>
                <a:gd name="adj" fmla="val 50000"/>
              </a:avLst>
            </a:prstGeom>
            <a:solidFill>
              <a:srgbClr val="EEF0F4"/>
            </a:solidFill>
            <a:ln w="0">
              <a:gradFill>
                <a:gsLst>
                  <a:gs pos="100000">
                    <a:srgbClr val="DAE9FB"/>
                  </a:gs>
                  <a:gs pos="0">
                    <a:schemeClr val="accent1">
                      <a:lumMod val="30000"/>
                      <a:lumOff val="70000"/>
                    </a:schemeClr>
                  </a:gs>
                </a:gsLst>
                <a:lin ang="0" scaled="0"/>
              </a:gra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cs typeface="+mn-ea"/>
                <a:sym typeface="+mn-lt"/>
              </a:endParaRPr>
            </a:p>
          </p:txBody>
        </p:sp>
        <p:sp>
          <p:nvSpPr>
            <p:cNvPr id="35" name="文本框 34"/>
            <p:cNvSpPr txBox="1"/>
            <p:nvPr/>
          </p:nvSpPr>
          <p:spPr>
            <a:xfrm>
              <a:off x="7206" y="498"/>
              <a:ext cx="4788" cy="679"/>
            </a:xfrm>
            <a:prstGeom prst="rect">
              <a:avLst/>
            </a:prstGeom>
            <a:noFill/>
          </p:spPr>
          <p:txBody>
            <a:bodyPr wrap="square" rtlCol="0">
              <a:spAutoFit/>
            </a:bodyPr>
            <a:lstStyle/>
            <a:p>
              <a:pPr algn="ctr"/>
              <a:r>
                <a:rPr lang="en-US" altLang="zh-CN" sz="2200" b="1" dirty="0">
                  <a:solidFill>
                    <a:srgbClr val="5B48D0"/>
                  </a:solidFill>
                  <a:cs typeface="+mn-ea"/>
                  <a:sym typeface="+mn-lt"/>
                </a:rPr>
                <a:t>Other recommendations</a:t>
              </a:r>
              <a:endParaRPr lang="zh-CN" altLang="en-US" sz="2200" b="1" dirty="0">
                <a:solidFill>
                  <a:srgbClr val="5B48D0"/>
                </a:solidFill>
                <a:cs typeface="+mn-ea"/>
                <a:sym typeface="+mn-lt"/>
              </a:endParaRPr>
            </a:p>
          </p:txBody>
        </p:sp>
      </p:grpSp>
      <p:grpSp>
        <p:nvGrpSpPr>
          <p:cNvPr id="10" name="组合 9"/>
          <p:cNvGrpSpPr/>
          <p:nvPr/>
        </p:nvGrpSpPr>
        <p:grpSpPr>
          <a:xfrm>
            <a:off x="5203190" y="2268220"/>
            <a:ext cx="6352540" cy="3783965"/>
            <a:chOff x="8194" y="3572"/>
            <a:chExt cx="10004" cy="5959"/>
          </a:xfrm>
        </p:grpSpPr>
        <p:grpSp>
          <p:nvGrpSpPr>
            <p:cNvPr id="103" name="组合 102"/>
            <p:cNvGrpSpPr/>
            <p:nvPr/>
          </p:nvGrpSpPr>
          <p:grpSpPr>
            <a:xfrm>
              <a:off x="8195" y="3572"/>
              <a:ext cx="1916" cy="1916"/>
              <a:chOff x="1955" y="5152"/>
              <a:chExt cx="1916" cy="1916"/>
            </a:xfrm>
          </p:grpSpPr>
          <p:grpSp>
            <p:nvGrpSpPr>
              <p:cNvPr id="104" name="组合 103"/>
              <p:cNvGrpSpPr/>
              <p:nvPr/>
            </p:nvGrpSpPr>
            <p:grpSpPr>
              <a:xfrm>
                <a:off x="1955" y="5152"/>
                <a:ext cx="1916" cy="1916"/>
                <a:chOff x="1955" y="5151"/>
                <a:chExt cx="1916" cy="1916"/>
              </a:xfrm>
            </p:grpSpPr>
            <p:grpSp>
              <p:nvGrpSpPr>
                <p:cNvPr id="105" name="组合 104"/>
                <p:cNvGrpSpPr/>
                <p:nvPr/>
              </p:nvGrpSpPr>
              <p:grpSpPr>
                <a:xfrm>
                  <a:off x="1955" y="5151"/>
                  <a:ext cx="1917" cy="1917"/>
                  <a:chOff x="3440" y="3620"/>
                  <a:chExt cx="2692" cy="2692"/>
                </a:xfrm>
              </p:grpSpPr>
              <p:sp>
                <p:nvSpPr>
                  <p:cNvPr id="106" name="圆角矩形 105"/>
                  <p:cNvSpPr/>
                  <p:nvPr/>
                </p:nvSpPr>
                <p:spPr>
                  <a:xfrm>
                    <a:off x="3440" y="3620"/>
                    <a:ext cx="2693" cy="2693"/>
                  </a:xfrm>
                  <a:prstGeom prst="roundRect">
                    <a:avLst/>
                  </a:prstGeom>
                  <a:solidFill>
                    <a:srgbClr val="EEF0F4"/>
                  </a:solidFill>
                  <a:ln>
                    <a:noFill/>
                  </a:ln>
                  <a:effectLst>
                    <a:outerShdw blurRad="279400" dist="215900" dir="13500000" algn="br" rotWithShape="0">
                      <a:schemeClr val="bg1">
                        <a:alpha val="8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7" name="圆角矩形 106"/>
                  <p:cNvSpPr/>
                  <p:nvPr/>
                </p:nvSpPr>
                <p:spPr>
                  <a:xfrm>
                    <a:off x="3440" y="3620"/>
                    <a:ext cx="2693" cy="2693"/>
                  </a:xfrm>
                  <a:prstGeom prst="roundRect">
                    <a:avLst/>
                  </a:prstGeom>
                  <a:solidFill>
                    <a:srgbClr val="EEF0F4"/>
                  </a:solidFill>
                  <a:ln>
                    <a:noFill/>
                  </a:ln>
                  <a:effectLst>
                    <a:outerShdw blurRad="266700" dist="76200" dir="2700000" algn="tl" rotWithShape="0">
                      <a:srgbClr val="54628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8" name="圆角矩形 107"/>
                <p:cNvSpPr/>
                <p:nvPr/>
              </p:nvSpPr>
              <p:spPr>
                <a:xfrm>
                  <a:off x="2137" y="5333"/>
                  <a:ext cx="1552" cy="1552"/>
                </a:xfrm>
                <a:prstGeom prst="roundRect">
                  <a:avLst>
                    <a:gd name="adj" fmla="val 13768"/>
                  </a:avLst>
                </a:prstGeom>
                <a:solidFill>
                  <a:srgbClr val="EEF0F4"/>
                </a:solidFill>
                <a:ln>
                  <a:noFill/>
                </a:ln>
                <a:effectLst>
                  <a:innerShdw blurRad="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109" name="3"/>
              <p:cNvSpPr>
                <a:spLocks noChangeAspect="1"/>
              </p:cNvSpPr>
              <p:nvPr/>
            </p:nvSpPr>
            <p:spPr bwMode="auto">
              <a:xfrm>
                <a:off x="2605" y="5729"/>
                <a:ext cx="616" cy="770"/>
              </a:xfrm>
              <a:custGeom>
                <a:avLst/>
                <a:gdLst>
                  <a:gd name="T0" fmla="*/ 2 w 10244"/>
                  <a:gd name="T1" fmla="*/ 5126 h 12802"/>
                  <a:gd name="T2" fmla="*/ 1278 w 10244"/>
                  <a:gd name="T3" fmla="*/ 3842 h 12802"/>
                  <a:gd name="T4" fmla="*/ 8966 w 10244"/>
                  <a:gd name="T5" fmla="*/ 3842 h 12802"/>
                  <a:gd name="T6" fmla="*/ 10242 w 10244"/>
                  <a:gd name="T7" fmla="*/ 5126 h 12802"/>
                  <a:gd name="T8" fmla="*/ 10242 w 10244"/>
                  <a:gd name="T9" fmla="*/ 11518 h 12802"/>
                  <a:gd name="T10" fmla="*/ 8966 w 10244"/>
                  <a:gd name="T11" fmla="*/ 12802 h 12802"/>
                  <a:gd name="T12" fmla="*/ 1278 w 10244"/>
                  <a:gd name="T13" fmla="*/ 12802 h 12802"/>
                  <a:gd name="T14" fmla="*/ 2 w 10244"/>
                  <a:gd name="T15" fmla="*/ 11518 h 12802"/>
                  <a:gd name="T16" fmla="*/ 2 w 10244"/>
                  <a:gd name="T17" fmla="*/ 5126 h 12802"/>
                  <a:gd name="T18" fmla="*/ 5122 w 10244"/>
                  <a:gd name="T19" fmla="*/ 9602 h 12802"/>
                  <a:gd name="T20" fmla="*/ 6402 w 10244"/>
                  <a:gd name="T21" fmla="*/ 8322 h 12802"/>
                  <a:gd name="T22" fmla="*/ 5122 w 10244"/>
                  <a:gd name="T23" fmla="*/ 7042 h 12802"/>
                  <a:gd name="T24" fmla="*/ 3842 w 10244"/>
                  <a:gd name="T25" fmla="*/ 8322 h 12802"/>
                  <a:gd name="T26" fmla="*/ 5122 w 10244"/>
                  <a:gd name="T27" fmla="*/ 9602 h 12802"/>
                  <a:gd name="T28" fmla="*/ 8322 w 10244"/>
                  <a:gd name="T29" fmla="*/ 3842 h 12802"/>
                  <a:gd name="T30" fmla="*/ 8322 w 10244"/>
                  <a:gd name="T31" fmla="*/ 3203 h 12802"/>
                  <a:gd name="T32" fmla="*/ 5122 w 10244"/>
                  <a:gd name="T33" fmla="*/ 2 h 12802"/>
                  <a:gd name="T34" fmla="*/ 1986 w 10244"/>
                  <a:gd name="T35" fmla="*/ 2562 h 12802"/>
                  <a:gd name="T36" fmla="*/ 3311 w 10244"/>
                  <a:gd name="T37" fmla="*/ 2562 h 12802"/>
                  <a:gd name="T38" fmla="*/ 5122 w 10244"/>
                  <a:gd name="T39" fmla="*/ 1282 h 12802"/>
                  <a:gd name="T40" fmla="*/ 7042 w 10244"/>
                  <a:gd name="T41" fmla="*/ 3200 h 12802"/>
                  <a:gd name="T42" fmla="*/ 7042 w 10244"/>
                  <a:gd name="T43" fmla="*/ 3842 h 12802"/>
                  <a:gd name="T44" fmla="*/ 8322 w 10244"/>
                  <a:gd name="T45" fmla="*/ 3842 h 12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244" h="12802">
                    <a:moveTo>
                      <a:pt x="2" y="5126"/>
                    </a:moveTo>
                    <a:cubicBezTo>
                      <a:pt x="2" y="4417"/>
                      <a:pt x="575" y="3842"/>
                      <a:pt x="1278" y="3842"/>
                    </a:cubicBezTo>
                    <a:lnTo>
                      <a:pt x="8966" y="3842"/>
                    </a:lnTo>
                    <a:cubicBezTo>
                      <a:pt x="9673" y="3844"/>
                      <a:pt x="10244" y="4419"/>
                      <a:pt x="10242" y="5126"/>
                    </a:cubicBezTo>
                    <a:lnTo>
                      <a:pt x="10242" y="11518"/>
                    </a:lnTo>
                    <a:cubicBezTo>
                      <a:pt x="10244" y="12225"/>
                      <a:pt x="9673" y="12800"/>
                      <a:pt x="8966" y="12802"/>
                    </a:cubicBezTo>
                    <a:lnTo>
                      <a:pt x="1278" y="12802"/>
                    </a:lnTo>
                    <a:cubicBezTo>
                      <a:pt x="571" y="12800"/>
                      <a:pt x="0" y="12225"/>
                      <a:pt x="2" y="11518"/>
                    </a:cubicBezTo>
                    <a:lnTo>
                      <a:pt x="2" y="5126"/>
                    </a:lnTo>
                    <a:close/>
                    <a:moveTo>
                      <a:pt x="5122" y="9602"/>
                    </a:moveTo>
                    <a:cubicBezTo>
                      <a:pt x="5829" y="9602"/>
                      <a:pt x="6402" y="9029"/>
                      <a:pt x="6402" y="8322"/>
                    </a:cubicBezTo>
                    <a:cubicBezTo>
                      <a:pt x="6402" y="7615"/>
                      <a:pt x="5829" y="7042"/>
                      <a:pt x="5122" y="7042"/>
                    </a:cubicBezTo>
                    <a:cubicBezTo>
                      <a:pt x="4415" y="7042"/>
                      <a:pt x="3842" y="7615"/>
                      <a:pt x="3842" y="8322"/>
                    </a:cubicBezTo>
                    <a:cubicBezTo>
                      <a:pt x="3842" y="9029"/>
                      <a:pt x="4415" y="9602"/>
                      <a:pt x="5122" y="9602"/>
                    </a:cubicBezTo>
                    <a:close/>
                    <a:moveTo>
                      <a:pt x="8322" y="3842"/>
                    </a:moveTo>
                    <a:lnTo>
                      <a:pt x="8322" y="3203"/>
                    </a:lnTo>
                    <a:cubicBezTo>
                      <a:pt x="8325" y="1435"/>
                      <a:pt x="6891" y="0"/>
                      <a:pt x="5122" y="2"/>
                    </a:cubicBezTo>
                    <a:cubicBezTo>
                      <a:pt x="3602" y="3"/>
                      <a:pt x="2292" y="1073"/>
                      <a:pt x="1986" y="2562"/>
                    </a:cubicBezTo>
                    <a:lnTo>
                      <a:pt x="3311" y="2562"/>
                    </a:lnTo>
                    <a:cubicBezTo>
                      <a:pt x="3583" y="1795"/>
                      <a:pt x="4308" y="1282"/>
                      <a:pt x="5122" y="1282"/>
                    </a:cubicBezTo>
                    <a:cubicBezTo>
                      <a:pt x="6182" y="1282"/>
                      <a:pt x="7042" y="2141"/>
                      <a:pt x="7042" y="3200"/>
                    </a:cubicBezTo>
                    <a:lnTo>
                      <a:pt x="7042" y="3842"/>
                    </a:lnTo>
                    <a:lnTo>
                      <a:pt x="8322" y="3842"/>
                    </a:lnTo>
                    <a:close/>
                  </a:path>
                </a:pathLst>
              </a:custGeom>
              <a:solidFill>
                <a:srgbClr val="5B48D0"/>
              </a:solidFill>
              <a:ln>
                <a:noFill/>
              </a:ln>
            </p:spPr>
            <p:txBody>
              <a:bodyPr/>
              <a:lstStyle/>
              <a:p>
                <a:endParaRPr lang="zh-CN" altLang="en-US">
                  <a:cs typeface="+mn-ea"/>
                  <a:sym typeface="+mn-lt"/>
                </a:endParaRPr>
              </a:p>
            </p:txBody>
          </p:sp>
        </p:grpSp>
        <p:grpSp>
          <p:nvGrpSpPr>
            <p:cNvPr id="133" name="组合 132"/>
            <p:cNvGrpSpPr/>
            <p:nvPr/>
          </p:nvGrpSpPr>
          <p:grpSpPr>
            <a:xfrm>
              <a:off x="10502" y="3572"/>
              <a:ext cx="7696" cy="2211"/>
              <a:chOff x="-1106" y="6624"/>
              <a:chExt cx="7696" cy="2211"/>
            </a:xfrm>
          </p:grpSpPr>
          <p:sp>
            <p:nvSpPr>
              <p:cNvPr id="131" name="文本框 130"/>
              <p:cNvSpPr txBox="1"/>
              <p:nvPr/>
            </p:nvSpPr>
            <p:spPr>
              <a:xfrm>
                <a:off x="-1106" y="6624"/>
                <a:ext cx="2668" cy="584"/>
              </a:xfrm>
              <a:prstGeom prst="rect">
                <a:avLst/>
              </a:prstGeom>
              <a:noFill/>
            </p:spPr>
            <p:txBody>
              <a:bodyPr wrap="square" rtlCol="0">
                <a:spAutoFit/>
              </a:bodyPr>
              <a:lstStyle/>
              <a:p>
                <a:pPr algn="l"/>
                <a:r>
                  <a:rPr lang="en-US" altLang="zh-CN" b="1" dirty="0">
                    <a:solidFill>
                      <a:srgbClr val="54628D"/>
                    </a:solidFill>
                    <a:cs typeface="+mn-ea"/>
                    <a:sym typeface="+mn-lt"/>
                  </a:rPr>
                  <a:t>Analysis</a:t>
                </a:r>
                <a:endParaRPr lang="zh-CN" altLang="en-US" b="1" dirty="0">
                  <a:solidFill>
                    <a:srgbClr val="54628D"/>
                  </a:solidFill>
                  <a:cs typeface="+mn-ea"/>
                  <a:sym typeface="+mn-lt"/>
                </a:endParaRPr>
              </a:p>
            </p:txBody>
          </p:sp>
          <p:sp>
            <p:nvSpPr>
              <p:cNvPr id="132" name="文本框 131"/>
              <p:cNvSpPr txBox="1"/>
              <p:nvPr/>
            </p:nvSpPr>
            <p:spPr>
              <a:xfrm>
                <a:off x="-1106" y="7208"/>
                <a:ext cx="7696" cy="1627"/>
              </a:xfrm>
              <a:prstGeom prst="rect">
                <a:avLst/>
              </a:prstGeom>
              <a:noFill/>
            </p:spPr>
            <p:txBody>
              <a:bodyPr wrap="square" rtlCol="0">
                <a:spAutoFit/>
              </a:bodyPr>
              <a:lstStyle/>
              <a:p>
                <a:pPr algn="just" fontAlgn="auto">
                  <a:lnSpc>
                    <a:spcPct val="130000"/>
                  </a:lnSpc>
                </a:pPr>
                <a:r>
                  <a:rPr kumimoji="1" lang="en-US" altLang="zh-CN" sz="1200" noProof="0" dirty="0">
                    <a:ln>
                      <a:noFill/>
                    </a:ln>
                    <a:solidFill>
                      <a:srgbClr val="4E7090"/>
                    </a:solidFill>
                    <a:effectLst/>
                    <a:uLnTx/>
                    <a:uFillTx/>
                    <a:cs typeface="+mn-ea"/>
                    <a:sym typeface="+mn-lt"/>
                  </a:rPr>
                  <a:t>It is clear that overall </a:t>
                </a:r>
                <a:r>
                  <a:rPr kumimoji="1" lang="en-US" altLang="zh-CN" sz="1200" noProof="0" dirty="0" err="1">
                    <a:ln>
                      <a:noFill/>
                    </a:ln>
                    <a:solidFill>
                      <a:srgbClr val="4E7090"/>
                    </a:solidFill>
                    <a:effectLst/>
                    <a:uLnTx/>
                    <a:uFillTx/>
                    <a:cs typeface="+mn-ea"/>
                    <a:sym typeface="+mn-lt"/>
                  </a:rPr>
                  <a:t>convertion</a:t>
                </a:r>
                <a:r>
                  <a:rPr kumimoji="1" lang="en-US" altLang="zh-CN" sz="1200" noProof="0" dirty="0">
                    <a:ln>
                      <a:noFill/>
                    </a:ln>
                    <a:solidFill>
                      <a:srgbClr val="4E7090"/>
                    </a:solidFill>
                    <a:effectLst/>
                    <a:uLnTx/>
                    <a:uFillTx/>
                    <a:cs typeface="+mn-ea"/>
                    <a:sym typeface="+mn-lt"/>
                  </a:rPr>
                  <a:t> rate raise a lot. However, </a:t>
                </a:r>
                <a:r>
                  <a:rPr kumimoji="1" lang="en-US" altLang="zh-CN" sz="1200" noProof="0" dirty="0" err="1">
                    <a:ln>
                      <a:noFill/>
                    </a:ln>
                    <a:solidFill>
                      <a:srgbClr val="4E7090"/>
                    </a:solidFill>
                    <a:effectLst/>
                    <a:uLnTx/>
                    <a:uFillTx/>
                    <a:cs typeface="+mn-ea"/>
                    <a:sym typeface="+mn-lt"/>
                  </a:rPr>
                  <a:t>convertion</a:t>
                </a:r>
                <a:r>
                  <a:rPr kumimoji="1" lang="en-US" altLang="zh-CN" sz="1200" noProof="0" dirty="0">
                    <a:ln>
                      <a:noFill/>
                    </a:ln>
                    <a:solidFill>
                      <a:srgbClr val="4E7090"/>
                    </a:solidFill>
                    <a:effectLst/>
                    <a:uLnTx/>
                    <a:uFillTx/>
                    <a:cs typeface="+mn-ea"/>
                    <a:sym typeface="+mn-lt"/>
                  </a:rPr>
                  <a:t> rate </a:t>
                </a:r>
                <a:r>
                  <a:rPr kumimoji="1" lang="en-US" altLang="zh-CN" sz="1200" dirty="0">
                    <a:solidFill>
                      <a:srgbClr val="4E7090"/>
                    </a:solidFill>
                    <a:cs typeface="+mn-ea"/>
                    <a:sym typeface="+mn-lt"/>
                  </a:rPr>
                  <a:t>of </a:t>
                </a:r>
                <a:r>
                  <a:rPr kumimoji="1" lang="en-US" altLang="zh-CN" sz="1200" noProof="0" dirty="0">
                    <a:ln>
                      <a:noFill/>
                    </a:ln>
                    <a:solidFill>
                      <a:srgbClr val="4E7090"/>
                    </a:solidFill>
                    <a:effectLst/>
                    <a:uLnTx/>
                    <a:uFillTx/>
                    <a:cs typeface="+mn-ea"/>
                    <a:sym typeface="+mn-lt"/>
                  </a:rPr>
                  <a:t>applicants from different channels  raised to varying degrees. Applicants who applied from social-media seemed the least affected, but the rate of other channels have shown significant growth. </a:t>
                </a:r>
                <a:endParaRPr kumimoji="1" lang="zh-CN" altLang="en-US" sz="1200" noProof="0" dirty="0">
                  <a:ln>
                    <a:noFill/>
                  </a:ln>
                  <a:solidFill>
                    <a:srgbClr val="4E7090"/>
                  </a:solidFill>
                  <a:effectLst/>
                  <a:uLnTx/>
                  <a:uFillTx/>
                  <a:cs typeface="+mn-ea"/>
                  <a:sym typeface="+mn-lt"/>
                </a:endParaRPr>
              </a:p>
            </p:txBody>
          </p:sp>
        </p:grpSp>
        <p:grpSp>
          <p:nvGrpSpPr>
            <p:cNvPr id="8" name="组合 7"/>
            <p:cNvGrpSpPr/>
            <p:nvPr/>
          </p:nvGrpSpPr>
          <p:grpSpPr>
            <a:xfrm>
              <a:off x="8194" y="6942"/>
              <a:ext cx="10004" cy="2589"/>
              <a:chOff x="9565" y="6177"/>
              <a:chExt cx="10004" cy="2589"/>
            </a:xfrm>
          </p:grpSpPr>
          <p:grpSp>
            <p:nvGrpSpPr>
              <p:cNvPr id="110" name="组合 109"/>
              <p:cNvGrpSpPr/>
              <p:nvPr/>
            </p:nvGrpSpPr>
            <p:grpSpPr>
              <a:xfrm>
                <a:off x="9565" y="6177"/>
                <a:ext cx="1916" cy="1916"/>
                <a:chOff x="1955" y="5152"/>
                <a:chExt cx="1916" cy="1916"/>
              </a:xfrm>
            </p:grpSpPr>
            <p:grpSp>
              <p:nvGrpSpPr>
                <p:cNvPr id="111" name="组合 110"/>
                <p:cNvGrpSpPr/>
                <p:nvPr/>
              </p:nvGrpSpPr>
              <p:grpSpPr>
                <a:xfrm>
                  <a:off x="1955" y="5152"/>
                  <a:ext cx="1916" cy="1916"/>
                  <a:chOff x="1955" y="5151"/>
                  <a:chExt cx="1916" cy="1916"/>
                </a:xfrm>
              </p:grpSpPr>
              <p:grpSp>
                <p:nvGrpSpPr>
                  <p:cNvPr id="112" name="组合 111"/>
                  <p:cNvGrpSpPr/>
                  <p:nvPr/>
                </p:nvGrpSpPr>
                <p:grpSpPr>
                  <a:xfrm>
                    <a:off x="1955" y="5151"/>
                    <a:ext cx="1917" cy="1917"/>
                    <a:chOff x="3440" y="3620"/>
                    <a:chExt cx="2692" cy="2692"/>
                  </a:xfrm>
                </p:grpSpPr>
                <p:sp>
                  <p:nvSpPr>
                    <p:cNvPr id="113" name="圆角矩形 112"/>
                    <p:cNvSpPr/>
                    <p:nvPr/>
                  </p:nvSpPr>
                  <p:spPr>
                    <a:xfrm>
                      <a:off x="3440" y="3620"/>
                      <a:ext cx="2693" cy="2693"/>
                    </a:xfrm>
                    <a:prstGeom prst="roundRect">
                      <a:avLst/>
                    </a:prstGeom>
                    <a:solidFill>
                      <a:srgbClr val="EEF0F4"/>
                    </a:solidFill>
                    <a:ln>
                      <a:noFill/>
                    </a:ln>
                    <a:effectLst>
                      <a:outerShdw blurRad="279400" dist="215900" dir="13500000" algn="br" rotWithShape="0">
                        <a:schemeClr val="bg1">
                          <a:alpha val="8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4" name="圆角矩形 113"/>
                    <p:cNvSpPr/>
                    <p:nvPr/>
                  </p:nvSpPr>
                  <p:spPr>
                    <a:xfrm>
                      <a:off x="3440" y="3620"/>
                      <a:ext cx="2693" cy="2693"/>
                    </a:xfrm>
                    <a:prstGeom prst="roundRect">
                      <a:avLst/>
                    </a:prstGeom>
                    <a:solidFill>
                      <a:srgbClr val="EEF0F4"/>
                    </a:solidFill>
                    <a:ln>
                      <a:noFill/>
                    </a:ln>
                    <a:effectLst>
                      <a:outerShdw blurRad="266700" dist="76200" dir="2700000" algn="tl" rotWithShape="0">
                        <a:srgbClr val="54628D">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5" name="圆角矩形 114"/>
                  <p:cNvSpPr/>
                  <p:nvPr/>
                </p:nvSpPr>
                <p:spPr>
                  <a:xfrm>
                    <a:off x="2137" y="5333"/>
                    <a:ext cx="1552" cy="1552"/>
                  </a:xfrm>
                  <a:prstGeom prst="roundRect">
                    <a:avLst>
                      <a:gd name="adj" fmla="val 13768"/>
                    </a:avLst>
                  </a:prstGeom>
                  <a:solidFill>
                    <a:srgbClr val="EEF0F4"/>
                  </a:solidFill>
                  <a:ln>
                    <a:noFill/>
                  </a:ln>
                  <a:effectLst>
                    <a:innerShdw blurRad="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6" name="2"/>
                <p:cNvSpPr>
                  <a:spLocks noChangeAspect="1"/>
                </p:cNvSpPr>
                <p:nvPr/>
              </p:nvSpPr>
              <p:spPr bwMode="auto">
                <a:xfrm>
                  <a:off x="2528" y="5882"/>
                  <a:ext cx="770" cy="462"/>
                </a:xfrm>
                <a:custGeom>
                  <a:avLst/>
                  <a:gdLst>
                    <a:gd name="T0" fmla="*/ 6666 w 10000"/>
                    <a:gd name="T1" fmla="*/ 5834 h 6000"/>
                    <a:gd name="T2" fmla="*/ 6618 w 10000"/>
                    <a:gd name="T3" fmla="*/ 5951 h 6000"/>
                    <a:gd name="T4" fmla="*/ 6500 w 10000"/>
                    <a:gd name="T5" fmla="*/ 6000 h 6000"/>
                    <a:gd name="T6" fmla="*/ 1500 w 10000"/>
                    <a:gd name="T7" fmla="*/ 6000 h 6000"/>
                    <a:gd name="T8" fmla="*/ 1430 w 10000"/>
                    <a:gd name="T9" fmla="*/ 5989 h 6000"/>
                    <a:gd name="T10" fmla="*/ 1383 w 10000"/>
                    <a:gd name="T11" fmla="*/ 5953 h 6000"/>
                    <a:gd name="T12" fmla="*/ 1354 w 10000"/>
                    <a:gd name="T13" fmla="*/ 5911 h 6000"/>
                    <a:gd name="T14" fmla="*/ 1339 w 10000"/>
                    <a:gd name="T15" fmla="*/ 5851 h 6000"/>
                    <a:gd name="T16" fmla="*/ 1334 w 10000"/>
                    <a:gd name="T17" fmla="*/ 5791 h 6000"/>
                    <a:gd name="T18" fmla="*/ 1334 w 10000"/>
                    <a:gd name="T19" fmla="*/ 5724 h 6000"/>
                    <a:gd name="T20" fmla="*/ 1334 w 10000"/>
                    <a:gd name="T21" fmla="*/ 2666 h 6000"/>
                    <a:gd name="T22" fmla="*/ 334 w 10000"/>
                    <a:gd name="T23" fmla="*/ 2666 h 6000"/>
                    <a:gd name="T24" fmla="*/ 99 w 10000"/>
                    <a:gd name="T25" fmla="*/ 2568 h 6000"/>
                    <a:gd name="T26" fmla="*/ 0 w 10000"/>
                    <a:gd name="T27" fmla="*/ 2333 h 6000"/>
                    <a:gd name="T28" fmla="*/ 77 w 10000"/>
                    <a:gd name="T29" fmla="*/ 2119 h 6000"/>
                    <a:gd name="T30" fmla="*/ 1745 w 10000"/>
                    <a:gd name="T31" fmla="*/ 119 h 6000"/>
                    <a:gd name="T32" fmla="*/ 2000 w 10000"/>
                    <a:gd name="T33" fmla="*/ 4 h 6000"/>
                    <a:gd name="T34" fmla="*/ 2255 w 10000"/>
                    <a:gd name="T35" fmla="*/ 119 h 6000"/>
                    <a:gd name="T36" fmla="*/ 3922 w 10000"/>
                    <a:gd name="T37" fmla="*/ 2119 h 6000"/>
                    <a:gd name="T38" fmla="*/ 4000 w 10000"/>
                    <a:gd name="T39" fmla="*/ 2333 h 6000"/>
                    <a:gd name="T40" fmla="*/ 3901 w 10000"/>
                    <a:gd name="T41" fmla="*/ 2568 h 6000"/>
                    <a:gd name="T42" fmla="*/ 3666 w 10000"/>
                    <a:gd name="T43" fmla="*/ 2666 h 6000"/>
                    <a:gd name="T44" fmla="*/ 2665 w 10000"/>
                    <a:gd name="T45" fmla="*/ 2666 h 6000"/>
                    <a:gd name="T46" fmla="*/ 2665 w 10000"/>
                    <a:gd name="T47" fmla="*/ 4666 h 6000"/>
                    <a:gd name="T48" fmla="*/ 5665 w 10000"/>
                    <a:gd name="T49" fmla="*/ 4666 h 6000"/>
                    <a:gd name="T50" fmla="*/ 5795 w 10000"/>
                    <a:gd name="T51" fmla="*/ 4724 h 6000"/>
                    <a:gd name="T52" fmla="*/ 6629 w 10000"/>
                    <a:gd name="T53" fmla="*/ 5724 h 6000"/>
                    <a:gd name="T54" fmla="*/ 6666 w 10000"/>
                    <a:gd name="T55" fmla="*/ 5834 h 6000"/>
                    <a:gd name="T56" fmla="*/ 10000 w 10000"/>
                    <a:gd name="T57" fmla="*/ 3666 h 6000"/>
                    <a:gd name="T58" fmla="*/ 9923 w 10000"/>
                    <a:gd name="T59" fmla="*/ 3880 h 6000"/>
                    <a:gd name="T60" fmla="*/ 8255 w 10000"/>
                    <a:gd name="T61" fmla="*/ 5880 h 6000"/>
                    <a:gd name="T62" fmla="*/ 8000 w 10000"/>
                    <a:gd name="T63" fmla="*/ 6000 h 6000"/>
                    <a:gd name="T64" fmla="*/ 7745 w 10000"/>
                    <a:gd name="T65" fmla="*/ 5880 h 6000"/>
                    <a:gd name="T66" fmla="*/ 6078 w 10000"/>
                    <a:gd name="T67" fmla="*/ 3880 h 6000"/>
                    <a:gd name="T68" fmla="*/ 6000 w 10000"/>
                    <a:gd name="T69" fmla="*/ 3666 h 6000"/>
                    <a:gd name="T70" fmla="*/ 6099 w 10000"/>
                    <a:gd name="T71" fmla="*/ 3431 h 6000"/>
                    <a:gd name="T72" fmla="*/ 6334 w 10000"/>
                    <a:gd name="T73" fmla="*/ 3333 h 6000"/>
                    <a:gd name="T74" fmla="*/ 7334 w 10000"/>
                    <a:gd name="T75" fmla="*/ 3333 h 6000"/>
                    <a:gd name="T76" fmla="*/ 7334 w 10000"/>
                    <a:gd name="T77" fmla="*/ 1333 h 6000"/>
                    <a:gd name="T78" fmla="*/ 4334 w 10000"/>
                    <a:gd name="T79" fmla="*/ 1333 h 6000"/>
                    <a:gd name="T80" fmla="*/ 4204 w 10000"/>
                    <a:gd name="T81" fmla="*/ 1270 h 6000"/>
                    <a:gd name="T82" fmla="*/ 3371 w 10000"/>
                    <a:gd name="T83" fmla="*/ 270 h 6000"/>
                    <a:gd name="T84" fmla="*/ 3335 w 10000"/>
                    <a:gd name="T85" fmla="*/ 166 h 6000"/>
                    <a:gd name="T86" fmla="*/ 3384 w 10000"/>
                    <a:gd name="T87" fmla="*/ 49 h 6000"/>
                    <a:gd name="T88" fmla="*/ 3501 w 10000"/>
                    <a:gd name="T89" fmla="*/ 0 h 6000"/>
                    <a:gd name="T90" fmla="*/ 8501 w 10000"/>
                    <a:gd name="T91" fmla="*/ 0 h 6000"/>
                    <a:gd name="T92" fmla="*/ 8571 w 10000"/>
                    <a:gd name="T93" fmla="*/ 11 h 6000"/>
                    <a:gd name="T94" fmla="*/ 8619 w 10000"/>
                    <a:gd name="T95" fmla="*/ 48 h 6000"/>
                    <a:gd name="T96" fmla="*/ 8647 w 10000"/>
                    <a:gd name="T97" fmla="*/ 89 h 6000"/>
                    <a:gd name="T98" fmla="*/ 8662 w 10000"/>
                    <a:gd name="T99" fmla="*/ 149 h 6000"/>
                    <a:gd name="T100" fmla="*/ 8667 w 10000"/>
                    <a:gd name="T101" fmla="*/ 209 h 6000"/>
                    <a:gd name="T102" fmla="*/ 8667 w 10000"/>
                    <a:gd name="T103" fmla="*/ 3334 h 6000"/>
                    <a:gd name="T104" fmla="*/ 9666 w 10000"/>
                    <a:gd name="T105" fmla="*/ 3334 h 6000"/>
                    <a:gd name="T106" fmla="*/ 9901 w 10000"/>
                    <a:gd name="T107" fmla="*/ 3433 h 6000"/>
                    <a:gd name="T108" fmla="*/ 10000 w 10000"/>
                    <a:gd name="T109" fmla="*/ 3666 h 6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000" h="6000">
                      <a:moveTo>
                        <a:pt x="6666" y="5834"/>
                      </a:moveTo>
                      <a:cubicBezTo>
                        <a:pt x="6666" y="5879"/>
                        <a:pt x="6650" y="5918"/>
                        <a:pt x="6618" y="5951"/>
                      </a:cubicBezTo>
                      <a:cubicBezTo>
                        <a:pt x="6585" y="5984"/>
                        <a:pt x="6545" y="6000"/>
                        <a:pt x="6500" y="6000"/>
                      </a:cubicBezTo>
                      <a:lnTo>
                        <a:pt x="1500" y="6000"/>
                      </a:lnTo>
                      <a:cubicBezTo>
                        <a:pt x="1473" y="6000"/>
                        <a:pt x="1449" y="5996"/>
                        <a:pt x="1430" y="5989"/>
                      </a:cubicBezTo>
                      <a:cubicBezTo>
                        <a:pt x="1411" y="5983"/>
                        <a:pt x="1395" y="5970"/>
                        <a:pt x="1383" y="5953"/>
                      </a:cubicBezTo>
                      <a:cubicBezTo>
                        <a:pt x="1370" y="5935"/>
                        <a:pt x="1360" y="5921"/>
                        <a:pt x="1354" y="5911"/>
                      </a:cubicBezTo>
                      <a:cubicBezTo>
                        <a:pt x="1348" y="5900"/>
                        <a:pt x="1341" y="5880"/>
                        <a:pt x="1339" y="5851"/>
                      </a:cubicBezTo>
                      <a:cubicBezTo>
                        <a:pt x="1335" y="5821"/>
                        <a:pt x="1334" y="5803"/>
                        <a:pt x="1334" y="5791"/>
                      </a:cubicBezTo>
                      <a:lnTo>
                        <a:pt x="1334" y="5724"/>
                      </a:lnTo>
                      <a:lnTo>
                        <a:pt x="1334" y="2666"/>
                      </a:lnTo>
                      <a:lnTo>
                        <a:pt x="334" y="2666"/>
                      </a:lnTo>
                      <a:cubicBezTo>
                        <a:pt x="244" y="2666"/>
                        <a:pt x="165" y="2634"/>
                        <a:pt x="99" y="2568"/>
                      </a:cubicBezTo>
                      <a:cubicBezTo>
                        <a:pt x="33" y="2501"/>
                        <a:pt x="0" y="2424"/>
                        <a:pt x="0" y="2333"/>
                      </a:cubicBezTo>
                      <a:cubicBezTo>
                        <a:pt x="0" y="2249"/>
                        <a:pt x="26" y="2178"/>
                        <a:pt x="77" y="2119"/>
                      </a:cubicBezTo>
                      <a:lnTo>
                        <a:pt x="1745" y="119"/>
                      </a:lnTo>
                      <a:cubicBezTo>
                        <a:pt x="1811" y="42"/>
                        <a:pt x="1896" y="4"/>
                        <a:pt x="2000" y="4"/>
                      </a:cubicBezTo>
                      <a:cubicBezTo>
                        <a:pt x="2104" y="4"/>
                        <a:pt x="2190" y="43"/>
                        <a:pt x="2255" y="119"/>
                      </a:cubicBezTo>
                      <a:lnTo>
                        <a:pt x="3922" y="2119"/>
                      </a:lnTo>
                      <a:cubicBezTo>
                        <a:pt x="3975" y="2178"/>
                        <a:pt x="4000" y="2249"/>
                        <a:pt x="4000" y="2333"/>
                      </a:cubicBezTo>
                      <a:cubicBezTo>
                        <a:pt x="4000" y="2423"/>
                        <a:pt x="3967" y="2501"/>
                        <a:pt x="3901" y="2568"/>
                      </a:cubicBezTo>
                      <a:cubicBezTo>
                        <a:pt x="3835" y="2634"/>
                        <a:pt x="3756" y="2666"/>
                        <a:pt x="3666" y="2666"/>
                      </a:cubicBezTo>
                      <a:lnTo>
                        <a:pt x="2665" y="2666"/>
                      </a:lnTo>
                      <a:lnTo>
                        <a:pt x="2665" y="4666"/>
                      </a:lnTo>
                      <a:lnTo>
                        <a:pt x="5665" y="4666"/>
                      </a:lnTo>
                      <a:cubicBezTo>
                        <a:pt x="5721" y="4666"/>
                        <a:pt x="5764" y="4685"/>
                        <a:pt x="5795" y="4724"/>
                      </a:cubicBezTo>
                      <a:lnTo>
                        <a:pt x="6629" y="5724"/>
                      </a:lnTo>
                      <a:cubicBezTo>
                        <a:pt x="6654" y="5759"/>
                        <a:pt x="6666" y="5795"/>
                        <a:pt x="6666" y="5834"/>
                      </a:cubicBezTo>
                      <a:close/>
                      <a:moveTo>
                        <a:pt x="10000" y="3666"/>
                      </a:moveTo>
                      <a:cubicBezTo>
                        <a:pt x="10000" y="3750"/>
                        <a:pt x="9974" y="3821"/>
                        <a:pt x="9923" y="3880"/>
                      </a:cubicBezTo>
                      <a:lnTo>
                        <a:pt x="8255" y="5880"/>
                      </a:lnTo>
                      <a:cubicBezTo>
                        <a:pt x="8186" y="5960"/>
                        <a:pt x="8100" y="6000"/>
                        <a:pt x="8000" y="6000"/>
                      </a:cubicBezTo>
                      <a:cubicBezTo>
                        <a:pt x="7899" y="6000"/>
                        <a:pt x="7814" y="5960"/>
                        <a:pt x="7745" y="5880"/>
                      </a:cubicBezTo>
                      <a:lnTo>
                        <a:pt x="6078" y="3880"/>
                      </a:lnTo>
                      <a:cubicBezTo>
                        <a:pt x="6025" y="3821"/>
                        <a:pt x="6000" y="3750"/>
                        <a:pt x="6000" y="3666"/>
                      </a:cubicBezTo>
                      <a:cubicBezTo>
                        <a:pt x="6000" y="3576"/>
                        <a:pt x="6033" y="3497"/>
                        <a:pt x="6099" y="3431"/>
                      </a:cubicBezTo>
                      <a:cubicBezTo>
                        <a:pt x="6165" y="3365"/>
                        <a:pt x="6243" y="3333"/>
                        <a:pt x="6334" y="3333"/>
                      </a:cubicBezTo>
                      <a:lnTo>
                        <a:pt x="7334" y="3333"/>
                      </a:lnTo>
                      <a:lnTo>
                        <a:pt x="7334" y="1333"/>
                      </a:lnTo>
                      <a:lnTo>
                        <a:pt x="4334" y="1333"/>
                      </a:lnTo>
                      <a:cubicBezTo>
                        <a:pt x="4277" y="1333"/>
                        <a:pt x="4235" y="1311"/>
                        <a:pt x="4204" y="1270"/>
                      </a:cubicBezTo>
                      <a:lnTo>
                        <a:pt x="3371" y="270"/>
                      </a:lnTo>
                      <a:cubicBezTo>
                        <a:pt x="3347" y="239"/>
                        <a:pt x="3335" y="204"/>
                        <a:pt x="3335" y="166"/>
                      </a:cubicBezTo>
                      <a:cubicBezTo>
                        <a:pt x="3335" y="121"/>
                        <a:pt x="3351" y="83"/>
                        <a:pt x="3384" y="49"/>
                      </a:cubicBezTo>
                      <a:cubicBezTo>
                        <a:pt x="3416" y="16"/>
                        <a:pt x="3456" y="0"/>
                        <a:pt x="3501" y="0"/>
                      </a:cubicBezTo>
                      <a:lnTo>
                        <a:pt x="8501" y="0"/>
                      </a:lnTo>
                      <a:cubicBezTo>
                        <a:pt x="8529" y="0"/>
                        <a:pt x="8553" y="4"/>
                        <a:pt x="8571" y="11"/>
                      </a:cubicBezTo>
                      <a:cubicBezTo>
                        <a:pt x="8590" y="18"/>
                        <a:pt x="8606" y="30"/>
                        <a:pt x="8619" y="48"/>
                      </a:cubicBezTo>
                      <a:cubicBezTo>
                        <a:pt x="8631" y="65"/>
                        <a:pt x="8641" y="79"/>
                        <a:pt x="8647" y="89"/>
                      </a:cubicBezTo>
                      <a:cubicBezTo>
                        <a:pt x="8654" y="100"/>
                        <a:pt x="8660" y="120"/>
                        <a:pt x="8662" y="149"/>
                      </a:cubicBezTo>
                      <a:cubicBezTo>
                        <a:pt x="8666" y="179"/>
                        <a:pt x="8667" y="198"/>
                        <a:pt x="8667" y="209"/>
                      </a:cubicBezTo>
                      <a:lnTo>
                        <a:pt x="8667" y="3334"/>
                      </a:lnTo>
                      <a:lnTo>
                        <a:pt x="9666" y="3334"/>
                      </a:lnTo>
                      <a:cubicBezTo>
                        <a:pt x="9756" y="3334"/>
                        <a:pt x="9835" y="3366"/>
                        <a:pt x="9901" y="3433"/>
                      </a:cubicBezTo>
                      <a:cubicBezTo>
                        <a:pt x="9966" y="3499"/>
                        <a:pt x="10000" y="3576"/>
                        <a:pt x="10000" y="3666"/>
                      </a:cubicBezTo>
                      <a:close/>
                    </a:path>
                  </a:pathLst>
                </a:custGeom>
                <a:solidFill>
                  <a:srgbClr val="5B48D0"/>
                </a:solidFill>
                <a:ln>
                  <a:noFill/>
                </a:ln>
              </p:spPr>
              <p:txBody>
                <a:bodyPr/>
                <a:lstStyle/>
                <a:p>
                  <a:endParaRPr lang="zh-CN" altLang="en-US">
                    <a:cs typeface="+mn-ea"/>
                    <a:sym typeface="+mn-lt"/>
                  </a:endParaRPr>
                </a:p>
              </p:txBody>
            </p:sp>
          </p:grpSp>
          <p:grpSp>
            <p:nvGrpSpPr>
              <p:cNvPr id="5" name="组合 4"/>
              <p:cNvGrpSpPr/>
              <p:nvPr/>
            </p:nvGrpSpPr>
            <p:grpSpPr>
              <a:xfrm>
                <a:off x="11873" y="6177"/>
                <a:ext cx="7696" cy="2589"/>
                <a:chOff x="-1106" y="6624"/>
                <a:chExt cx="7696" cy="2589"/>
              </a:xfrm>
            </p:grpSpPr>
            <p:sp>
              <p:nvSpPr>
                <p:cNvPr id="6" name="文本框 5"/>
                <p:cNvSpPr txBox="1"/>
                <p:nvPr/>
              </p:nvSpPr>
              <p:spPr>
                <a:xfrm>
                  <a:off x="-1106" y="6624"/>
                  <a:ext cx="3157" cy="582"/>
                </a:xfrm>
                <a:prstGeom prst="rect">
                  <a:avLst/>
                </a:prstGeom>
                <a:noFill/>
              </p:spPr>
              <p:txBody>
                <a:bodyPr wrap="square" rtlCol="0">
                  <a:spAutoFit/>
                </a:bodyPr>
                <a:lstStyle/>
                <a:p>
                  <a:pPr algn="l"/>
                  <a:r>
                    <a:rPr lang="en-US" altLang="zh-CN" b="1" dirty="0">
                      <a:solidFill>
                        <a:srgbClr val="54628D"/>
                      </a:solidFill>
                      <a:cs typeface="+mn-ea"/>
                      <a:sym typeface="+mn-lt"/>
                    </a:rPr>
                    <a:t>Recommendations</a:t>
                  </a:r>
                  <a:endParaRPr lang="zh-CN" altLang="en-US" b="1" dirty="0">
                    <a:solidFill>
                      <a:srgbClr val="54628D"/>
                    </a:solidFill>
                    <a:cs typeface="+mn-ea"/>
                    <a:sym typeface="+mn-lt"/>
                  </a:endParaRPr>
                </a:p>
              </p:txBody>
            </p:sp>
            <p:sp>
              <p:nvSpPr>
                <p:cNvPr id="7" name="文本框 6"/>
                <p:cNvSpPr txBox="1"/>
                <p:nvPr/>
              </p:nvSpPr>
              <p:spPr>
                <a:xfrm>
                  <a:off x="-1106" y="7208"/>
                  <a:ext cx="7696" cy="2005"/>
                </a:xfrm>
                <a:prstGeom prst="rect">
                  <a:avLst/>
                </a:prstGeom>
                <a:noFill/>
              </p:spPr>
              <p:txBody>
                <a:bodyPr wrap="square" rtlCol="0">
                  <a:spAutoFit/>
                </a:bodyPr>
                <a:lstStyle/>
                <a:p>
                  <a:pPr algn="just" fontAlgn="auto">
                    <a:lnSpc>
                      <a:spcPct val="130000"/>
                    </a:lnSpc>
                  </a:pPr>
                  <a:r>
                    <a:rPr kumimoji="1" lang="en-US" altLang="zh-CN" sz="1200" noProof="0" dirty="0">
                      <a:ln>
                        <a:noFill/>
                      </a:ln>
                      <a:solidFill>
                        <a:srgbClr val="4E7090"/>
                      </a:solidFill>
                      <a:effectLst/>
                      <a:uLnTx/>
                      <a:uFillTx/>
                      <a:cs typeface="+mn-ea"/>
                      <a:sym typeface="+mn-lt"/>
                    </a:rPr>
                    <a:t>It is reasonable</a:t>
                  </a:r>
                  <a:r>
                    <a:rPr kumimoji="1" lang="en-US" altLang="zh-CN" sz="1200" dirty="0">
                      <a:solidFill>
                        <a:srgbClr val="4E7090"/>
                      </a:solidFill>
                      <a:cs typeface="+mn-ea"/>
                      <a:sym typeface="+mn-lt"/>
                    </a:rPr>
                    <a:t> to assume that</a:t>
                  </a:r>
                  <a:r>
                    <a:rPr lang="en-US" altLang="zh-CN" sz="1200" noProof="0" dirty="0">
                      <a:ln>
                        <a:noFill/>
                      </a:ln>
                      <a:solidFill>
                        <a:srgbClr val="4E7090"/>
                      </a:solidFill>
                      <a:effectLst/>
                      <a:uLnTx/>
                      <a:uFillTx/>
                      <a:cs typeface="+mn-ea"/>
                      <a:sym typeface="+mn-lt"/>
                    </a:rPr>
                    <a:t> initiating applicant background check earlier would fasten the whole processing. Applicants from channels except social media may be more desirable to find a job and have applied for several jobs at the same time, thus using other methods to accelerate the process may further improve conversion rate</a:t>
                  </a:r>
                  <a:r>
                    <a:rPr kumimoji="1" lang="en-US" altLang="zh-CN" sz="1200" noProof="0" dirty="0">
                      <a:ln>
                        <a:noFill/>
                      </a:ln>
                      <a:solidFill>
                        <a:srgbClr val="4E7090"/>
                      </a:solidFill>
                      <a:effectLst/>
                      <a:uLnTx/>
                      <a:uFillTx/>
                      <a:cs typeface="+mn-ea"/>
                      <a:sym typeface="+mn-lt"/>
                    </a:rPr>
                    <a:t>.</a:t>
                  </a:r>
                  <a:endParaRPr kumimoji="1" lang="zh-CN" altLang="en-US" sz="1200" noProof="0" dirty="0">
                    <a:ln>
                      <a:noFill/>
                    </a:ln>
                    <a:solidFill>
                      <a:srgbClr val="4E7090"/>
                    </a:solidFill>
                    <a:effectLst/>
                    <a:uLnTx/>
                    <a:uFillTx/>
                    <a:cs typeface="+mn-ea"/>
                    <a:sym typeface="+mn-lt"/>
                  </a:endParaRPr>
                </a:p>
              </p:txBody>
            </p:sp>
          </p:grpSp>
        </p:grpSp>
      </p:grpSp>
      <p:graphicFrame>
        <p:nvGraphicFramePr>
          <p:cNvPr id="9" name="图表 8">
            <a:extLst>
              <a:ext uri="{FF2B5EF4-FFF2-40B4-BE49-F238E27FC236}">
                <a16:creationId xmlns:a16="http://schemas.microsoft.com/office/drawing/2014/main" id="{8D4B112F-57C3-EA6D-AC0D-9CF4D235F6FB}"/>
              </a:ext>
            </a:extLst>
          </p:cNvPr>
          <p:cNvGraphicFramePr/>
          <p:nvPr>
            <p:extLst>
              <p:ext uri="{D42A27DB-BD31-4B8C-83A1-F6EECF244321}">
                <p14:modId xmlns:p14="http://schemas.microsoft.com/office/powerpoint/2010/main" val="1315275966"/>
              </p:ext>
            </p:extLst>
          </p:nvPr>
        </p:nvGraphicFramePr>
        <p:xfrm>
          <a:off x="0" y="1769165"/>
          <a:ext cx="5269865" cy="3773998"/>
        </p:xfrm>
        <a:graphic>
          <a:graphicData uri="http://schemas.openxmlformats.org/drawingml/2006/chart">
            <c:chart xmlns:c="http://schemas.openxmlformats.org/drawingml/2006/chart" xmlns:r="http://schemas.openxmlformats.org/officeDocument/2006/relationships" r:id="rId4"/>
          </a:graphicData>
        </a:graphic>
      </p:graphicFrame>
    </p:spTree>
    <p:custDataLst>
      <p:tags r:id="rId1"/>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50" presetClass="entr" presetSubtype="0" decel="10000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1000" fill="hold"/>
                                        <p:tgtEl>
                                          <p:spTgt spid="10"/>
                                        </p:tgtEl>
                                        <p:attrNameLst>
                                          <p:attrName>ppt_w</p:attrName>
                                        </p:attrNameLst>
                                      </p:cBhvr>
                                      <p:tavLst>
                                        <p:tav tm="0">
                                          <p:val>
                                            <p:strVal val="#ppt_w+.3"/>
                                          </p:val>
                                        </p:tav>
                                        <p:tav tm="100000">
                                          <p:val>
                                            <p:strVal val="#ppt_w"/>
                                          </p:val>
                                        </p:tav>
                                      </p:tavLst>
                                    </p:anim>
                                    <p:anim calcmode="lin" valueType="num">
                                      <p:cBhvr>
                                        <p:cTn id="12" dur="1000" fill="hold"/>
                                        <p:tgtEl>
                                          <p:spTgt spid="10"/>
                                        </p:tgtEl>
                                        <p:attrNameLst>
                                          <p:attrName>ppt_h</p:attrName>
                                        </p:attrNameLst>
                                      </p:cBhvr>
                                      <p:tavLst>
                                        <p:tav tm="0">
                                          <p:val>
                                            <p:strVal val="#ppt_h"/>
                                          </p:val>
                                        </p:tav>
                                        <p:tav tm="100000">
                                          <p:val>
                                            <p:strVal val="#ppt_h"/>
                                          </p:val>
                                        </p:tav>
                                      </p:tavLst>
                                    </p:anim>
                                    <p:animEffect transition="in" filter="fade">
                                      <p:cBhvr>
                                        <p:cTn id="13"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ISLIDE.ICON" val="#394208;#394203;"/>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4vljheq4">
      <a:majorFont>
        <a:latin typeface="字魂58号-创中黑"/>
        <a:ea typeface="字魂58号-创中黑"/>
        <a:cs typeface=""/>
      </a:majorFont>
      <a:minorFont>
        <a:latin typeface="字魂58号-创中黑"/>
        <a:ea typeface="字魂58号-创中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instcart">
      <a:dk1>
        <a:sysClr val="windowText" lastClr="000000"/>
      </a:dk1>
      <a:lt1>
        <a:sysClr val="window" lastClr="FFFFFF"/>
      </a:lt1>
      <a:dk2>
        <a:srgbClr val="44546A"/>
      </a:dk2>
      <a:lt2>
        <a:srgbClr val="E7E6E6"/>
      </a:lt2>
      <a:accent1>
        <a:srgbClr val="5B48D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749</TotalTime>
  <Words>632</Words>
  <Application>Microsoft Office PowerPoint</Application>
  <PresentationFormat>宽屏</PresentationFormat>
  <Paragraphs>99</Paragraphs>
  <Slides>9</Slides>
  <Notes>9</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9</vt:i4>
      </vt:variant>
    </vt:vector>
  </HeadingPairs>
  <TitlesOfParts>
    <vt:vector size="17" baseType="lpstr">
      <vt:lpstr>微软雅黑</vt:lpstr>
      <vt:lpstr>字魂58号-创中黑</vt:lpstr>
      <vt:lpstr>Arial</vt:lpstr>
      <vt:lpstr>Calibri</vt:lpstr>
      <vt:lpstr>Calibri Light</vt:lpstr>
      <vt:lpstr>Wingdings</vt:lpstr>
      <vt:lpstr>自定义设计方案</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年中汇报</dc:title>
  <dc:creator>第一PPT</dc:creator>
  <cp:keywords>www.1ppt.com</cp:keywords>
  <dc:description>www.1ppt.com</dc:description>
  <cp:lastModifiedBy>守哲 刘</cp:lastModifiedBy>
  <cp:revision>137</cp:revision>
  <dcterms:created xsi:type="dcterms:W3CDTF">2019-06-19T02:08:00Z</dcterms:created>
  <dcterms:modified xsi:type="dcterms:W3CDTF">2023-08-17T02:18:48Z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CFD50BDD879644E58EC6C9F0EFD947DE_12</vt:lpwstr>
  </property>
  <property fmtid="{D5CDD505-2E9C-101B-9397-08002B2CF9AE}" pid="3" name="KSOProductBuildVer">
    <vt:lpwstr>2052-11.1.0.14309</vt:lpwstr>
  </property>
</Properties>
</file>