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10" r:id="rId3"/>
    <p:sldId id="458" r:id="rId4"/>
    <p:sldId id="459" r:id="rId5"/>
    <p:sldId id="259" r:id="rId6"/>
    <p:sldId id="460" r:id="rId7"/>
    <p:sldId id="461" r:id="rId8"/>
    <p:sldId id="262" r:id="rId9"/>
    <p:sldId id="463" r:id="rId10"/>
    <p:sldId id="464" r:id="rId11"/>
    <p:sldId id="465" r:id="rId12"/>
    <p:sldId id="466" r:id="rId13"/>
    <p:sldId id="268" r:id="rId14"/>
    <p:sldId id="269" r:id="rId15"/>
    <p:sldId id="270" r:id="rId16"/>
    <p:sldId id="272" r:id="rId17"/>
    <p:sldId id="470" r:id="rId18"/>
    <p:sldId id="271" r:id="rId19"/>
    <p:sldId id="274" r:id="rId20"/>
    <p:sldId id="275" r:id="rId21"/>
    <p:sldId id="472" r:id="rId22"/>
    <p:sldId id="266" r:id="rId23"/>
    <p:sldId id="278" r:id="rId24"/>
    <p:sldId id="468" r:id="rId25"/>
    <p:sldId id="467" r:id="rId26"/>
    <p:sldId id="469" r:id="rId27"/>
    <p:sldId id="473" r:id="rId28"/>
    <p:sldId id="474" r:id="rId29"/>
    <p:sldId id="475" r:id="rId30"/>
    <p:sldId id="471" r:id="rId31"/>
    <p:sldId id="290" r:id="rId32"/>
    <p:sldId id="476" r:id="rId33"/>
    <p:sldId id="477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78" r:id="rId42"/>
    <p:sldId id="486" r:id="rId43"/>
    <p:sldId id="488" r:id="rId44"/>
    <p:sldId id="489" r:id="rId45"/>
    <p:sldId id="491" r:id="rId46"/>
    <p:sldId id="493" r:id="rId47"/>
    <p:sldId id="494" r:id="rId48"/>
    <p:sldId id="495" r:id="rId49"/>
    <p:sldId id="496" r:id="rId50"/>
    <p:sldId id="305" r:id="rId51"/>
    <p:sldId id="500" r:id="rId52"/>
    <p:sldId id="501" r:id="rId53"/>
    <p:sldId id="503" r:id="rId54"/>
    <p:sldId id="309" r:id="rId55"/>
    <p:sldId id="453" r:id="rId56"/>
    <p:sldId id="454" r:id="rId57"/>
    <p:sldId id="457" r:id="rId58"/>
    <p:sldId id="307" r:id="rId59"/>
    <p:sldId id="296" r:id="rId60"/>
    <p:sldId id="298" r:id="rId61"/>
    <p:sldId id="299" r:id="rId62"/>
    <p:sldId id="300" r:id="rId63"/>
    <p:sldId id="301" r:id="rId64"/>
    <p:sldId id="302" r:id="rId65"/>
    <p:sldId id="303" r:id="rId66"/>
    <p:sldId id="306" r:id="rId67"/>
    <p:sldId id="308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310"/>
            <p14:sldId id="458"/>
            <p14:sldId id="459"/>
            <p14:sldId id="259"/>
            <p14:sldId id="460"/>
            <p14:sldId id="461"/>
            <p14:sldId id="262"/>
            <p14:sldId id="463"/>
            <p14:sldId id="464"/>
            <p14:sldId id="465"/>
            <p14:sldId id="466"/>
            <p14:sldId id="268"/>
            <p14:sldId id="269"/>
            <p14:sldId id="270"/>
            <p14:sldId id="272"/>
            <p14:sldId id="470"/>
            <p14:sldId id="271"/>
            <p14:sldId id="274"/>
            <p14:sldId id="275"/>
            <p14:sldId id="472"/>
            <p14:sldId id="266"/>
            <p14:sldId id="278"/>
            <p14:sldId id="468"/>
            <p14:sldId id="467"/>
            <p14:sldId id="469"/>
            <p14:sldId id="473"/>
            <p14:sldId id="474"/>
            <p14:sldId id="475"/>
            <p14:sldId id="471"/>
            <p14:sldId id="290"/>
            <p14:sldId id="476"/>
            <p14:sldId id="477"/>
            <p14:sldId id="479"/>
            <p14:sldId id="480"/>
            <p14:sldId id="481"/>
            <p14:sldId id="482"/>
            <p14:sldId id="483"/>
            <p14:sldId id="484"/>
            <p14:sldId id="485"/>
            <p14:sldId id="478"/>
            <p14:sldId id="486"/>
            <p14:sldId id="488"/>
            <p14:sldId id="489"/>
            <p14:sldId id="491"/>
            <p14:sldId id="493"/>
            <p14:sldId id="494"/>
            <p14:sldId id="495"/>
            <p14:sldId id="496"/>
            <p14:sldId id="305"/>
            <p14:sldId id="500"/>
            <p14:sldId id="501"/>
            <p14:sldId id="503"/>
            <p14:sldId id="309"/>
          </p14:sldIdLst>
        </p14:section>
        <p14:section name="附录" id="{B98F2345-EFFE-4B87-A70F-6432F815C6DD}">
          <p14:sldIdLst>
            <p14:sldId id="453"/>
            <p14:sldId id="454"/>
            <p14:sldId id="457"/>
            <p14:sldId id="307"/>
            <p14:sldId id="296"/>
            <p14:sldId id="298"/>
            <p14:sldId id="299"/>
            <p14:sldId id="300"/>
            <p14:sldId id="301"/>
            <p14:sldId id="302"/>
            <p14:sldId id="303"/>
            <p14:sldId id="306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5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第三节：条件、循环与数据结构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FABD-D0D5-4DF7-A076-957960D5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50ABA-72E1-4068-8616-A2FAD38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如果运算数不是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zh-CN" altLang="en-US" dirty="0"/>
              <a:t>值，它将会被隐式地转换成布尔值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​</a:t>
            </a:r>
            <a:r>
              <a:rPr lang="en-US" altLang="zh-CN" b="0" i="0" dirty="0">
                <a:effectLst/>
                <a:latin typeface="+mn-lt"/>
              </a:rPr>
              <a:t>and</a:t>
            </a:r>
            <a:r>
              <a:rPr lang="zh-CN" altLang="en-US" b="0" i="0" dirty="0">
                <a:effectLst/>
                <a:latin typeface="+mn-lt"/>
              </a:rPr>
              <a:t>、</a:t>
            </a:r>
            <a:r>
              <a:rPr lang="en-US" altLang="zh-CN" b="0" i="0" dirty="0">
                <a:effectLst/>
                <a:latin typeface="+mn-lt"/>
              </a:rPr>
              <a:t>or</a:t>
            </a:r>
            <a:r>
              <a:rPr lang="zh-CN" altLang="en-US" b="0" i="0" dirty="0">
                <a:effectLst/>
                <a:latin typeface="+mn-lt"/>
              </a:rPr>
              <a:t>、</a:t>
            </a:r>
            <a:r>
              <a:rPr lang="en-US" altLang="zh-CN" b="0" i="0" dirty="0">
                <a:effectLst/>
                <a:latin typeface="+mn-lt"/>
              </a:rPr>
              <a:t>not</a:t>
            </a:r>
            <a:r>
              <a:rPr lang="zh-CN" altLang="en-US" b="0" i="0" dirty="0">
                <a:effectLst/>
                <a:latin typeface="-apple-system"/>
              </a:rPr>
              <a:t>是</a:t>
            </a:r>
            <a:r>
              <a:rPr lang="en-US" altLang="zh-CN" dirty="0">
                <a:latin typeface="+mn-lt"/>
              </a:rPr>
              <a:t>C</a:t>
            </a:r>
            <a:r>
              <a:rPr lang="en-US" altLang="zh-CN" b="0" i="0" dirty="0">
                <a:effectLst/>
                <a:latin typeface="+mn-lt"/>
              </a:rPr>
              <a:t>++</a:t>
            </a:r>
            <a:r>
              <a:rPr lang="zh-CN" altLang="en-US" b="0" i="0" dirty="0">
                <a:effectLst/>
                <a:latin typeface="-apple-system"/>
              </a:rPr>
              <a:t>中的关键字，但不是</a:t>
            </a:r>
            <a:r>
              <a:rPr lang="en-US" altLang="zh-CN" b="0" i="0" dirty="0">
                <a:effectLst/>
                <a:latin typeface="+mn-lt"/>
              </a:rPr>
              <a:t>C</a:t>
            </a:r>
            <a:r>
              <a:rPr lang="zh-CN" altLang="en-US" b="0" i="0" dirty="0">
                <a:effectLst/>
                <a:latin typeface="-apple-system"/>
              </a:rPr>
              <a:t>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优先级：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! </a:t>
            </a:r>
            <a:r>
              <a:rPr kumimoji="1" lang="en-US" altLang="zh-CN" dirty="0"/>
              <a:t>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&amp;&amp;</a:t>
            </a:r>
            <a:r>
              <a:rPr kumimoji="1" lang="en-US" altLang="zh-CN" dirty="0"/>
              <a:t> 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||</a:t>
            </a:r>
          </a:p>
          <a:p>
            <a:r>
              <a:rPr kumimoji="1" lang="zh-CN" altLang="en-US" dirty="0">
                <a:latin typeface="Courier" pitchFamily="2" charset="0"/>
              </a:rPr>
              <a:t>下面的代码是什么样的？</a:t>
            </a:r>
            <a:endParaRPr kumimoji="1" lang="en-US" altLang="zh-CN" dirty="0">
              <a:latin typeface="Courier" pitchFamily="2" charset="0"/>
            </a:endParaRPr>
          </a:p>
          <a:p>
            <a:pPr marL="685800" lvl="1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condition is true."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endParaRPr lang="e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(not -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(!-2) is true, really?"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1DA0-A25D-4BBF-BA33-F10B5B44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CFF4A22-7894-4A86-9642-E9579B70A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35955"/>
              </p:ext>
            </p:extLst>
          </p:nvPr>
        </p:nvGraphicFramePr>
        <p:xfrm>
          <a:off x="1550044" y="2423045"/>
          <a:ext cx="7970720" cy="1341120"/>
        </p:xfrm>
        <a:graphic>
          <a:graphicData uri="http://schemas.openxmlformats.org/drawingml/2006/table">
            <a:tbl>
              <a:tblPr/>
              <a:tblGrid>
                <a:gridCol w="199268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278109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2434166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1265765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31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运算符名字</a:t>
                      </a:r>
                      <a:endParaRPr lang="e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effectLst/>
                        </a:rPr>
                        <a:t>Symbol-like </a:t>
                      </a:r>
                      <a:r>
                        <a:rPr lang="zh-CN" altLang="en-US" sz="1600" b="1" dirty="0">
                          <a:effectLst/>
                        </a:rPr>
                        <a:t>运算符</a:t>
                      </a:r>
                      <a:endParaRPr lang="e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effectLst/>
                        </a:rPr>
                        <a:t>Keyword-like </a:t>
                      </a:r>
                      <a:r>
                        <a:rPr lang="zh-CN" altLang="en-US" sz="1600" b="1" dirty="0">
                          <a:effectLst/>
                        </a:rPr>
                        <a:t>运算符</a:t>
                      </a:r>
                      <a:endParaRPr lang="e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例子</a:t>
                      </a:r>
                      <a:endParaRPr lang="e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264067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negation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264067">
                <a:tc>
                  <a:txBody>
                    <a:bodyPr/>
                    <a:lstStyle/>
                    <a:p>
                      <a:r>
                        <a:rPr lang="en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16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sz="16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264067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Inclusive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16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sz="16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59EE9-3F79-406A-910A-0F1A86C1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非布尔的表达式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75FE5-C474-4F96-9A20-4A0AF94E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如果可能，会被隐式地转成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不建议使用浮点数</a:t>
            </a:r>
            <a:endParaRPr lang="en" altLang="zh-CN" sz="2400" dirty="0">
              <a:solidFill>
                <a:srgbClr val="09865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are some."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/>
              <a:t>指针也经常被作为条件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if(p == NULL)</a:t>
            </a:r>
          </a:p>
          <a:p>
            <a:pPr marL="457200" lvl="1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"Memory allocation failed."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BD817-FBAC-4DB0-B234-8FB99C31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833FC0-52D6-4BAE-9C54-5ACA6B605E40}"/>
              </a:ext>
            </a:extLst>
          </p:cNvPr>
          <p:cNvSpPr/>
          <p:nvPr/>
        </p:nvSpPr>
        <p:spPr>
          <a:xfrm>
            <a:off x="6436016" y="4001294"/>
            <a:ext cx="89479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if1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76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B8108F-9284-489D-8BD5-1B916628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BFF8B08-E50D-40C8-AEDA-0BCE80C22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AF1F4-A7A3-47ED-9902-C574442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0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句法：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expression 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如果条件为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，表达式（循环体）将会被执行。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 &gt;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1339083" y="3740192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do-while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：每一次判断发生在一轮循环</a:t>
            </a:r>
            <a:r>
              <a:rPr kumimoji="1" lang="zh-CN" altLang="en-US" dirty="0">
                <a:solidFill>
                  <a:srgbClr val="C00000"/>
                </a:solidFill>
              </a:rPr>
              <a:t>之前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/>
              <a:t>do-while</a:t>
            </a:r>
            <a:r>
              <a:rPr kumimoji="1" lang="zh-CN" altLang="en-US" dirty="0"/>
              <a:t>：每一次判断发生在一轮循环</a:t>
            </a:r>
            <a:r>
              <a:rPr kumimoji="1" lang="zh-CN" altLang="en-US" dirty="0">
                <a:solidFill>
                  <a:srgbClr val="C00000"/>
                </a:solidFill>
              </a:rPr>
              <a:t>之后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1277233" y="287769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</a:t>
            </a:r>
            <a:r>
              <a:rPr kumimoji="1" lang="zh-CN" altLang="en-US" dirty="0"/>
              <a:t>表达式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结束循环</a:t>
            </a:r>
            <a:endParaRPr kumimoji="1" lang="en-US" altLang="zh-CN" dirty="0"/>
          </a:p>
          <a:p>
            <a:pPr marL="4572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332266" y="220959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continue</a:t>
            </a:r>
            <a:r>
              <a:rPr kumimoji="1" lang="en-US" altLang="zh-CN" dirty="0"/>
              <a:t> </a:t>
            </a:r>
            <a:r>
              <a:rPr kumimoji="1" lang="zh-CN" altLang="en-US" dirty="0"/>
              <a:t>表达式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跳过循环体中这轮迭代的剩下部分，直接开始下一轮迭代。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94166" y="23069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B8108F-9284-489D-8BD5-1B916628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BFF8B08-E50D-40C8-AEDA-0BCE80C22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AF1F4-A7A3-47ED-9902-C574442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6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句法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(init-clause; cond-expression; iteration-expression)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loop-statement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例子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85800" lvl="1" indent="0">
              <a:buNone/>
            </a:pP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1850932" y="3313318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</a:t>
            </a:r>
            <a:r>
              <a:rPr kumimoji="1" lang="zh-CN" altLang="en-US" dirty="0"/>
              <a:t>循环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716478" y="1826085"/>
            <a:ext cx="5157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6824353" y="1737447"/>
            <a:ext cx="4955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C4C7A7D-FB55-A24B-B3AD-DF6AA9C73F01}"/>
              </a:ext>
            </a:extLst>
          </p:cNvPr>
          <p:cNvSpPr/>
          <p:nvPr/>
        </p:nvSpPr>
        <p:spPr>
          <a:xfrm>
            <a:off x="5874327" y="2776488"/>
            <a:ext cx="663227" cy="3146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4813D-28C6-B34F-8C18-97BCDBCBDA61}"/>
              </a:ext>
            </a:extLst>
          </p:cNvPr>
          <p:cNvSpPr/>
          <p:nvPr/>
        </p:nvSpPr>
        <p:spPr>
          <a:xfrm>
            <a:off x="1578869" y="2127167"/>
            <a:ext cx="1388698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42359-F1DB-6C4A-949A-96EAFA894A02}"/>
              </a:ext>
            </a:extLst>
          </p:cNvPr>
          <p:cNvSpPr/>
          <p:nvPr/>
        </p:nvSpPr>
        <p:spPr>
          <a:xfrm>
            <a:off x="6848103" y="2019564"/>
            <a:ext cx="1453464" cy="3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96AA4-A072-514B-9C06-9DC404922310}"/>
              </a:ext>
            </a:extLst>
          </p:cNvPr>
          <p:cNvSpPr/>
          <p:nvPr/>
        </p:nvSpPr>
        <p:spPr>
          <a:xfrm>
            <a:off x="3061476" y="2127167"/>
            <a:ext cx="972891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E8EA8-2248-5D4E-A2C0-D617050EB207}"/>
              </a:ext>
            </a:extLst>
          </p:cNvPr>
          <p:cNvSpPr/>
          <p:nvPr/>
        </p:nvSpPr>
        <p:spPr>
          <a:xfrm>
            <a:off x="7876117" y="2327860"/>
            <a:ext cx="850900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B4337E-C8E3-4A9F-8959-37ED2BF64201}"/>
              </a:ext>
            </a:extLst>
          </p:cNvPr>
          <p:cNvSpPr/>
          <p:nvPr/>
        </p:nvSpPr>
        <p:spPr>
          <a:xfrm>
            <a:off x="4128276" y="2127167"/>
            <a:ext cx="474947" cy="2850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83F10E-28BE-4D36-A798-F22E243861C9}"/>
              </a:ext>
            </a:extLst>
          </p:cNvPr>
          <p:cNvSpPr/>
          <p:nvPr/>
        </p:nvSpPr>
        <p:spPr>
          <a:xfrm>
            <a:off x="7404939" y="3706923"/>
            <a:ext cx="632860" cy="2850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int, unsigned int, long, char, bool,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初始化、溢出、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浮点数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float, double, …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算术运算符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数据类型转换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</a:t>
            </a:r>
            <a:r>
              <a:rPr kumimoji="1" lang="zh-CN" altLang="en-US" dirty="0"/>
              <a:t>循环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914324" y="1813173"/>
            <a:ext cx="5126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 &gt;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6833466" y="1813173"/>
            <a:ext cx="5014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 num &gt;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6090739" y="2284642"/>
            <a:ext cx="581176" cy="5343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61FEF-0AF8-4224-9B1D-8408A93B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82E28-5B97-4A97-B739-04DDC4FA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 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statements</a:t>
            </a:r>
            <a:endParaRPr lang="e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"endless loop!"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some statements</a:t>
            </a:r>
            <a:endParaRPr lang="e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 &lt;&lt;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"endless loop!"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611A3C-A98B-48A3-8449-C5C2A6E6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91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continue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循环中作用一致。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/>
              <a:t> </a:t>
            </a:r>
            <a:r>
              <a:rPr kumimoji="1" lang="zh-CN" altLang="en-US" dirty="0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请小心条件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你能发现以下代码有什么问题吗？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 &gt;=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 = "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num &lt;&lt; </a:t>
            </a:r>
            <a:r>
              <a:rPr lang="en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num--;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1AB1D4-B732-4B93-ACE6-6679A49E9B26}"/>
              </a:ext>
            </a:extLst>
          </p:cNvPr>
          <p:cNvSpPr/>
          <p:nvPr/>
        </p:nvSpPr>
        <p:spPr>
          <a:xfrm>
            <a:off x="5876832" y="2398918"/>
            <a:ext cx="161242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condition.cpp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F32B8-6553-4BD4-98F5-5878E37C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C29C820-7A50-4870-8A7A-3EA4AB9F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4943"/>
            <a:ext cx="7684996" cy="552892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E491D-3C28-402C-87E3-243527FE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8CF1EB-4C33-4EBD-BDDC-8D11FD52F79A}"/>
              </a:ext>
            </a:extLst>
          </p:cNvPr>
          <p:cNvSpPr/>
          <p:nvPr/>
        </p:nvSpPr>
        <p:spPr>
          <a:xfrm>
            <a:off x="9017965" y="2720651"/>
            <a:ext cx="161242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condition.cpp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1345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请小心条件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你能发现以下代码有什么问题吗？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 = "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and do sth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//meet a condition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flag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//set flag to false to break the loop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0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64A5A-F4B0-4321-9EE6-17A4D4B9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A9B4B-B1D7-45D0-B929-5FCD74B4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表达式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3+4</a:t>
            </a:r>
            <a:r>
              <a:rPr kumimoji="1" lang="en-US" altLang="zh-CN" dirty="0"/>
              <a:t> </a:t>
            </a:r>
            <a:r>
              <a:rPr kumimoji="1" lang="zh-CN" altLang="en-US" dirty="0"/>
              <a:t>有值；</a:t>
            </a:r>
            <a:endParaRPr kumimoji="1" lang="en-US" altLang="zh-CN" dirty="0"/>
          </a:p>
          <a:p>
            <a:r>
              <a:rPr kumimoji="1" lang="zh-CN" altLang="en-US" dirty="0"/>
              <a:t>表达式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a+b</a:t>
            </a:r>
            <a:r>
              <a:rPr kumimoji="1" lang="en-US" altLang="zh-CN" dirty="0"/>
              <a:t> </a:t>
            </a:r>
            <a:r>
              <a:rPr kumimoji="1" lang="zh-CN" altLang="en-US" dirty="0"/>
              <a:t>有值；</a:t>
            </a:r>
            <a:endParaRPr kumimoji="1" lang="en-US" altLang="zh-CN" dirty="0"/>
          </a:p>
          <a:p>
            <a:r>
              <a:rPr kumimoji="1" lang="zh-CN" altLang="en-US" dirty="0"/>
              <a:t>表达式</a:t>
            </a:r>
            <a:r>
              <a:rPr kumimoji="1" lang="zh-CN" altLang="en-US" dirty="0">
                <a:solidFill>
                  <a:srgbClr val="0000CC"/>
                </a:solidFill>
                <a:latin typeface="Courier" pitchFamily="2" charset="0"/>
              </a:rPr>
              <a:t>（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a==b</a:t>
            </a:r>
            <a:r>
              <a:rPr kumimoji="1" lang="zh-CN" altLang="en-US" dirty="0">
                <a:solidFill>
                  <a:srgbClr val="0000CC"/>
                </a:solidFill>
                <a:latin typeface="Courier" pitchFamily="2" charset="0"/>
              </a:rPr>
              <a:t>）</a:t>
            </a:r>
            <a:r>
              <a:rPr kumimoji="1" lang="zh-CN" altLang="en-US" dirty="0"/>
              <a:t>有值（</a:t>
            </a:r>
            <a:r>
              <a:rPr kumimoji="1" lang="en-US" altLang="zh-CN" dirty="0"/>
              <a:t>true </a:t>
            </a:r>
            <a:r>
              <a:rPr kumimoji="1" lang="zh-CN" altLang="en-US" dirty="0"/>
              <a:t>或</a:t>
            </a:r>
            <a:r>
              <a:rPr kumimoji="1" lang="en-US" altLang="zh-CN" dirty="0"/>
              <a:t> false</a:t>
            </a:r>
            <a:r>
              <a:rPr kumimoji="1" lang="zh-CN" altLang="en-US" dirty="0"/>
              <a:t>）；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a=b</a:t>
            </a:r>
            <a:r>
              <a:rPr kumimoji="1" lang="en-US" altLang="zh-CN" dirty="0"/>
              <a:t>  </a:t>
            </a:r>
            <a:r>
              <a:rPr kumimoji="1" lang="zh-CN" altLang="en-US" dirty="0"/>
              <a:t>是赋值，同时是一个表达式，有值。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下面的代码可以被成功编译！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"m="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8249D-E2F5-489A-A22C-44329801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8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B8108F-9284-489D-8BD5-1B916628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zh-CN" altLang="en-US" dirty="0"/>
              <a:t>表达式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BFF8B08-E50D-40C8-AEDA-0BCE80C22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AF1F4-A7A3-47ED-9902-C574442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62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DA9F4-6AEA-4A92-A98F-A17899A4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/>
              <a:t> </a:t>
            </a:r>
            <a:r>
              <a:rPr lang="zh-CN" altLang="en-US" dirty="0"/>
              <a:t>表达式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AA2F98-7EA7-4B57-A2DE-D49A87DB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跳到指定的位置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不推荐使用！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9B37B-9169-4107-BBFE-9C8D2CC5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DAC15A-6AB2-4C53-A258-7FF1FD46DE9D}"/>
              </a:ext>
            </a:extLst>
          </p:cNvPr>
          <p:cNvSpPr/>
          <p:nvPr/>
        </p:nvSpPr>
        <p:spPr>
          <a:xfrm>
            <a:off x="8723632" y="175957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goto.cpp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AA67D9-31F9-4F1D-84CC-4DCD35AC7D5E}"/>
              </a:ext>
            </a:extLst>
          </p:cNvPr>
          <p:cNvSpPr/>
          <p:nvPr/>
        </p:nvSpPr>
        <p:spPr>
          <a:xfrm>
            <a:off x="4554123" y="1795803"/>
            <a:ext cx="74549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mysquare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is out of range."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EXIT_ERROR;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EXIT_ERROR: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//do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sth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such as closing files here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2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067713A-426A-4FD6-84CA-61656CE9833E}"/>
              </a:ext>
            </a:extLst>
          </p:cNvPr>
          <p:cNvSpPr txBox="1"/>
          <p:nvPr/>
        </p:nvSpPr>
        <p:spPr>
          <a:xfrm>
            <a:off x="6096000" y="2786312"/>
            <a:ext cx="60438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"Move left."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"Move right."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 key."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A833E5-D936-4C5A-881D-E7CCC7F1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EABA0-1999-45B3-B9E8-43FBEAF0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10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根据值，执行多个表达式中的其中一个表达式</a:t>
            </a:r>
            <a:endParaRPr lang="en-US" altLang="zh-CN" sz="2000" dirty="0"/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break </a:t>
            </a:r>
            <a:r>
              <a:rPr lang="zh-CN" altLang="en-US" sz="2000" dirty="0"/>
              <a:t>用于执行完跳出执行。</a:t>
            </a:r>
            <a:r>
              <a:rPr lang="zh-CN" altLang="en-US" sz="2000" dirty="0">
                <a:solidFill>
                  <a:srgbClr val="C00000"/>
                </a:solidFill>
              </a:rPr>
              <a:t>不要忘记使用</a:t>
            </a:r>
            <a:r>
              <a:rPr kumimoji="1" lang="en-US" altLang="zh-CN" sz="2000" dirty="0">
                <a:solidFill>
                  <a:srgbClr val="C00000"/>
                </a:solidFill>
                <a:latin typeface="Courier" pitchFamily="2" charset="0"/>
              </a:rPr>
              <a:t>break</a:t>
            </a:r>
            <a:r>
              <a:rPr kumimoji="1" lang="zh-CN" altLang="en-US" sz="2000" dirty="0">
                <a:solidFill>
                  <a:srgbClr val="C00000"/>
                </a:solidFill>
                <a:latin typeface="Courier" pitchFamily="2" charset="0"/>
              </a:rPr>
              <a:t>！</a:t>
            </a:r>
            <a:endParaRPr kumimoji="1" lang="en-US" altLang="zh-CN" sz="20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zh-CN" altLang="en-US" sz="2000" dirty="0"/>
              <a:t>更类似于</a:t>
            </a:r>
            <a:r>
              <a:rPr kumimoji="1" lang="en-US" altLang="zh-CN" sz="2000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kumimoji="1" lang="zh-CN" altLang="en-US" sz="2000" dirty="0">
                <a:solidFill>
                  <a:srgbClr val="0000CC"/>
                </a:solidFill>
                <a:latin typeface="Courier" pitchFamily="2" charset="0"/>
              </a:rPr>
              <a:t>，</a:t>
            </a:r>
            <a:r>
              <a:rPr kumimoji="1" lang="zh-CN" altLang="en-US" sz="2000" dirty="0"/>
              <a:t>而不是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if-else </a:t>
            </a:r>
            <a:r>
              <a:rPr kumimoji="1" lang="en-US" altLang="zh-CN" sz="2000" dirty="0" err="1">
                <a:solidFill>
                  <a:srgbClr val="0000CC"/>
                </a:solidFill>
                <a:latin typeface="Courier" pitchFamily="2" charset="0"/>
              </a:rPr>
              <a:t>if-else</a:t>
            </a:r>
            <a:endParaRPr kumimoji="1" lang="en-US" altLang="zh-CN" sz="2000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574E5C-443D-4C72-944E-23865FE1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0E7D48-5A7A-4D04-90A1-43FED2BAE096}"/>
              </a:ext>
            </a:extLst>
          </p:cNvPr>
          <p:cNvSpPr/>
          <p:nvPr/>
        </p:nvSpPr>
        <p:spPr>
          <a:xfrm>
            <a:off x="9161484" y="277149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44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ADC48E1-0A90-48B5-87F7-18FD6071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dirty="0"/>
              <a:t>表达式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F044894-4BFE-4803-A7D9-9A075153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99E1F-C20F-4814-8593-C321707F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768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FD6C3-82DC-4C89-9560-B70AA3EB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0666-6EAA-45DC-B782-8A0A37BEB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BF279-77D6-4131-B393-E6EBD908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0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连续分配的内存</a:t>
            </a:r>
            <a:endParaRPr kumimoji="1" lang="en-US" altLang="zh-CN" dirty="0"/>
          </a:p>
          <a:p>
            <a:r>
              <a:rPr kumimoji="1" lang="zh-CN" altLang="en-US" dirty="0"/>
              <a:t>固定数量的对象（数组大小不能改变）</a:t>
            </a:r>
            <a:endParaRPr kumimoji="1" lang="en-US" altLang="zh-CN" dirty="0"/>
          </a:p>
          <a:p>
            <a:r>
              <a:rPr kumimoji="1" lang="zh-CN" altLang="en-US" dirty="0"/>
              <a:t>数组的元素类型可以是任意基础类型（</a:t>
            </a:r>
            <a:r>
              <a:rPr kumimoji="1" lang="en-US" altLang="zh-CN" dirty="0"/>
              <a:t>int, float, bool, …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 </a:t>
            </a:r>
            <a:r>
              <a:rPr kumimoji="1" lang="zh-CN" altLang="en-US" dirty="0"/>
              <a:t>结构体，类，指针，枚举等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8" y="3751979"/>
            <a:ext cx="10492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没有初始化的数组，都是随机值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初始化。没写满，则后面元素默认为</a:t>
            </a:r>
            <a:r>
              <a:rPr lang="en-US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4744100" y="3381503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449" y="4594801"/>
            <a:ext cx="5623887" cy="1662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3467F-39C1-43EA-81DA-D20FD7BD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E6F07-AC1B-4CE6-A213-9162A4D0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如果数组的长度不是一个整数常数的表达式，那么数组就是变长数组（早期编译器可能不支持）</a:t>
            </a:r>
            <a:endParaRPr lang="en-US" altLang="zh-CN" dirty="0"/>
          </a:p>
          <a:p>
            <a:pPr lvl="1"/>
            <a:r>
              <a:rPr lang="zh-CN" altLang="en-US" dirty="0"/>
              <a:t>指编译时未确定长度，而不是数组长度会随时变化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F98F1-1036-4D7F-9F51-785CD25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E9E579-68CB-4C8F-BBF8-34FC763FF185}"/>
              </a:ext>
            </a:extLst>
          </p:cNvPr>
          <p:cNvSpPr/>
          <p:nvPr/>
        </p:nvSpPr>
        <p:spPr>
          <a:xfrm>
            <a:off x="1052945" y="3100291"/>
            <a:ext cx="1021080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变长数组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"len =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sizeof(num_array2)) =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13C137-0F32-463A-A544-1BF52373C6A2}"/>
              </a:ext>
            </a:extLst>
          </p:cNvPr>
          <p:cNvSpPr/>
          <p:nvPr/>
        </p:nvSpPr>
        <p:spPr>
          <a:xfrm>
            <a:off x="3859646" y="3028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F6EC09-5F79-4859-90C8-1CA96ABC0F4F}"/>
              </a:ext>
            </a:extLst>
          </p:cNvPr>
          <p:cNvSpPr txBox="1"/>
          <p:nvPr/>
        </p:nvSpPr>
        <p:spPr>
          <a:xfrm>
            <a:off x="1052945" y="5296237"/>
            <a:ext cx="78836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en=0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的话呢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代码没问题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如果直接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num_array2[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]={1}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会怎么样？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={}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呢？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取决于编译器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32458-6463-4148-80BE-3E4275CD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未知大小的数组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3198C-F8BA-4A52-B477-DB531C8E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大小没有在声明中体现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num_array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" altLang="zh-CN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909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num_array </a:t>
            </a:r>
            <a:r>
              <a:rPr lang="zh-CN" altLang="en-US" dirty="0">
                <a:solidFill>
                  <a:srgbClr val="909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的类型是</a:t>
            </a:r>
            <a:r>
              <a:rPr lang="en" altLang="zh-CN" dirty="0">
                <a:solidFill>
                  <a:srgbClr val="909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"array of 4 int"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函数的参数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D843E-D6A7-40FB-ABF9-BA582235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4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3C5A6-B241-4F7C-A58F-59F0D53A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元素访问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ED745-3E9B-4655-B155-0DB87ECE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298AFE-9421-4E3A-BE28-52D9C57F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68913" cy="448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C/C++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没有边界检查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！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等不同，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C/C++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的数组不是对象，数组可以</a:t>
            </a:r>
            <a:r>
              <a:rPr lang="zh-CN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被视为指针</a:t>
            </a:r>
            <a:endParaRPr lang="en" altLang="zh-CN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EE4519-5B81-43E9-B35F-BF80F27A9DFB}"/>
              </a:ext>
            </a:extLst>
          </p:cNvPr>
          <p:cNvSpPr/>
          <p:nvPr/>
        </p:nvSpPr>
        <p:spPr>
          <a:xfrm>
            <a:off x="838200" y="1425515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12662D-562D-4DED-9AD2-9A3CA7D3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78340"/>
              </p:ext>
            </p:extLst>
          </p:nvPr>
        </p:nvGraphicFramePr>
        <p:xfrm>
          <a:off x="9407113" y="361202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CF5BE-36F2-47AD-AD3C-32517C68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18993-4492-47AD-B2C0-D1F421F5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定义</a:t>
            </a:r>
            <a:endParaRPr lang="e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" altLang="zh-CN" sz="28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419815-D155-4098-9737-3A51F4E8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8BD9538-B050-4C2B-9B87-2C6E2352E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862194"/>
              </p:ext>
            </p:extLst>
          </p:nvPr>
        </p:nvGraphicFramePr>
        <p:xfrm>
          <a:off x="9248975" y="1726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6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44CCA-DDF7-4DAE-BA81-B8F1EC03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ACF58-3993-4444-95A0-C8235439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函数参数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F4BA3D-0CBB-4D79-9104-4F232C6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142E0F7-E21B-412B-9933-1668D76FE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535783"/>
              </p:ext>
            </p:extLst>
          </p:nvPr>
        </p:nvGraphicFramePr>
        <p:xfrm>
          <a:off x="9248975" y="1726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063588B-D0EB-48DE-87C1-383F276D3AB8}"/>
              </a:ext>
            </a:extLst>
          </p:cNvPr>
          <p:cNvSpPr/>
          <p:nvPr/>
        </p:nvSpPr>
        <p:spPr>
          <a:xfrm>
            <a:off x="1048917" y="24049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CF9CE7-04D5-47D3-A195-893A41BD7B23}"/>
              </a:ext>
            </a:extLst>
          </p:cNvPr>
          <p:cNvSpPr/>
          <p:nvPr/>
        </p:nvSpPr>
        <p:spPr>
          <a:xfrm>
            <a:off x="1035259" y="33979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9DAFF-C158-423C-A503-3ACE9003F18B}"/>
              </a:ext>
            </a:extLst>
          </p:cNvPr>
          <p:cNvSpPr/>
          <p:nvPr/>
        </p:nvSpPr>
        <p:spPr>
          <a:xfrm>
            <a:off x="2602251" y="188313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36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A470-C846-40A0-BC9E-60EA1383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</a:t>
            </a:r>
            <a:r>
              <a:rPr kumimoji="1" lang="zh-CN" altLang="en-US" dirty="0"/>
              <a:t>数组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BF876-3D43-455D-8711-9AE5AE2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+=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error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4.4f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error</a:t>
            </a:r>
          </a:p>
          <a:p>
            <a:pPr marL="0" indent="0">
              <a:buNone/>
            </a:pPr>
            <a:endParaRPr kumimoji="1" lang="en" altLang="zh-CN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用于函数参数</a:t>
            </a:r>
            <a:endParaRPr kumimoji="1"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BD149-98FB-4703-A97D-2F313410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7D3F1B-7A51-4DBB-9C57-3FFCE01BB181}"/>
              </a:ext>
            </a:extLst>
          </p:cNvPr>
          <p:cNvSpPr/>
          <p:nvPr/>
        </p:nvSpPr>
        <p:spPr>
          <a:xfrm>
            <a:off x="907338" y="32297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89CAB2-A24F-4B48-9CE4-0A2200979AC0}"/>
              </a:ext>
            </a:extLst>
          </p:cNvPr>
          <p:cNvSpPr/>
          <p:nvPr/>
        </p:nvSpPr>
        <p:spPr>
          <a:xfrm>
            <a:off x="6540500" y="4699635"/>
            <a:ext cx="533683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6F7921-3D0B-4B84-B099-7780F490DC68}"/>
              </a:ext>
            </a:extLst>
          </p:cNvPr>
          <p:cNvSpPr/>
          <p:nvPr/>
        </p:nvSpPr>
        <p:spPr>
          <a:xfrm>
            <a:off x="8593666" y="3229779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77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1E8E41B-44CB-4540-8DC4-DDBF244B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03BD38-7B25-4256-A5FD-512E1BFD8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FBE6-CE6C-41C3-9C6A-0D767C68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443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9E8539-AAE4-4AAA-B5EE-6434E558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数组样式的字符串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C44282-8B33-40E0-B23A-D8F12133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数组样式的字符串（以空结尾的字符串</a:t>
            </a:r>
            <a:r>
              <a:rPr lang="en-US" altLang="zh-CN" sz="2400" dirty="0"/>
              <a:t>/</a:t>
            </a:r>
            <a:r>
              <a:rPr lang="zh-CN" altLang="en-US" sz="2400" dirty="0"/>
              <a:t>字符数组）是以字节存储在内存中的一系列字符。</a:t>
            </a:r>
            <a:endParaRPr lang="en-US" altLang="zh-CN" sz="2400" dirty="0"/>
          </a:p>
          <a:p>
            <a:r>
              <a:rPr lang="zh-CN" altLang="en-US" sz="2400" dirty="0"/>
              <a:t>声明方式如下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bad_pig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'g’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bad one!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good_pig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800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sz="24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strlen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返回字符串长度，第一个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’\0’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不会被包含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D2414-01B4-4C46-A08A-F33ED15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CE7DA0-5214-4D6A-8445-8802F92EDC7E}"/>
              </a:ext>
            </a:extLst>
          </p:cNvPr>
          <p:cNvSpPr/>
          <p:nvPr/>
        </p:nvSpPr>
        <p:spPr>
          <a:xfrm>
            <a:off x="4008966" y="2548212"/>
            <a:ext cx="139486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32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093F5-5756-441C-A03F-77FD840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if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latin typeface="Courier" pitchFamily="2" charset="0"/>
              </a:rPr>
              <a:t>if-else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663AB-6F99-40F5-AC94-6B265390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表达式根据条件执行</a:t>
            </a:r>
            <a:endParaRPr lang="en-US" altLang="zh-CN" dirty="0"/>
          </a:p>
          <a:p>
            <a:pPr marL="914400" lvl="2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not 5."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5FD1CA-27D7-4600-90DD-0D6BB02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2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793FE-331B-4266-9173-D6F49F01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03768-B232-4CDF-BD3C-7E3BB6B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一个一个字符的形式初始化字符串数组不方便，可以使用常量字符串</a:t>
            </a:r>
            <a:endParaRPr lang="en-US" altLang="zh-CN" dirty="0"/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800" dirty="0">
                <a:latin typeface="Courier" pitchFamily="2" charset="0"/>
              </a:rPr>
              <a:t> name1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“</a:t>
            </a:r>
            <a:r>
              <a:rPr lang="en-US" altLang="zh-CN" sz="1800" dirty="0">
                <a:solidFill>
                  <a:srgbClr val="008000"/>
                </a:solidFill>
                <a:latin typeface="Courier" pitchFamily="2" charset="0"/>
              </a:rPr>
              <a:t>Jinan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 University in Guangzhou"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800" dirty="0">
                <a:latin typeface="Courier" pitchFamily="2" charset="0"/>
              </a:rPr>
              <a:t> name2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“Jinan University "    “in Guangzhou"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800" dirty="0">
                <a:latin typeface="Courier" pitchFamily="2" charset="0"/>
              </a:rPr>
              <a:t> name3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“ABCD”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1800" dirty="0">
                <a:solidFill>
                  <a:srgbClr val="FF0000"/>
                </a:solidFill>
                <a:latin typeface="Courier" pitchFamily="2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urier" pitchFamily="2" charset="0"/>
              </a:rPr>
              <a:t>这个字符串有多少字节</a:t>
            </a:r>
            <a:r>
              <a:rPr lang="en" altLang="zh-CN" sz="1800" dirty="0">
                <a:solidFill>
                  <a:srgbClr val="FF0000"/>
                </a:solidFill>
                <a:latin typeface="Courier" pitchFamily="2" charset="0"/>
              </a:rPr>
              <a:t>?</a:t>
            </a:r>
          </a:p>
          <a:p>
            <a:pPr marL="0" indent="0">
              <a:buNone/>
            </a:pPr>
            <a:endParaRPr kumimoji="1" lang="en-US" altLang="zh-CN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s5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L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18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s9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u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s6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U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1800" dirty="0">
              <a:latin typeface="Courier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8C372-1F86-46FF-89C2-F8B2FF9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11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6E28-F128-41CE-AB68-5C6EE253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可以这样拷贝数组吗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759C-0AA1-4D3A-A5A3-6CC93326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sz="2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91336-D799-4DED-BE69-1A74ADFF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4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54AD-266B-4E9E-A68D-2D19EBB7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45E97-4870-407B-9325-6830E15F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strcpy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dest,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src 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kumimoji="1" lang="zh-CN" altLang="en-US" dirty="0"/>
              <a:t>更安全：</a:t>
            </a:r>
            <a:endParaRPr kumimoji="1" lang="en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 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dest,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src, </a:t>
            </a:r>
            <a:r>
              <a:rPr lang="en" altLang="zh-CN" sz="2000" dirty="0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lang="zh-CN" altLang="en-US" dirty="0"/>
              <a:t>拼接：把</a:t>
            </a:r>
            <a:r>
              <a:rPr lang="en-US" altLang="zh-CN" dirty="0" err="1"/>
              <a:t>src</a:t>
            </a:r>
            <a:r>
              <a:rPr lang="zh-CN" altLang="en-US" dirty="0"/>
              <a:t>的拷贝版本附在</a:t>
            </a:r>
            <a:r>
              <a:rPr lang="en-US" altLang="zh-CN" dirty="0" err="1"/>
              <a:t>dest</a:t>
            </a:r>
            <a:r>
              <a:rPr lang="zh-CN" altLang="en-US" dirty="0"/>
              <a:t>后面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 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dest,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src 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lvl="1"/>
            <a:r>
              <a:rPr kumimoji="1" lang="zh-CN" altLang="en-US" dirty="0">
                <a:latin typeface="Courier" pitchFamily="2" charset="0"/>
              </a:rPr>
              <a:t>也有</a:t>
            </a:r>
            <a:r>
              <a:rPr kumimoji="1" lang="en-US" altLang="zh-CN" dirty="0" err="1">
                <a:latin typeface="Courier" pitchFamily="2" charset="0"/>
              </a:rPr>
              <a:t>strncat</a:t>
            </a:r>
            <a:endParaRPr kumimoji="1" lang="en" altLang="zh-CN" dirty="0">
              <a:latin typeface="Courier" pitchFamily="2" charset="0"/>
            </a:endParaRPr>
          </a:p>
          <a:p>
            <a:r>
              <a:rPr lang="zh-CN" altLang="en-US" dirty="0"/>
              <a:t>比较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strcmp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lhs,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rhs 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457200" lvl="1" indent="0">
              <a:buNone/>
            </a:pPr>
            <a:r>
              <a:rPr lang="zh-CN" altLang="en-US" sz="2000" dirty="0"/>
              <a:t>前面的小返回负值，大则返回正，相等返回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21636-8617-43B5-AD04-DDFF5464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139D5-EBAB-4CC0-ABE0-37CAECC0C377}"/>
              </a:ext>
            </a:extLst>
          </p:cNvPr>
          <p:cNvSpPr/>
          <p:nvPr/>
        </p:nvSpPr>
        <p:spPr>
          <a:xfrm>
            <a:off x="7878232" y="1580326"/>
            <a:ext cx="148329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40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31FEA-3933-4CA3-A433-9BA201BA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C1EE-4F35-4F10-B267-CA26782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NULL</a:t>
            </a:r>
            <a:r>
              <a:rPr lang="zh-CN" altLang="en-US" dirty="0"/>
              <a:t>结尾的字符串很容易越界，并引发问题。</a:t>
            </a:r>
            <a:endParaRPr lang="en-US" altLang="zh-CN" dirty="0"/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/>
              <a:t>类提供了可以操作字符串的方法。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JNU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不同类型的字符串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//(C++11)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E2C46-C7D9-48B2-BB8B-0DF7D010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5D3215-B19B-4926-AB72-A257F9436492}"/>
              </a:ext>
            </a:extLst>
          </p:cNvPr>
          <p:cNvSpPr/>
          <p:nvPr/>
        </p:nvSpPr>
        <p:spPr>
          <a:xfrm>
            <a:off x="7835899" y="2223419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CAEC52-FBB4-4AE0-91BE-1A1C0AC5D4AA}"/>
              </a:ext>
            </a:extLst>
          </p:cNvPr>
          <p:cNvSpPr/>
          <p:nvPr/>
        </p:nvSpPr>
        <p:spPr>
          <a:xfrm>
            <a:off x="7835899" y="2621213"/>
            <a:ext cx="2081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stringelement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50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B390AA-7E90-4F6B-BACC-2F569465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结构体、联合体、枚举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19CA08D-02AE-49C2-8E17-E16FF3C75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776C0-8C21-4BC4-BDC7-2709B849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34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620B6B-50D8-4D61-A147-C4A18EB4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0358D6-E06F-486F-A2DA-DC945D5F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Courier" pitchFamily="2" charset="0"/>
              </a:rPr>
              <a:t>s</a:t>
            </a:r>
            <a:r>
              <a:rPr lang="en" altLang="zh-CN" sz="2400" dirty="0">
                <a:solidFill>
                  <a:srgbClr val="0000CC"/>
                </a:solidFill>
                <a:latin typeface="Courier" pitchFamily="2" charset="0"/>
              </a:rPr>
              <a:t>truct</a:t>
            </a:r>
            <a:r>
              <a:rPr lang="zh-CN" altLang="en-US" sz="2400" dirty="0">
                <a:latin typeface="Courier" pitchFamily="2" charset="0"/>
              </a:rPr>
              <a:t>是一个保存着一系列成员的类型，成员按照顺序分配内存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E3BC6-98B3-4A2D-91DA-5331A249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284D5A-9930-4E42-92CC-C7AE34A88E33}"/>
              </a:ext>
            </a:extLst>
          </p:cNvPr>
          <p:cNvSpPr/>
          <p:nvPr/>
        </p:nvSpPr>
        <p:spPr>
          <a:xfrm>
            <a:off x="1054099" y="2321227"/>
            <a:ext cx="58631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1CA8D66-9BCA-48ED-B4F8-E4BFB8AD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50692"/>
              </p:ext>
            </p:extLst>
          </p:nvPr>
        </p:nvGraphicFramePr>
        <p:xfrm>
          <a:off x="9484880" y="1939280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'i'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0CE9007-687C-454C-B757-30EBA4EE5879}"/>
              </a:ext>
            </a:extLst>
          </p:cNvPr>
          <p:cNvSpPr/>
          <p:nvPr/>
        </p:nvSpPr>
        <p:spPr>
          <a:xfrm>
            <a:off x="3674153" y="223288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474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BAC0F-2141-43FE-A818-EBBB3EF9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结构体的填充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0F05E-A106-4C8E-A4E6-8B078BCB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8F54B7-8027-4CBC-B28A-60CF406E3408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2DA226-5868-4CD2-8AFD-B3533C5F1021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598227-E8EF-45C0-9DCE-AEBBA78D58F2}"/>
              </a:ext>
            </a:extLst>
          </p:cNvPr>
          <p:cNvSpPr/>
          <p:nvPr/>
        </p:nvSpPr>
        <p:spPr>
          <a:xfrm>
            <a:off x="1086464" y="210581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05A693-D664-456B-A9E7-91200E7E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05863"/>
              </p:ext>
            </p:extLst>
          </p:nvPr>
        </p:nvGraphicFramePr>
        <p:xfrm>
          <a:off x="6139544" y="1254874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0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zh-CN" altLang="en-US" dirty="0">
                <a:latin typeface="Courier" pitchFamily="2" charset="0"/>
              </a:rPr>
              <a:t>在</a:t>
            </a:r>
            <a:r>
              <a:rPr lang="en-US" altLang="zh-CN" dirty="0">
                <a:latin typeface="+mn-lt"/>
              </a:rPr>
              <a:t>C</a:t>
            </a:r>
            <a:r>
              <a:rPr lang="zh-CN" altLang="en-US" dirty="0">
                <a:latin typeface="Courier" pitchFamily="2" charset="0"/>
              </a:rPr>
              <a:t>与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Courier" pitchFamily="2" charset="0"/>
              </a:rPr>
              <a:t>中的区别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</a:t>
            </a:r>
            <a:r>
              <a:rPr lang="zh-CN" altLang="en-US" dirty="0"/>
              <a:t>与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</a:t>
            </a:r>
            <a:r>
              <a:rPr lang="zh-CN" altLang="en-US" dirty="0"/>
              <a:t>在</a:t>
            </a:r>
            <a:r>
              <a:rPr lang="en" altLang="zh-CN" dirty="0"/>
              <a:t> C++ </a:t>
            </a:r>
            <a:r>
              <a:rPr lang="zh-CN" altLang="en-US" dirty="0"/>
              <a:t>中除了少数特性，其他基本一致。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中不需要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</a:t>
            </a:r>
            <a:r>
              <a:rPr kumimoji="1" lang="zh-CN" altLang="en-US" dirty="0"/>
              <a:t>的声明类似。</a:t>
            </a:r>
            <a:endParaRPr kumimoji="1" lang="en-US" altLang="zh-CN" dirty="0"/>
          </a:p>
          <a:p>
            <a:r>
              <a:rPr lang="zh-CN" altLang="en-US" dirty="0"/>
              <a:t>成员在存储上是互相覆盖</a:t>
            </a:r>
            <a:r>
              <a:rPr lang="en-US" altLang="zh-CN" dirty="0"/>
              <a:t>/</a:t>
            </a:r>
            <a:r>
              <a:rPr lang="zh-CN" altLang="en-US" dirty="0"/>
              <a:t>共享的。</a:t>
            </a:r>
            <a:endParaRPr lang="en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为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21548" y="2353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26F31-1626-1247-8E3E-3609278C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0630"/>
              </p:ext>
            </p:extLst>
          </p:nvPr>
        </p:nvGraphicFramePr>
        <p:xfrm>
          <a:off x="8096160" y="2061634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>
                  <a:extLst>
                    <a:ext uri="{9D8B030D-6E8A-4147-A177-3AD203B41FA5}">
                      <a16:colId xmlns:a16="http://schemas.microsoft.com/office/drawing/2014/main" val="4269799163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237965"/>
                    </a:ext>
                  </a:extLst>
                </a:gridCol>
                <a:gridCol w="777943">
                  <a:extLst>
                    <a:ext uri="{9D8B030D-6E8A-4147-A177-3AD203B41FA5}">
                      <a16:colId xmlns:a16="http://schemas.microsoft.com/office/drawing/2014/main" val="43799606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493362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57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397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38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63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014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1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70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50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5701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D0BB049-C8D1-47F1-9347-DEE73052C61E}"/>
              </a:ext>
            </a:extLst>
          </p:cNvPr>
          <p:cNvSpPr txBox="1"/>
          <p:nvPr/>
        </p:nvSpPr>
        <p:spPr>
          <a:xfrm>
            <a:off x="3407833" y="5015547"/>
            <a:ext cx="8174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//表示成绩的联合体，同一门课程只会存在一种成绩表示方法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level;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表示等级制的成绩‘A’ ‘B’ 'C'等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pass;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只计是否通过课程的成绩 0 1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grade;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表示分数制的成绩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444D2-9650-4265-870B-223EF41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" pitchFamily="2" charset="0"/>
              </a:rPr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56B2F-53CD-4F83-B58A-282A1E7C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为创建符号常量提供了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zh-CN" altLang="en-US" dirty="0"/>
              <a:t>的替代方法。</a:t>
            </a:r>
            <a:endParaRPr lang="en-US" altLang="zh-CN" dirty="0"/>
          </a:p>
          <a:p>
            <a:r>
              <a:rPr lang="zh-CN" altLang="en-US" dirty="0"/>
              <a:t>它的成员是整数，但不能是算术表达式中的操作数。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NUM_COLORS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pen_color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pen_color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" altLang="zh-CN" sz="1800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 have "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NUM_COLORS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pens."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" altLang="zh-CN" sz="1800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pen_color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//error!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color_index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pen_color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color_index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"color_index = "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color_index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8436-00A1-49CB-BBF4-B5FA4D5C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if-else if-else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less than 5."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greater than 10."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in range [5, 10]."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举个例子（</a:t>
            </a:r>
            <a:r>
              <a:rPr kumimoji="1" lang="en-US" altLang="zh-CN" dirty="0"/>
              <a:t>struct, union,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enum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937733" y="23017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937733" y="1667534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300056" y="23017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6300056" y="60520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14785CA-57D3-4BFC-B7E5-EC7D09CE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" pitchFamily="2" charset="0"/>
              </a:rPr>
              <a:t>typedef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B19C14C-EB44-41A5-9A88-99153EE08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D2762-E830-4D40-8F24-D481342E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63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2323964-240F-48CA-8CBE-E3690AAB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" pitchFamily="2" charset="0"/>
              </a:rPr>
              <a:t>typedef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ABF228-2CBA-4C62-8E22-7AEB2098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dirty="0"/>
              <a:t>可以为类型创建别名，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用来替换可能很复杂的类型名称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129C3-A4AA-48A1-9A7F-22F6FEB6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31DD4-A554-4AE8-8621-986A9AF00C91}"/>
              </a:ext>
            </a:extLst>
          </p:cNvPr>
          <p:cNvSpPr/>
          <p:nvPr/>
        </p:nvSpPr>
        <p:spPr>
          <a:xfrm>
            <a:off x="1124881" y="2245558"/>
            <a:ext cx="8308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color[3];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E84A-1C81-450E-A7AF-17B4F3DCB242}"/>
              </a:ext>
            </a:extLst>
          </p:cNvPr>
          <p:cNvSpPr/>
          <p:nvPr/>
        </p:nvSpPr>
        <p:spPr>
          <a:xfrm>
            <a:off x="8699226" y="23428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51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BC7DB-3135-4983-862D-942CA599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的使用场景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4A8E6-CFFF-44C1-A1C6-93A6C9D4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4C346-1E34-41F2-8773-9C83D487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B6EB1-671B-4C09-B755-1736735C4082}"/>
              </a:ext>
            </a:extLst>
          </p:cNvPr>
          <p:cNvSpPr/>
          <p:nvPr/>
        </p:nvSpPr>
        <p:spPr>
          <a:xfrm>
            <a:off x="838200" y="42948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820C-40E0-4BA2-9741-90BBFF44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小例子：将字符赋给整型变量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E32F0-3934-48DD-80F6-F85ADFD7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57"/>
            <a:ext cx="10515600" cy="485652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endParaRPr lang="zh-CN" altLang="en-US" sz="1800" dirty="0">
              <a:solidFill>
                <a:srgbClr val="DC323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8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1800" i="1" dirty="0" err="1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是整型变量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'A'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将一个字符常量赋给整型变量</a:t>
            </a:r>
            <a:r>
              <a:rPr lang="en-US" altLang="zh-CN" sz="1800" i="1" dirty="0" err="1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'B'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将一个字符常量赋给整型变量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 '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'\n'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输出整型变量</a:t>
            </a:r>
            <a:r>
              <a:rPr lang="en-US" altLang="zh-CN" sz="1800" i="1" dirty="0" err="1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的值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,'\n' 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是换行符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900" dirty="0" err="1"/>
              <a:t>i</a:t>
            </a:r>
            <a:r>
              <a:rPr lang="zh-CN" altLang="en-US" sz="1900" dirty="0"/>
              <a:t>和</a:t>
            </a:r>
            <a:r>
              <a:rPr lang="en-US" altLang="zh-CN" sz="1900" dirty="0"/>
              <a:t>j</a:t>
            </a:r>
            <a:r>
              <a:rPr lang="zh-CN" altLang="en-US" sz="1900" dirty="0"/>
              <a:t>被指定为整型变量。但在第</a:t>
            </a:r>
            <a:r>
              <a:rPr lang="en-US" altLang="zh-CN" sz="1900" dirty="0"/>
              <a:t>5</a:t>
            </a:r>
            <a:r>
              <a:rPr lang="zh-CN" altLang="en-US" sz="1900" dirty="0"/>
              <a:t>行和第</a:t>
            </a:r>
            <a:r>
              <a:rPr lang="en-US" altLang="zh-CN" sz="1900" dirty="0"/>
              <a:t>6</a:t>
            </a:r>
            <a:r>
              <a:rPr lang="zh-CN" altLang="en-US" sz="1900" dirty="0"/>
              <a:t>行中</a:t>
            </a:r>
            <a:r>
              <a:rPr lang="en-US" altLang="zh-CN" sz="1900" dirty="0"/>
              <a:t>,</a:t>
            </a:r>
            <a:r>
              <a:rPr lang="zh-CN" altLang="en-US" sz="1900" dirty="0"/>
              <a:t>将字符</a:t>
            </a:r>
            <a:r>
              <a:rPr lang="en-US" altLang="zh-CN" sz="1900" dirty="0"/>
              <a:t>'A'</a:t>
            </a:r>
            <a:r>
              <a:rPr lang="zh-CN" altLang="en-US" sz="1900" dirty="0"/>
              <a:t>和</a:t>
            </a:r>
            <a:r>
              <a:rPr lang="en-US" altLang="zh-CN" sz="1900" dirty="0"/>
              <a:t>'B'</a:t>
            </a:r>
            <a:r>
              <a:rPr lang="zh-CN" altLang="en-US" sz="1900" dirty="0"/>
              <a:t>分别赋给</a:t>
            </a:r>
            <a:r>
              <a:rPr lang="en-US" altLang="zh-CN" sz="1900" dirty="0" err="1"/>
              <a:t>i</a:t>
            </a:r>
            <a:r>
              <a:rPr lang="zh-CN" altLang="en-US" sz="1900" dirty="0"/>
              <a:t>和</a:t>
            </a:r>
            <a:r>
              <a:rPr lang="en-US" altLang="zh-CN" sz="1900" dirty="0"/>
              <a:t>j,</a:t>
            </a:r>
            <a:r>
              <a:rPr lang="zh-CN" altLang="en-US" sz="1900" dirty="0"/>
              <a:t>它的作用相当于以下两个赋值语句</a:t>
            </a:r>
            <a:r>
              <a:rPr lang="en-US" altLang="zh-CN" sz="1900" dirty="0"/>
              <a:t>: </a:t>
            </a:r>
          </a:p>
          <a:p>
            <a:r>
              <a:rPr lang="en-US" altLang="zh-CN" sz="1900" dirty="0" err="1"/>
              <a:t>i</a:t>
            </a:r>
            <a:r>
              <a:rPr lang="en-US" altLang="zh-CN" sz="1900" dirty="0"/>
              <a:t>=65; j=66; </a:t>
            </a:r>
            <a:r>
              <a:rPr lang="zh-CN" altLang="en-US" sz="1900" dirty="0"/>
              <a:t>因为</a:t>
            </a:r>
            <a:r>
              <a:rPr lang="en-US" altLang="zh-CN" sz="1900" dirty="0"/>
              <a:t>'A'</a:t>
            </a:r>
            <a:r>
              <a:rPr lang="zh-CN" altLang="en-US" sz="1900" dirty="0"/>
              <a:t>和</a:t>
            </a:r>
            <a:r>
              <a:rPr lang="en-US" altLang="zh-CN" sz="1900" dirty="0"/>
              <a:t>'B'</a:t>
            </a:r>
            <a:r>
              <a:rPr lang="zh-CN" altLang="en-US" sz="1900" dirty="0"/>
              <a:t>的</a:t>
            </a:r>
            <a:r>
              <a:rPr lang="en-US" altLang="zh-CN" sz="1900" dirty="0"/>
              <a:t>ASCII</a:t>
            </a:r>
            <a:r>
              <a:rPr lang="zh-CN" altLang="en-US" sz="1900" dirty="0"/>
              <a:t>码为</a:t>
            </a:r>
            <a:r>
              <a:rPr lang="en-US" altLang="zh-CN" sz="1900" dirty="0"/>
              <a:t>65</a:t>
            </a:r>
            <a:r>
              <a:rPr lang="zh-CN" altLang="en-US" sz="1900" dirty="0"/>
              <a:t>和</a:t>
            </a:r>
            <a:r>
              <a:rPr lang="en-US" altLang="zh-CN" sz="1900" dirty="0"/>
              <a:t>66</a:t>
            </a:r>
            <a:r>
              <a:rPr lang="zh-CN" altLang="en-US" sz="1900" dirty="0"/>
              <a:t>。在程序的第</a:t>
            </a:r>
            <a:r>
              <a:rPr lang="en-US" altLang="zh-CN" sz="1900" dirty="0"/>
              <a:t>5</a:t>
            </a:r>
            <a:r>
              <a:rPr lang="zh-CN" altLang="en-US" sz="1900" dirty="0"/>
              <a:t>行和第</a:t>
            </a:r>
            <a:r>
              <a:rPr lang="en-US" altLang="zh-CN" sz="1900" dirty="0"/>
              <a:t>6</a:t>
            </a:r>
            <a:r>
              <a:rPr lang="zh-CN" altLang="en-US" sz="1900" dirty="0"/>
              <a:t>行是把</a:t>
            </a:r>
            <a:r>
              <a:rPr lang="en-US" altLang="zh-CN" sz="1900" dirty="0"/>
              <a:t>65</a:t>
            </a:r>
            <a:r>
              <a:rPr lang="zh-CN" altLang="en-US" sz="1900" dirty="0"/>
              <a:t>和</a:t>
            </a:r>
            <a:r>
              <a:rPr lang="en-US" altLang="zh-CN" sz="1900" dirty="0"/>
              <a:t>66</a:t>
            </a:r>
            <a:r>
              <a:rPr lang="zh-CN" altLang="en-US" sz="1900" dirty="0"/>
              <a:t>直接存放到</a:t>
            </a:r>
            <a:r>
              <a:rPr lang="en-US" altLang="zh-CN" sz="1900" dirty="0" err="1"/>
              <a:t>i</a:t>
            </a:r>
            <a:r>
              <a:rPr lang="zh-CN" altLang="en-US" sz="1900" dirty="0"/>
              <a:t>和</a:t>
            </a:r>
            <a:r>
              <a:rPr lang="en-US" altLang="zh-CN" sz="1900" dirty="0"/>
              <a:t>j</a:t>
            </a:r>
            <a:r>
              <a:rPr lang="zh-CN" altLang="en-US" sz="1900" dirty="0"/>
              <a:t>的内存单元中。因此输出</a:t>
            </a:r>
            <a:r>
              <a:rPr lang="en-US" altLang="zh-CN" sz="1900" dirty="0"/>
              <a:t>65</a:t>
            </a:r>
            <a:r>
              <a:rPr lang="zh-CN" altLang="en-US" sz="1900" dirty="0"/>
              <a:t>和</a:t>
            </a:r>
            <a:r>
              <a:rPr lang="en-US" altLang="zh-CN" sz="1900" dirty="0"/>
              <a:t>66</a:t>
            </a:r>
            <a:r>
              <a:rPr lang="zh-CN" altLang="en-US" sz="1900" dirty="0"/>
              <a:t>。</a:t>
            </a:r>
          </a:p>
          <a:p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E1986-0B57-43E8-B096-FE47469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000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447E-2B0E-4CEF-90F6-274D2C34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字符与字符串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25BD3-4BE8-4781-9539-09921EDC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 c;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定义一个字符变量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c='a’;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正确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c=“a”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错误，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只能容纳一个字符字符串常量要用字符数组来存放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7BEC6-1A5A-4CA0-8850-BBDEA701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93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0289-4CC1-48A5-B649-4D4B0DEA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有符号数据传给无符号变量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9CB0B-E982-4427-85C4-4C663608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endParaRPr lang="zh-CN" altLang="en-US" sz="2000" dirty="0">
              <a:solidFill>
                <a:srgbClr val="DC323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20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20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unsigned short</a:t>
            </a:r>
            <a:r>
              <a:rPr lang="zh-CN" altLang="en-US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short int</a:t>
            </a:r>
            <a:r>
              <a:rPr lang="zh-CN" altLang="en-US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=-</a:t>
            </a:r>
            <a:r>
              <a:rPr lang="en-US" altLang="zh-CN" sz="20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zh-CN" altLang="en-US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zh-CN" altLang="en-US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20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"a="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20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 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09C3A-CAB2-4F30-9261-768F358C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12B340-C728-45C8-9062-2ED81770A691}"/>
              </a:ext>
            </a:extLst>
          </p:cNvPr>
          <p:cNvSpPr txBox="1"/>
          <p:nvPr/>
        </p:nvSpPr>
        <p:spPr>
          <a:xfrm>
            <a:off x="5373652" y="1825625"/>
            <a:ext cx="6096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不同类型的整型数据间的赋值归根到底就是一条</a:t>
            </a:r>
            <a:r>
              <a:rPr lang="en-US" altLang="zh-CN" dirty="0"/>
              <a:t>: </a:t>
            </a:r>
            <a:r>
              <a:rPr lang="zh-CN" altLang="en-US" dirty="0"/>
              <a:t>按存储单元中的存储形式直接传送。</a:t>
            </a:r>
          </a:p>
        </p:txBody>
      </p:sp>
    </p:spTree>
    <p:extLst>
      <p:ext uri="{BB962C8B-B14F-4D97-AF65-F5344CB8AC3E}">
        <p14:creationId xmlns:p14="http://schemas.microsoft.com/office/powerpoint/2010/main" val="1786556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8C4E6FC4-1989-42D6-AB1D-BD75B7BDDFA2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“</a:t>
            </a:r>
            <a:r>
              <a:rPr lang="en-US" altLang="zh-CN" sz="20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20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zh-CN" altLang="en-US" sz="2000" dirty="0"/>
              <a:t>”与“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r>
              <a:rPr lang="zh-CN" altLang="en-US" sz="2000" dirty="0"/>
              <a:t>是注释</a:t>
            </a:r>
            <a:endParaRPr lang="en-US" altLang="zh-CN" sz="2000" dirty="0"/>
          </a:p>
          <a:p>
            <a:r>
              <a:rPr lang="en-US" altLang="zh-CN" sz="2000" dirty="0"/>
              <a:t>C++</a:t>
            </a:r>
            <a:r>
              <a:rPr lang="zh-CN" altLang="en-US" sz="2000" dirty="0"/>
              <a:t>规定在一行中如果出现“</a:t>
            </a:r>
            <a:r>
              <a:rPr lang="en-US" altLang="zh-CN" sz="2000" dirty="0"/>
              <a:t>//”,</a:t>
            </a:r>
            <a:r>
              <a:rPr lang="zh-CN" altLang="en-US" sz="2000" dirty="0"/>
              <a:t>则从它开始到本行末尾之间的全部内容都作为注释。</a:t>
            </a:r>
          </a:p>
          <a:p>
            <a:r>
              <a:rPr lang="zh-CN" altLang="en-US" sz="2000" dirty="0"/>
              <a:t>注释只是给人看的</a:t>
            </a:r>
            <a:r>
              <a:rPr lang="en-US" altLang="zh-CN" sz="2000" dirty="0"/>
              <a:t>,</a:t>
            </a:r>
            <a:r>
              <a:rPr lang="zh-CN" altLang="en-US" sz="2000" dirty="0"/>
              <a:t>而不是让计算机操作的。</a:t>
            </a:r>
            <a:endParaRPr lang="en-US" altLang="zh-CN" sz="2000" dirty="0"/>
          </a:p>
          <a:p>
            <a:r>
              <a:rPr lang="zh-CN" altLang="en-US" sz="2000" dirty="0"/>
              <a:t>对程序编译时将忽略注释部分</a:t>
            </a:r>
            <a:r>
              <a:rPr lang="en-US" altLang="zh-CN" sz="2000" dirty="0"/>
              <a:t>,</a:t>
            </a:r>
            <a:r>
              <a:rPr lang="zh-CN" altLang="en-US" sz="2000" dirty="0"/>
              <a:t>不转换成目标代码</a:t>
            </a:r>
            <a:r>
              <a:rPr lang="en-US" altLang="zh-CN" sz="2000" dirty="0"/>
              <a:t>,</a:t>
            </a:r>
            <a:r>
              <a:rPr lang="zh-CN" altLang="en-US" sz="2000" dirty="0"/>
              <a:t>因此对运行不起作用。</a:t>
            </a:r>
            <a:endParaRPr lang="zh-CN" altLang="en-US" sz="20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5859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8C4E6FC4-1989-42D6-AB1D-BD75B7BDDFA2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看程序中的第</a:t>
            </a:r>
            <a:r>
              <a:rPr lang="en-US" altLang="zh-CN" sz="2000" dirty="0"/>
              <a:t>3</a:t>
            </a:r>
            <a:r>
              <a:rPr lang="zh-CN" altLang="en-US" sz="2000" dirty="0"/>
              <a:t>行，其中用</a:t>
            </a:r>
            <a:r>
              <a:rPr lang="en-US" altLang="zh-CN" sz="2000" dirty="0"/>
              <a:t>main</a:t>
            </a:r>
            <a:r>
              <a:rPr lang="zh-CN" altLang="en-US" sz="2000" dirty="0"/>
              <a:t>代表“主函数”的名字。每一个</a:t>
            </a:r>
            <a:r>
              <a:rPr lang="en-US" altLang="zh-CN" sz="2000" dirty="0"/>
              <a:t>C++</a:t>
            </a:r>
            <a:r>
              <a:rPr lang="zh-CN" altLang="en-US" sz="2000" dirty="0"/>
              <a:t>程序都必须有一个 </a:t>
            </a:r>
            <a:r>
              <a:rPr lang="en-US" altLang="zh-CN" sz="2000" dirty="0"/>
              <a:t>main </a:t>
            </a:r>
            <a:r>
              <a:rPr lang="zh-CN" altLang="en-US" sz="2000" dirty="0"/>
              <a:t>函数。</a:t>
            </a:r>
            <a:r>
              <a:rPr lang="en-US" altLang="zh-CN" sz="2000" dirty="0"/>
              <a:t>main</a:t>
            </a:r>
            <a:r>
              <a:rPr lang="zh-CN" altLang="en-US" sz="2000" dirty="0"/>
              <a:t>前面的</a:t>
            </a:r>
            <a:r>
              <a:rPr lang="en-US" altLang="zh-CN" sz="2000" dirty="0"/>
              <a:t>int</a:t>
            </a:r>
            <a:r>
              <a:rPr lang="zh-CN" altLang="en-US" sz="2000" dirty="0"/>
              <a:t>的作用是声明函数的类型为整型（标准</a:t>
            </a:r>
            <a:r>
              <a:rPr lang="en-US" altLang="zh-CN" sz="2000" dirty="0"/>
              <a:t>C++</a:t>
            </a:r>
            <a:r>
              <a:rPr lang="zh-CN" altLang="en-US" sz="2000" dirty="0"/>
              <a:t>规定</a:t>
            </a:r>
            <a:r>
              <a:rPr lang="en-US" altLang="zh-CN" sz="2000" dirty="0"/>
              <a:t>main</a:t>
            </a:r>
            <a:r>
              <a:rPr lang="zh-CN" altLang="en-US" sz="2000" dirty="0"/>
              <a:t>函数必须声明为</a:t>
            </a:r>
            <a:r>
              <a:rPr lang="en-US" altLang="zh-CN" sz="2000" dirty="0"/>
              <a:t>int</a:t>
            </a:r>
            <a:r>
              <a:rPr lang="zh-CN" altLang="en-US" sz="2000" dirty="0"/>
              <a:t>型）。</a:t>
            </a:r>
            <a:endParaRPr lang="en-US" altLang="zh-CN" sz="2000" dirty="0"/>
          </a:p>
          <a:p>
            <a:r>
              <a:rPr lang="zh-CN" altLang="en-US" sz="2000" dirty="0"/>
              <a:t>有的操作系统</a:t>
            </a:r>
            <a:r>
              <a:rPr lang="en-US" altLang="zh-CN" sz="2000" dirty="0"/>
              <a:t>(</a:t>
            </a:r>
            <a:r>
              <a:rPr lang="zh-CN" altLang="en-US" sz="2000" dirty="0"/>
              <a:t>如</a:t>
            </a:r>
            <a:r>
              <a:rPr lang="en-US" altLang="zh-CN" sz="2000" dirty="0"/>
              <a:t>UNIX</a:t>
            </a:r>
            <a:r>
              <a:rPr lang="zh-CN" altLang="en-US" sz="2000" dirty="0"/>
              <a:t>、</a:t>
            </a:r>
            <a:r>
              <a:rPr lang="en-US" altLang="zh-CN" sz="2000" dirty="0"/>
              <a:t>Linux)</a:t>
            </a:r>
            <a:r>
              <a:rPr lang="zh-CN" altLang="en-US" sz="2000" dirty="0"/>
              <a:t>要求执行一个程序后必须向操作系统返回一个数值。</a:t>
            </a:r>
            <a:endParaRPr lang="en-US" altLang="zh-CN" sz="2000" dirty="0"/>
          </a:p>
          <a:p>
            <a:pPr lvl="1"/>
            <a:r>
              <a:rPr lang="zh-CN" altLang="en-US" sz="1800" dirty="0"/>
              <a:t>因此，</a:t>
            </a:r>
            <a:r>
              <a:rPr lang="en-US" altLang="zh-CN" sz="1800" dirty="0"/>
              <a:t>C++</a:t>
            </a:r>
            <a:r>
              <a:rPr lang="zh-CN" altLang="en-US" sz="1800" dirty="0"/>
              <a:t>的处理是这样的：如果程序正常执行，则向操作系统返回数值</a:t>
            </a:r>
            <a:r>
              <a:rPr lang="en-US" altLang="zh-CN" sz="1800" dirty="0"/>
              <a:t>0,</a:t>
            </a:r>
            <a:r>
              <a:rPr lang="zh-CN" altLang="en-US" sz="1800" dirty="0"/>
              <a:t>否则返回数值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0720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9269F-6CDC-452A-A2F1-90AE0E61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如果不加花括号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E75C8-A5E9-4E0A-98AF-109E5BCB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"Where I'm?"</a:t>
            </a:r>
            <a:r>
              <a:rPr lang="zh-CN" altLang="en-US" sz="2800" dirty="0">
                <a:latin typeface="Menlo" panose="020B0609030804020204" pitchFamily="49" charset="0"/>
              </a:rPr>
              <a:t>什么时候被打印？</a:t>
            </a:r>
            <a:endParaRPr lang="e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" altLang="zh-CN" dirty="0">
              <a:solidFill>
                <a:srgbClr val="AF00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less than 5"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"Where I'm?"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/>
              <a:t>就近原则！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DD449-D26C-490D-9869-EEE5665F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FD516F-22CA-4608-9748-CB9DCB09EC13}"/>
              </a:ext>
            </a:extLst>
          </p:cNvPr>
          <p:cNvSpPr/>
          <p:nvPr/>
        </p:nvSpPr>
        <p:spPr>
          <a:xfrm>
            <a:off x="7447783" y="5022892"/>
            <a:ext cx="89479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if0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434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函数体是由大括号</a:t>
            </a:r>
            <a:r>
              <a:rPr lang="en-US" altLang="zh-CN" sz="2000" dirty="0"/>
              <a:t>{}</a:t>
            </a:r>
            <a:r>
              <a:rPr lang="zh-CN" altLang="en-US" sz="2000" dirty="0"/>
              <a:t>括起来的。</a:t>
            </a:r>
            <a:endParaRPr lang="en-US" altLang="zh-CN" sz="2000" dirty="0"/>
          </a:p>
          <a:p>
            <a:r>
              <a:rPr lang="zh-CN" altLang="en-US" sz="2000" dirty="0"/>
              <a:t>本例中主函数内有一个以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开头的语句。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cout</a:t>
            </a:r>
            <a:r>
              <a:rPr lang="zh-CN" altLang="en-US" sz="1600" dirty="0"/>
              <a:t>是由</a:t>
            </a:r>
            <a:r>
              <a:rPr lang="en-US" altLang="zh-CN" sz="1600" dirty="0"/>
              <a:t>c</a:t>
            </a:r>
            <a:r>
              <a:rPr lang="zh-CN" altLang="en-US" sz="1600" dirty="0"/>
              <a:t>和</a:t>
            </a:r>
            <a:r>
              <a:rPr lang="en-US" altLang="zh-CN" sz="1600" dirty="0"/>
              <a:t>out</a:t>
            </a:r>
            <a:r>
              <a:rPr lang="zh-CN" altLang="en-US" sz="1600" dirty="0"/>
              <a:t>两个单词组成，顾名思义</a:t>
            </a:r>
            <a:r>
              <a:rPr lang="en-US" altLang="zh-CN" sz="1600" dirty="0"/>
              <a:t>,</a:t>
            </a:r>
            <a:r>
              <a:rPr lang="zh-CN" altLang="en-US" sz="1600" dirty="0"/>
              <a:t>它是</a:t>
            </a:r>
            <a:r>
              <a:rPr lang="en-US" altLang="zh-CN" sz="1600" dirty="0"/>
              <a:t>C++</a:t>
            </a:r>
            <a:r>
              <a:rPr lang="zh-CN" altLang="en-US" sz="1600" dirty="0"/>
              <a:t>用于输出的语句。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cout</a:t>
            </a:r>
            <a:r>
              <a:rPr lang="zh-CN" altLang="en-US" sz="1600" dirty="0"/>
              <a:t>实际上是 </a:t>
            </a:r>
            <a:r>
              <a:rPr lang="en-US" altLang="zh-CN" sz="1600" dirty="0"/>
              <a:t>C++</a:t>
            </a:r>
            <a:r>
              <a:rPr lang="zh-CN" altLang="en-US" sz="1600" dirty="0"/>
              <a:t>系统定义的对象名，称为输出流对象。</a:t>
            </a:r>
            <a:endParaRPr lang="en-US" altLang="zh-CN" sz="1600" dirty="0"/>
          </a:p>
          <a:p>
            <a:pPr lvl="1"/>
            <a:r>
              <a:rPr lang="zh-CN" altLang="en-US" sz="1600" dirty="0"/>
              <a:t>在没有学习对象和输出流对象以前，为了便于理解和使用</a:t>
            </a:r>
            <a:r>
              <a:rPr lang="en-US" altLang="zh-CN" sz="1600" dirty="0"/>
              <a:t>,</a:t>
            </a:r>
            <a:r>
              <a:rPr lang="zh-CN" altLang="en-US" sz="1600" dirty="0"/>
              <a:t>我们把用“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”</a:t>
            </a:r>
            <a:r>
              <a:rPr lang="zh-CN" altLang="en-US" sz="1600" dirty="0"/>
              <a:t>和“</a:t>
            </a:r>
            <a:r>
              <a:rPr lang="en-US" altLang="zh-CN" sz="1600" dirty="0"/>
              <a:t>&lt;&lt;”</a:t>
            </a:r>
            <a:r>
              <a:rPr lang="zh-CN" altLang="en-US" sz="1600" dirty="0"/>
              <a:t>实现输出的语句简称为</a:t>
            </a:r>
            <a:r>
              <a:rPr lang="en-US" altLang="zh-CN" sz="1600" dirty="0" err="1"/>
              <a:t>cout</a:t>
            </a:r>
            <a:r>
              <a:rPr lang="zh-CN" altLang="en-US" sz="1600" dirty="0"/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2184873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“</a:t>
            </a:r>
            <a:r>
              <a:rPr lang="en-US" altLang="zh-CN" sz="2000" dirty="0"/>
              <a:t>&lt;&lt;”</a:t>
            </a:r>
            <a:r>
              <a:rPr lang="zh-CN" altLang="en-US" sz="2000" dirty="0"/>
              <a:t>是“插入运算符”，与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配合使用</a:t>
            </a:r>
            <a:endParaRPr lang="en-US" altLang="zh-CN" sz="2000" dirty="0"/>
          </a:p>
          <a:p>
            <a:r>
              <a:rPr lang="zh-CN" altLang="en-US" sz="2000" dirty="0"/>
              <a:t>在本例中它的作用是将运算符“</a:t>
            </a:r>
            <a:r>
              <a:rPr lang="en-US" altLang="zh-CN" sz="2000" dirty="0"/>
              <a:t>&lt;&lt;”</a:t>
            </a:r>
            <a:r>
              <a:rPr lang="zh-CN" altLang="en-US" sz="2000" dirty="0"/>
              <a:t>右侧双撇号内的字符串</a:t>
            </a:r>
            <a:r>
              <a:rPr lang="en-US" altLang="zh-CN" sz="2000" dirty="0"/>
              <a:t>“This is a C++ program.”</a:t>
            </a:r>
            <a:r>
              <a:rPr lang="zh-CN" altLang="en-US" sz="2000" dirty="0"/>
              <a:t>插入到输出的队列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中（输出的队列也称作“输出流”）</a:t>
            </a:r>
            <a:endParaRPr lang="en-US" altLang="zh-CN" sz="2000" dirty="0"/>
          </a:p>
          <a:p>
            <a:r>
              <a:rPr lang="en-US" altLang="zh-CN" sz="2000" dirty="0"/>
              <a:t>C++</a:t>
            </a:r>
            <a:r>
              <a:rPr lang="zh-CN" altLang="en-US" sz="2000" dirty="0"/>
              <a:t>系统将输出流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的内容输出到系统指定的设备（一般为显示器</a:t>
            </a:r>
            <a:r>
              <a:rPr lang="en-US" altLang="zh-CN" sz="2000" dirty="0"/>
              <a:t>/</a:t>
            </a:r>
            <a:r>
              <a:rPr lang="zh-CN" altLang="en-US" sz="2000" dirty="0"/>
              <a:t>终端）中。注意</a:t>
            </a:r>
            <a:r>
              <a:rPr lang="en-US" altLang="zh-CN" sz="2000" dirty="0"/>
              <a:t>C++</a:t>
            </a:r>
            <a:r>
              <a:rPr lang="zh-CN" altLang="en-US" sz="2000" dirty="0"/>
              <a:t>所有语句最后都应当有一个分号。</a:t>
            </a:r>
          </a:p>
        </p:txBody>
      </p:sp>
    </p:spTree>
    <p:extLst>
      <p:ext uri="{BB962C8B-B14F-4D97-AF65-F5344CB8AC3E}">
        <p14:creationId xmlns:p14="http://schemas.microsoft.com/office/powerpoint/2010/main" val="3347462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程序的第</a:t>
            </a:r>
            <a:r>
              <a:rPr lang="en-US" altLang="zh-CN" sz="2000" dirty="0"/>
              <a:t>1</a:t>
            </a:r>
            <a:r>
              <a:rPr lang="zh-CN" altLang="en-US" sz="2000" dirty="0"/>
              <a:t>行“</a:t>
            </a:r>
            <a:r>
              <a:rPr lang="en-US" altLang="zh-CN" sz="2000" dirty="0"/>
              <a:t>#include &lt;iostream&gt;”</a:t>
            </a:r>
            <a:r>
              <a:rPr lang="zh-CN" altLang="en-US" sz="2000" dirty="0"/>
              <a:t>，这不是</a:t>
            </a:r>
            <a:r>
              <a:rPr lang="en-US" altLang="zh-CN" sz="2000" dirty="0"/>
              <a:t>C++</a:t>
            </a:r>
            <a:r>
              <a:rPr lang="zh-CN" altLang="en-US" sz="2000" dirty="0"/>
              <a:t>的语句，而是</a:t>
            </a:r>
            <a:r>
              <a:rPr lang="en-US" altLang="zh-CN" sz="2000" dirty="0"/>
              <a:t>C++</a:t>
            </a:r>
            <a:r>
              <a:rPr lang="zh-CN" altLang="en-US" sz="2000" dirty="0"/>
              <a:t>的一个预处理指令，它以“</a:t>
            </a:r>
            <a:r>
              <a:rPr lang="en-US" altLang="zh-CN" sz="2000" dirty="0"/>
              <a:t>#”</a:t>
            </a:r>
            <a:r>
              <a:rPr lang="zh-CN" altLang="en-US" sz="2000" dirty="0"/>
              <a:t>开头以与</a:t>
            </a:r>
            <a:r>
              <a:rPr lang="en-US" altLang="zh-CN" sz="2000" dirty="0"/>
              <a:t>C++</a:t>
            </a:r>
            <a:r>
              <a:rPr lang="zh-CN" altLang="en-US" sz="2000" dirty="0"/>
              <a:t>语句相区别，行的末尾没有分号。</a:t>
            </a:r>
          </a:p>
          <a:p>
            <a:r>
              <a:rPr lang="en-US" altLang="zh-CN" sz="2000" dirty="0"/>
              <a:t>“#include &lt;iostream&gt;”</a:t>
            </a:r>
            <a:r>
              <a:rPr lang="zh-CN" altLang="en-US" sz="2000" dirty="0"/>
              <a:t>是一个“包含指令”，它的作用是将文件</a:t>
            </a:r>
            <a:r>
              <a:rPr lang="en-US" altLang="zh-CN" sz="2000" dirty="0"/>
              <a:t>iostream</a:t>
            </a:r>
            <a:r>
              <a:rPr lang="zh-CN" altLang="en-US" sz="2000" dirty="0"/>
              <a:t>的内容包含到该命令所在的程序文件中，代替该指令。</a:t>
            </a:r>
          </a:p>
        </p:txBody>
      </p:sp>
    </p:spTree>
    <p:extLst>
      <p:ext uri="{BB962C8B-B14F-4D97-AF65-F5344CB8AC3E}">
        <p14:creationId xmlns:p14="http://schemas.microsoft.com/office/powerpoint/2010/main" val="8108831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文件</a:t>
            </a:r>
            <a:r>
              <a:rPr lang="en-US" altLang="zh-CN" sz="2000" dirty="0"/>
              <a:t>iostream</a:t>
            </a:r>
            <a:r>
              <a:rPr lang="zh-CN" altLang="en-US" sz="2000" dirty="0"/>
              <a:t>的作用是向程序提供输入或输出时所需要的一些信息。</a:t>
            </a:r>
            <a:endParaRPr lang="en-US" altLang="zh-CN" sz="2000" dirty="0"/>
          </a:p>
          <a:p>
            <a:r>
              <a:rPr lang="en-US" altLang="zh-CN" sz="2000" dirty="0"/>
              <a:t>iostream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o stream 3</a:t>
            </a:r>
            <a:r>
              <a:rPr lang="zh-CN" altLang="en-US" sz="2000" dirty="0"/>
              <a:t>个词的组合，代表“输入输出流”</a:t>
            </a:r>
            <a:endParaRPr lang="en-US" altLang="zh-CN" sz="2000" dirty="0"/>
          </a:p>
          <a:p>
            <a:r>
              <a:rPr lang="zh-CN" altLang="en-US" sz="2000" dirty="0"/>
              <a:t>由于这类文件都放在程序单元的开头，所以称为“头文件”</a:t>
            </a:r>
            <a:r>
              <a:rPr lang="en-US" altLang="zh-CN" sz="2000" dirty="0"/>
              <a:t>(header file)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在程序进行编译时，先对所有的预处理命令进行处理，将头文件的具体内容代替  </a:t>
            </a:r>
            <a:r>
              <a:rPr lang="en-US" altLang="zh-CN" sz="2000" dirty="0"/>
              <a:t>#include </a:t>
            </a:r>
            <a:r>
              <a:rPr lang="zh-CN" altLang="en-US" sz="2000" dirty="0"/>
              <a:t>指令，然后再对该程序单元进行整体编译。</a:t>
            </a:r>
          </a:p>
        </p:txBody>
      </p:sp>
    </p:spTree>
    <p:extLst>
      <p:ext uri="{BB962C8B-B14F-4D97-AF65-F5344CB8AC3E}">
        <p14:creationId xmlns:p14="http://schemas.microsoft.com/office/powerpoint/2010/main" val="30490731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程序的第</a:t>
            </a:r>
            <a:r>
              <a:rPr lang="en-US" altLang="zh-CN" sz="2000" dirty="0"/>
              <a:t>2</a:t>
            </a:r>
            <a:r>
              <a:rPr lang="zh-CN" altLang="en-US" sz="2000" dirty="0"/>
              <a:t>行“</a:t>
            </a:r>
            <a:r>
              <a:rPr lang="en-US" altLang="zh-CN" sz="2000" dirty="0"/>
              <a:t>using namespace std;”</a:t>
            </a:r>
            <a:r>
              <a:rPr lang="zh-CN" altLang="en-US" sz="2000" dirty="0"/>
              <a:t>的意思是“使用命名空间</a:t>
            </a:r>
            <a:r>
              <a:rPr lang="en-US" altLang="zh-CN" sz="2000" dirty="0"/>
              <a:t>std”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C++</a:t>
            </a:r>
            <a:r>
              <a:rPr lang="zh-CN" altLang="en-US" sz="2000" dirty="0"/>
              <a:t>标准库中的类和函数是在命名空间</a:t>
            </a:r>
            <a:r>
              <a:rPr lang="en-US" altLang="zh-CN" sz="2000" dirty="0"/>
              <a:t>std</a:t>
            </a:r>
            <a:r>
              <a:rPr lang="zh-CN" altLang="en-US" sz="2000" dirty="0"/>
              <a:t>中声明的。</a:t>
            </a:r>
            <a:endParaRPr lang="en-US" altLang="zh-CN" sz="2000" dirty="0"/>
          </a:p>
          <a:p>
            <a:r>
              <a:rPr lang="zh-CN" altLang="en-US" sz="2000" dirty="0"/>
              <a:t>因此程序中如果需要使用</a:t>
            </a:r>
            <a:r>
              <a:rPr lang="en-US" altLang="zh-CN" sz="2000" dirty="0"/>
              <a:t>C++</a:t>
            </a:r>
            <a:r>
              <a:rPr lang="zh-CN" altLang="en-US" sz="2000" dirty="0"/>
              <a:t>标准库中的有关内容（例如</a:t>
            </a:r>
            <a:r>
              <a:rPr lang="en-US" altLang="zh-CN" sz="2000" dirty="0"/>
              <a:t>iostream</a:t>
            </a:r>
            <a:r>
              <a:rPr lang="zh-CN" altLang="en-US" sz="2000" dirty="0"/>
              <a:t>头文件所包含的标准函数），就需要用“</a:t>
            </a:r>
            <a:r>
              <a:rPr lang="en-US" altLang="zh-CN" sz="2000" dirty="0"/>
              <a:t>using namespace std;”</a:t>
            </a:r>
            <a:r>
              <a:rPr lang="zh-CN" altLang="en-US" sz="2000" dirty="0"/>
              <a:t>来作声明，表示要用命名空间</a:t>
            </a:r>
            <a:r>
              <a:rPr lang="en-US" altLang="zh-CN" sz="2000" dirty="0"/>
              <a:t>std</a:t>
            </a:r>
            <a:r>
              <a:rPr lang="zh-CN" altLang="en-US" sz="2000" dirty="0"/>
              <a:t>中的声明（否则在编译时遇到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会报错）。</a:t>
            </a:r>
          </a:p>
        </p:txBody>
      </p:sp>
    </p:spTree>
    <p:extLst>
      <p:ext uri="{BB962C8B-B14F-4D97-AF65-F5344CB8AC3E}">
        <p14:creationId xmlns:p14="http://schemas.microsoft.com/office/powerpoint/2010/main" val="3892689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“命名空间”是</a:t>
            </a:r>
            <a:r>
              <a:rPr lang="en-US" altLang="zh-CN" sz="2000" dirty="0"/>
              <a:t>C++</a:t>
            </a:r>
            <a:r>
              <a:rPr lang="zh-CN" altLang="en-US" sz="2000" dirty="0"/>
              <a:t>为了在开发大型软件的时候，尤其是多团队同时开发不同部分时，避免变量“重名”现象而提出的概念，</a:t>
            </a:r>
          </a:p>
          <a:p>
            <a:r>
              <a:rPr lang="zh-CN" altLang="en-US" sz="2000" dirty="0"/>
              <a:t>如果程序有输入或输出时，使用”</a:t>
            </a:r>
            <a:r>
              <a:rPr lang="en-US" altLang="zh-CN" sz="2000" dirty="0"/>
              <a:t>#include &lt;iostream&gt;”</a:t>
            </a:r>
            <a:r>
              <a:rPr lang="zh-CN" altLang="en-US" sz="2000" dirty="0"/>
              <a:t>预处理指令以提供必要的信息，紧接着用“</a:t>
            </a:r>
            <a:r>
              <a:rPr lang="en-US" altLang="zh-CN" sz="2000" dirty="0"/>
              <a:t>using namespace std;”</a:t>
            </a:r>
            <a:r>
              <a:rPr lang="zh-CN" altLang="en-US" sz="2000" dirty="0"/>
              <a:t>，这样在程序中就可以调用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等标准库里的函数了。</a:t>
            </a:r>
          </a:p>
        </p:txBody>
      </p:sp>
    </p:spTree>
    <p:extLst>
      <p:ext uri="{BB962C8B-B14F-4D97-AF65-F5344CB8AC3E}">
        <p14:creationId xmlns:p14="http://schemas.microsoft.com/office/powerpoint/2010/main" val="664171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求两数之和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本行是注释行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6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预处理指令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使用命名空间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主函数首部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6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函数体开始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定义变量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输入变量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的值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赋值语句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a+b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="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输出语句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如程序正常结束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向操作系统返回一个零值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函数结束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4538684"/>
            <a:ext cx="10888576" cy="1866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第</a:t>
            </a:r>
            <a:r>
              <a:rPr lang="en-US" altLang="zh-CN" sz="2000" dirty="0"/>
              <a:t>7</a:t>
            </a:r>
            <a:r>
              <a:rPr lang="zh-CN" altLang="en-US" sz="2000" dirty="0"/>
              <a:t>行是声明部分</a:t>
            </a:r>
            <a:r>
              <a:rPr lang="en-US" altLang="zh-CN" sz="2000" dirty="0"/>
              <a:t>,</a:t>
            </a:r>
            <a:r>
              <a:rPr lang="zh-CN" altLang="en-US" sz="2000" dirty="0"/>
              <a:t>定义变量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和</a:t>
            </a:r>
            <a:r>
              <a:rPr lang="en-US" altLang="zh-CN" sz="2000" dirty="0"/>
              <a:t>sum</a:t>
            </a:r>
            <a:r>
              <a:rPr lang="zh-CN" altLang="en-US" sz="2000" dirty="0"/>
              <a:t>为整型</a:t>
            </a:r>
            <a:r>
              <a:rPr lang="en-US" altLang="zh-CN" sz="2000" dirty="0"/>
              <a:t>(int)</a:t>
            </a:r>
            <a:r>
              <a:rPr lang="zh-CN" altLang="en-US" sz="2000" dirty="0"/>
              <a:t>变量。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8</a:t>
            </a:r>
            <a:r>
              <a:rPr lang="zh-CN" altLang="en-US" sz="2000" dirty="0"/>
              <a:t>行是输入语句，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是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in</a:t>
            </a:r>
            <a:r>
              <a:rPr lang="zh-CN" altLang="en-US" sz="2000" dirty="0"/>
              <a:t>两单词的组合</a:t>
            </a:r>
            <a:r>
              <a:rPr lang="en-US" altLang="zh-CN" sz="2000" dirty="0"/>
              <a:t>,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类似，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是</a:t>
            </a:r>
            <a:r>
              <a:rPr lang="en-US" altLang="zh-CN" sz="2000" dirty="0"/>
              <a:t>C++</a:t>
            </a:r>
            <a:r>
              <a:rPr lang="zh-CN" altLang="en-US" sz="2000" dirty="0"/>
              <a:t>系统定义的输入流对象。</a:t>
            </a:r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&gt;&gt;”</a:t>
            </a:r>
            <a:r>
              <a:rPr lang="zh-CN" altLang="en-US" sz="2000" dirty="0"/>
              <a:t>是“提取运算符”，与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配合使用，其作用是从输入设备中（如键盘）提取数据送到输入流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r>
              <a:rPr lang="zh-CN" altLang="en-US" sz="2000" dirty="0"/>
              <a:t>在执行程序中的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语句时，从键盘输入的第</a:t>
            </a:r>
            <a:r>
              <a:rPr lang="en-US" altLang="zh-CN" sz="2000" dirty="0"/>
              <a:t>1</a:t>
            </a:r>
            <a:r>
              <a:rPr lang="zh-CN" altLang="en-US" sz="2000" dirty="0"/>
              <a:t>个数据赋给整型变量</a:t>
            </a:r>
            <a:r>
              <a:rPr lang="en-US" altLang="zh-CN" sz="2000" dirty="0"/>
              <a:t>a</a:t>
            </a:r>
            <a:r>
              <a:rPr lang="zh-CN" altLang="en-US" sz="2000" dirty="0"/>
              <a:t>，输入的第</a:t>
            </a:r>
            <a:r>
              <a:rPr lang="en-US" altLang="zh-CN" sz="2000" dirty="0"/>
              <a:t>2</a:t>
            </a:r>
            <a:r>
              <a:rPr lang="zh-CN" altLang="en-US" sz="2000" dirty="0"/>
              <a:t>个数据赋给整型变量</a:t>
            </a:r>
            <a:r>
              <a:rPr lang="en-US" altLang="zh-CN" sz="2000" dirty="0"/>
              <a:t>b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8207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求两数之和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本行是注释行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6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预处理指令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使用命名空间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主函数首部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6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函数体开始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定义变量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输入变量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的值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赋值语句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a+b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="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输出语句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如程序正常结束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向操作系统返回一个零值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函数结束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4538684"/>
            <a:ext cx="10888576" cy="186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第</a:t>
            </a:r>
            <a:r>
              <a:rPr lang="en-US" altLang="zh-CN" sz="2000" dirty="0"/>
              <a:t>9</a:t>
            </a:r>
            <a:r>
              <a:rPr lang="zh-CN" altLang="en-US" sz="2000" dirty="0"/>
              <a:t>行将</a:t>
            </a:r>
            <a:r>
              <a:rPr lang="en-US" altLang="zh-CN" sz="2000" dirty="0" err="1"/>
              <a:t>a+b</a:t>
            </a:r>
            <a:r>
              <a:rPr lang="zh-CN" altLang="en-US" sz="2000" dirty="0"/>
              <a:t>的值赋给整型变量</a:t>
            </a:r>
            <a:r>
              <a:rPr lang="en-US" altLang="zh-CN" sz="2000" dirty="0"/>
              <a:t>sum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10</a:t>
            </a:r>
            <a:r>
              <a:rPr lang="zh-CN" altLang="en-US" sz="2000" dirty="0"/>
              <a:t>行先输出字符串“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=”</a:t>
            </a:r>
            <a:r>
              <a:rPr lang="zh-CN" altLang="en-US" sz="2000" dirty="0"/>
              <a:t>，然后输出变量</a:t>
            </a:r>
            <a:r>
              <a:rPr lang="en-US" altLang="zh-CN" sz="2000" dirty="0"/>
              <a:t>sum</a:t>
            </a:r>
            <a:r>
              <a:rPr lang="zh-CN" altLang="en-US" sz="2000" dirty="0"/>
              <a:t>的值，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语句中的</a:t>
            </a:r>
            <a:r>
              <a:rPr lang="en-US" altLang="zh-CN" sz="2000" dirty="0" err="1"/>
              <a:t>endl</a:t>
            </a:r>
            <a:r>
              <a:rPr lang="zh-CN" altLang="en-US" sz="2000" dirty="0"/>
              <a:t>是</a:t>
            </a:r>
            <a:r>
              <a:rPr lang="en-US" altLang="zh-CN" sz="2000" dirty="0"/>
              <a:t>C++</a:t>
            </a:r>
            <a:r>
              <a:rPr lang="zh-CN" altLang="en-US" sz="2000" dirty="0"/>
              <a:t>输出时的控制符，作用是换行（</a:t>
            </a:r>
            <a:r>
              <a:rPr lang="en-US" altLang="zh-CN" sz="2000" dirty="0" err="1"/>
              <a:t>endl</a:t>
            </a:r>
            <a:r>
              <a:rPr lang="zh-CN" altLang="en-US" sz="2000" dirty="0"/>
              <a:t>是</a:t>
            </a:r>
            <a:r>
              <a:rPr lang="en-US" altLang="zh-CN" sz="2000" dirty="0"/>
              <a:t>end line</a:t>
            </a:r>
            <a:r>
              <a:rPr lang="zh-CN" altLang="en-US" sz="2000" dirty="0"/>
              <a:t>的缩写，表示本行结束）。因此在输出变量</a:t>
            </a:r>
            <a:r>
              <a:rPr lang="en-US" altLang="zh-CN" sz="2000" dirty="0"/>
              <a:t>sum</a:t>
            </a:r>
            <a:r>
              <a:rPr lang="zh-CN" altLang="en-US" sz="2000" dirty="0"/>
              <a:t>的值之后换行。</a:t>
            </a:r>
          </a:p>
        </p:txBody>
      </p:sp>
    </p:spTree>
    <p:extLst>
      <p:ext uri="{BB962C8B-B14F-4D97-AF65-F5344CB8AC3E}">
        <p14:creationId xmlns:p14="http://schemas.microsoft.com/office/powerpoint/2010/main" val="147479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5C5F-9D02-4B46-983A-50396F8A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? : </a:t>
            </a:r>
            <a:r>
              <a:rPr kumimoji="1" lang="zh-CN" altLang="en-US" dirty="0"/>
              <a:t>运算符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F9A6A-2803-4EA5-8043-019D81F7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什么时候使用三元条件运算符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CBC82-A7E8-4ACB-A836-86FD046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99EC44-CDD1-45F4-BF44-1C1A926A2E36}"/>
              </a:ext>
            </a:extLst>
          </p:cNvPr>
          <p:cNvSpPr/>
          <p:nvPr/>
        </p:nvSpPr>
        <p:spPr>
          <a:xfrm>
            <a:off x="1115503" y="2349785"/>
            <a:ext cx="6891357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//isPositive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的值可能已经被修改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22CB94-072A-49B8-8A1F-929D09EA9EA7}"/>
              </a:ext>
            </a:extLst>
          </p:cNvPr>
          <p:cNvSpPr/>
          <p:nvPr/>
        </p:nvSpPr>
        <p:spPr>
          <a:xfrm>
            <a:off x="1115502" y="4923588"/>
            <a:ext cx="68913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436584-28F3-4CAC-8F1C-CA75B7D51E7D}"/>
              </a:ext>
            </a:extLst>
          </p:cNvPr>
          <p:cNvSpPr/>
          <p:nvPr/>
        </p:nvSpPr>
        <p:spPr>
          <a:xfrm>
            <a:off x="1115505" y="5839365"/>
            <a:ext cx="689135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右箭头 6">
            <a:extLst>
              <a:ext uri="{FF2B5EF4-FFF2-40B4-BE49-F238E27FC236}">
                <a16:creationId xmlns:a16="http://schemas.microsoft.com/office/drawing/2014/main" id="{E5A28F04-4DD6-4C63-AFD2-A44A21135D48}"/>
              </a:ext>
            </a:extLst>
          </p:cNvPr>
          <p:cNvSpPr/>
          <p:nvPr/>
        </p:nvSpPr>
        <p:spPr>
          <a:xfrm rot="5400000">
            <a:off x="3418721" y="4423040"/>
            <a:ext cx="406132" cy="377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6">
            <a:extLst>
              <a:ext uri="{FF2B5EF4-FFF2-40B4-BE49-F238E27FC236}">
                <a16:creationId xmlns:a16="http://schemas.microsoft.com/office/drawing/2014/main" id="{E7594F72-0703-47DD-8AB1-75DC1EEC69D8}"/>
              </a:ext>
            </a:extLst>
          </p:cNvPr>
          <p:cNvSpPr/>
          <p:nvPr/>
        </p:nvSpPr>
        <p:spPr>
          <a:xfrm rot="5400000">
            <a:off x="3418721" y="5415662"/>
            <a:ext cx="406132" cy="377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1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什么才能作为条件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条件是可以转成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的表达式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它的值可以是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bool, char, int, float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1224403" y="2279155"/>
            <a:ext cx="10277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1725571" y="2570835"/>
            <a:ext cx="1229296" cy="339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3231337" y="859193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B801-6269-4D8B-A7D2-44BC0D5E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D0735-2BC1-4D22-A171-0A874D35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6408"/>
          </a:xfrm>
        </p:spPr>
        <p:txBody>
          <a:bodyPr>
            <a:normAutofit/>
          </a:bodyPr>
          <a:lstStyle/>
          <a:p>
            <a:r>
              <a:rPr lang="zh-CN" altLang="en-US" dirty="0"/>
              <a:t>条件可以是关系表达式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种关系</a:t>
            </a:r>
            <a:r>
              <a:rPr lang="en-US" altLang="zh-CN" dirty="0"/>
              <a:t>/</a:t>
            </a:r>
            <a:r>
              <a:rPr lang="zh-CN" altLang="en-US" dirty="0"/>
              <a:t>比较运算符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如果条件为</a:t>
            </a:r>
            <a:r>
              <a:rPr lang="en-US" altLang="zh-CN" dirty="0"/>
              <a:t>true</a:t>
            </a:r>
            <a:r>
              <a:rPr lang="zh-CN" altLang="en-US" dirty="0"/>
              <a:t>，返回</a:t>
            </a:r>
            <a:r>
              <a:rPr lang="en-US" altLang="zh-CN" dirty="0"/>
              <a:t>1</a:t>
            </a:r>
            <a:r>
              <a:rPr lang="zh-CN" altLang="en-US" dirty="0"/>
              <a:t>（如</a:t>
            </a:r>
            <a:r>
              <a:rPr lang="en" altLang="zh-CN" dirty="0">
                <a:effectLst/>
                <a:latin typeface="Courier New" panose="02070309020205020404" pitchFamily="49" charset="0"/>
              </a:rPr>
              <a:t>a </a:t>
            </a:r>
            <a:r>
              <a:rPr lang="en" altLang="zh-CN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" altLang="zh-CN" dirty="0">
                <a:effectLst/>
                <a:latin typeface="Courier New" panose="02070309020205020404" pitchFamily="49" charset="0"/>
              </a:rPr>
              <a:t> 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如果条件为</a:t>
            </a:r>
            <a:r>
              <a:rPr lang="en-US" altLang="zh-CN" dirty="0"/>
              <a:t>false</a:t>
            </a:r>
            <a:r>
              <a:rPr lang="zh-CN" altLang="en-US" dirty="0"/>
              <a:t>，返回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43DB6-077E-44A4-8416-24E5792C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681923-4185-4282-9D25-FC58FFA0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64357"/>
              </p:ext>
            </p:extLst>
          </p:nvPr>
        </p:nvGraphicFramePr>
        <p:xfrm>
          <a:off x="1544836" y="2772495"/>
          <a:ext cx="52578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82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5829</Words>
  <Application>Microsoft Office PowerPoint</Application>
  <PresentationFormat>宽屏</PresentationFormat>
  <Paragraphs>1029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-apple-system</vt:lpstr>
      <vt:lpstr>Courier</vt:lpstr>
      <vt:lpstr>Menlo</vt:lpstr>
      <vt:lpstr>PingFangSC-Regular</vt:lpstr>
      <vt:lpstr>等线</vt:lpstr>
      <vt:lpstr>宋体</vt:lpstr>
      <vt:lpstr>Arial</vt:lpstr>
      <vt:lpstr>Consolas</vt:lpstr>
      <vt:lpstr>Courier New</vt:lpstr>
      <vt:lpstr>Times New Roman</vt:lpstr>
      <vt:lpstr>WPS</vt:lpstr>
      <vt:lpstr>C++程序设计 第三节：条件、循环与数据结构</vt:lpstr>
      <vt:lpstr>回顾</vt:lpstr>
      <vt:lpstr>if表达式</vt:lpstr>
      <vt:lpstr>if 与 if-else</vt:lpstr>
      <vt:lpstr>if-else if-else</vt:lpstr>
      <vt:lpstr>如果不加花括号…</vt:lpstr>
      <vt:lpstr>? : 运算符</vt:lpstr>
      <vt:lpstr>条件</vt:lpstr>
      <vt:lpstr>关系表达式</vt:lpstr>
      <vt:lpstr>逻辑表达式</vt:lpstr>
      <vt:lpstr>非布尔的表达式</vt:lpstr>
      <vt:lpstr>while 循环</vt:lpstr>
      <vt:lpstr>while 循环</vt:lpstr>
      <vt:lpstr>do-while 循环</vt:lpstr>
      <vt:lpstr>break 表达式</vt:lpstr>
      <vt:lpstr>continue 表达式</vt:lpstr>
      <vt:lpstr>for 循环</vt:lpstr>
      <vt:lpstr>for 循环</vt:lpstr>
      <vt:lpstr>for 循环 VS while 循环</vt:lpstr>
      <vt:lpstr>for 循环 VS while 循环</vt:lpstr>
      <vt:lpstr>无限循环</vt:lpstr>
      <vt:lpstr>break/continue 表达式</vt:lpstr>
      <vt:lpstr>请小心条件</vt:lpstr>
      <vt:lpstr>为什么？</vt:lpstr>
      <vt:lpstr>请小心条件</vt:lpstr>
      <vt:lpstr>为什么？</vt:lpstr>
      <vt:lpstr>goto与switch表达式</vt:lpstr>
      <vt:lpstr>goto 表达式</vt:lpstr>
      <vt:lpstr>switch 表达式</vt:lpstr>
      <vt:lpstr>数组</vt:lpstr>
      <vt:lpstr>数组</vt:lpstr>
      <vt:lpstr>变长数组</vt:lpstr>
      <vt:lpstr>未知大小的数组</vt:lpstr>
      <vt:lpstr>元素访问</vt:lpstr>
      <vt:lpstr>多维数组</vt:lpstr>
      <vt:lpstr>多维数组</vt:lpstr>
      <vt:lpstr>const 数组</vt:lpstr>
      <vt:lpstr>字符串</vt:lpstr>
      <vt:lpstr>数组样式的字符串</vt:lpstr>
      <vt:lpstr>常量字符串</vt:lpstr>
      <vt:lpstr>可以这样拷贝数组吗</vt:lpstr>
      <vt:lpstr>字符串的操作</vt:lpstr>
      <vt:lpstr>string 类</vt:lpstr>
      <vt:lpstr>结构体、联合体、枚举</vt:lpstr>
      <vt:lpstr>struct</vt:lpstr>
      <vt:lpstr>结构体的填充</vt:lpstr>
      <vt:lpstr>struct在C与C++中的区别</vt:lpstr>
      <vt:lpstr>union</vt:lpstr>
      <vt:lpstr>enum</vt:lpstr>
      <vt:lpstr>举个例子（struct, union, enum）</vt:lpstr>
      <vt:lpstr>typedef</vt:lpstr>
      <vt:lpstr>typedef</vt:lpstr>
      <vt:lpstr>typedef 的使用场景</vt:lpstr>
      <vt:lpstr>PowerPoint 演示文稿</vt:lpstr>
      <vt:lpstr>小例子：将字符赋给整型变量</vt:lpstr>
      <vt:lpstr>字符与字符串</vt:lpstr>
      <vt:lpstr>有符号数据传给无符号变量</vt:lpstr>
      <vt:lpstr>最简单的C++程序</vt:lpstr>
      <vt:lpstr>最简单的C++程序</vt:lpstr>
      <vt:lpstr>最简单的C++程序</vt:lpstr>
      <vt:lpstr>最简单的C++程序</vt:lpstr>
      <vt:lpstr>最简单的C++程序</vt:lpstr>
      <vt:lpstr>最简单的C++程序</vt:lpstr>
      <vt:lpstr>最简单的C++程序</vt:lpstr>
      <vt:lpstr>最简单的C++程序</vt:lpstr>
      <vt:lpstr>第二简单的C++程序</vt:lpstr>
      <vt:lpstr>第二简单的C++程序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16</cp:revision>
  <dcterms:created xsi:type="dcterms:W3CDTF">2023-08-28T02:52:46Z</dcterms:created>
  <dcterms:modified xsi:type="dcterms:W3CDTF">2023-09-12T05:28:50Z</dcterms:modified>
</cp:coreProperties>
</file>