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0" r:id="rId3"/>
    <p:sldId id="521" r:id="rId4"/>
    <p:sldId id="522" r:id="rId5"/>
    <p:sldId id="523" r:id="rId6"/>
    <p:sldId id="520" r:id="rId7"/>
    <p:sldId id="524" r:id="rId8"/>
    <p:sldId id="525" r:id="rId9"/>
    <p:sldId id="526" r:id="rId10"/>
    <p:sldId id="527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28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32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334" r:id="rId37"/>
    <p:sldId id="568" r:id="rId38"/>
    <p:sldId id="569" r:id="rId39"/>
    <p:sldId id="556" r:id="rId40"/>
    <p:sldId id="571" r:id="rId41"/>
    <p:sldId id="572" r:id="rId42"/>
    <p:sldId id="573" r:id="rId43"/>
    <p:sldId id="30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310"/>
            <p14:sldId id="521"/>
            <p14:sldId id="522"/>
            <p14:sldId id="523"/>
            <p14:sldId id="520"/>
            <p14:sldId id="524"/>
            <p14:sldId id="525"/>
            <p14:sldId id="526"/>
            <p14:sldId id="527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28"/>
            <p14:sldId id="538"/>
            <p14:sldId id="539"/>
            <p14:sldId id="540"/>
            <p14:sldId id="541"/>
            <p14:sldId id="542"/>
            <p14:sldId id="543"/>
            <p14:sldId id="544"/>
            <p14:sldId id="329"/>
            <p14:sldId id="560"/>
            <p14:sldId id="561"/>
            <p14:sldId id="562"/>
            <p14:sldId id="563"/>
            <p14:sldId id="564"/>
            <p14:sldId id="565"/>
            <p14:sldId id="566"/>
            <p14:sldId id="334"/>
            <p14:sldId id="568"/>
            <p14:sldId id="569"/>
            <p14:sldId id="556"/>
            <p14:sldId id="571"/>
            <p14:sldId id="572"/>
            <p14:sldId id="573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2:21:39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2760 0 24575,'-10'4'0,"-1"15"0,-13 1 0,-6 27 0,-6-3 0,-27 29 0,30-27 0,-14 2 0,-2 0 0,4 4 0,1-9 0,1 2 0,-5 17 0,-12-8 0,13-2 0,-2-15 0,14 2 0,-3-12 0,11 4 0,-3-6 0,6-1 0,0-1 0,-8 9 0,4 1 0,-11 2 0,4 4 0,-8 5 0,8-1 0,-8 7 0,6 0 0,-6-5 0,-3 14 0,3-14 0,-3 14 0,3-14 0,6 4 0,5-15 0,6 3 0,2-11 0,-1 4 0,1-6 0,5 0 0,-3 0 0,3-1 0,0 8 0,-4-6 0,-4 14 0,1-13 0,-8 13 0,2-5 0,-4 7 0,1 0 0,-8 9 0,8-6 0,-2 5 0,-4-7 0,13-2 0,-13 2 0,13-3 0,-5-5 0,8-3 0,1-8 0,6 1 0,-5 0 0,10-6 0,-8 3 0,9-9 0,-4 4 0,5-6 0,1 1 0,-1-1 0,0 1 0,-6 0 0,4 6 0,-9-4 0,2 16 0,-11-8 0,5 10 0,0-6 0,4-1 0,3-1 0,1-5 0,-5-1 0,16-6 0,-9 1 0,10-2 0,0 1 0,1-1 0,1-4 0,-2 4 0,-4-4 0,-2 10 0,-4 7 0,3-4 0,-3 2 0,5-10 0,0 0 0,5-1 0,-3 1 0,7-1 0,-3 1 0,5-2 0,-4-4 0,3 4 0,-8-8 0,8 8 0,-8-8 0,8 8 0,-8-7 0,7 7 0,-7-8 0,8 9 0,-8-9 0,8 7 0,-8-7 0,3 4 0,1-1 0,1 2 0,-1-1 0,4 0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2:21:39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24575,'0'38'0,"0"4"0,0-10 0,0 7 0,0 0 0,0 8 0,0-6 0,-12 40 0,9-33 0,-14 19 0,16-36 0,-5-13 0,6-2 0,0-5 0,0 0 0,0-1 0,0 0 0,0 0 0,0 0 0,0 1 0,0 0 0,0-1 0,0 1 0,0 6 0,0-5 0,0 4 0,-4-5 0,2 0 0,-3-1 0,5 1 0,0-10 0,5 3 0,0-13 0,10 3 0,-3-4 0,3 4 0,-5 1 0,1 5 0,0-5 0,-1 0 0,1-1 0,-1 1 0,1 5 0,0-5 0,-1-1 0,1 0 0,-1 2 0,1 4 0,0-5 0,-1 4 0,1-4 0,-1 5 0,1-5 0,-1 4 0,1-4 0,-1 5 0,1 0 0,0-5 0,0 4 0,-1-4 0,1 5 0,0 0 0,0-5 0,-1 4 0,1-4 0,6 5 0,-5-5 0,4 4 0,1-4 0,-5 5 0,10-5 0,-10 4 0,11-5 0,-11 6 0,4 0 0,1 0 0,-5-5 0,5 4 0,-1-4 0,-4 5 0,5 0 0,-6 0 0,-1 0 0,1 0 0,0 0 0,0 0 0,-1 0 0,1 0 0,0 0 0,-1 0 0,1 0 0,0-4 0,0 2 0,-1-2 0,1 4 0,0 0 0,0 0 0,-1 0 0,1 0 0,0 0 0,-1 0 0,0 0 0,-4-5 0,-2 4 0,-4-3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第五节：指针与函数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2FD18-FB69-4D0C-9B44-BA4D47C5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BCA24-7092-4085-B787-C904411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531F45-C449-49E9-9A8F-7640567DB6B3}"/>
              </a:ext>
            </a:extLst>
          </p:cNvPr>
          <p:cNvSpPr/>
          <p:nvPr/>
        </p:nvSpPr>
        <p:spPr>
          <a:xfrm>
            <a:off x="909119" y="1750807"/>
            <a:ext cx="7640521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取消内存分配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取消内存分配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取消数组内存分配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取消数组内存分配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取消数组内存分配，并调用第一个元素的析构函数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取消数组内存分配，并调用所有元素的析构函数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EA665-9233-4A3D-A68C-C7E82368DB85}"/>
              </a:ext>
            </a:extLst>
          </p:cNvPr>
          <p:cNvSpPr/>
          <p:nvPr/>
        </p:nvSpPr>
        <p:spPr>
          <a:xfrm>
            <a:off x="947075" y="6121234"/>
            <a:ext cx="178645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newdelete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1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FEA8274-C89F-4479-94F7-A850919C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BAF47C-00DB-4F27-80BA-8BCCB4B83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955C6-1837-4472-A437-D24488A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7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E179852-854D-49DE-9197-37D2C47C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为什么用函数？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0F8E99-05C9-49FF-8F19-D02C429E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可能需要多次执行复合语句。</a:t>
            </a:r>
            <a:endParaRPr lang="en-US" altLang="zh-CN" dirty="0"/>
          </a:p>
          <a:p>
            <a:r>
              <a:rPr lang="zh-CN" altLang="en-US" dirty="0"/>
              <a:t>可以复制多次，但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6FE39-35BD-45A6-B955-D4C0C780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28F1E7-D967-41EA-AF0E-D2F980A11C57}"/>
              </a:ext>
            </a:extLst>
          </p:cNvPr>
          <p:cNvSpPr/>
          <p:nvPr/>
        </p:nvSpPr>
        <p:spPr>
          <a:xfrm>
            <a:off x="8590504" y="2964787"/>
            <a:ext cx="3048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5183D-74A0-42D7-BDA8-B6F1F1931743}"/>
              </a:ext>
            </a:extLst>
          </p:cNvPr>
          <p:cNvSpPr/>
          <p:nvPr/>
        </p:nvSpPr>
        <p:spPr>
          <a:xfrm>
            <a:off x="1070840" y="2964787"/>
            <a:ext cx="7287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46F54F-856B-49D3-B632-406352DA8C77}"/>
              </a:ext>
            </a:extLst>
          </p:cNvPr>
          <p:cNvSpPr/>
          <p:nvPr/>
        </p:nvSpPr>
        <p:spPr>
          <a:xfrm>
            <a:off x="1070840" y="5663481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1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F13C0-5ADC-493E-BA58-DF18C1D7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为什么用函数？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FD90B-31EC-4B0F-A3AE-D0902766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我们可以将复合语句放入一个函数中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5BDB2-768A-4C3E-8194-F1B219C8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590215-69FA-4CBE-AE1D-B3B40686ABF6}"/>
              </a:ext>
            </a:extLst>
          </p:cNvPr>
          <p:cNvSpPr/>
          <p:nvPr/>
        </p:nvSpPr>
        <p:spPr>
          <a:xfrm>
            <a:off x="6311268" y="58971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CCA31C-AB1D-4D39-A993-79045B0EA7B1}"/>
              </a:ext>
            </a:extLst>
          </p:cNvPr>
          <p:cNvSpPr/>
          <p:nvPr/>
        </p:nvSpPr>
        <p:spPr>
          <a:xfrm>
            <a:off x="1204101" y="2376534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E32DDA-D626-465A-8EF1-FBE11D66DD89}"/>
              </a:ext>
            </a:extLst>
          </p:cNvPr>
          <p:cNvSpPr/>
          <p:nvPr/>
        </p:nvSpPr>
        <p:spPr>
          <a:xfrm>
            <a:off x="1204100" y="5596334"/>
            <a:ext cx="4676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37849-1E65-4426-B9CB-D5ECFC5D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9E60E-3147-4A98-B056-B9C34296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Matrix::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pData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NULL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或者无效值，怎么通知调用该函数的函数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应该先检查指针！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316B6E-DE38-40DD-9275-425F01C9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1F1352-3E2A-498C-BA0A-985350474238}"/>
              </a:ext>
            </a:extLst>
          </p:cNvPr>
          <p:cNvSpPr/>
          <p:nvPr/>
        </p:nvSpPr>
        <p:spPr>
          <a:xfrm>
            <a:off x="1105783" y="3296958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AABF98-DEEA-422A-A3D6-9C5E890F31F7}"/>
              </a:ext>
            </a:extLst>
          </p:cNvPr>
          <p:cNvSpPr/>
          <p:nvPr/>
        </p:nvSpPr>
        <p:spPr>
          <a:xfrm>
            <a:off x="5701552" y="4970774"/>
            <a:ext cx="2751475" cy="3015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5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0AD5D-0AFC-403A-BECD-01AB9CB5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函数应该放在哪里？选项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3DF1F-6FB5-4A06-82CE-F989F736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68004F-8FD7-4362-A678-3E108CEC6FC8}"/>
              </a:ext>
            </a:extLst>
          </p:cNvPr>
          <p:cNvSpPr/>
          <p:nvPr/>
        </p:nvSpPr>
        <p:spPr>
          <a:xfrm>
            <a:off x="985087" y="1366162"/>
            <a:ext cx="7542663" cy="507831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函数应该在被调用前定义好</a:t>
            </a:r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1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A0B6-58D9-44E7-AC9A-DB846660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函数应该放在哪里？选项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B3C86-34D6-45B7-87F2-1457808E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BF8208-9523-4333-A798-130E84344183}"/>
              </a:ext>
            </a:extLst>
          </p:cNvPr>
          <p:cNvSpPr/>
          <p:nvPr/>
        </p:nvSpPr>
        <p:spPr>
          <a:xfrm>
            <a:off x="1055426" y="1334871"/>
            <a:ext cx="7542663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先声明，参数名可以忽略</a:t>
            </a:r>
            <a:endParaRPr lang="en" altLang="zh-CN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6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A0B6-58D9-44E7-AC9A-DB846660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函数应该放在哪里？选项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B3C86-34D6-45B7-87F2-1457808E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3A0C71-1FF7-42D8-9CC3-A8877AFF5C31}"/>
              </a:ext>
            </a:extLst>
          </p:cNvPr>
          <p:cNvSpPr/>
          <p:nvPr/>
        </p:nvSpPr>
        <p:spPr>
          <a:xfrm>
            <a:off x="316653" y="1366162"/>
            <a:ext cx="7269709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405333-68A2-4395-8A72-A092166F7EEE}"/>
              </a:ext>
            </a:extLst>
          </p:cNvPr>
          <p:cNvSpPr/>
          <p:nvPr/>
        </p:nvSpPr>
        <p:spPr>
          <a:xfrm>
            <a:off x="7756811" y="1366162"/>
            <a:ext cx="4275203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draw.h</a:t>
            </a:r>
            <a:endParaRPr lang="en" altLang="zh-CN" dirty="0">
              <a:solidFill>
                <a:srgbClr val="AF00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" altLang="zh-CN" dirty="0" err="1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FBF8F8-D4D6-4300-A346-465D9F9F7E9B}"/>
              </a:ext>
            </a:extLst>
          </p:cNvPr>
          <p:cNvSpPr/>
          <p:nvPr/>
        </p:nvSpPr>
        <p:spPr>
          <a:xfrm>
            <a:off x="7756811" y="3859152"/>
            <a:ext cx="3581118" cy="286232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main.cpp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1E20756-6369-49F0-93D8-333660A9D617}"/>
              </a:ext>
            </a:extLst>
          </p:cNvPr>
          <p:cNvSpPr/>
          <p:nvPr/>
        </p:nvSpPr>
        <p:spPr>
          <a:xfrm>
            <a:off x="2817676" y="1762599"/>
            <a:ext cx="5035406" cy="14067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2005953-8A46-4244-A50D-4928BA56F9E0}"/>
              </a:ext>
            </a:extLst>
          </p:cNvPr>
          <p:cNvSpPr/>
          <p:nvPr/>
        </p:nvSpPr>
        <p:spPr>
          <a:xfrm rot="17165505">
            <a:off x="9896892" y="3845673"/>
            <a:ext cx="889807" cy="16107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40BB8-CDC5-4758-9C8A-4634FC3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函数是怎么被调用的？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72C0F-8D6C-4C1F-9365-5471FDE36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栈可以储存调用函数的信息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7030A0"/>
                </a:solidFill>
              </a:rPr>
              <a:t>储存函数调用后返回的地址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7030A0"/>
                </a:solidFill>
              </a:rPr>
              <a:t>储存寄存器的值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7030A0"/>
                </a:solidFill>
              </a:rPr>
              <a:t>储存局部变量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</a:rPr>
              <a:t>执行被调用的函数</a:t>
            </a:r>
            <a:endParaRPr kumimoji="1"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2060"/>
                </a:solidFill>
              </a:rPr>
              <a:t>恢复寄存器的值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2060"/>
                </a:solidFill>
              </a:rPr>
              <a:t>恢复局部变量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2060"/>
                </a:solidFill>
              </a:rPr>
              <a:t>储存函数返回的结果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2060"/>
                </a:solidFill>
              </a:rPr>
              <a:t>跳到返回的地址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r>
              <a:rPr lang="zh-CN" altLang="en-US" dirty="0"/>
              <a:t>调用函数是有消耗的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272EB-5809-4FAC-9BFE-6E351EA0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2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85B7961-1CD7-4ABC-80C9-F2E7BCF3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BDB088-6952-444D-AB8E-D9B332204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56A058-BED5-4A92-AF72-9A801F5D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8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结构体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结构体的填充，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区别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联合体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枚举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指针与数组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39DF-4676-41AB-9AB9-B63AEB01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0C0E9-C285-4BBC-AE44-BB8E6C3A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传递到函数中的“数据”的符号名。</a:t>
            </a:r>
          </a:p>
          <a:p>
            <a:endParaRPr lang="en-US" altLang="zh-CN" dirty="0"/>
          </a:p>
          <a:p>
            <a:r>
              <a:rPr lang="zh-CN" altLang="en-US" dirty="0"/>
              <a:t>传递参数的方法</a:t>
            </a:r>
            <a:endParaRPr lang="en-US" altLang="zh-CN" dirty="0"/>
          </a:p>
          <a:p>
            <a:pPr lvl="1"/>
            <a:r>
              <a:rPr lang="zh-CN" altLang="en-US" dirty="0"/>
              <a:t>值传递</a:t>
            </a:r>
            <a:endParaRPr lang="en-US" altLang="zh-CN" dirty="0"/>
          </a:p>
          <a:p>
            <a:pPr lvl="1"/>
            <a:r>
              <a:rPr lang="zh-CN" altLang="en-US" dirty="0"/>
              <a:t>引用传递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3A1D0-4DD3-462D-A38E-C7C253FA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8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5421-9EFD-4EFF-9D6B-0026930B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值传递：基础类型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E1B2C-0D3E-48D3-928B-E000B54A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参数是原始变量的副本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BF903-2879-43E6-BEDC-582827F6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DD6979-4852-4E19-AA44-E276B6A1F08F}"/>
              </a:ext>
            </a:extLst>
          </p:cNvPr>
          <p:cNvSpPr/>
          <p:nvPr/>
        </p:nvSpPr>
        <p:spPr>
          <a:xfrm>
            <a:off x="1035912" y="2411288"/>
            <a:ext cx="4499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is a copy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9AB671-8ABE-4BD6-8E2B-D1FC344FAA59}"/>
              </a:ext>
            </a:extLst>
          </p:cNvPr>
          <p:cNvSpPr txBox="1">
            <a:spLocks/>
          </p:cNvSpPr>
          <p:nvPr/>
        </p:nvSpPr>
        <p:spPr>
          <a:xfrm>
            <a:off x="6468605" y="4805452"/>
            <a:ext cx="5364709" cy="5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num1</a:t>
            </a:r>
            <a:r>
              <a:rPr kumimoji="1" lang="en-US" altLang="zh-CN" dirty="0"/>
              <a:t>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foo()</a:t>
            </a:r>
            <a:r>
              <a:rPr kumimoji="1" lang="zh-CN" altLang="en-US" dirty="0"/>
              <a:t>里面会被改变吗？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8DB7C8-DB90-4702-81A8-5D09C0DF4124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861629" y="5056094"/>
            <a:ext cx="1606976" cy="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0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5421-9EFD-4EFF-9D6B-0026930B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值传递：指针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E1B2C-0D3E-48D3-928B-E000B54A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有什么不同？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BF903-2879-43E6-BEDC-582827F6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9AB671-8ABE-4BD6-8E2B-D1FC344FAA59}"/>
              </a:ext>
            </a:extLst>
          </p:cNvPr>
          <p:cNvSpPr txBox="1">
            <a:spLocks/>
          </p:cNvSpPr>
          <p:nvPr/>
        </p:nvSpPr>
        <p:spPr>
          <a:xfrm>
            <a:off x="6468605" y="4805452"/>
            <a:ext cx="5364709" cy="101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它仍然通过值传递（地址！）。</a:t>
            </a:r>
            <a:br>
              <a:rPr lang="zh-CN" altLang="en-US" dirty="0"/>
            </a:br>
            <a:r>
              <a:rPr lang="zh-CN" altLang="en-US" dirty="0"/>
              <a:t>地址的拷贝</a:t>
            </a:r>
            <a:endParaRPr kumimoji="1"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8DB7C8-DB90-4702-81A8-5D09C0DF41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17513" y="5225734"/>
            <a:ext cx="1851092" cy="8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DB60A99-96BC-4C1E-8086-CFBCE0425459}"/>
              </a:ext>
            </a:extLst>
          </p:cNvPr>
          <p:cNvSpPr/>
          <p:nvPr/>
        </p:nvSpPr>
        <p:spPr>
          <a:xfrm>
            <a:off x="1111614" y="227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(*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8B5D17-A182-41BA-9C69-E53FC0DF12A2}"/>
              </a:ext>
            </a:extLst>
          </p:cNvPr>
          <p:cNvSpPr/>
          <p:nvPr/>
        </p:nvSpPr>
        <p:spPr>
          <a:xfrm>
            <a:off x="3503652" y="1860981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param-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66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70674-304B-4A0C-ACB6-2AAAB21C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值传递：结构体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CC048-836A-4D0C-8ECD-42951A1B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CAEC9A-8A3E-45BB-A2EC-A1C6F2C16541}"/>
              </a:ext>
            </a:extLst>
          </p:cNvPr>
          <p:cNvSpPr/>
          <p:nvPr/>
        </p:nvSpPr>
        <p:spPr>
          <a:xfrm>
            <a:off x="969614" y="1484362"/>
            <a:ext cx="7773538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659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70674-304B-4A0C-ACB6-2AAAB21C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值传递：结构体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CC048-836A-4D0C-8ECD-42951A1B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7A9DB9C-80BE-47F8-848F-06BEC4836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28679"/>
              </p:ext>
            </p:extLst>
          </p:nvPr>
        </p:nvGraphicFramePr>
        <p:xfrm>
          <a:off x="7054088" y="1032636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E726D25-9AC7-449C-B945-4199CB81B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49249"/>
              </p:ext>
            </p:extLst>
          </p:nvPr>
        </p:nvGraphicFramePr>
        <p:xfrm>
          <a:off x="7054088" y="4153078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A171B3-9F49-4177-BEEB-33808A30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27797"/>
              </p:ext>
            </p:extLst>
          </p:nvPr>
        </p:nvGraphicFramePr>
        <p:xfrm>
          <a:off x="10580390" y="0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p:cxnSp>
        <p:nvCxnSpPr>
          <p:cNvPr id="9" name="直线箭头连接符 26">
            <a:extLst>
              <a:ext uri="{FF2B5EF4-FFF2-40B4-BE49-F238E27FC236}">
                <a16:creationId xmlns:a16="http://schemas.microsoft.com/office/drawing/2014/main" id="{4F5F2F5A-FE9C-48DE-9AC2-F35D90B48F3D}"/>
              </a:ext>
            </a:extLst>
          </p:cNvPr>
          <p:cNvCxnSpPr>
            <a:cxnSpLocks/>
          </p:cNvCxnSpPr>
          <p:nvPr/>
        </p:nvCxnSpPr>
        <p:spPr>
          <a:xfrm>
            <a:off x="9153704" y="1892172"/>
            <a:ext cx="1426686" cy="226090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28">
            <a:extLst>
              <a:ext uri="{FF2B5EF4-FFF2-40B4-BE49-F238E27FC236}">
                <a16:creationId xmlns:a16="http://schemas.microsoft.com/office/drawing/2014/main" id="{476026BE-DE01-42D6-853D-9176CB1C8FBD}"/>
              </a:ext>
            </a:extLst>
          </p:cNvPr>
          <p:cNvCxnSpPr>
            <a:cxnSpLocks/>
          </p:cNvCxnSpPr>
          <p:nvPr/>
        </p:nvCxnSpPr>
        <p:spPr>
          <a:xfrm flipV="1">
            <a:off x="9153704" y="4176864"/>
            <a:ext cx="1426686" cy="66463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EFFFD44-B634-4412-8BA4-879A41C57E2C}"/>
              </a:ext>
            </a:extLst>
          </p:cNvPr>
          <p:cNvSpPr/>
          <p:nvPr/>
        </p:nvSpPr>
        <p:spPr>
          <a:xfrm>
            <a:off x="959949" y="1706158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54AE27-064E-48EF-BD5A-7BF1ADA63EEE}"/>
              </a:ext>
            </a:extLst>
          </p:cNvPr>
          <p:cNvSpPr/>
          <p:nvPr/>
        </p:nvSpPr>
        <p:spPr>
          <a:xfrm>
            <a:off x="1048233" y="2689629"/>
            <a:ext cx="5795823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FLT_MIN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float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max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sz="1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70674-304B-4A0C-ACB6-2AAAB21C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值传递：结构体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CC048-836A-4D0C-8ECD-42951A1B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69B952-60CF-4C9A-9D1E-DE13F56D43FA}"/>
              </a:ext>
            </a:extLst>
          </p:cNvPr>
          <p:cNvSpPr/>
          <p:nvPr/>
        </p:nvSpPr>
        <p:spPr>
          <a:xfrm>
            <a:off x="5197997" y="2665708"/>
            <a:ext cx="89800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0" b="1" dirty="0">
                <a:solidFill>
                  <a:srgbClr val="C00000"/>
                </a:solidFill>
              </a:rPr>
              <a:t>?</a:t>
            </a:r>
            <a:endParaRPr lang="zh-CN" altLang="en-US" sz="12000" b="1" dirty="0">
              <a:solidFill>
                <a:srgbClr val="C00000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869B05D-5C1E-4498-B0D1-E9031812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53879" cy="133871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如果结构很大，例如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1KB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复制将耗费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1KB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内存，并且复制将非常耗时。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C7C726C-2861-4CCF-91E7-83BF9A90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2B6277F-30A0-4C49-93AB-DA2A86EF7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A2EB65-E623-42EF-A3AA-5EEB3A8A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69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4AD1AC4-F217-4380-AD14-87693D8E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的引用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9F407-073A-4F2E-8C27-768AFA4B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有引用，</a:t>
            </a:r>
            <a:r>
              <a:rPr lang="en-US" altLang="zh-CN" dirty="0"/>
              <a:t>C</a:t>
            </a:r>
            <a:r>
              <a:rPr lang="zh-CN" altLang="en-US" dirty="0"/>
              <a:t>没有。</a:t>
            </a:r>
            <a:endParaRPr lang="en-US" altLang="zh-CN" dirty="0"/>
          </a:p>
          <a:p>
            <a:r>
              <a:rPr lang="zh-CN" altLang="en-US" dirty="0"/>
              <a:t>引用是已存在的变量</a:t>
            </a:r>
            <a:r>
              <a:rPr lang="en-US" altLang="zh-CN" dirty="0"/>
              <a:t>/</a:t>
            </a:r>
            <a:r>
              <a:rPr lang="zh-CN" altLang="en-US" dirty="0"/>
              <a:t>对象的别名。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3B86E6-E67F-461B-B130-9FD8A95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CB265D-5F66-4F56-96A6-A93CC5527F80}"/>
              </a:ext>
            </a:extLst>
          </p:cNvPr>
          <p:cNvSpPr/>
          <p:nvPr/>
        </p:nvSpPr>
        <p:spPr>
          <a:xfrm>
            <a:off x="1132363" y="2887305"/>
            <a:ext cx="3088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981B46-736E-400B-A726-245C831EB16F}"/>
              </a:ext>
            </a:extLst>
          </p:cNvPr>
          <p:cNvSpPr/>
          <p:nvPr/>
        </p:nvSpPr>
        <p:spPr>
          <a:xfrm>
            <a:off x="1132363" y="366857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8E430C-05C4-4059-8BDF-9DA20FA281A1}"/>
              </a:ext>
            </a:extLst>
          </p:cNvPr>
          <p:cNvSpPr/>
          <p:nvPr/>
        </p:nvSpPr>
        <p:spPr>
          <a:xfrm>
            <a:off x="6817834" y="224945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reference.cpp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40930E6-2B92-4EED-81C7-07D0E702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81660"/>
              </p:ext>
            </p:extLst>
          </p:nvPr>
        </p:nvGraphicFramePr>
        <p:xfrm>
          <a:off x="6276915" y="3490575"/>
          <a:ext cx="2869131" cy="1689100"/>
        </p:xfrm>
        <a:graphic>
          <a:graphicData uri="http://schemas.openxmlformats.org/drawingml/2006/table">
            <a:tbl>
              <a:tblPr/>
              <a:tblGrid>
                <a:gridCol w="956377">
                  <a:extLst>
                    <a:ext uri="{9D8B030D-6E8A-4147-A177-3AD203B41FA5}">
                      <a16:colId xmlns:a16="http://schemas.microsoft.com/office/drawing/2014/main" val="2972466873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3712214204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64456584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3794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53400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44564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34980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07682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63316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39942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8B581AC4-E621-4138-A942-DB7504D3541E}"/>
              </a:ext>
            </a:extLst>
          </p:cNvPr>
          <p:cNvSpPr/>
          <p:nvPr/>
        </p:nvSpPr>
        <p:spPr>
          <a:xfrm>
            <a:off x="6124104" y="4085818"/>
            <a:ext cx="1082348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num,</a:t>
            </a:r>
          </a:p>
          <a:p>
            <a:pPr algn="r"/>
            <a:r>
              <a:rPr lang="en-US" altLang="zh-CN" sz="20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num_ref</a:t>
            </a:r>
            <a:endParaRPr lang="zh-CN" altLang="en-US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E96AA5-BB56-4CBE-9E42-A49B20C8D1C1}"/>
              </a:ext>
            </a:extLst>
          </p:cNvPr>
          <p:cNvSpPr/>
          <p:nvPr/>
        </p:nvSpPr>
        <p:spPr>
          <a:xfrm>
            <a:off x="7333951" y="4116281"/>
            <a:ext cx="726482" cy="707886"/>
          </a:xfrm>
          <a:prstGeom prst="rect">
            <a:avLst/>
          </a:prstGeom>
          <a:solidFill>
            <a:srgbClr val="E2EFDA"/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4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8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9FB2-8239-FD45-A756-D09CE3F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的引用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BC6E6-60FF-1A47-A91C-C86C293E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581"/>
            <a:ext cx="3933826" cy="1187605"/>
          </a:xfrm>
        </p:spPr>
        <p:txBody>
          <a:bodyPr/>
          <a:lstStyle/>
          <a:p>
            <a:r>
              <a:rPr kumimoji="1" lang="zh-CN" altLang="en-US" dirty="0"/>
              <a:t>对对象的引用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D8001F-2FD8-D949-8D57-451710CC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78576"/>
              </p:ext>
            </p:extLst>
          </p:nvPr>
        </p:nvGraphicFramePr>
        <p:xfrm>
          <a:off x="7365168" y="1307748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2DE2DD-E698-AA40-8768-A15376A1E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33629"/>
              </p:ext>
            </p:extLst>
          </p:nvPr>
        </p:nvGraphicFramePr>
        <p:xfrm>
          <a:off x="10891470" y="275112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7B622E0-A959-D441-A983-896A1855C77A}"/>
              </a:ext>
            </a:extLst>
          </p:cNvPr>
          <p:cNvCxnSpPr>
            <a:cxnSpLocks/>
          </p:cNvCxnSpPr>
          <p:nvPr/>
        </p:nvCxnSpPr>
        <p:spPr>
          <a:xfrm>
            <a:off x="9555415" y="2141379"/>
            <a:ext cx="1336055" cy="228681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88D0A71-EA2A-4D4F-9FC5-3DF2C3ADBF2E}"/>
              </a:ext>
            </a:extLst>
          </p:cNvPr>
          <p:cNvSpPr/>
          <p:nvPr/>
        </p:nvSpPr>
        <p:spPr>
          <a:xfrm>
            <a:off x="6864646" y="2141379"/>
            <a:ext cx="165942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400" dirty="0" err="1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matA</a:t>
            </a:r>
            <a:r>
              <a:rPr lang="en" altLang="zh-CN" sz="2400" dirty="0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,</a:t>
            </a:r>
            <a:br>
              <a:rPr lang="en" altLang="zh-CN" sz="2400" dirty="0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</a:br>
            <a:r>
              <a:rPr lang="en" altLang="zh-CN" sz="2400" dirty="0" err="1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matA_ref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090DE-79DA-0D4A-9D1D-757B18FB1B21}"/>
              </a:ext>
            </a:extLst>
          </p:cNvPr>
          <p:cNvSpPr/>
          <p:nvPr/>
        </p:nvSpPr>
        <p:spPr>
          <a:xfrm>
            <a:off x="1013734" y="2450787"/>
            <a:ext cx="3048000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2296E-3E4B-F640-A8FD-D2E41FAAF3DA}"/>
              </a:ext>
            </a:extLst>
          </p:cNvPr>
          <p:cNvSpPr/>
          <p:nvPr/>
        </p:nvSpPr>
        <p:spPr>
          <a:xfrm>
            <a:off x="1013734" y="4521884"/>
            <a:ext cx="9770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matA_ref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D30DA25-7FF4-1E44-8060-66291BC3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98028"/>
              </p:ext>
            </p:extLst>
          </p:nvPr>
        </p:nvGraphicFramePr>
        <p:xfrm>
          <a:off x="4557017" y="3291087"/>
          <a:ext cx="2393088" cy="1371600"/>
        </p:xfrm>
        <a:graphic>
          <a:graphicData uri="http://schemas.openxmlformats.org/drawingml/2006/table">
            <a:tbl>
              <a:tblPr/>
              <a:tblGrid>
                <a:gridCol w="97351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4418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75394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altLang="zh-CN" sz="2000" dirty="0" err="1">
                          <a:solidFill>
                            <a:srgbClr val="5B9BD5">
                              <a:lumMod val="50000"/>
                            </a:srgbClr>
                          </a:solidFill>
                          <a:latin typeface="Courier" pitchFamily="2" charset="0"/>
                          <a:ea typeface="等线" panose="02010600030101010101" pitchFamily="2" charset="-122"/>
                        </a:rPr>
                        <a:t>pMatA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BD36CF1-463C-B849-B280-3D0EF5B9B539}"/>
              </a:ext>
            </a:extLst>
          </p:cNvPr>
          <p:cNvCxnSpPr>
            <a:cxnSpLocks/>
          </p:cNvCxnSpPr>
          <p:nvPr/>
        </p:nvCxnSpPr>
        <p:spPr>
          <a:xfrm flipV="1">
            <a:off x="6650480" y="3749593"/>
            <a:ext cx="1873595" cy="29851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7D2D-AD67-425D-B6AC-7401C45F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D954A-F551-4A4D-8213-98BC281B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引用必须在其声明时进行初始化。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引用与指针：引用要安全得多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897CE-DB30-4F08-BD13-A8D14C0F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F68EDE-7CE9-440F-996C-82A08E548C59}"/>
              </a:ext>
            </a:extLst>
          </p:cNvPr>
          <p:cNvSpPr/>
          <p:nvPr/>
        </p:nvSpPr>
        <p:spPr>
          <a:xfrm>
            <a:off x="1090729" y="2375409"/>
            <a:ext cx="3950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mat_ref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94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162FC3-F696-4C56-8D36-CED6F58B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0209FA2-C13B-4D16-AA56-91B7D3F8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D1AC1-71A6-4A67-A061-AFBF1A4E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86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5863-C815-4D7A-9A0B-96C9D1A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具有巨大结构体的函数参数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7C808-7888-43B7-BDF5-4BAF536F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如果将巨大的结构作为函数参数传递，数据将被复制。这不是个好选择！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F75CB8-88C5-4815-88EE-E52F11D4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FD412F-2679-4513-A474-D3EB0C825439}"/>
              </a:ext>
            </a:extLst>
          </p:cNvPr>
          <p:cNvSpPr/>
          <p:nvPr/>
        </p:nvSpPr>
        <p:spPr>
          <a:xfrm>
            <a:off x="1078448" y="267810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62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8A1A-788F-4D27-86FE-47F7B7A8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一个解决方案是采用指针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CFAFD-D5BC-4367-B7B0-823403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5C991F-3090-4B6F-AB85-F24355E84BFA}"/>
              </a:ext>
            </a:extLst>
          </p:cNvPr>
          <p:cNvSpPr/>
          <p:nvPr/>
        </p:nvSpPr>
        <p:spPr>
          <a:xfrm>
            <a:off x="838200" y="1442783"/>
            <a:ext cx="7729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可能没初始化，即使不是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也错误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pointer"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688985-A403-4858-92AD-ACA612CF52F3}"/>
              </a:ext>
            </a:extLst>
          </p:cNvPr>
          <p:cNvSpPr/>
          <p:nvPr/>
        </p:nvSpPr>
        <p:spPr>
          <a:xfrm>
            <a:off x="1383158" y="4659247"/>
            <a:ext cx="6521127" cy="1499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030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AB38E-28AB-4347-B7AD-F239594A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引用作为函数参数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A2DA6-C1A9-4EC0-BED8-6F8C5D5F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3831" cy="4351338"/>
          </a:xfrm>
        </p:spPr>
        <p:txBody>
          <a:bodyPr/>
          <a:lstStyle/>
          <a:p>
            <a:r>
              <a:rPr lang="zh-CN" altLang="en-US" dirty="0"/>
              <a:t>引用的版本无数据复制；效率更高。对引用的修改将影响原始对象。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E52B8-C8DC-41DA-B5F0-C57261DA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C6AFF-820F-4388-AEB3-CD0994C5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2368427"/>
            <a:ext cx="4932751" cy="435304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B773DF-B1A7-4961-AFAE-52FA66E0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46" y="2368428"/>
            <a:ext cx="4925843" cy="435133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9931AC6-6D03-4E45-8869-B99909BAEA33}"/>
              </a:ext>
            </a:extLst>
          </p:cNvPr>
          <p:cNvGrpSpPr/>
          <p:nvPr/>
        </p:nvGrpSpPr>
        <p:grpSpPr>
          <a:xfrm>
            <a:off x="9243131" y="2811662"/>
            <a:ext cx="1006920" cy="1128240"/>
            <a:chOff x="9889365" y="2855662"/>
            <a:chExt cx="100692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F2395AF-25CF-4D07-B178-1E5E3276E09C}"/>
                    </a:ext>
                  </a:extLst>
                </p14:cNvPr>
                <p14:cNvContentPartPr/>
                <p14:nvPr/>
              </p14:nvContentPartPr>
              <p14:xfrm>
                <a:off x="9902325" y="2855662"/>
                <a:ext cx="993960" cy="1111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4325" y="2837662"/>
                  <a:ext cx="102960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C672DCD-2463-4749-AB0C-F47B01987280}"/>
                    </a:ext>
                  </a:extLst>
                </p14:cNvPr>
                <p14:cNvContentPartPr/>
                <p14:nvPr/>
              </p14:nvContentPartPr>
              <p14:xfrm>
                <a:off x="9889365" y="3718582"/>
                <a:ext cx="304200" cy="265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1365" y="3700582"/>
                  <a:ext cx="33984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285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B199-5574-4387-B76E-40831D8C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引用作为函数参数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1309D-542A-4458-AE24-EE9F0C70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为避免数据不小心被修改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385ED-418C-411F-88D1-90A5716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83B72C-FDDF-46B1-A081-1C7057F8FDF6}"/>
              </a:ext>
            </a:extLst>
          </p:cNvPr>
          <p:cNvSpPr/>
          <p:nvPr/>
        </p:nvSpPr>
        <p:spPr>
          <a:xfrm>
            <a:off x="1064351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9CF65D63-24AA-476F-A785-3E71537E0935}"/>
              </a:ext>
            </a:extLst>
          </p:cNvPr>
          <p:cNvSpPr/>
          <p:nvPr/>
        </p:nvSpPr>
        <p:spPr>
          <a:xfrm>
            <a:off x="3433397" y="2494905"/>
            <a:ext cx="800100" cy="457200"/>
          </a:xfrm>
          <a:prstGeom prst="frame">
            <a:avLst>
              <a:gd name="adj1" fmla="val 435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F8905C-AE2A-46BB-9F38-ACE959255DA7}"/>
              </a:ext>
            </a:extLst>
          </p:cNvPr>
          <p:cNvSpPr txBox="1"/>
          <p:nvPr/>
        </p:nvSpPr>
        <p:spPr>
          <a:xfrm>
            <a:off x="929380" y="5636168"/>
            <a:ext cx="2148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param-reference</a:t>
            </a:r>
            <a:r>
              <a:rPr lang="en-US" altLang="zh-CN" dirty="0">
                <a:highlight>
                  <a:srgbClr val="FFFF00"/>
                </a:highlight>
              </a:rPr>
              <a:t>.</a:t>
            </a:r>
            <a:r>
              <a:rPr lang="en-US" altLang="zh-CN" dirty="0" err="1">
                <a:highlight>
                  <a:srgbClr val="FFFF00"/>
                </a:highlight>
              </a:rPr>
              <a:t>cpp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185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C56BAF9-6E69-4F87-809C-06562E40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表达式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1D7D636-6A9D-467C-84A5-61DF42028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4E4660-7743-4113-B3BF-0DF81EA6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96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42D7C3C-492B-4C93-ABF9-11EF950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表达式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B92684-8850-426C-85AD-48456A43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表达式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return;</a:t>
            </a:r>
            <a:r>
              <a:rPr kumimoji="1" lang="en-US" altLang="zh-CN" dirty="0"/>
              <a:t> </a:t>
            </a:r>
            <a:r>
              <a:rPr kumimoji="1" lang="zh-CN" altLang="en-US" dirty="0"/>
              <a:t>只有当函数返回值为</a:t>
            </a:r>
            <a:r>
              <a:rPr kumimoji="1" lang="en-US" altLang="zh-CN" dirty="0"/>
              <a:t> 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void</a:t>
            </a:r>
            <a:r>
              <a:rPr kumimoji="1" lang="zh-CN" altLang="en-US" dirty="0">
                <a:latin typeface="Courier" pitchFamily="2" charset="0"/>
              </a:rPr>
              <a:t>才有效。</a:t>
            </a:r>
            <a:endParaRPr kumimoji="1" lang="en-US" altLang="zh-CN" dirty="0"/>
          </a:p>
          <a:p>
            <a:r>
              <a:rPr lang="zh-CN" altLang="en-US" dirty="0"/>
              <a:t>只完成函数的执行，没有返回值。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25E16-568F-4292-A20C-E87B3A70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B52539-2E93-4C65-841A-ECEF0B5033EA}"/>
              </a:ext>
            </a:extLst>
          </p:cNvPr>
          <p:cNvSpPr/>
          <p:nvPr/>
        </p:nvSpPr>
        <p:spPr>
          <a:xfrm>
            <a:off x="1161089" y="3222092"/>
            <a:ext cx="4831830" cy="25853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FFB167-3E37-4708-82F1-924AD5520BBD}"/>
              </a:ext>
            </a:extLst>
          </p:cNvPr>
          <p:cNvSpPr/>
          <p:nvPr/>
        </p:nvSpPr>
        <p:spPr>
          <a:xfrm>
            <a:off x="6205904" y="3222092"/>
            <a:ext cx="4831830" cy="20313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68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3AEF-F1F1-C242-A3AF-A2D6479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表达式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9B4C-51FE-3347-9E8F-C2CCEC5A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返回类型可以是基本类型或复合类型。</a:t>
            </a:r>
          </a:p>
          <a:p>
            <a:r>
              <a:rPr kumimoji="1" lang="zh-CN" altLang="en-US" dirty="0"/>
              <a:t>值传递：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基本类型：复制常量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变量的值。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指针：复制地址。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结构体：复制整个结构体。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DF202C-E772-AD48-A462-AB51629884EB}"/>
              </a:ext>
            </a:extLst>
          </p:cNvPr>
          <p:cNvSpPr/>
          <p:nvPr/>
        </p:nvSpPr>
        <p:spPr>
          <a:xfrm>
            <a:off x="6659633" y="3191530"/>
            <a:ext cx="5065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8659A-B366-244E-9C24-6EA9876E80F2}"/>
              </a:ext>
            </a:extLst>
          </p:cNvPr>
          <p:cNvSpPr/>
          <p:nvPr/>
        </p:nvSpPr>
        <p:spPr>
          <a:xfrm>
            <a:off x="1340826" y="4249797"/>
            <a:ext cx="7482254" cy="2062103"/>
          </a:xfrm>
          <a:prstGeom prst="rect">
            <a:avLst/>
          </a:prstGeom>
          <a:solidFill>
            <a:schemeClr val="accent5">
              <a:lumMod val="20000"/>
              <a:lumOff val="80000"/>
              <a:alpha val="50052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create_matrix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Matrix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应该检查内存分配是否成功</a:t>
            </a:r>
            <a:endParaRPr lang="en" altLang="zh-CN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别忘了释放内存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22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E8D82-970C-499B-AD87-EC76233C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如果需要返回很多东西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51082-2CE5-4EBB-9EBD-6E3813B4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例如矩阵加法函数</a:t>
            </a:r>
            <a:r>
              <a:rPr lang="en-US" altLang="zh-CN" dirty="0"/>
              <a:t>(A+B-&gt;C)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建议：</a:t>
            </a:r>
            <a:endParaRPr lang="en-US" altLang="zh-CN" dirty="0"/>
          </a:p>
          <a:p>
            <a:pPr lvl="1"/>
            <a:r>
              <a:rPr lang="zh-CN" altLang="en-US" dirty="0"/>
              <a:t>使用引用来避免数据复制。</a:t>
            </a:r>
            <a:endParaRPr lang="en-US" altLang="zh-CN" dirty="0"/>
          </a:p>
          <a:p>
            <a:pPr lvl="1"/>
            <a:r>
              <a:rPr lang="zh-CN" altLang="en-US" dirty="0"/>
              <a:t>使用常量参数以避免输入数据被修改。</a:t>
            </a:r>
            <a:endParaRPr lang="en-US" altLang="zh-CN" dirty="0"/>
          </a:p>
          <a:p>
            <a:pPr lvl="1"/>
            <a:r>
              <a:rPr lang="zh-CN" altLang="en-US" dirty="0"/>
              <a:t>使用非常数引用参数接收输出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3CDBF-15B4-43E7-95FA-FF3F2FC0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42B1C8-7670-44C3-A2EB-4871F5C5CE6C}"/>
              </a:ext>
            </a:extLst>
          </p:cNvPr>
          <p:cNvSpPr/>
          <p:nvPr/>
        </p:nvSpPr>
        <p:spPr>
          <a:xfrm>
            <a:off x="1282764" y="4145638"/>
            <a:ext cx="104881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matrix_add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检查三个矩阵的维度。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如果需要，重新创建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matC = matA + matB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如果一些正常，返回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81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29EAC9-1B1A-4472-B86A-E37EAA5F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07673C-BB36-4CF2-8737-AC1104C39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A83E1-D206-4242-8840-2C09CD24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178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58494"/>
            <a:ext cx="11053879" cy="2645398"/>
          </a:xfrm>
        </p:spPr>
        <p:txBody>
          <a:bodyPr>
            <a:normAutofit/>
          </a:bodyPr>
          <a:lstStyle/>
          <a:p>
            <a:r>
              <a:rPr lang="zh-CN" altLang="en-US" dirty="0"/>
              <a:t>函数调用需要栈操作和跳转。</a:t>
            </a:r>
          </a:p>
          <a:p>
            <a:r>
              <a:rPr kumimoji="1" lang="zh-CN" altLang="en-US" dirty="0"/>
              <a:t>对于经常被调用的</a:t>
            </a:r>
            <a:r>
              <a:rPr kumimoji="1" lang="zh-CN" altLang="en-US" dirty="0">
                <a:solidFill>
                  <a:srgbClr val="C00000"/>
                </a:solidFill>
              </a:rPr>
              <a:t>小</a:t>
            </a:r>
            <a:r>
              <a:rPr kumimoji="1" lang="zh-CN" altLang="en-US" dirty="0"/>
              <a:t>函数来说，消耗比较大。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6976521" y="2604845"/>
            <a:ext cx="5046301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838198" y="3030998"/>
            <a:ext cx="575634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3542926" y="3018432"/>
            <a:ext cx="4548891" cy="2211453"/>
          </a:xfrm>
          <a:custGeom>
            <a:avLst/>
            <a:gdLst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  <a:gd name="connsiteX3" fmla="*/ 3050216 w 4548891"/>
              <a:gd name="connsiteY3" fmla="*/ 498239 h 2211453"/>
              <a:gd name="connsiteX4" fmla="*/ 2650335 w 4548891"/>
              <a:gd name="connsiteY4" fmla="*/ 811377 h 2211453"/>
              <a:gd name="connsiteX5" fmla="*/ 2274446 w 4548891"/>
              <a:gd name="connsiteY5" fmla="*/ 1105727 h 2211453"/>
              <a:gd name="connsiteX6" fmla="*/ 1752459 w 4548891"/>
              <a:gd name="connsiteY6" fmla="*/ 1122474 h 2211453"/>
              <a:gd name="connsiteX7" fmla="*/ 1230472 w 4548891"/>
              <a:gd name="connsiteY7" fmla="*/ 1139222 h 2211453"/>
              <a:gd name="connsiteX8" fmla="*/ 617704 w 4548891"/>
              <a:gd name="connsiteY8" fmla="*/ 1158882 h 2211453"/>
              <a:gd name="connsiteX9" fmla="*/ 4937 w 4548891"/>
              <a:gd name="connsiteY9" fmla="*/ 1178542 h 2211453"/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937" y="1178542"/>
                </a:moveTo>
                <a:cubicBezTo>
                  <a:pt x="-100831" y="597450"/>
                  <a:pt x="667872" y="140545"/>
                  <a:pt x="1879180" y="16825"/>
                </a:cubicBezTo>
                <a:cubicBezTo>
                  <a:pt x="2544697" y="-6445"/>
                  <a:pt x="2878403" y="26565"/>
                  <a:pt x="3474091" y="166313"/>
                </a:cubicBezTo>
                <a:cubicBezTo>
                  <a:pt x="3336064" y="260774"/>
                  <a:pt x="3240050" y="377153"/>
                  <a:pt x="3050216" y="498239"/>
                </a:cubicBezTo>
                <a:cubicBezTo>
                  <a:pt x="2860382" y="619325"/>
                  <a:pt x="2768470" y="693024"/>
                  <a:pt x="2650335" y="811377"/>
                </a:cubicBezTo>
                <a:cubicBezTo>
                  <a:pt x="2532200" y="929730"/>
                  <a:pt x="2401140" y="983288"/>
                  <a:pt x="2274446" y="1105727"/>
                </a:cubicBezTo>
                <a:cubicBezTo>
                  <a:pt x="2124854" y="1118010"/>
                  <a:pt x="1986786" y="1091484"/>
                  <a:pt x="1752459" y="1122474"/>
                </a:cubicBezTo>
                <a:cubicBezTo>
                  <a:pt x="1518132" y="1153465"/>
                  <a:pt x="1345755" y="1130355"/>
                  <a:pt x="1230472" y="1139222"/>
                </a:cubicBezTo>
                <a:cubicBezTo>
                  <a:pt x="1115189" y="1148088"/>
                  <a:pt x="859442" y="1175978"/>
                  <a:pt x="617704" y="1158882"/>
                </a:cubicBezTo>
                <a:cubicBezTo>
                  <a:pt x="375966" y="1141786"/>
                  <a:pt x="133980" y="1168040"/>
                  <a:pt x="4937" y="1178542"/>
                </a:cubicBezTo>
                <a:close/>
              </a:path>
              <a:path w="4548891" h="2211453" fill="none" extrusionOk="0">
                <a:moveTo>
                  <a:pt x="4937" y="1178542"/>
                </a:moveTo>
                <a:cubicBezTo>
                  <a:pt x="820" y="568922"/>
                  <a:pt x="552218" y="67788"/>
                  <a:pt x="1879180" y="16825"/>
                </a:cubicBezTo>
                <a:cubicBezTo>
                  <a:pt x="2456138" y="-62252"/>
                  <a:pt x="2971636" y="12394"/>
                  <a:pt x="3474091" y="166313"/>
                </a:cubicBezTo>
              </a:path>
              <a:path w="4548891" h="2211453" fill="none" stroke="0" extrusionOk="0">
                <a:moveTo>
                  <a:pt x="4937" y="1178542"/>
                </a:moveTo>
                <a:cubicBezTo>
                  <a:pt x="-204120" y="607962"/>
                  <a:pt x="807166" y="-79563"/>
                  <a:pt x="1879180" y="16825"/>
                </a:cubicBezTo>
                <a:cubicBezTo>
                  <a:pt x="2458072" y="55037"/>
                  <a:pt x="3026591" y="-5086"/>
                  <a:pt x="3474091" y="16631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3208109" y="2620476"/>
            <a:ext cx="4548891" cy="2211453"/>
          </a:xfrm>
          <a:custGeom>
            <a:avLst/>
            <a:gdLst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  <a:gd name="connsiteX3" fmla="*/ 1458988 w 4548891"/>
              <a:gd name="connsiteY3" fmla="*/ 1700803 h 2211453"/>
              <a:gd name="connsiteX4" fmla="*/ 1879327 w 4548891"/>
              <a:gd name="connsiteY4" fmla="*/ 1394063 h 2211453"/>
              <a:gd name="connsiteX5" fmla="*/ 2274446 w 4548891"/>
              <a:gd name="connsiteY5" fmla="*/ 1105727 h 2211453"/>
              <a:gd name="connsiteX6" fmla="*/ 2754440 w 4548891"/>
              <a:gd name="connsiteY6" fmla="*/ 1206845 h 2211453"/>
              <a:gd name="connsiteX7" fmla="*/ 3234434 w 4548891"/>
              <a:gd name="connsiteY7" fmla="*/ 1307964 h 2211453"/>
              <a:gd name="connsiteX8" fmla="*/ 3797905 w 4548891"/>
              <a:gd name="connsiteY8" fmla="*/ 1426668 h 2211453"/>
              <a:gd name="connsiteX9" fmla="*/ 4361376 w 4548891"/>
              <a:gd name="connsiteY9" fmla="*/ 1545372 h 2211453"/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361376" y="1545372"/>
                </a:moveTo>
                <a:cubicBezTo>
                  <a:pt x="3892220" y="1823781"/>
                  <a:pt x="3268198" y="2186247"/>
                  <a:pt x="2510450" y="2205485"/>
                </a:cubicBezTo>
                <a:cubicBezTo>
                  <a:pt x="2040241" y="2244114"/>
                  <a:pt x="1404059" y="2170301"/>
                  <a:pt x="1013428" y="2025947"/>
                </a:cubicBezTo>
                <a:cubicBezTo>
                  <a:pt x="1158361" y="1923706"/>
                  <a:pt x="1279385" y="1830210"/>
                  <a:pt x="1458988" y="1700803"/>
                </a:cubicBezTo>
                <a:cubicBezTo>
                  <a:pt x="1638591" y="1571396"/>
                  <a:pt x="1740140" y="1482416"/>
                  <a:pt x="1879327" y="1394063"/>
                </a:cubicBezTo>
                <a:cubicBezTo>
                  <a:pt x="2018514" y="1305710"/>
                  <a:pt x="2077002" y="1228117"/>
                  <a:pt x="2274446" y="1105727"/>
                </a:cubicBezTo>
                <a:cubicBezTo>
                  <a:pt x="2394186" y="1131659"/>
                  <a:pt x="2548490" y="1140238"/>
                  <a:pt x="2754440" y="1206845"/>
                </a:cubicBezTo>
                <a:cubicBezTo>
                  <a:pt x="2960390" y="1273452"/>
                  <a:pt x="3043516" y="1251371"/>
                  <a:pt x="3234434" y="1307964"/>
                </a:cubicBezTo>
                <a:cubicBezTo>
                  <a:pt x="3425352" y="1364557"/>
                  <a:pt x="3662555" y="1409939"/>
                  <a:pt x="3797905" y="1426668"/>
                </a:cubicBezTo>
                <a:cubicBezTo>
                  <a:pt x="3933255" y="1443397"/>
                  <a:pt x="4096764" y="1478914"/>
                  <a:pt x="4361376" y="1545372"/>
                </a:cubicBezTo>
                <a:close/>
              </a:path>
              <a:path w="4548891" h="2211453" fill="none" extrusionOk="0">
                <a:moveTo>
                  <a:pt x="4361376" y="1545372"/>
                </a:moveTo>
                <a:cubicBezTo>
                  <a:pt x="4136891" y="1845918"/>
                  <a:pt x="3208156" y="2133561"/>
                  <a:pt x="2510450" y="2205485"/>
                </a:cubicBezTo>
                <a:cubicBezTo>
                  <a:pt x="2045260" y="2155736"/>
                  <a:pt x="1407822" y="2150772"/>
                  <a:pt x="1013428" y="2025947"/>
                </a:cubicBezTo>
              </a:path>
              <a:path w="4548891" h="2211453" fill="none" stroke="0" extrusionOk="0">
                <a:moveTo>
                  <a:pt x="4361376" y="1545372"/>
                </a:moveTo>
                <a:cubicBezTo>
                  <a:pt x="3853525" y="1901368"/>
                  <a:pt x="3369066" y="2049607"/>
                  <a:pt x="2510450" y="2205485"/>
                </a:cubicBezTo>
                <a:cubicBezTo>
                  <a:pt x="2006346" y="2302660"/>
                  <a:pt x="1494868" y="2128534"/>
                  <a:pt x="1013428" y="2025947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3673671" y="3394691"/>
            <a:ext cx="4699223" cy="3174158"/>
          </a:xfrm>
          <a:custGeom>
            <a:avLst/>
            <a:gdLst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  <a:gd name="connsiteX3" fmla="*/ 3088443 w 4699223"/>
              <a:gd name="connsiteY3" fmla="*/ 690274 h 3174158"/>
              <a:gd name="connsiteX4" fmla="*/ 2707602 w 4699223"/>
              <a:gd name="connsiteY4" fmla="*/ 1152545 h 3174158"/>
              <a:gd name="connsiteX5" fmla="*/ 2349612 w 4699223"/>
              <a:gd name="connsiteY5" fmla="*/ 1587079 h 3174158"/>
              <a:gd name="connsiteX6" fmla="*/ 1809810 w 4699223"/>
              <a:gd name="connsiteY6" fmla="*/ 1604398 h 3174158"/>
              <a:gd name="connsiteX7" fmla="*/ 1270008 w 4699223"/>
              <a:gd name="connsiteY7" fmla="*/ 1621717 h 3174158"/>
              <a:gd name="connsiteX8" fmla="*/ 636327 w 4699223"/>
              <a:gd name="connsiteY8" fmla="*/ 1642048 h 3174158"/>
              <a:gd name="connsiteX9" fmla="*/ 2646 w 4699223"/>
              <a:gd name="connsiteY9" fmla="*/ 1662379 h 3174158"/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223" h="3174158" stroke="0" extrusionOk="0">
                <a:moveTo>
                  <a:pt x="2646" y="1662379"/>
                </a:moveTo>
                <a:cubicBezTo>
                  <a:pt x="-207519" y="852730"/>
                  <a:pt x="447892" y="365695"/>
                  <a:pt x="1609205" y="80858"/>
                </a:cubicBezTo>
                <a:cubicBezTo>
                  <a:pt x="2319091" y="-41314"/>
                  <a:pt x="2843002" y="-13579"/>
                  <a:pt x="3492134" y="200267"/>
                </a:cubicBezTo>
                <a:cubicBezTo>
                  <a:pt x="3348312" y="424306"/>
                  <a:pt x="3231772" y="522713"/>
                  <a:pt x="3088443" y="690274"/>
                </a:cubicBezTo>
                <a:cubicBezTo>
                  <a:pt x="2945114" y="857835"/>
                  <a:pt x="2823212" y="968727"/>
                  <a:pt x="2707602" y="1152545"/>
                </a:cubicBezTo>
                <a:cubicBezTo>
                  <a:pt x="2591992" y="1336363"/>
                  <a:pt x="2468208" y="1452165"/>
                  <a:pt x="2349612" y="1587079"/>
                </a:cubicBezTo>
                <a:cubicBezTo>
                  <a:pt x="2103865" y="1618320"/>
                  <a:pt x="1982204" y="1607419"/>
                  <a:pt x="1809810" y="1604398"/>
                </a:cubicBezTo>
                <a:cubicBezTo>
                  <a:pt x="1637416" y="1601377"/>
                  <a:pt x="1527510" y="1616332"/>
                  <a:pt x="1270008" y="1621717"/>
                </a:cubicBezTo>
                <a:cubicBezTo>
                  <a:pt x="1012506" y="1627102"/>
                  <a:pt x="833109" y="1604271"/>
                  <a:pt x="636327" y="1642048"/>
                </a:cubicBezTo>
                <a:cubicBezTo>
                  <a:pt x="439545" y="1679825"/>
                  <a:pt x="203333" y="1681888"/>
                  <a:pt x="2646" y="1662379"/>
                </a:cubicBezTo>
                <a:close/>
              </a:path>
              <a:path w="4699223" h="3174158" fill="none" extrusionOk="0">
                <a:moveTo>
                  <a:pt x="2646" y="1662379"/>
                </a:moveTo>
                <a:cubicBezTo>
                  <a:pt x="117517" y="845229"/>
                  <a:pt x="477841" y="271473"/>
                  <a:pt x="1609205" y="80858"/>
                </a:cubicBezTo>
                <a:cubicBezTo>
                  <a:pt x="2308575" y="-151948"/>
                  <a:pt x="2839481" y="-45883"/>
                  <a:pt x="3492134" y="200267"/>
                </a:cubicBezTo>
              </a:path>
              <a:path w="4699223" h="3174158" fill="none" stroke="0" extrusionOk="0">
                <a:moveTo>
                  <a:pt x="2646" y="1662379"/>
                </a:moveTo>
                <a:cubicBezTo>
                  <a:pt x="-70814" y="950188"/>
                  <a:pt x="618401" y="280185"/>
                  <a:pt x="1609205" y="80858"/>
                </a:cubicBezTo>
                <a:cubicBezTo>
                  <a:pt x="2251035" y="-6028"/>
                  <a:pt x="2977046" y="-75305"/>
                  <a:pt x="3492134" y="200267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2979941" y="2931387"/>
            <a:ext cx="5606010" cy="2782871"/>
          </a:xfrm>
          <a:custGeom>
            <a:avLst/>
            <a:gdLst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  <a:gd name="connsiteX3" fmla="*/ 1783499 w 5606010"/>
              <a:gd name="connsiteY3" fmla="*/ 2135413 h 2782871"/>
              <a:gd name="connsiteX4" fmla="*/ 2309018 w 5606010"/>
              <a:gd name="connsiteY4" fmla="*/ 1751920 h 2782871"/>
              <a:gd name="connsiteX5" fmla="*/ 2803005 w 5606010"/>
              <a:gd name="connsiteY5" fmla="*/ 1391436 h 2782871"/>
              <a:gd name="connsiteX6" fmla="*/ 3307020 w 5606010"/>
              <a:gd name="connsiteY6" fmla="*/ 1379998 h 2782871"/>
              <a:gd name="connsiteX7" fmla="*/ 3811034 w 5606010"/>
              <a:gd name="connsiteY7" fmla="*/ 1368560 h 2782871"/>
              <a:gd name="connsiteX8" fmla="*/ 4427052 w 5606010"/>
              <a:gd name="connsiteY8" fmla="*/ 1354580 h 2782871"/>
              <a:gd name="connsiteX9" fmla="*/ 4903066 w 5606010"/>
              <a:gd name="connsiteY9" fmla="*/ 1343777 h 2782871"/>
              <a:gd name="connsiteX10" fmla="*/ 5603086 w 5606010"/>
              <a:gd name="connsiteY10" fmla="*/ 1327891 h 2782871"/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6010" h="2782871" stroke="0" extrusionOk="0">
                <a:moveTo>
                  <a:pt x="5603086" y="1327891"/>
                </a:moveTo>
                <a:cubicBezTo>
                  <a:pt x="5576965" y="1974697"/>
                  <a:pt x="4481804" y="2715889"/>
                  <a:pt x="3267728" y="2763614"/>
                </a:cubicBezTo>
                <a:cubicBezTo>
                  <a:pt x="2585738" y="2829517"/>
                  <a:pt x="1747766" y="2746078"/>
                  <a:pt x="1226450" y="2541916"/>
                </a:cubicBezTo>
                <a:cubicBezTo>
                  <a:pt x="1354607" y="2478999"/>
                  <a:pt x="1590008" y="2239602"/>
                  <a:pt x="1783499" y="2135413"/>
                </a:cubicBezTo>
                <a:cubicBezTo>
                  <a:pt x="1976990" y="2031224"/>
                  <a:pt x="2177558" y="1872915"/>
                  <a:pt x="2309018" y="1751920"/>
                </a:cubicBezTo>
                <a:cubicBezTo>
                  <a:pt x="2440478" y="1630925"/>
                  <a:pt x="2601360" y="1505314"/>
                  <a:pt x="2803005" y="1391436"/>
                </a:cubicBezTo>
                <a:cubicBezTo>
                  <a:pt x="2917069" y="1390446"/>
                  <a:pt x="3191902" y="1395884"/>
                  <a:pt x="3307020" y="1379998"/>
                </a:cubicBezTo>
                <a:cubicBezTo>
                  <a:pt x="3422138" y="1364112"/>
                  <a:pt x="3631026" y="1365701"/>
                  <a:pt x="3811034" y="1368560"/>
                </a:cubicBezTo>
                <a:cubicBezTo>
                  <a:pt x="3991042" y="1371419"/>
                  <a:pt x="4283104" y="1387763"/>
                  <a:pt x="4427052" y="1354580"/>
                </a:cubicBezTo>
                <a:cubicBezTo>
                  <a:pt x="4571000" y="1321397"/>
                  <a:pt x="4696125" y="1344380"/>
                  <a:pt x="4903066" y="1343777"/>
                </a:cubicBezTo>
                <a:cubicBezTo>
                  <a:pt x="5110007" y="1343175"/>
                  <a:pt x="5397525" y="1299173"/>
                  <a:pt x="5603086" y="1327891"/>
                </a:cubicBezTo>
                <a:close/>
              </a:path>
              <a:path w="5606010" h="2782871" fill="none" extrusionOk="0">
                <a:moveTo>
                  <a:pt x="5603086" y="1327891"/>
                </a:moveTo>
                <a:cubicBezTo>
                  <a:pt x="5843541" y="1876875"/>
                  <a:pt x="4705612" y="2458034"/>
                  <a:pt x="3267728" y="2763614"/>
                </a:cubicBezTo>
                <a:cubicBezTo>
                  <a:pt x="2461379" y="2838484"/>
                  <a:pt x="1803736" y="2729758"/>
                  <a:pt x="1226450" y="2541916"/>
                </a:cubicBezTo>
              </a:path>
              <a:path w="5606010" h="2782871" fill="none" stroke="0" extrusionOk="0">
                <a:moveTo>
                  <a:pt x="5603086" y="1327891"/>
                </a:moveTo>
                <a:cubicBezTo>
                  <a:pt x="5734099" y="2129408"/>
                  <a:pt x="4681309" y="2811258"/>
                  <a:pt x="3267728" y="2763614"/>
                </a:cubicBezTo>
                <a:cubicBezTo>
                  <a:pt x="2638277" y="2951090"/>
                  <a:pt x="1851206" y="2777129"/>
                  <a:pt x="1226450" y="2541916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D1768B-440D-4B41-A026-2E6970C9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内存中的程序执行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B4BB91-FFF2-47E6-8729-AB4AF1C8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程序的地址空间包含以下数据段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代码（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code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）：可执行代码。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数据（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data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）：初始化的静态变量。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未初始化的静态数据：包括变量和常量。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堆（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heap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）：动态分配的内存。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栈（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tack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）：调用堆栈中的局部变量。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BAF25-7BB4-49A6-B61C-75351B82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E4D06C5-8D9B-48C5-84AE-AF9E0E61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13750"/>
              </p:ext>
            </p:extLst>
          </p:nvPr>
        </p:nvGraphicFramePr>
        <p:xfrm>
          <a:off x="8793278" y="1028226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9" name="直线箭头连接符 5">
            <a:extLst>
              <a:ext uri="{FF2B5EF4-FFF2-40B4-BE49-F238E27FC236}">
                <a16:creationId xmlns:a16="http://schemas.microsoft.com/office/drawing/2014/main" id="{A2DA75AE-706C-4E45-B4EB-65205A319406}"/>
              </a:ext>
            </a:extLst>
          </p:cNvPr>
          <p:cNvCxnSpPr>
            <a:cxnSpLocks/>
          </p:cNvCxnSpPr>
          <p:nvPr/>
        </p:nvCxnSpPr>
        <p:spPr>
          <a:xfrm>
            <a:off x="9772542" y="1427533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7">
            <a:extLst>
              <a:ext uri="{FF2B5EF4-FFF2-40B4-BE49-F238E27FC236}">
                <a16:creationId xmlns:a16="http://schemas.microsoft.com/office/drawing/2014/main" id="{8341CF19-22D5-490B-A919-81D2DD7F217A}"/>
              </a:ext>
            </a:extLst>
          </p:cNvPr>
          <p:cNvCxnSpPr>
            <a:cxnSpLocks/>
          </p:cNvCxnSpPr>
          <p:nvPr/>
        </p:nvCxnSpPr>
        <p:spPr>
          <a:xfrm flipV="1">
            <a:off x="9772542" y="2765230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3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5454E-FDF6-4294-BF9E-5255390D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5BF57-F362-40B6-90A9-E3700CA0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888" cy="4351338"/>
          </a:xfrm>
        </p:spPr>
        <p:txBody>
          <a:bodyPr/>
          <a:lstStyle/>
          <a:p>
            <a:r>
              <a:rPr lang="zh-CN" altLang="en-US" dirty="0"/>
              <a:t>希望编译器生成的指令类似如下所示（实际上不是代码），以提高效率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E14D3-49BF-4468-A498-4B5DCA4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DD83F-714C-4DCA-B297-105532D3F356}"/>
              </a:ext>
            </a:extLst>
          </p:cNvPr>
          <p:cNvSpPr/>
          <p:nvPr/>
        </p:nvSpPr>
        <p:spPr>
          <a:xfrm>
            <a:off x="2228975" y="2302356"/>
            <a:ext cx="560893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8DAB2C-CFB9-44E6-AB7D-0D04DCA2A093}"/>
              </a:ext>
            </a:extLst>
          </p:cNvPr>
          <p:cNvSpPr/>
          <p:nvPr/>
        </p:nvSpPr>
        <p:spPr>
          <a:xfrm>
            <a:off x="2967865" y="3674670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581616-B9B6-4C5A-A8A0-02D154693445}"/>
              </a:ext>
            </a:extLst>
          </p:cNvPr>
          <p:cNvSpPr/>
          <p:nvPr/>
        </p:nvSpPr>
        <p:spPr>
          <a:xfrm>
            <a:off x="2967865" y="5112171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042212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32A75-6C2C-4A99-9D42-0B70CEC0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DDF6B-07D5-486F-BE1C-D65C7493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inline </a:t>
            </a:r>
            <a:r>
              <a:rPr lang="zh-CN" altLang="en-US" dirty="0">
                <a:solidFill>
                  <a:srgbClr val="C00000"/>
                </a:solidFill>
              </a:rPr>
              <a:t>建议</a:t>
            </a:r>
            <a:r>
              <a:rPr lang="zh-CN" altLang="en-US" dirty="0"/>
              <a:t>编译器执行优化。</a:t>
            </a:r>
            <a:endParaRPr lang="en-US" altLang="zh-CN" dirty="0"/>
          </a:p>
          <a:p>
            <a:r>
              <a:rPr lang="zh-CN" altLang="en-US" dirty="0"/>
              <a:t>如果函数太复杂或包含一些约束，编译器可能不会遵循建议。</a:t>
            </a:r>
            <a:endParaRPr lang="en-US" altLang="zh-CN" dirty="0"/>
          </a:p>
          <a:p>
            <a:r>
              <a:rPr lang="zh-CN" altLang="en-US" dirty="0"/>
              <a:t>一些没有</a:t>
            </a:r>
            <a:r>
              <a:rPr lang="en-US" altLang="zh-CN" dirty="0"/>
              <a:t>inline</a:t>
            </a:r>
            <a:r>
              <a:rPr lang="zh-CN" altLang="en-US" dirty="0"/>
              <a:t>的函数可能会被优化为内联函数。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01C19-CB92-4D5C-A232-149077E6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9D7D76-07B6-4496-8B26-05F865F1122D}"/>
              </a:ext>
            </a:extLst>
          </p:cNvPr>
          <p:cNvSpPr/>
          <p:nvPr/>
        </p:nvSpPr>
        <p:spPr>
          <a:xfrm>
            <a:off x="1147879" y="3488453"/>
            <a:ext cx="6096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9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CA00-3037-41CC-9FDC-0E63C05D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DC210-0495-460A-ABC6-915A1822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源代码将由预处理器替换。</a:t>
            </a:r>
            <a:endParaRPr lang="en-US" altLang="zh-CN" dirty="0"/>
          </a:p>
          <a:p>
            <a:r>
              <a:rPr lang="zh-CN" altLang="en-US" dirty="0"/>
              <a:t>没有函数调用成本。</a:t>
            </a:r>
            <a:endParaRPr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 </a:t>
            </a:r>
            <a:r>
              <a:rPr kumimoji="1" lang="zh-CN" altLang="en-US" dirty="0">
                <a:latin typeface="Courier" pitchFamily="2" charset="0"/>
              </a:rPr>
              <a:t>可以是任何可以比较的类型。</a:t>
            </a:r>
            <a:endParaRPr kumimoji="1" lang="en-US" altLang="zh-CN" dirty="0">
              <a:latin typeface="Courier" pitchFamily="2" charset="0"/>
            </a:endParaRPr>
          </a:p>
          <a:p>
            <a:endParaRPr kumimoji="1" lang="en-US" altLang="zh-CN" dirty="0">
              <a:latin typeface="Courier" pitchFamily="2" charset="0"/>
            </a:endParaRPr>
          </a:p>
          <a:p>
            <a:endParaRPr kumimoji="1" lang="en-US" altLang="zh-CN" dirty="0">
              <a:latin typeface="Courier" pitchFamily="2" charset="0"/>
            </a:endParaRPr>
          </a:p>
          <a:p>
            <a:r>
              <a:rPr kumimoji="1" lang="zh-CN" altLang="en-US" dirty="0">
                <a:latin typeface="Courier" pitchFamily="2" charset="0"/>
              </a:rPr>
              <a:t>为什么不使用宏？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8730C-EDBB-4F8A-A586-3619D6AC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C6E57D-368E-4A1F-835B-4A326C6C34F1}"/>
              </a:ext>
            </a:extLst>
          </p:cNvPr>
          <p:cNvSpPr/>
          <p:nvPr/>
        </p:nvSpPr>
        <p:spPr>
          <a:xfrm>
            <a:off x="1092080" y="497428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6775EB-3C95-4024-A58C-E30A4954A851}"/>
              </a:ext>
            </a:extLst>
          </p:cNvPr>
          <p:cNvSpPr/>
          <p:nvPr/>
        </p:nvSpPr>
        <p:spPr>
          <a:xfrm>
            <a:off x="1026137" y="3567855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C5F04-C1CD-4EA2-AC38-DF7E8FF7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</a:t>
            </a:r>
            <a:r>
              <a:rPr lang="zh-CN" altLang="en-US" dirty="0"/>
              <a:t>语言风格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618EF-2929-45A8-8D46-57D3AB0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1197326-A10A-442D-82EB-70CD9779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分配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字节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C00000"/>
                </a:solidFill>
              </a:rPr>
              <a:t>未初始化空间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分配</a:t>
            </a:r>
            <a:r>
              <a:rPr kumimoji="1" lang="en-US" altLang="zh-CN" dirty="0"/>
              <a:t> 4 </a:t>
            </a:r>
            <a:r>
              <a:rPr kumimoji="1" lang="zh-CN" altLang="en-US" dirty="0"/>
              <a:t>字节并显式地把指针转为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跑以下代码会出现什么情况？</a:t>
            </a:r>
            <a:r>
              <a:rPr kumimoji="1" lang="en-US" altLang="zh-CN" dirty="0"/>
              <a:t> </a:t>
            </a:r>
          </a:p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66CEBC-F60C-4915-B4B0-3C4F729200A9}"/>
              </a:ext>
            </a:extLst>
          </p:cNvPr>
          <p:cNvSpPr/>
          <p:nvPr/>
        </p:nvSpPr>
        <p:spPr>
          <a:xfrm>
            <a:off x="1384945" y="2219570"/>
            <a:ext cx="5984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FF633A-0137-4337-A4BF-78224A3DCA7D}"/>
              </a:ext>
            </a:extLst>
          </p:cNvPr>
          <p:cNvSpPr/>
          <p:nvPr/>
        </p:nvSpPr>
        <p:spPr>
          <a:xfrm>
            <a:off x="1384945" y="37787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5B8071-A8F5-4D2C-B3C5-FE3402A2129B}"/>
              </a:ext>
            </a:extLst>
          </p:cNvPr>
          <p:cNvSpPr/>
          <p:nvPr/>
        </p:nvSpPr>
        <p:spPr>
          <a:xfrm>
            <a:off x="1384945" y="5463040"/>
            <a:ext cx="55306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这里没问题，但危险</a:t>
            </a:r>
            <a:endParaRPr lang="en" altLang="zh-CN" sz="2400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586A-95AD-4247-96EB-1559984E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</a:t>
            </a:r>
            <a:r>
              <a:rPr lang="zh-CN" altLang="en-US" dirty="0"/>
              <a:t>语言风格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9BEBE-4B05-4F7A-9DFE-92F62BBA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4A44C7-5618-45CC-BDCB-F034514E1A2C}"/>
              </a:ext>
            </a:extLst>
          </p:cNvPr>
          <p:cNvSpPr txBox="1"/>
          <p:nvPr/>
        </p:nvSpPr>
        <p:spPr>
          <a:xfrm>
            <a:off x="838200" y="174148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B82C128-4F7F-4936-91C1-D594FDCC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187" y="1751308"/>
            <a:ext cx="6452173" cy="583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不同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架构可能会出现不同情况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E8B458-9F75-403C-8EA7-AC5E5B37CA02}"/>
              </a:ext>
            </a:extLst>
          </p:cNvPr>
          <p:cNvSpPr/>
          <p:nvPr/>
        </p:nvSpPr>
        <p:spPr>
          <a:xfrm>
            <a:off x="5327187" y="2897383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7FCB83-893A-405D-A8F9-65805A29D534}"/>
              </a:ext>
            </a:extLst>
          </p:cNvPr>
          <p:cNvSpPr/>
          <p:nvPr/>
        </p:nvSpPr>
        <p:spPr>
          <a:xfrm>
            <a:off x="8914325" y="2897383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FEEC43-762E-42E2-AB63-29E2A7EB337C}"/>
              </a:ext>
            </a:extLst>
          </p:cNvPr>
          <p:cNvSpPr/>
          <p:nvPr/>
        </p:nvSpPr>
        <p:spPr>
          <a:xfrm>
            <a:off x="5327187" y="2497273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922996-3BE2-4F38-9910-DDA2C4E8B408}"/>
              </a:ext>
            </a:extLst>
          </p:cNvPr>
          <p:cNvSpPr/>
          <p:nvPr/>
        </p:nvSpPr>
        <p:spPr>
          <a:xfrm>
            <a:off x="8914325" y="2497273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033EE2-8311-4EB6-B1A4-B9441F3B1AD3}"/>
              </a:ext>
            </a:extLst>
          </p:cNvPr>
          <p:cNvCxnSpPr/>
          <p:nvPr/>
        </p:nvCxnSpPr>
        <p:spPr>
          <a:xfrm flipV="1">
            <a:off x="7306533" y="2897383"/>
            <a:ext cx="0" cy="74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EAF1AA-520A-4CA8-86B5-E2EB7548AA86}"/>
              </a:ext>
            </a:extLst>
          </p:cNvPr>
          <p:cNvCxnSpPr>
            <a:cxnSpLocks/>
          </p:cNvCxnSpPr>
          <p:nvPr/>
        </p:nvCxnSpPr>
        <p:spPr>
          <a:xfrm>
            <a:off x="7441598" y="3814333"/>
            <a:ext cx="0" cy="77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3429DAA-0D0D-4CF8-92A7-EABB1A685413}"/>
              </a:ext>
            </a:extLst>
          </p:cNvPr>
          <p:cNvSpPr/>
          <p:nvPr/>
        </p:nvSpPr>
        <p:spPr>
          <a:xfrm>
            <a:off x="838200" y="5917111"/>
            <a:ext cx="175759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stack-heap.cpp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27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26AA-8491-4B5D-9E58-CFF1459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</a:t>
            </a:r>
            <a:r>
              <a:rPr lang="zh-CN" altLang="en-US" dirty="0"/>
              <a:t>语言风格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AF5D8-5954-4A04-B11D-813852D0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必须显式释放动态分配的内存！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	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ptr 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下面的代码会怎么样？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BEE10-3E98-4F9A-8E47-D89FD53D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F39A79-02CD-41E4-AB67-ABDF0766F0EB}"/>
              </a:ext>
            </a:extLst>
          </p:cNvPr>
          <p:cNvSpPr/>
          <p:nvPr/>
        </p:nvSpPr>
        <p:spPr>
          <a:xfrm>
            <a:off x="1162300" y="335237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2B1CF0-F541-4237-8BD9-F37E8E447265}"/>
              </a:ext>
            </a:extLst>
          </p:cNvPr>
          <p:cNvSpPr/>
          <p:nvPr/>
        </p:nvSpPr>
        <p:spPr>
          <a:xfrm>
            <a:off x="6362671" y="5003720"/>
            <a:ext cx="5408616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//memory leak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3E003A-9030-4B24-8778-86F5C38BDB7B}"/>
              </a:ext>
            </a:extLst>
          </p:cNvPr>
          <p:cNvSpPr/>
          <p:nvPr/>
        </p:nvSpPr>
        <p:spPr>
          <a:xfrm>
            <a:off x="1162300" y="5101425"/>
            <a:ext cx="60359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</a:rPr>
              <a:t>内存泄露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fontAlgn="base"/>
            <a:r>
              <a:rPr lang="zh-CN" altLang="en-US" dirty="0"/>
              <a:t>内存管理系统不会自动释放不被指针指向的内存。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82D285-8692-4B79-BDBF-8DE92C1A2728}"/>
              </a:ext>
            </a:extLst>
          </p:cNvPr>
          <p:cNvSpPr/>
          <p:nvPr/>
        </p:nvSpPr>
        <p:spPr>
          <a:xfrm>
            <a:off x="1213775" y="6016812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68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09A3-80AD-45F1-BDDF-03A2F675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——C++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9B294-0D05-41FA-BF92-81908F59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操作符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类似于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，但具有更多功能。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CF012-EE12-47CD-828D-267369F6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6C0930-1AFB-4359-A7EB-A55471EE6A49}"/>
              </a:ext>
            </a:extLst>
          </p:cNvPr>
          <p:cNvSpPr txBox="1"/>
          <p:nvPr/>
        </p:nvSpPr>
        <p:spPr>
          <a:xfrm>
            <a:off x="1109134" y="2291594"/>
            <a:ext cx="98382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，默认初始化（不采取其他行为）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//C++11 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//C++11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对象，采用默认构造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对象，并初始化成员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ps2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//C++11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09A3-80AD-45F1-BDDF-03A2F675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——C++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9B294-0D05-41FA-BF92-81908F59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操作符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new[]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  <a:cs typeface="Courier New" panose="02070309020205020404" pitchFamily="49" charset="0"/>
              </a:rPr>
              <a:t>的使用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CF012-EE12-47CD-828D-267369F6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6C0930-1AFB-4359-A7EB-A55471EE6A49}"/>
              </a:ext>
            </a:extLst>
          </p:cNvPr>
          <p:cNvSpPr txBox="1"/>
          <p:nvPr/>
        </p:nvSpPr>
        <p:spPr>
          <a:xfrm>
            <a:off x="1109134" y="2291594"/>
            <a:ext cx="10701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int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，默认初始化（不采取其他行为）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int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int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//C++11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int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个元素初始化为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1,2,3,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剩下的为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//C++11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D017D5-BC62-4796-BED1-3D27FC68193D}"/>
              </a:ext>
            </a:extLst>
          </p:cNvPr>
          <p:cNvSpPr/>
          <p:nvPr/>
        </p:nvSpPr>
        <p:spPr>
          <a:xfrm>
            <a:off x="1109134" y="4779304"/>
            <a:ext cx="101024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Student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对象的内存，采用默认构造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Student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对象的内存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前两个被显式初始化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</a:t>
            </a:r>
            <a:r>
              <a:rPr lang="en-US" altLang="zh-CN" sz="20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0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3173</Words>
  <Application>Microsoft Office PowerPoint</Application>
  <PresentationFormat>宽屏</PresentationFormat>
  <Paragraphs>656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Courier</vt:lpstr>
      <vt:lpstr>DejaVuSansMono</vt:lpstr>
      <vt:lpstr>Menlo</vt:lpstr>
      <vt:lpstr>PingFangSC-Regular</vt:lpstr>
      <vt:lpstr>等线</vt:lpstr>
      <vt:lpstr>宋体</vt:lpstr>
      <vt:lpstr>Arial</vt:lpstr>
      <vt:lpstr>Courier New</vt:lpstr>
      <vt:lpstr>Times New Roman</vt:lpstr>
      <vt:lpstr>WPS</vt:lpstr>
      <vt:lpstr>C++程序设计 第五节：指针与函数</vt:lpstr>
      <vt:lpstr>回顾</vt:lpstr>
      <vt:lpstr>内存分配</vt:lpstr>
      <vt:lpstr>内存中的程序执行</vt:lpstr>
      <vt:lpstr>内存分配——C语言风格</vt:lpstr>
      <vt:lpstr>内存分配——C语言风格</vt:lpstr>
      <vt:lpstr>内存分配——C语言风格</vt:lpstr>
      <vt:lpstr>内存分配——C++风格</vt:lpstr>
      <vt:lpstr>内存分配——C++风格</vt:lpstr>
      <vt:lpstr>运算符delete 与 delete[]</vt:lpstr>
      <vt:lpstr>函数</vt:lpstr>
      <vt:lpstr>为什么用函数？</vt:lpstr>
      <vt:lpstr>为什么用函数？</vt:lpstr>
      <vt:lpstr>思考一下</vt:lpstr>
      <vt:lpstr>函数应该放在哪里？选项1</vt:lpstr>
      <vt:lpstr>函数应该放在哪里？选项2</vt:lpstr>
      <vt:lpstr>函数应该放在哪里？选项3</vt:lpstr>
      <vt:lpstr>函数是怎么被调用的？</vt:lpstr>
      <vt:lpstr>函数的参数</vt:lpstr>
      <vt:lpstr>参数</vt:lpstr>
      <vt:lpstr>值传递：基础类型</vt:lpstr>
      <vt:lpstr>值传递：指针</vt:lpstr>
      <vt:lpstr>值传递：结构体</vt:lpstr>
      <vt:lpstr>值传递：结构体</vt:lpstr>
      <vt:lpstr>值传递：结构体</vt:lpstr>
      <vt:lpstr>引用</vt:lpstr>
      <vt:lpstr>C++的引用</vt:lpstr>
      <vt:lpstr>C++的引用</vt:lpstr>
      <vt:lpstr>C++的引用</vt:lpstr>
      <vt:lpstr>具有巨大结构体的函数参数</vt:lpstr>
      <vt:lpstr>一个解决方案是采用指针</vt:lpstr>
      <vt:lpstr>引用作为函数参数</vt:lpstr>
      <vt:lpstr>引用作为函数参数</vt:lpstr>
      <vt:lpstr>Return 表达式</vt:lpstr>
      <vt:lpstr>Return 表达式</vt:lpstr>
      <vt:lpstr>Return 表达式</vt:lpstr>
      <vt:lpstr>如果需要返回很多东西</vt:lpstr>
      <vt:lpstr>内联函数</vt:lpstr>
      <vt:lpstr>内联函数</vt:lpstr>
      <vt:lpstr>内联函数</vt:lpstr>
      <vt:lpstr>内联函数</vt:lpstr>
      <vt:lpstr>宏？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30</cp:revision>
  <dcterms:created xsi:type="dcterms:W3CDTF">2023-08-28T02:52:46Z</dcterms:created>
  <dcterms:modified xsi:type="dcterms:W3CDTF">2023-09-26T05:30:20Z</dcterms:modified>
</cp:coreProperties>
</file>