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569" r:id="rId4"/>
    <p:sldId id="570" r:id="rId5"/>
    <p:sldId id="571" r:id="rId6"/>
    <p:sldId id="573" r:id="rId7"/>
    <p:sldId id="574" r:id="rId8"/>
    <p:sldId id="575" r:id="rId9"/>
    <p:sldId id="576" r:id="rId10"/>
    <p:sldId id="577" r:id="rId11"/>
    <p:sldId id="572" r:id="rId12"/>
    <p:sldId id="578" r:id="rId13"/>
    <p:sldId id="579" r:id="rId14"/>
    <p:sldId id="580" r:id="rId15"/>
    <p:sldId id="581" r:id="rId16"/>
    <p:sldId id="582" r:id="rId17"/>
    <p:sldId id="583" r:id="rId18"/>
    <p:sldId id="5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第二节：数据类型和算术运算符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983C-931C-4DF4-8D1F-28A74AC1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标准操纵符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1D70B-8A4C-43FA-ADEF-FD776913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E53B75-437D-4A87-B6E9-F9AEF22342DD}"/>
              </a:ext>
            </a:extLst>
          </p:cNvPr>
          <p:cNvSpPr txBox="1"/>
          <p:nvPr/>
        </p:nvSpPr>
        <p:spPr>
          <a:xfrm>
            <a:off x="1036896" y="1618270"/>
            <a:ext cx="4480714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flag = false;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 = 2.3876;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b = 0.46e2;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boolalpha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flag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a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noboolalpha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flag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cout.unsetf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::fixed);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ABFD18-96BD-41C4-808E-8212A3E882DD}"/>
              </a:ext>
            </a:extLst>
          </p:cNvPr>
          <p:cNvSpPr/>
          <p:nvPr/>
        </p:nvSpPr>
        <p:spPr>
          <a:xfrm>
            <a:off x="1507469" y="3371330"/>
            <a:ext cx="3705851" cy="96750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057689-CF90-4E5C-83A5-480F07E4CB0B}"/>
              </a:ext>
            </a:extLst>
          </p:cNvPr>
          <p:cNvSpPr/>
          <p:nvPr/>
        </p:nvSpPr>
        <p:spPr>
          <a:xfrm>
            <a:off x="1511007" y="4443735"/>
            <a:ext cx="3905056" cy="926813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6CD9EB-A6F3-49A3-ABEF-13504F22AA1C}"/>
              </a:ext>
            </a:extLst>
          </p:cNvPr>
          <p:cNvGrpSpPr/>
          <p:nvPr/>
        </p:nvGrpSpPr>
        <p:grpSpPr>
          <a:xfrm>
            <a:off x="6274276" y="4221847"/>
            <a:ext cx="1154979" cy="1446640"/>
            <a:chOff x="6779057" y="4521204"/>
            <a:chExt cx="1154979" cy="144664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6B06915-DE37-4CA3-9C60-960410E60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9057" y="4521204"/>
              <a:ext cx="1154979" cy="144664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5D872B2-AAAD-4DE6-8377-70C6EF39CDFE}"/>
                </a:ext>
              </a:extLst>
            </p:cNvPr>
            <p:cNvSpPr/>
            <p:nvPr/>
          </p:nvSpPr>
          <p:spPr>
            <a:xfrm>
              <a:off x="6811221" y="4539687"/>
              <a:ext cx="1096553" cy="6788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9052362-CC98-46D8-983A-425B6956088C}"/>
                </a:ext>
              </a:extLst>
            </p:cNvPr>
            <p:cNvSpPr/>
            <p:nvPr/>
          </p:nvSpPr>
          <p:spPr>
            <a:xfrm>
              <a:off x="6807193" y="5242109"/>
              <a:ext cx="840516" cy="67885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15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D584-11B0-491D-B515-57ECF2C6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iomanip</a:t>
            </a:r>
            <a:r>
              <a:rPr lang="zh-CN" altLang="en-US" dirty="0"/>
              <a:t>操纵符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9566C-0471-4AE1-9A74-6AA83579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C7127E34-8C2F-485A-A713-177ABD6EC515}"/>
              </a:ext>
            </a:extLst>
          </p:cNvPr>
          <p:cNvSpPr txBox="1"/>
          <p:nvPr/>
        </p:nvSpPr>
        <p:spPr>
          <a:xfrm>
            <a:off x="8315368" y="1576198"/>
            <a:ext cx="3260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prstClr val="black"/>
                </a:solidFill>
              </a:rPr>
              <a:t>setw</a:t>
            </a:r>
            <a:r>
              <a:rPr lang="en-US" altLang="zh-CN" sz="2400" dirty="0">
                <a:solidFill>
                  <a:prstClr val="black"/>
                </a:solidFill>
              </a:rPr>
              <a:t>(p) </a:t>
            </a:r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prstClr val="black"/>
                </a:solidFill>
              </a:rPr>
              <a:t>setfill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</a:t>
            </a:r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prstClr val="black"/>
                </a:solidFill>
              </a:rPr>
              <a:t>setprecision</a:t>
            </a:r>
            <a:r>
              <a:rPr lang="en-US" altLang="zh-CN" sz="2400" dirty="0">
                <a:solidFill>
                  <a:prstClr val="black"/>
                </a:solidFill>
              </a:rPr>
              <a:t>(d)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20DCA3-D6EA-4682-B316-FDFE0C418F7C}"/>
              </a:ext>
            </a:extLst>
          </p:cNvPr>
          <p:cNvGrpSpPr/>
          <p:nvPr/>
        </p:nvGrpSpPr>
        <p:grpSpPr>
          <a:xfrm>
            <a:off x="1943496" y="3645024"/>
            <a:ext cx="4080496" cy="2553316"/>
            <a:chOff x="419496" y="3645024"/>
            <a:chExt cx="4080496" cy="255331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90CDFA4-9C81-4EE3-9F48-8C5E7D0EDCFC}"/>
                </a:ext>
              </a:extLst>
            </p:cNvPr>
            <p:cNvSpPr/>
            <p:nvPr/>
          </p:nvSpPr>
          <p:spPr>
            <a:xfrm>
              <a:off x="1115616" y="3645024"/>
              <a:ext cx="3384376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F18FE3-0A97-4B1A-ACC1-0BE1323767CF}"/>
                </a:ext>
              </a:extLst>
            </p:cNvPr>
            <p:cNvSpPr/>
            <p:nvPr/>
          </p:nvSpPr>
          <p:spPr>
            <a:xfrm>
              <a:off x="419496" y="5982316"/>
              <a:ext cx="1632224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9FDF665-B6E2-47B3-A23E-8959523B2844}"/>
              </a:ext>
            </a:extLst>
          </p:cNvPr>
          <p:cNvSpPr txBox="1"/>
          <p:nvPr/>
        </p:nvSpPr>
        <p:spPr>
          <a:xfrm>
            <a:off x="802632" y="1786508"/>
            <a:ext cx="7058343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cout.setf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ios_base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::fixed,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ios_base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floatfield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56.8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('#') &lt;&lt; 456.77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left;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 &lt;&lt; 123.356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 &lt;&lt; 3897.6784385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right;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 ') &lt;&lt; 123.356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 ') &lt;&lt; 3897.6784385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cout.unsetf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ios_base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::fixed);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56.8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('$') &lt;&lt; 456.77 &lt;&lt;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FD4085-1B1A-4BFB-9E59-E4EB078CDFDC}"/>
              </a:ext>
            </a:extLst>
          </p:cNvPr>
          <p:cNvSpPr/>
          <p:nvPr/>
        </p:nvSpPr>
        <p:spPr>
          <a:xfrm>
            <a:off x="1241267" y="3070809"/>
            <a:ext cx="6458725" cy="486737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5BA65C-541C-45AC-ACBC-439764EFCFA7}"/>
              </a:ext>
            </a:extLst>
          </p:cNvPr>
          <p:cNvSpPr/>
          <p:nvPr/>
        </p:nvSpPr>
        <p:spPr>
          <a:xfrm>
            <a:off x="1241267" y="3694837"/>
            <a:ext cx="6458725" cy="709873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44CEC6-B08E-403F-888F-F8479D0CEA49}"/>
              </a:ext>
            </a:extLst>
          </p:cNvPr>
          <p:cNvSpPr/>
          <p:nvPr/>
        </p:nvSpPr>
        <p:spPr>
          <a:xfrm>
            <a:off x="1241267" y="4576138"/>
            <a:ext cx="6458725" cy="709873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1D83A6-6899-4340-A9EB-D805E538569C}"/>
              </a:ext>
            </a:extLst>
          </p:cNvPr>
          <p:cNvSpPr/>
          <p:nvPr/>
        </p:nvSpPr>
        <p:spPr>
          <a:xfrm>
            <a:off x="1241267" y="5424337"/>
            <a:ext cx="6458725" cy="557979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A0A2D80-B500-47C9-91C8-C7852A16A87E}"/>
              </a:ext>
            </a:extLst>
          </p:cNvPr>
          <p:cNvGrpSpPr/>
          <p:nvPr/>
        </p:nvGrpSpPr>
        <p:grpSpPr>
          <a:xfrm>
            <a:off x="9169078" y="4457546"/>
            <a:ext cx="2563245" cy="1527692"/>
            <a:chOff x="8031250" y="3429000"/>
            <a:chExt cx="2563245" cy="152769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5D33ECF-D91F-45FB-89D0-E56A58834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253" y="3472710"/>
              <a:ext cx="2563242" cy="148398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ECE1396-960B-4BFA-AAC3-A24ED566735A}"/>
                </a:ext>
              </a:extLst>
            </p:cNvPr>
            <p:cNvSpPr/>
            <p:nvPr/>
          </p:nvSpPr>
          <p:spPr>
            <a:xfrm>
              <a:off x="8031253" y="3429000"/>
              <a:ext cx="2470492" cy="3101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82C9F7-34CF-4D7F-8C5F-F806F742DADB}"/>
                </a:ext>
              </a:extLst>
            </p:cNvPr>
            <p:cNvSpPr/>
            <p:nvPr/>
          </p:nvSpPr>
          <p:spPr>
            <a:xfrm>
              <a:off x="8031252" y="3769968"/>
              <a:ext cx="1604843" cy="38639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2F7E9B1-D66C-44EE-8868-B207F383B5D0}"/>
                </a:ext>
              </a:extLst>
            </p:cNvPr>
            <p:cNvSpPr/>
            <p:nvPr/>
          </p:nvSpPr>
          <p:spPr>
            <a:xfrm>
              <a:off x="8031250" y="4200074"/>
              <a:ext cx="1553195" cy="46166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F5C8E38-B4DA-42FA-8811-597380D7E0AB}"/>
                </a:ext>
              </a:extLst>
            </p:cNvPr>
            <p:cNvSpPr/>
            <p:nvPr/>
          </p:nvSpPr>
          <p:spPr>
            <a:xfrm>
              <a:off x="8031251" y="4710545"/>
              <a:ext cx="1999439" cy="246147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55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66E70-BCE3-4DEA-B8A5-2A106112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chemeClr val="tx1"/>
                </a:solidFill>
              </a:rPr>
              <a:t>printf</a:t>
            </a:r>
            <a:r>
              <a:rPr lang="en-US" altLang="zh-CN" sz="4400" dirty="0">
                <a:solidFill>
                  <a:schemeClr val="tx1"/>
                </a:solidFill>
              </a:rPr>
              <a:t>() vs </a:t>
            </a:r>
            <a:r>
              <a:rPr lang="en-US" altLang="zh-CN" sz="4400" dirty="0" err="1">
                <a:solidFill>
                  <a:schemeClr val="tx1"/>
                </a:solidFill>
              </a:rPr>
              <a:t>cout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175204-E078-404B-88EA-45EAC1B8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0DBD3E-599C-44BB-9476-AE6C075432C1}"/>
              </a:ext>
            </a:extLst>
          </p:cNvPr>
          <p:cNvGrpSpPr/>
          <p:nvPr/>
        </p:nvGrpSpPr>
        <p:grpSpPr>
          <a:xfrm>
            <a:off x="987198" y="1460557"/>
            <a:ext cx="3448263" cy="5397443"/>
            <a:chOff x="1599556" y="676498"/>
            <a:chExt cx="3821219" cy="61815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A6B1DA-85E7-4653-BEC0-78ABA7F85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556" y="699294"/>
              <a:ext cx="2087723" cy="614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6D68E3-547A-4A31-890D-945608E9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788" y="676498"/>
              <a:ext cx="1732987" cy="6181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A552C66-391A-4B34-B210-2534578A370B}"/>
              </a:ext>
            </a:extLst>
          </p:cNvPr>
          <p:cNvGrpSpPr/>
          <p:nvPr/>
        </p:nvGrpSpPr>
        <p:grpSpPr>
          <a:xfrm>
            <a:off x="5183403" y="3927042"/>
            <a:ext cx="4642922" cy="1148789"/>
            <a:chOff x="4412721" y="3301519"/>
            <a:chExt cx="4642922" cy="1148789"/>
          </a:xfrm>
        </p:grpSpPr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6EA7A734-DBA3-4D1D-9641-4EA73191C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F97A57E3-FD79-4871-AA16-FDF5FF33E26B}"/>
                </a:ext>
              </a:extLst>
            </p:cNvPr>
            <p:cNvSpPr txBox="1"/>
            <p:nvPr/>
          </p:nvSpPr>
          <p:spPr>
            <a:xfrm>
              <a:off x="4412721" y="330151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B3A5FEC-25BE-4A0D-9142-C841364ADD69}"/>
              </a:ext>
            </a:extLst>
          </p:cNvPr>
          <p:cNvSpPr txBox="1"/>
          <p:nvPr/>
        </p:nvSpPr>
        <p:spPr>
          <a:xfrm>
            <a:off x="5270674" y="1963031"/>
            <a:ext cx="66292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1234;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f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123.456；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ch =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printf(“%8d,%2d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n”, a, a);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printf(“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%8f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%8.1f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%.2e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n”,f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printf(“%3c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n”, ch);</a:t>
            </a:r>
          </a:p>
        </p:txBody>
      </p:sp>
    </p:spTree>
    <p:extLst>
      <p:ext uri="{BB962C8B-B14F-4D97-AF65-F5344CB8AC3E}">
        <p14:creationId xmlns:p14="http://schemas.microsoft.com/office/powerpoint/2010/main" val="160233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0947-643F-44B4-BAD0-BA33A73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060E1-44AB-40CB-9AC4-70F66803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以下代码运行结果是什么，请解释一下为什么是这个结果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9F15A-E230-4DDC-B80B-0130BDC9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D54EDA-64BD-4542-AE8C-270B9039AFB1}"/>
              </a:ext>
            </a:extLst>
          </p:cNvPr>
          <p:cNvSpPr txBox="1"/>
          <p:nvPr/>
        </p:nvSpPr>
        <p:spPr>
          <a:xfrm>
            <a:off x="1431860" y="2431094"/>
            <a:ext cx="574942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C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signed char a = 127;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unsigned char b = 0xff;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unsigned char c = 0;</a:t>
            </a:r>
          </a:p>
          <a:p>
            <a:endParaRPr lang="en-US" altLang="zh-C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a++;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b++;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c--;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("a=%d\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=%d\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=%d\n",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5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6448-614F-4AEB-9CC6-7E42C494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B3E52-66C1-41E7-B849-323B71729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写一个代码计算</a:t>
                </a:r>
                <a:r>
                  <a:rPr lang="en-US" altLang="zh-CN" dirty="0"/>
                  <a:t>56789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23456789</a:t>
                </a:r>
                <a:r>
                  <a:rPr lang="zh-CN" altLang="en-US" dirty="0"/>
                  <a:t>，并用计算器验证结果。你能写出给出正确计算结果的代码吗？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B3E52-66C1-41E7-B849-323B7172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9A820-F030-4B5E-BF82-940C03BF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23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51FFE-5C6B-4504-A6D6-42667125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AE48D-73C6-4992-A523-DC8884B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执行下面代码并解释一下结果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E4028-9513-45F7-BF85-34AA567D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4241AB-0066-43B6-A188-5F1CBD1F0FF4}"/>
              </a:ext>
            </a:extLst>
          </p:cNvPr>
          <p:cNvSpPr txBox="1"/>
          <p:nvPr/>
        </p:nvSpPr>
        <p:spPr>
          <a:xfrm>
            <a:off x="1051600" y="2320269"/>
            <a:ext cx="6017443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200" dirty="0">
                <a:latin typeface="Courier" pitchFamily="2" charset="0"/>
              </a:rPr>
              <a:t>using namespace std;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int main() </a:t>
            </a:r>
          </a:p>
          <a:p>
            <a:r>
              <a:rPr lang="en-US" altLang="zh-CN" sz="1200" dirty="0">
                <a:latin typeface="Courier" pitchFamily="2" charset="0"/>
              </a:rPr>
              <a:t>{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fixed;</a:t>
            </a:r>
          </a:p>
          <a:p>
            <a:r>
              <a:rPr lang="en-US" altLang="zh-CN" sz="1200" dirty="0">
                <a:latin typeface="Courier" pitchFamily="2" charset="0"/>
              </a:rPr>
              <a:t>    float f1 = 1.0f;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&lt;&lt;"f1 = "&lt;&lt;f1&lt;&lt;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float a = 0.1f;</a:t>
            </a:r>
          </a:p>
          <a:p>
            <a:r>
              <a:rPr lang="en-US" altLang="zh-CN" sz="1200" dirty="0">
                <a:latin typeface="Courier" pitchFamily="2" charset="0"/>
              </a:rPr>
              <a:t>    float f2 = </a:t>
            </a:r>
            <a:r>
              <a:rPr lang="en-US" altLang="zh-CN" sz="1200" dirty="0" err="1">
                <a:latin typeface="Courier" pitchFamily="2" charset="0"/>
              </a:rPr>
              <a:t>a+a+a+a+a+a+a+a+a+a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&lt;&lt;"f2 = "&lt;&lt;f2&lt;&lt;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</a:p>
          <a:p>
            <a:r>
              <a:rPr lang="en-US" altLang="zh-CN" sz="1200" dirty="0">
                <a:latin typeface="Courier" pitchFamily="2" charset="0"/>
              </a:rPr>
              <a:t>    if(f1 == f2)</a:t>
            </a:r>
          </a:p>
          <a:p>
            <a:r>
              <a:rPr lang="en-US" altLang="zh-CN" sz="1200" dirty="0">
                <a:latin typeface="Courier" pitchFamily="2" charset="0"/>
              </a:rPr>
              <a:t>    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"f1 = f2"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else</a:t>
            </a:r>
          </a:p>
          <a:p>
            <a:r>
              <a:rPr lang="en-US" altLang="zh-CN" sz="1200" dirty="0">
                <a:latin typeface="Courier" pitchFamily="2" charset="0"/>
              </a:rPr>
              <a:t>    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"f1 != f2"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return 0;</a:t>
            </a:r>
          </a:p>
          <a:p>
            <a:r>
              <a:rPr lang="en-US" altLang="zh-CN" sz="1200" dirty="0">
                <a:latin typeface="Courier" pitchFamily="2" charset="0"/>
              </a:rPr>
              <a:t>}</a:t>
            </a:r>
            <a:endParaRPr lang="zh-CN" alt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6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BACD2-9C63-43C1-A539-63F3063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9DA90-AC18-4279-89E4-9915CFEB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 执行下面代码，并解释结果。为什么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不相等，为什么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不相等？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8002C7-9BFC-455F-9060-4B6E1C39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8615-5004-401F-9B73-6B653D5F7BB2}"/>
              </a:ext>
            </a:extLst>
          </p:cNvPr>
          <p:cNvSpPr txBox="1"/>
          <p:nvPr/>
        </p:nvSpPr>
        <p:spPr>
          <a:xfrm>
            <a:off x="2459031" y="2386031"/>
            <a:ext cx="6017443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200" dirty="0">
                <a:latin typeface="Courier" pitchFamily="2" charset="0"/>
              </a:rPr>
              <a:t>using namespace std;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int main()</a:t>
            </a:r>
          </a:p>
          <a:p>
            <a:r>
              <a:rPr lang="en-US" altLang="zh-CN" sz="1200" dirty="0">
                <a:latin typeface="Courier" pitchFamily="2" charset="0"/>
              </a:rPr>
              <a:t>{</a:t>
            </a:r>
          </a:p>
          <a:p>
            <a:r>
              <a:rPr lang="en-US" altLang="zh-CN" sz="1200" dirty="0">
                <a:latin typeface="Courier" pitchFamily="2" charset="0"/>
              </a:rPr>
              <a:t>    int a, b;</a:t>
            </a:r>
          </a:p>
          <a:p>
            <a:r>
              <a:rPr lang="en-US" altLang="zh-CN" sz="1200" dirty="0">
                <a:latin typeface="Courier" pitchFamily="2" charset="0"/>
              </a:rPr>
              <a:t>    double c, d;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a = 19.99 + 21.99;</a:t>
            </a:r>
          </a:p>
          <a:p>
            <a:r>
              <a:rPr lang="en-US" altLang="zh-CN" sz="1200" dirty="0">
                <a:latin typeface="Courier" pitchFamily="2" charset="0"/>
              </a:rPr>
              <a:t>    b = (int)19.99 + (int)21.99;</a:t>
            </a:r>
          </a:p>
          <a:p>
            <a:r>
              <a:rPr lang="en-US" altLang="zh-CN" sz="1200" dirty="0">
                <a:latin typeface="Courier" pitchFamily="2" charset="0"/>
              </a:rPr>
              <a:t>    c = 23 / 8;</a:t>
            </a:r>
          </a:p>
          <a:p>
            <a:r>
              <a:rPr lang="en-US" altLang="zh-CN" sz="1200" dirty="0">
                <a:latin typeface="Courier" pitchFamily="2" charset="0"/>
              </a:rPr>
              <a:t>    d = 23 / 8.0;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"a = " &lt;&lt; a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"b = " &lt;&lt; b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"c = " &lt;&lt; c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"d = " &lt;&lt; d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return 0;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</a:p>
          <a:p>
            <a:r>
              <a:rPr lang="en-US" altLang="zh-CN" sz="1200" dirty="0">
                <a:latin typeface="Courier" pitchFamily="2" charset="0"/>
              </a:rPr>
              <a:t>}</a:t>
            </a:r>
            <a:endParaRPr lang="zh-CN" alt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27C93-F86F-48CB-9DA7-ADD32C6C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3A2AF-8E18-4A2A-B1FB-1DF74B6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运行下面代码，并解释输出。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793FF-A07A-4691-8B18-0B2286B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7A4F7B-3BB0-4083-9EAE-AF1DB52E7627}"/>
              </a:ext>
            </a:extLst>
          </p:cNvPr>
          <p:cNvSpPr txBox="1"/>
          <p:nvPr/>
        </p:nvSpPr>
        <p:spPr>
          <a:xfrm>
            <a:off x="974461" y="2554744"/>
            <a:ext cx="3788336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auto a = 10;</a:t>
            </a:r>
          </a:p>
          <a:p>
            <a:r>
              <a:rPr lang="en-US" altLang="zh-CN" sz="1400" dirty="0">
                <a:latin typeface="Courier" pitchFamily="2" charset="0"/>
              </a:rPr>
              <a:t>    a = 20.5;</a:t>
            </a:r>
          </a:p>
          <a:p>
            <a:r>
              <a:rPr lang="en-US" altLang="zh-CN" sz="1400" dirty="0">
                <a:latin typeface="Courier" pitchFamily="2" charset="0"/>
              </a:rPr>
              <a:t>    a += 10.5;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std::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a &lt;&lt; std::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8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2B83-A4B2-4E78-9FF7-705CFA03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EE606-645E-404F-B6F8-F200133A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写一段程序，判断给定一个</a:t>
            </a:r>
            <a:r>
              <a:rPr lang="en-US" altLang="zh-CN" dirty="0"/>
              <a:t>int</a:t>
            </a:r>
            <a:r>
              <a:rPr lang="zh-CN" altLang="en-US" dirty="0"/>
              <a:t>值，这个值的二进制表示里面有多少个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1CF0E-7A81-4695-B228-02590F73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9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4456-3F9B-4B24-8956-001D720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3BAD-3B5C-4F71-BB68-522748C0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dirty="0">
                <a:latin typeface="+mn-ea"/>
              </a:rPr>
              <a:t>QQ</a:t>
            </a:r>
            <a:r>
              <a:rPr lang="zh-CN" altLang="en-US" dirty="0">
                <a:latin typeface="+mn-ea"/>
              </a:rPr>
              <a:t>群：</a:t>
            </a:r>
            <a:r>
              <a:rPr lang="en-US" altLang="zh-CN" dirty="0">
                <a:latin typeface="+mn-ea"/>
              </a:rPr>
              <a:t>894255668 </a:t>
            </a:r>
          </a:p>
          <a:p>
            <a:pPr marL="285750" indent="-285750"/>
            <a:r>
              <a:rPr lang="zh-CN" altLang="en-US" dirty="0">
                <a:latin typeface="+mn-ea"/>
              </a:rPr>
              <a:t>课程主页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https://liuyi.pro/#/teaching/cpp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AF0C3-84AA-41C3-921A-F0526F8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0E4F4-1D12-4856-B143-E762637DD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408110"/>
            <a:ext cx="3319791" cy="59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3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B642-F3FF-4508-B947-9136AC4B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zh-CN" altLang="en-US" dirty="0"/>
              <a:t>的格式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863AD-06F9-4C5F-9593-98F74A2B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除了不显示尾随零之外，浮点类型总共显示六位数字。根据数字的值，浮点数以定点表示法显示，或者以</a:t>
            </a:r>
            <a:r>
              <a:rPr lang="en-US" altLang="zh-CN" sz="2000" dirty="0"/>
              <a:t>E</a:t>
            </a:r>
            <a:r>
              <a:rPr lang="zh-CN" altLang="en-US" sz="2000" dirty="0"/>
              <a:t>表示法显示。特别是，如果指数为</a:t>
            </a:r>
            <a:r>
              <a:rPr lang="en-US" altLang="zh-CN" sz="2000" dirty="0"/>
              <a:t>6</a:t>
            </a:r>
            <a:r>
              <a:rPr lang="zh-CN" altLang="en-US" sz="2000" dirty="0"/>
              <a:t>或更大或</a:t>
            </a:r>
            <a:r>
              <a:rPr lang="en-US" altLang="zh-CN" sz="2000" dirty="0"/>
              <a:t>-5</a:t>
            </a:r>
            <a:r>
              <a:rPr lang="zh-CN" altLang="en-US" sz="2000" dirty="0"/>
              <a:t>或更小，则使用</a:t>
            </a:r>
            <a:r>
              <a:rPr lang="en-US" altLang="zh-CN" sz="2000" dirty="0"/>
              <a:t>E</a:t>
            </a:r>
            <a:r>
              <a:rPr lang="zh-CN" altLang="en-US" sz="2000" dirty="0"/>
              <a:t>记数法。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97FE16-34F1-4F1E-BAB6-E95318AD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D6B377-014B-4AC5-A60A-D2060CE36FF2}"/>
              </a:ext>
            </a:extLst>
          </p:cNvPr>
          <p:cNvSpPr txBox="1"/>
          <p:nvPr/>
        </p:nvSpPr>
        <p:spPr>
          <a:xfrm>
            <a:off x="1173972" y="2562513"/>
            <a:ext cx="6075027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f1 = 1.200;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"f1 = " &lt;&lt; f1 &lt;&lt;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"f1 + 1.0/9.0 = " &lt;&lt; f1 + 1.0/9.0 &lt;&lt;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f2 = 1.67E2;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"f2 = " &lt;&lt; f2 &lt;&lt;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f3 = f2 + 1.0/9.0;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"f3 = " &lt;&lt; f3 &lt;&lt;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"f3 * 1.0e10 + 100 = " &lt;&lt; f3 * 1.0e10 + 100 &lt;&lt;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f4 = 2.3e-4;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"f4 = " &lt;&lt; f4 &lt;&lt;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"f4/10 = " &lt;&lt; f4/10 &lt;&lt; std::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7A9029-7E10-4D30-91E3-48EC18CA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04" y="3828688"/>
            <a:ext cx="3342191" cy="16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D02AC-ADAB-438C-9627-2E4D4BA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zh-CN" altLang="en-US" dirty="0"/>
              <a:t>的格式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6A22D-38CC-43BF-B23F-7FF7CC271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主要提供两种方法控制输出格式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zh-CN" altLang="en-US" dirty="0"/>
              <a:t>类的成员函数</a:t>
            </a:r>
            <a:endParaRPr lang="en-US" altLang="zh-CN" dirty="0"/>
          </a:p>
          <a:p>
            <a:pPr lvl="1"/>
            <a:r>
              <a:rPr lang="en-US" altLang="zh-CN" dirty="0" err="1"/>
              <a:t>iomanip</a:t>
            </a:r>
            <a:r>
              <a:rPr lang="zh-CN" altLang="en-US" dirty="0"/>
              <a:t>操纵符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893A08-EFC1-48CB-9DCF-E0E36C24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8B833-73AE-43ED-A9D4-9B33695D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类的成员函数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E94B3-D0A1-4705-BCCA-B8BB75A5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>
                <a:solidFill>
                  <a:prstClr val="black"/>
                </a:solidFill>
              </a:rPr>
              <a:t>cout.setf</a:t>
            </a:r>
            <a:r>
              <a:rPr lang="en-US" altLang="zh-CN" sz="2800" dirty="0">
                <a:solidFill>
                  <a:prstClr val="black"/>
                </a:solidFill>
              </a:rPr>
              <a:t>()</a:t>
            </a:r>
            <a:r>
              <a:rPr lang="zh-CN" altLang="en-US" sz="2800" dirty="0">
                <a:solidFill>
                  <a:prstClr val="black"/>
                </a:solidFill>
              </a:rPr>
              <a:t>：两种原型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E9FB5-3C84-4356-9D2B-87B992D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B2CBE-00EE-4E99-9E91-A6018F97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25" y="2344744"/>
            <a:ext cx="7297632" cy="14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6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8B833-73AE-43ED-A9D4-9B33695D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类的成员函数 </a:t>
            </a:r>
            <a:r>
              <a:rPr lang="en-US" altLang="zh-CN" dirty="0"/>
              <a:t>- 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E94B3-D0A1-4705-BCCA-B8BB75A5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prstClr val="black"/>
                </a:solidFill>
              </a:rPr>
              <a:t>第一种原型：</a:t>
            </a:r>
            <a:r>
              <a:rPr lang="en-US" altLang="zh-CN" sz="2800" dirty="0" err="1">
                <a:solidFill>
                  <a:prstClr val="black"/>
                </a:solidFill>
              </a:rPr>
              <a:t>cout.setf</a:t>
            </a:r>
            <a:r>
              <a:rPr lang="en-US" altLang="zh-CN" sz="2800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f</a:t>
            </a:r>
            <a:r>
              <a:rPr lang="en-US" altLang="zh-CN" sz="2800" dirty="0" err="1">
                <a:solidFill>
                  <a:prstClr val="black"/>
                </a:solidFill>
              </a:rPr>
              <a:t>mtflags</a:t>
            </a:r>
            <a:r>
              <a:rPr lang="en-US" altLang="zh-CN" sz="2800" dirty="0">
                <a:solidFill>
                  <a:prstClr val="black"/>
                </a:solidFill>
              </a:rPr>
              <a:t>), </a:t>
            </a:r>
            <a:r>
              <a:rPr lang="zh-CN" altLang="en-US" sz="2800" dirty="0">
                <a:solidFill>
                  <a:prstClr val="black"/>
                </a:solidFill>
              </a:rPr>
              <a:t>如同：</a:t>
            </a:r>
            <a:r>
              <a:rPr lang="en-US" altLang="zh-CN" sz="2800" dirty="0">
                <a:solidFill>
                  <a:prstClr val="black"/>
                </a:solidFill>
              </a:rPr>
              <a:t>flags(</a:t>
            </a:r>
            <a:r>
              <a:rPr lang="en-US" altLang="zh-CN" sz="2800" dirty="0" err="1">
                <a:solidFill>
                  <a:prstClr val="black"/>
                </a:solidFill>
              </a:rPr>
              <a:t>fmtfl|flags</a:t>
            </a:r>
            <a:r>
              <a:rPr lang="en-US" altLang="zh-CN" sz="2800" dirty="0">
                <a:solidFill>
                  <a:prstClr val="black"/>
                </a:solidFill>
              </a:rPr>
              <a:t>())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E9FB5-3C84-4356-9D2B-87B992D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70E94E-61E7-4FDF-AD65-76A358CC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21" y="2419836"/>
            <a:ext cx="5446073" cy="18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8B833-73AE-43ED-A9D4-9B33695D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类的成员函数 </a:t>
            </a:r>
            <a:r>
              <a:rPr lang="en-US" altLang="zh-CN" dirty="0"/>
              <a:t>- 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E94B3-D0A1-4705-BCCA-B8BB75A5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prstClr val="black"/>
                </a:solidFill>
              </a:rPr>
              <a:t>第</a:t>
            </a:r>
            <a:r>
              <a:rPr lang="zh-CN" altLang="en-US" dirty="0">
                <a:solidFill>
                  <a:prstClr val="black"/>
                </a:solidFill>
              </a:rPr>
              <a:t>二</a:t>
            </a:r>
            <a:r>
              <a:rPr lang="zh-CN" altLang="en-US" sz="2800" dirty="0">
                <a:solidFill>
                  <a:prstClr val="black"/>
                </a:solidFill>
              </a:rPr>
              <a:t>种原型：</a:t>
            </a:r>
            <a:r>
              <a:rPr lang="en-US" altLang="zh-CN" sz="2800" dirty="0" err="1">
                <a:solidFill>
                  <a:prstClr val="black"/>
                </a:solidFill>
              </a:rPr>
              <a:t>cout.setf</a:t>
            </a:r>
            <a:r>
              <a:rPr lang="en-US" altLang="zh-CN" sz="2800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f</a:t>
            </a:r>
            <a:r>
              <a:rPr lang="en-US" altLang="zh-CN" sz="2800" dirty="0" err="1">
                <a:solidFill>
                  <a:prstClr val="black"/>
                </a:solidFill>
              </a:rPr>
              <a:t>mtflags</a:t>
            </a:r>
            <a:r>
              <a:rPr lang="en-US" altLang="zh-CN" sz="2800" dirty="0">
                <a:solidFill>
                  <a:prstClr val="black"/>
                </a:solidFill>
              </a:rPr>
              <a:t>,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f</a:t>
            </a:r>
            <a:r>
              <a:rPr lang="en-US" altLang="zh-CN" sz="2800" dirty="0" err="1">
                <a:solidFill>
                  <a:prstClr val="black"/>
                </a:solidFill>
              </a:rPr>
              <a:t>mtflags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  <a:r>
              <a:rPr lang="zh-CN" altLang="en-US" sz="2800" dirty="0">
                <a:solidFill>
                  <a:prstClr val="black"/>
                </a:solidFill>
              </a:rPr>
              <a:t>，如同</a:t>
            </a:r>
            <a:r>
              <a:rPr lang="en-US" altLang="zh-CN" sz="2800" dirty="0">
                <a:solidFill>
                  <a:prstClr val="black"/>
                </a:solidFill>
              </a:rPr>
              <a:t>flags((</a:t>
            </a:r>
            <a:r>
              <a:rPr lang="en-US" altLang="zh-CN" sz="2800" dirty="0" err="1">
                <a:solidFill>
                  <a:prstClr val="black"/>
                </a:solidFill>
              </a:rPr>
              <a:t>fmtfl&amp;mask</a:t>
            </a:r>
            <a:r>
              <a:rPr lang="en-US" altLang="zh-CN" sz="2800" dirty="0">
                <a:solidFill>
                  <a:prstClr val="black"/>
                </a:solidFill>
              </a:rPr>
              <a:t>)|(flags()&amp;~mask))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E9FB5-3C84-4356-9D2B-87B992D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D47149-9E16-4130-8FA6-8B6AFF227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90" y="2776502"/>
            <a:ext cx="7749643" cy="29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8B833-73AE-43ED-A9D4-9B33695D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类的成员函数 </a:t>
            </a:r>
            <a:r>
              <a:rPr lang="en-US" altLang="zh-CN" dirty="0"/>
              <a:t>- </a:t>
            </a:r>
            <a:r>
              <a:rPr lang="en-US" altLang="zh-CN" dirty="0" err="1"/>
              <a:t>unsetf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E94B3-D0A1-4705-BCCA-B8BB75A5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</a:rPr>
              <a:t>撤销</a:t>
            </a:r>
            <a:r>
              <a:rPr lang="en-US" altLang="zh-CN" dirty="0" err="1">
                <a:solidFill>
                  <a:prstClr val="black"/>
                </a:solidFill>
              </a:rPr>
              <a:t>setf</a:t>
            </a:r>
            <a:r>
              <a:rPr lang="zh-CN" altLang="en-US" dirty="0">
                <a:solidFill>
                  <a:prstClr val="black"/>
                </a:solidFill>
              </a:rPr>
              <a:t>的结果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E9FB5-3C84-4356-9D2B-87B992D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4896BCD-909B-4D44-A62C-95F768BAAF89}"/>
              </a:ext>
            </a:extLst>
          </p:cNvPr>
          <p:cNvGrpSpPr/>
          <p:nvPr/>
        </p:nvGrpSpPr>
        <p:grpSpPr>
          <a:xfrm>
            <a:off x="3817266" y="1415971"/>
            <a:ext cx="4743562" cy="5170646"/>
            <a:chOff x="2310972" y="644703"/>
            <a:chExt cx="4743562" cy="51706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DD02265-CCAA-4F80-9EB8-8855E783EFAE}"/>
                </a:ext>
              </a:extLst>
            </p:cNvPr>
            <p:cNvSpPr txBox="1"/>
            <p:nvPr/>
          </p:nvSpPr>
          <p:spPr>
            <a:xfrm>
              <a:off x="2310972" y="644703"/>
              <a:ext cx="4743562" cy="517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&lt;iostream&gt;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using namespace std;</a:t>
              </a:r>
            </a:p>
            <a:p>
              <a:endPara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main()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bool flag = true;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float f = 0.20f;</a:t>
              </a:r>
            </a:p>
            <a:p>
              <a:endPara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cout.setf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showpoint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cout.setf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boolalpha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flag &lt;&lt;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f &lt;&lt;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cout.unsetf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boolalpha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cout.unsetf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showpoint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flag &lt;&lt;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f &lt;&lt;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0;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6C8C51-24BF-4B4E-A79C-63167B7252BC}"/>
                </a:ext>
              </a:extLst>
            </p:cNvPr>
            <p:cNvSpPr/>
            <p:nvPr/>
          </p:nvSpPr>
          <p:spPr>
            <a:xfrm>
              <a:off x="2863333" y="2612093"/>
              <a:ext cx="3893297" cy="104550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13A4F7-C95D-43DD-A2F7-82FB45B0966C}"/>
                </a:ext>
              </a:extLst>
            </p:cNvPr>
            <p:cNvSpPr/>
            <p:nvPr/>
          </p:nvSpPr>
          <p:spPr>
            <a:xfrm>
              <a:off x="2863333" y="3876608"/>
              <a:ext cx="3893297" cy="1012721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D2DFAC-56C7-43F6-8A24-0B058399AC55}"/>
              </a:ext>
            </a:extLst>
          </p:cNvPr>
          <p:cNvGrpSpPr/>
          <p:nvPr/>
        </p:nvGrpSpPr>
        <p:grpSpPr>
          <a:xfrm>
            <a:off x="9047462" y="5088912"/>
            <a:ext cx="1109816" cy="989282"/>
            <a:chOff x="6551126" y="5021545"/>
            <a:chExt cx="1109816" cy="98928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0D1D72A-E363-4F8E-903E-E3231EB7E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1131" y="5021545"/>
              <a:ext cx="1096553" cy="989282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3F2E75-D3A7-419D-BF0D-FE380D93525E}"/>
                </a:ext>
              </a:extLst>
            </p:cNvPr>
            <p:cNvSpPr/>
            <p:nvPr/>
          </p:nvSpPr>
          <p:spPr>
            <a:xfrm>
              <a:off x="6564389" y="5072908"/>
              <a:ext cx="1096553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0141C44-3943-4A33-B300-044E603BED23}"/>
                </a:ext>
              </a:extLst>
            </p:cNvPr>
            <p:cNvSpPr/>
            <p:nvPr/>
          </p:nvSpPr>
          <p:spPr>
            <a:xfrm>
              <a:off x="6551126" y="5553654"/>
              <a:ext cx="600370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02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983C-931C-4DF4-8D1F-28A74AC1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标准操纵符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8637A-E898-4F73-B084-E774401F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提供一些操纵符来使用</a:t>
            </a:r>
            <a:r>
              <a:rPr lang="en-US" altLang="zh-CN" dirty="0" err="1"/>
              <a:t>setf</a:t>
            </a:r>
            <a:r>
              <a:rPr lang="en-US" altLang="zh-CN" dirty="0"/>
              <a:t>()</a:t>
            </a:r>
            <a:r>
              <a:rPr lang="zh-CN" altLang="en-US" dirty="0"/>
              <a:t>，它自动将右值作为参数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1D70B-8A4C-43FA-ADEF-FD776913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12C5FA-675C-49E0-B53C-ED9F11671F61}"/>
              </a:ext>
            </a:extLst>
          </p:cNvPr>
          <p:cNvGrpSpPr/>
          <p:nvPr/>
        </p:nvGrpSpPr>
        <p:grpSpPr>
          <a:xfrm>
            <a:off x="598136" y="2557299"/>
            <a:ext cx="5671641" cy="3133433"/>
            <a:chOff x="427904" y="1481534"/>
            <a:chExt cx="5671641" cy="313343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9EC82B7-833C-49D8-847D-AC1427EC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04" y="1481534"/>
              <a:ext cx="5671641" cy="157707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AD06A07-BD55-4070-BAEB-83387CA18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669" y="3105057"/>
              <a:ext cx="5398367" cy="150991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B6CCBFF-7357-494D-97EE-F02F747386BA}"/>
              </a:ext>
            </a:extLst>
          </p:cNvPr>
          <p:cNvGrpSpPr/>
          <p:nvPr/>
        </p:nvGrpSpPr>
        <p:grpSpPr>
          <a:xfrm>
            <a:off x="6312332" y="2594645"/>
            <a:ext cx="5546148" cy="3362030"/>
            <a:chOff x="6217948" y="2822210"/>
            <a:chExt cx="5546148" cy="336203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5CB5702-02FA-46EB-A11B-69DAAB6F6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948" y="3058612"/>
              <a:ext cx="5546148" cy="312562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4F1AC6A-272A-4D02-88A6-2E5805388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7948" y="2822210"/>
              <a:ext cx="3953164" cy="236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3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1296</Words>
  <Application>Microsoft Office PowerPoint</Application>
  <PresentationFormat>宽屏</PresentationFormat>
  <Paragraphs>215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Courier</vt:lpstr>
      <vt:lpstr>等线</vt:lpstr>
      <vt:lpstr>宋体</vt:lpstr>
      <vt:lpstr>Arial</vt:lpstr>
      <vt:lpstr>Cambria Math</vt:lpstr>
      <vt:lpstr>Courier New</vt:lpstr>
      <vt:lpstr>Times New Roman</vt:lpstr>
      <vt:lpstr>WPS</vt:lpstr>
      <vt:lpstr>C++程序设计实验 第二节：数据类型和算术运算符</vt:lpstr>
      <vt:lpstr>关于课程</vt:lpstr>
      <vt:lpstr>cout的格式</vt:lpstr>
      <vt:lpstr>cout的格式</vt:lpstr>
      <vt:lpstr>ios类的成员函数</vt:lpstr>
      <vt:lpstr>ios类的成员函数 - setf</vt:lpstr>
      <vt:lpstr>ios类的成员函数 - setf</vt:lpstr>
      <vt:lpstr>ios类的成员函数 - unsetf</vt:lpstr>
      <vt:lpstr>标准操纵符</vt:lpstr>
      <vt:lpstr>标准操纵符</vt:lpstr>
      <vt:lpstr>iomanip操纵符</vt:lpstr>
      <vt:lpstr>printf() vs cout</vt:lpstr>
      <vt:lpstr>课堂练习</vt:lpstr>
      <vt:lpstr>课堂练习</vt:lpstr>
      <vt:lpstr>课堂练习</vt:lpstr>
      <vt:lpstr>课堂练习</vt:lpstr>
      <vt:lpstr>课堂练习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4</cp:revision>
  <dcterms:created xsi:type="dcterms:W3CDTF">2023-08-28T02:52:46Z</dcterms:created>
  <dcterms:modified xsi:type="dcterms:W3CDTF">2023-09-05T05:08:47Z</dcterms:modified>
</cp:coreProperties>
</file>