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61" r:id="rId3"/>
    <p:sldId id="310" r:id="rId4"/>
    <p:sldId id="451" r:id="rId5"/>
    <p:sldId id="311" r:id="rId6"/>
    <p:sldId id="312" r:id="rId7"/>
    <p:sldId id="313" r:id="rId8"/>
    <p:sldId id="314" r:id="rId9"/>
    <p:sldId id="315" r:id="rId10"/>
    <p:sldId id="455" r:id="rId11"/>
    <p:sldId id="432" r:id="rId12"/>
    <p:sldId id="452" r:id="rId13"/>
    <p:sldId id="456" r:id="rId14"/>
    <p:sldId id="317" r:id="rId15"/>
    <p:sldId id="431" r:id="rId16"/>
    <p:sldId id="319" r:id="rId17"/>
    <p:sldId id="320" r:id="rId18"/>
    <p:sldId id="321" r:id="rId19"/>
    <p:sldId id="430" r:id="rId20"/>
    <p:sldId id="322" r:id="rId21"/>
    <p:sldId id="324" r:id="rId22"/>
    <p:sldId id="325" r:id="rId23"/>
    <p:sldId id="326" r:id="rId24"/>
    <p:sldId id="429" r:id="rId25"/>
    <p:sldId id="425" r:id="rId26"/>
    <p:sldId id="426" r:id="rId27"/>
    <p:sldId id="428" r:id="rId28"/>
    <p:sldId id="433" r:id="rId29"/>
    <p:sldId id="434" r:id="rId30"/>
    <p:sldId id="423" r:id="rId31"/>
    <p:sldId id="421" r:id="rId32"/>
    <p:sldId id="435" r:id="rId33"/>
    <p:sldId id="436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9" r:id="rId45"/>
    <p:sldId id="418" r:id="rId46"/>
    <p:sldId id="419" r:id="rId47"/>
    <p:sldId id="450" r:id="rId48"/>
    <p:sldId id="309" r:id="rId49"/>
    <p:sldId id="453" r:id="rId50"/>
    <p:sldId id="454" r:id="rId51"/>
    <p:sldId id="457" r:id="rId52"/>
    <p:sldId id="307" r:id="rId53"/>
    <p:sldId id="296" r:id="rId54"/>
    <p:sldId id="298" r:id="rId55"/>
    <p:sldId id="299" r:id="rId56"/>
    <p:sldId id="300" r:id="rId57"/>
    <p:sldId id="301" r:id="rId58"/>
    <p:sldId id="302" r:id="rId59"/>
    <p:sldId id="303" r:id="rId60"/>
    <p:sldId id="306" r:id="rId61"/>
    <p:sldId id="308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261"/>
            <p14:sldId id="310"/>
            <p14:sldId id="451"/>
            <p14:sldId id="311"/>
            <p14:sldId id="312"/>
            <p14:sldId id="313"/>
            <p14:sldId id="314"/>
            <p14:sldId id="315"/>
            <p14:sldId id="455"/>
            <p14:sldId id="432"/>
            <p14:sldId id="452"/>
            <p14:sldId id="456"/>
            <p14:sldId id="317"/>
            <p14:sldId id="431"/>
            <p14:sldId id="319"/>
            <p14:sldId id="320"/>
            <p14:sldId id="321"/>
            <p14:sldId id="430"/>
            <p14:sldId id="322"/>
            <p14:sldId id="324"/>
            <p14:sldId id="325"/>
            <p14:sldId id="326"/>
            <p14:sldId id="429"/>
            <p14:sldId id="425"/>
            <p14:sldId id="426"/>
            <p14:sldId id="428"/>
            <p14:sldId id="433"/>
            <p14:sldId id="434"/>
            <p14:sldId id="423"/>
            <p14:sldId id="421"/>
            <p14:sldId id="435"/>
            <p14:sldId id="436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9"/>
            <p14:sldId id="418"/>
            <p14:sldId id="419"/>
            <p14:sldId id="450"/>
            <p14:sldId id="309"/>
          </p14:sldIdLst>
        </p14:section>
        <p14:section name="附录" id="{B98F2345-EFFE-4B87-A70F-6432F815C6DD}">
          <p14:sldIdLst>
            <p14:sldId id="453"/>
            <p14:sldId id="454"/>
            <p14:sldId id="457"/>
            <p14:sldId id="307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4T13:15:25.524" v="2863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3T02:42:21.921" v="147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3T02:42:21.921" v="147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6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2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15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第二节：数据类型和算术运算符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EC3C2-83E8-499D-A968-94D478F5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A1ACB-37CB-42D6-A6BA-8875D07D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通常初始化不是在编译阶段完成的，而是在程序运行时执行函数时赋予初值的，相当于执行一个赋值语句。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a=3;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相当于以下两个语句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指定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为整型变量 </a:t>
            </a:r>
          </a:p>
          <a:p>
            <a:pPr marL="45720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a=3;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赋值语句，将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赋给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37B74-AE67-42B4-BE39-917BCE6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8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3072-1ED9-4FF5-B682-06B743CF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50C2-EB27-4C1C-B1D9-3C5DC88F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num = 10;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不要忘了这一行！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Courier" pitchFamily="2" charset="0"/>
              </a:rPr>
              <a:t>int num {10};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//C++ 11</a:t>
            </a:r>
            <a:endParaRPr kumimoji="1" lang="zh-CN" altLang="en-US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F1A61-F7A2-4657-9573-166FA783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9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整型数据的存储方式为按二进制数形式存储</a:t>
            </a:r>
            <a:endParaRPr lang="en-US" altLang="zh-CN" dirty="0"/>
          </a:p>
          <a:p>
            <a:r>
              <a:rPr lang="zh-CN" altLang="en-US" dirty="0"/>
              <a:t>例如，十进制整数</a:t>
            </a:r>
            <a:r>
              <a:rPr lang="en-US" altLang="zh-CN" dirty="0"/>
              <a:t>85</a:t>
            </a:r>
            <a:r>
              <a:rPr lang="zh-CN" altLang="en-US" dirty="0"/>
              <a:t>的二进制形式为</a:t>
            </a:r>
            <a:r>
              <a:rPr lang="en-US" altLang="zh-CN" dirty="0"/>
              <a:t>1010101</a:t>
            </a:r>
            <a:r>
              <a:rPr lang="zh-CN" altLang="en-US" dirty="0"/>
              <a:t>，则在内存中的存储形式 （占</a:t>
            </a:r>
            <a:r>
              <a:rPr lang="en-US" altLang="zh-CN" dirty="0"/>
              <a:t>4</a:t>
            </a:r>
            <a:r>
              <a:rPr lang="zh-CN" altLang="en-US" dirty="0"/>
              <a:t>个字节）为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00000000000000000000000001010101</a:t>
            </a:r>
            <a:endParaRPr lang="zh-CN" altLang="en-US" dirty="0"/>
          </a:p>
          <a:p>
            <a:pPr marL="685800" lvl="1" indent="0">
              <a:buNone/>
            </a:pP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5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FEE9-3A52-4069-8550-D8195E7F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整数相除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5FF2-F0AF-49A6-97EF-E216288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5/3; 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 &lt;&lt;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b = -5/3;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//-1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，取决于编译器是否采取“向零取整”策略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49322-A93A-4895-8AD9-36B98D10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99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46" y="3444169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输出是</a:t>
            </a:r>
            <a:r>
              <a:rPr kumimoji="1" lang="zh-CN" altLang="en-US" b="1" dirty="0">
                <a:solidFill>
                  <a:srgbClr val="FF0000"/>
                </a:solidFill>
              </a:rPr>
              <a:t>负数</a:t>
            </a:r>
            <a:r>
              <a:rPr kumimoji="1" lang="en-US" altLang="zh-CN" dirty="0"/>
              <a:t>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zh-CN" altLang="en-US" dirty="0"/>
              <a:t>因为</a:t>
            </a:r>
            <a:r>
              <a:rPr kumimoji="1" lang="en-US" altLang="zh-CN" dirty="0"/>
              <a:t> 56789 </a:t>
            </a:r>
            <a:r>
              <a:rPr kumimoji="1" lang="zh-CN" altLang="en-US" dirty="0"/>
              <a:t>是</a:t>
            </a:r>
            <a:r>
              <a:rPr kumimoji="1" lang="en-US" altLang="zh-CN" dirty="0"/>
              <a:t> 0xDDD5, 16 bits</a:t>
            </a:r>
          </a:p>
          <a:p>
            <a:pPr marL="0" indent="0">
              <a:buNone/>
            </a:pPr>
            <a:r>
              <a:rPr kumimoji="1" lang="zh-CN" altLang="en-US" dirty="0"/>
              <a:t>正确的结果是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3,224,990,521 (0x C0 39 73 39)</a:t>
            </a:r>
          </a:p>
          <a:p>
            <a:pPr marL="0" indent="0">
              <a:buNone/>
            </a:pPr>
            <a:r>
              <a:rPr kumimoji="1" lang="zh-CN" altLang="en-US" dirty="0"/>
              <a:t>符号位是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！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970946" y="1436001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4719573" y="1490633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01" y="1405819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8F22-6AB2-4408-9B65-DDDA15FA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unsigned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75D20-8C8E-4FEE-A93D-C61D868C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下面的代码可以给出正确的答案。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int</a:t>
            </a:r>
            <a:r>
              <a:rPr lang="zh-CN" altLang="en-US" sz="2400" dirty="0">
                <a:latin typeface="Menlo" panose="020B0609030804020204" pitchFamily="49" charset="0"/>
              </a:rPr>
              <a:t>：</a:t>
            </a:r>
            <a:r>
              <a:rPr kumimoji="1" lang="zh-CN" altLang="en-US" dirty="0"/>
              <a:t>可缩写为</a:t>
            </a:r>
            <a:r>
              <a:rPr kumimoji="1" lang="en-US" altLang="zh-CN" dirty="0"/>
              <a:t> 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若</a:t>
            </a:r>
            <a:r>
              <a:rPr kumimoji="1" lang="zh-CN" altLang="en-US" dirty="0"/>
              <a:t>它是</a:t>
            </a:r>
            <a:r>
              <a:rPr kumimoji="1" lang="en-US" altLang="zh-CN" dirty="0"/>
              <a:t> 32-bit</a:t>
            </a:r>
            <a:r>
              <a:rPr kumimoji="1" lang="zh-CN" altLang="en-US" dirty="0"/>
              <a:t>，它的表示范围是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kumimoji="1" lang="zh-CN" altLang="en-US" dirty="0"/>
              <a:t>：</a:t>
            </a:r>
            <a:r>
              <a:rPr kumimoji="1" lang="zh-CN" altLang="en-US" dirty="0">
                <a:solidFill>
                  <a:srgbClr val="FF0000"/>
                </a:solidFill>
              </a:rPr>
              <a:t>如果</a:t>
            </a:r>
            <a:r>
              <a:rPr kumimoji="1" lang="zh-CN" altLang="en-US" dirty="0"/>
              <a:t>它是</a:t>
            </a:r>
            <a:r>
              <a:rPr kumimoji="1" lang="en-US" altLang="zh-CN" dirty="0"/>
              <a:t> 32-bit</a:t>
            </a:r>
            <a:r>
              <a:rPr kumimoji="1" lang="zh-CN" altLang="en-US" dirty="0"/>
              <a:t>，它的表示范围是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大多数现代系统 </a:t>
            </a:r>
            <a:r>
              <a:rPr kumimoji="1" lang="en-US" altLang="zh-CN" dirty="0"/>
              <a:t>32 bits</a:t>
            </a:r>
            <a:r>
              <a:rPr kumimoji="1" lang="zh-CN" altLang="en-US" dirty="0"/>
              <a:t>，老系统可能为</a:t>
            </a:r>
            <a:r>
              <a:rPr kumimoji="1" lang="en-US" altLang="zh-CN" dirty="0"/>
              <a:t>16 bits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37601-AADE-49FA-9501-11252E68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7474EF-380D-4FBC-B2A8-FA09A3F4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81859"/>
              </p:ext>
            </p:extLst>
          </p:nvPr>
        </p:nvGraphicFramePr>
        <p:xfrm>
          <a:off x="1653696" y="3144259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整数的不同数据类型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对于长整数用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int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r>
              <a:rPr kumimoji="1" lang="zh-CN" altLang="en-US" sz="3200" dirty="0"/>
              <a:t>对于短整数用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kumimoji="1" lang="zh-CN" altLang="en-US" sz="3200" dirty="0"/>
              <a:t>。</a:t>
            </a:r>
            <a:endParaRPr kumimoji="1" lang="en-US" altLang="zh-CN" sz="3200" dirty="0"/>
          </a:p>
          <a:p>
            <a:r>
              <a:rPr kumimoji="1" lang="zh-CN" altLang="en-US" sz="3200" dirty="0"/>
              <a:t>还有</a:t>
            </a:r>
            <a:r>
              <a:rPr kumimoji="1" lang="en-US" altLang="zh-CN" sz="3200" dirty="0"/>
              <a:t> </a:t>
            </a:r>
            <a:r>
              <a:rPr lang="en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long</a:t>
            </a:r>
            <a:endParaRPr kumimoji="1" lang="en-US" altLang="zh-CN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但是，</a:t>
            </a:r>
            <a:r>
              <a:rPr kumimoji="1" lang="en-US" altLang="zh-CN" sz="3200" dirty="0"/>
              <a:t>C/C++ </a:t>
            </a:r>
            <a:r>
              <a:rPr kumimoji="1" lang="zh-CN" altLang="en-US" sz="3200" dirty="0"/>
              <a:t>标准没有固定它们的宽度</a:t>
            </a:r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lt"/>
              </a:rPr>
              <a:t>sizeof</a:t>
            </a:r>
            <a:endParaRPr kumimoji="1" lang="zh-CN" altLang="en-US" dirty="0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是运算符，不是函数</a:t>
            </a:r>
            <a:r>
              <a:rPr kumimoji="1" lang="en-US" altLang="zh-CN" dirty="0"/>
              <a:t>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44BAF9-E856-4029-B91E-D556DBA7BFBF}"/>
              </a:ext>
            </a:extLst>
          </p:cNvPr>
          <p:cNvSpPr txBox="1"/>
          <p:nvPr/>
        </p:nvSpPr>
        <p:spPr>
          <a:xfrm>
            <a:off x="4832666" y="4663026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size_t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DF6B4-8C0B-463E-AA42-4136D724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r>
              <a:rPr kumimoji="1" lang="zh-CN" altLang="en-US" dirty="0"/>
              <a:t>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DD65A-E262-45CA-B911-7A74BB9D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计算机内存在增长</a:t>
            </a:r>
            <a:endParaRPr kumimoji="1" lang="en-US" altLang="zh-CN" dirty="0"/>
          </a:p>
          <a:p>
            <a:r>
              <a:rPr kumimoji="1" lang="en-US" altLang="zh-CN" dirty="0"/>
              <a:t>32-bit int </a:t>
            </a:r>
            <a:r>
              <a:rPr kumimoji="1" lang="zh-CN" altLang="en-US" dirty="0"/>
              <a:t>以前足够表达数据长度</a:t>
            </a:r>
            <a:endParaRPr kumimoji="1" lang="en-US" altLang="zh-CN" dirty="0"/>
          </a:p>
          <a:p>
            <a:r>
              <a:rPr kumimoji="1" lang="zh-CN" altLang="en-US" dirty="0"/>
              <a:t>但现在不够了</a:t>
            </a:r>
            <a:endParaRPr kumimoji="1" lang="en-US" altLang="zh-CN" dirty="0"/>
          </a:p>
          <a:p>
            <a:endParaRPr kumimoji="1" lang="en-US" altLang="zh-CN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无符号整数（</a:t>
            </a: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  <a:r>
              <a:rPr kumimoji="1" lang="zh-CN" altLang="en-US" sz="2800" dirty="0">
                <a:solidFill>
                  <a:prstClr val="black"/>
                </a:solidFill>
              </a:rPr>
              <a:t>）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solidFill>
                  <a:srgbClr val="0070C0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</a:t>
            </a:r>
            <a:r>
              <a:rPr kumimoji="1" lang="zh-CN" altLang="en-US" sz="2800" dirty="0">
                <a:solidFill>
                  <a:prstClr val="black"/>
                </a:solidFill>
              </a:rPr>
              <a:t>运算符返回的结果类型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prstClr val="black"/>
                </a:solidFill>
              </a:rPr>
              <a:t>可以存储理论上可能的任何类型对象的大小</a:t>
            </a:r>
            <a:endParaRPr kumimoji="1" lang="en-US" altLang="zh-CN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</a:t>
            </a:r>
            <a:r>
              <a:rPr kumimoji="1" lang="en-US" altLang="zh-CN" dirty="0">
                <a:solidFill>
                  <a:prstClr val="black"/>
                </a:solidFill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</a:rPr>
              <a:t>或</a:t>
            </a:r>
            <a:r>
              <a:rPr kumimoji="1" lang="en-US" altLang="zh-CN" sz="2800" dirty="0">
                <a:solidFill>
                  <a:prstClr val="black"/>
                </a:solidFill>
              </a:rPr>
              <a:t>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EF070C-6AB7-48C7-9A5A-1F8B480C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9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dirty="0">
                <a:latin typeface="+mn-ea"/>
              </a:rPr>
              <a:t>894255668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9" y="408110"/>
            <a:ext cx="3319791" cy="59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3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198EF-EED4-4CA0-8749-08E2F963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其他整数类型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B92E719-4BD4-4BE7-8B44-5BAF1E208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A12151-C0C1-460D-A611-35F9137B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67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符号 </a:t>
            </a:r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符号类型</a:t>
            </a:r>
            <a:r>
              <a:rPr kumimoji="1" lang="en-US" altLang="zh-CN" dirty="0"/>
              <a:t>, </a:t>
            </a:r>
            <a:r>
              <a:rPr kumimoji="1" lang="zh-CN" altLang="en-US" dirty="0">
                <a:solidFill>
                  <a:srgbClr val="0070C0"/>
                </a:solidFill>
              </a:rPr>
              <a:t>实际上是</a:t>
            </a:r>
            <a:r>
              <a:rPr kumimoji="1" lang="en-US" altLang="zh-CN" dirty="0">
                <a:solidFill>
                  <a:srgbClr val="0070C0"/>
                </a:solidFill>
              </a:rPr>
              <a:t>8-bit</a:t>
            </a:r>
            <a:r>
              <a:rPr kumimoji="1" lang="zh-CN" altLang="en-US" dirty="0">
                <a:solidFill>
                  <a:srgbClr val="0070C0"/>
                </a:solidFill>
              </a:rPr>
              <a:t>整数</a:t>
            </a:r>
            <a:r>
              <a:rPr kumimoji="1" lang="en-US" altLang="zh-CN" dirty="0">
                <a:solidFill>
                  <a:srgbClr val="0070C0"/>
                </a:solidFill>
              </a:rPr>
              <a:t>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有符号</a:t>
            </a:r>
            <a:r>
              <a:rPr kumimoji="1" lang="en-US" altLang="zh-CN" dirty="0"/>
              <a:t> 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unsigned char</a:t>
            </a:r>
            <a:r>
              <a:rPr kumimoji="1" lang="en-US" altLang="zh-CN" dirty="0"/>
              <a:t>: </a:t>
            </a:r>
            <a:r>
              <a:rPr kumimoji="1" lang="zh-CN" altLang="en-US" dirty="0"/>
              <a:t>无符号</a:t>
            </a:r>
            <a:r>
              <a:rPr kumimoji="1" lang="en-US" altLang="zh-CN" dirty="0"/>
              <a:t> 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signed char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unsigned char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整数与符号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怎么表示符号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zh-CN" altLang="en-US" dirty="0"/>
              <a:t>使用一个</a:t>
            </a:r>
            <a:r>
              <a:rPr kumimoji="1" lang="en-US" altLang="zh-CN" dirty="0"/>
              <a:t>8-bit </a:t>
            </a:r>
            <a:r>
              <a:rPr kumimoji="1" lang="zh-CN" altLang="en-US" dirty="0"/>
              <a:t>整数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它的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ASCII code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十进制</a:t>
            </a:r>
            <a:endParaRPr lang="en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十六进制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中文符号呢</a:t>
            </a:r>
            <a:r>
              <a:rPr kumimoji="1" lang="en-US" altLang="zh-CN" dirty="0"/>
              <a:t>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u‘</a:t>
            </a:r>
            <a:r>
              <a:rPr lang="zh-CN" alt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暨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暨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524431" y="2693244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 </a:t>
            </a:r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597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C++ </a:t>
            </a:r>
            <a:r>
              <a:rPr kumimoji="1" lang="zh-CN" altLang="en-US" dirty="0"/>
              <a:t>关键词</a:t>
            </a:r>
            <a:r>
              <a:rPr kumimoji="1" lang="en-US" altLang="zh-CN" dirty="0"/>
              <a:t>, </a:t>
            </a:r>
            <a:r>
              <a:rPr kumimoji="1" lang="zh-CN" altLang="en-US" dirty="0"/>
              <a:t>但不是</a:t>
            </a:r>
            <a:r>
              <a:rPr kumimoji="1" lang="en-US" altLang="zh-CN" dirty="0"/>
              <a:t> C </a:t>
            </a:r>
            <a:r>
              <a:rPr kumimoji="1" lang="zh-CN" altLang="en-US" dirty="0"/>
              <a:t>关键词</a:t>
            </a:r>
            <a:endParaRPr kumimoji="1" lang="en-US" altLang="zh-CN" dirty="0"/>
          </a:p>
          <a:p>
            <a:r>
              <a:rPr kumimoji="1" lang="en-US" altLang="zh-CN" dirty="0"/>
              <a:t>bool </a:t>
            </a:r>
            <a:r>
              <a:rPr kumimoji="1" lang="zh-CN" altLang="en-US" dirty="0"/>
              <a:t>宽度</a:t>
            </a:r>
            <a:r>
              <a:rPr kumimoji="1" lang="en-US" altLang="zh-CN" dirty="0"/>
              <a:t>: 1 byte (8 bits)</a:t>
            </a:r>
            <a:r>
              <a:rPr kumimoji="1" lang="zh-CN" altLang="en-US" dirty="0"/>
              <a:t>，</a:t>
            </a:r>
            <a:r>
              <a:rPr kumimoji="1" lang="zh-CN" altLang="en-US" b="1" dirty="0">
                <a:solidFill>
                  <a:srgbClr val="FF0000"/>
                </a:solidFill>
              </a:rPr>
              <a:t>不是</a:t>
            </a:r>
            <a:r>
              <a:rPr kumimoji="1" lang="en-US" altLang="zh-CN" dirty="0"/>
              <a:t>1 bit!</a:t>
            </a:r>
          </a:p>
          <a:p>
            <a:r>
              <a:rPr kumimoji="1" lang="zh-CN" altLang="en-US" dirty="0"/>
              <a:t>值</a:t>
            </a:r>
            <a:r>
              <a:rPr kumimoji="1" lang="en-US" altLang="zh-CN" dirty="0"/>
              <a:t>: 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或者</a:t>
            </a:r>
            <a:r>
              <a:rPr lang="en-US" altLang="zh-CN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altLang="zh-CN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输出是什么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1B7940-F072-4F07-ADFF-1AC596F8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45" y="1659597"/>
            <a:ext cx="2533780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775D-F506-4F9B-B084-C6666501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布尔 </a:t>
            </a:r>
            <a:r>
              <a:rPr kumimoji="1" lang="en-US" altLang="zh-CN" dirty="0"/>
              <a:t>bool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7AA83-3F04-4B97-8ED5-40EFC041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数据转换：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到</a:t>
            </a:r>
            <a:r>
              <a:rPr kumimoji="1" lang="en-US" altLang="zh-CN" dirty="0"/>
              <a:t>int</a:t>
            </a:r>
            <a:endParaRPr kumimoji="1" lang="zh-CN" altLang="en-US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b;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i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/>
          </a:p>
          <a:p>
            <a:r>
              <a:rPr lang="zh-CN" altLang="en-US" dirty="0"/>
              <a:t>数据转换：</a:t>
            </a:r>
            <a:r>
              <a:rPr lang="en-US" altLang="zh-CN" dirty="0"/>
              <a:t>int</a:t>
            </a:r>
            <a:r>
              <a:rPr lang="zh-CN" altLang="en-US" dirty="0"/>
              <a:t>到</a:t>
            </a:r>
            <a:r>
              <a:rPr lang="en-US" altLang="zh-CN" dirty="0"/>
              <a:t>bool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的值是什么？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zh-CN" altLang="en-US" dirty="0"/>
              <a:t>不推荐这么转换。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更适合的表示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C427-18FB-4BE6-994C-E0C3A366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47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语言的布尔值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3501"/>
            <a:ext cx="11053879" cy="388632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</a:t>
            </a:r>
            <a:r>
              <a:rPr kumimoji="1" lang="zh-CN" altLang="en-US" dirty="0"/>
              <a:t>去创建类型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C99</a:t>
            </a:r>
            <a:r>
              <a:rPr kumimoji="1" lang="zh-CN" altLang="en-US" dirty="0"/>
              <a:t>开始 由</a:t>
            </a:r>
            <a:r>
              <a:rPr kumimoji="1" lang="en-US" altLang="zh-CN" dirty="0" err="1">
                <a:solidFill>
                  <a:srgbClr val="0070C0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&lt;stdbool.h&gt;</a:t>
            </a: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" altLang="zh-CN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5"/>
            <a:ext cx="11053879" cy="239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固定宽度的整数类型</a:t>
            </a:r>
            <a:r>
              <a:rPr kumimoji="1" lang="zh-CN" altLang="en-US" sz="3200" dirty="0">
                <a:solidFill>
                  <a:srgbClr val="0070C0"/>
                </a:solidFill>
              </a:rPr>
              <a:t>（从</a:t>
            </a:r>
            <a:r>
              <a:rPr kumimoji="1" lang="en" altLang="zh-CN" sz="3200" dirty="0">
                <a:solidFill>
                  <a:srgbClr val="0070C0"/>
                </a:solidFill>
              </a:rPr>
              <a:t> C++11</a:t>
            </a:r>
            <a:r>
              <a:rPr kumimoji="1" lang="zh-CN" altLang="en-US" sz="3200" dirty="0">
                <a:solidFill>
                  <a:srgbClr val="0070C0"/>
                </a:solidFill>
              </a:rPr>
              <a:t>开始）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66" y="1672797"/>
            <a:ext cx="10361634" cy="484996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定义于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&lt;cstdint&gt;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int8_t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int16_t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int32_t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int64_t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uint8_t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uint16_t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uint32_t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uint64_t</a:t>
            </a:r>
          </a:p>
          <a:p>
            <a:pPr marL="457200" lvl="1" indent="0"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kumimoji="1" lang="zh-CN" altLang="en-US" dirty="0">
                <a:solidFill>
                  <a:prstClr val="black"/>
                </a:solidFill>
              </a:rPr>
              <a:t>一些有用的宏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1000"/>
              </a:spcBef>
              <a:buNone/>
            </a:pPr>
            <a:r>
              <a:rPr kumimoji="1" lang="en" altLang="zh-CN" sz="20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INT8_MIN, INT16_MIN, INT32_MIN, INT64_MIN, INT8_MAX, INT16_MAX, INT32_MAX, INT64_MAX, ...</a:t>
            </a:r>
          </a:p>
          <a:p>
            <a:pPr lvl="1"/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330130" y="2763895"/>
            <a:ext cx="5440887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"INT8_MAX="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INT8_MAX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234225" y="2306915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479D4-D53B-4218-AAEA-F16B38F5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选择合适的整数类型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959F3-55E6-447C-A80F-26FD1F83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更宽的整数消耗更多的空间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有些时候处理起来也更慢</a:t>
            </a:r>
            <a:endParaRPr kumimoji="1" lang="en-US" altLang="zh-CN" sz="2800" dirty="0"/>
          </a:p>
          <a:p>
            <a:r>
              <a:rPr kumimoji="1" lang="en-US" altLang="zh-CN" sz="2800" dirty="0">
                <a:solidFill>
                  <a:srgbClr val="0070C0"/>
                </a:solidFill>
                <a:latin typeface="Courier" pitchFamily="2" charset="0"/>
              </a:rPr>
              <a:t>char</a:t>
            </a:r>
            <a:r>
              <a:rPr kumimoji="1" lang="zh-CN" altLang="en-US" sz="2800" dirty="0"/>
              <a:t>（</a:t>
            </a:r>
            <a:r>
              <a:rPr kumimoji="1" lang="en-US" altLang="zh-CN" sz="2800" dirty="0">
                <a:solidFill>
                  <a:srgbClr val="0070C0"/>
                </a:solidFill>
                <a:latin typeface="Courier" pitchFamily="2" charset="0"/>
              </a:rPr>
              <a:t>byte</a:t>
            </a:r>
            <a:r>
              <a:rPr kumimoji="1" lang="zh-CN" altLang="en-US" sz="2800" dirty="0">
                <a:latin typeface="Courier" pitchFamily="2" charset="0"/>
              </a:rPr>
              <a:t>）</a:t>
            </a:r>
            <a:r>
              <a:rPr kumimoji="1" lang="en-US" altLang="zh-CN" sz="2800" dirty="0"/>
              <a:t> </a:t>
            </a:r>
            <a:r>
              <a:rPr kumimoji="1" lang="zh-CN" altLang="en-US" sz="2800" dirty="0"/>
              <a:t>被广泛用于图像上</a:t>
            </a:r>
            <a:endParaRPr kumimoji="1" lang="en-US" altLang="zh-CN" sz="2800" dirty="0"/>
          </a:p>
          <a:p>
            <a:r>
              <a:rPr kumimoji="1" lang="zh-CN" altLang="en-US" sz="2800" dirty="0"/>
              <a:t>小心地选择数据类型</a:t>
            </a:r>
            <a:r>
              <a:rPr kumimoji="1" lang="zh-CN" altLang="en-US" dirty="0"/>
              <a:t>，</a:t>
            </a:r>
            <a:r>
              <a:rPr kumimoji="1" lang="zh-CN" altLang="en-US" sz="2800" dirty="0"/>
              <a:t>考虑多种可能</a:t>
            </a:r>
          </a:p>
          <a:p>
            <a:endParaRPr lang="en-US" altLang="zh-CN" dirty="0"/>
          </a:p>
          <a:p>
            <a:r>
              <a:rPr lang="zh-CN" altLang="en-US" dirty="0"/>
              <a:t>思考题</a:t>
            </a:r>
            <a:endParaRPr lang="en-US" altLang="zh-CN" dirty="0"/>
          </a:p>
          <a:p>
            <a:pPr lvl="1"/>
            <a:r>
              <a:rPr lang="en-US" altLang="zh-CN" dirty="0"/>
              <a:t>QQ</a:t>
            </a:r>
            <a:r>
              <a:rPr lang="zh-CN" altLang="en-US" dirty="0"/>
              <a:t>号码用什么类型存？</a:t>
            </a:r>
            <a:endParaRPr lang="en-US" altLang="zh-CN" dirty="0"/>
          </a:p>
          <a:p>
            <a:pPr lvl="1"/>
            <a:r>
              <a:rPr lang="en-US" altLang="zh-CN" dirty="0"/>
              <a:t>https://www.zhihu.com/question/614230762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EBF3-DE5B-46F9-B810-F5F5A8E7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7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C99E080-4064-47C3-804B-938C54B5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B74E7E-CA1B-4168-AD4B-EA8020C59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CA60C-32A0-4D3C-B899-63F40911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4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E728579-ACD3-4197-9111-BBE345C9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输出是什么？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1265A29-927C-426A-8119-029245FA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&lt;iomanip&gt;</a:t>
            </a:r>
            <a:endParaRPr lang="en" altLang="zh-CN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1.2f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1000000000000000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45E6F5-4866-4299-8B9A-6FBA7BBF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661A26-BF5E-4A95-8E78-9F6241CD1927}"/>
              </a:ext>
            </a:extLst>
          </p:cNvPr>
          <p:cNvSpPr/>
          <p:nvPr/>
        </p:nvSpPr>
        <p:spPr>
          <a:xfrm>
            <a:off x="867814" y="135804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273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的出现</a:t>
            </a:r>
            <a:endParaRPr lang="en-US" altLang="zh-CN" dirty="0"/>
          </a:p>
          <a:p>
            <a:pPr lvl="1"/>
            <a:r>
              <a:rPr lang="zh-CN" altLang="en-US" dirty="0"/>
              <a:t>历史</a:t>
            </a:r>
            <a:endParaRPr lang="en-US" altLang="zh-CN" dirty="0"/>
          </a:p>
          <a:p>
            <a:pPr lvl="1"/>
            <a:r>
              <a:rPr lang="zh-CN" altLang="en-US" dirty="0"/>
              <a:t>与其他编程语言的区别</a:t>
            </a:r>
            <a:endParaRPr lang="en-US" altLang="zh-CN" dirty="0"/>
          </a:p>
          <a:p>
            <a:r>
              <a:rPr lang="zh-CN" altLang="en-US" dirty="0"/>
              <a:t>编译与链接</a:t>
            </a:r>
            <a:endParaRPr lang="en-US" altLang="zh-CN" dirty="0"/>
          </a:p>
          <a:p>
            <a:r>
              <a:rPr lang="zh-CN" altLang="en-US" dirty="0"/>
              <a:t>预处理和宏</a:t>
            </a:r>
            <a:endParaRPr lang="en-US" altLang="zh-CN" dirty="0"/>
          </a:p>
          <a:p>
            <a:r>
              <a:rPr lang="zh-CN" altLang="en-US" dirty="0"/>
              <a:t>输入与输出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cint</a:t>
            </a:r>
            <a:r>
              <a:rPr lang="zh-CN" altLang="en-US" dirty="0"/>
              <a:t>与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[0, 1]</a:t>
            </a:r>
            <a:r>
              <a:rPr kumimoji="1" lang="zh-CN" altLang="en-US" dirty="0"/>
              <a:t>有多少数？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zh-CN" altLang="en-US" sz="3600" dirty="0">
                <a:solidFill>
                  <a:srgbClr val="0070C0"/>
                </a:solidFill>
              </a:rPr>
              <a:t>无穷</a:t>
            </a:r>
            <a:r>
              <a:rPr kumimoji="1" lang="en" altLang="zh-CN" sz="3600" dirty="0">
                <a:solidFill>
                  <a:srgbClr val="0070C0"/>
                </a:solidFill>
              </a:rPr>
              <a:t>!</a:t>
            </a:r>
            <a:r>
              <a:rPr kumimoji="1" lang="en" altLang="zh-CN" sz="3600" dirty="0">
                <a:solidFill>
                  <a:srgbClr val="C00000"/>
                </a:solidFill>
              </a:rPr>
              <a:t>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32 bits </a:t>
            </a:r>
            <a:r>
              <a:rPr lang="zh-CN" altLang="en-US" dirty="0"/>
              <a:t>能表达多少数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0070C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0070C0"/>
                </a:solidFill>
              </a:rPr>
              <a:t>32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你要</a:t>
            </a:r>
            <a:r>
              <a:rPr kumimoji="1" lang="en-US" altLang="zh-CN" dirty="0"/>
              <a:t>1.2</a:t>
            </a:r>
            <a:r>
              <a:rPr kumimoji="1" lang="zh-CN" altLang="en-US" dirty="0"/>
              <a:t>，但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</a:t>
            </a:r>
            <a:r>
              <a:rPr kumimoji="1" lang="zh-CN" altLang="en-US" dirty="0"/>
              <a:t>只能给你</a:t>
            </a:r>
            <a:r>
              <a:rPr kumimoji="1" lang="en-US" altLang="zh-CN" dirty="0"/>
              <a:t>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计算机总是精确的吗？</a:t>
            </a:r>
            <a:endParaRPr kumimoji="1" lang="en" altLang="zh-CN" dirty="0"/>
          </a:p>
          <a:p>
            <a:r>
              <a:rPr lang="zh-CN" altLang="en-US" dirty="0"/>
              <a:t>浮点运算总是会带来一些微小的误差。</a:t>
            </a:r>
            <a:endParaRPr lang="en" altLang="zh-CN" dirty="0"/>
          </a:p>
          <a:p>
            <a:r>
              <a:rPr lang="zh-CN" altLang="en-US" dirty="0"/>
              <a:t>这些误差是无法消除的。</a:t>
            </a:r>
            <a:endParaRPr lang="en" altLang="zh-CN" dirty="0"/>
          </a:p>
          <a:p>
            <a:r>
              <a:rPr lang="zh-CN" altLang="en-US" dirty="0"/>
              <a:t>我们能做的是：管理好它们，使它们不产生问题。</a:t>
            </a:r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</a:t>
            </a:r>
            <a:r>
              <a:rPr kumimoji="1" lang="zh-CN" altLang="en-US" dirty="0"/>
              <a:t>单精度浮点数类型</a:t>
            </a:r>
            <a:r>
              <a:rPr kumimoji="1" lang="en-US" altLang="zh-CN" dirty="0"/>
              <a:t>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双精度浮点数类型</a:t>
            </a:r>
            <a:r>
              <a:rPr kumimoji="1" lang="en-US" altLang="zh-CN" dirty="0"/>
              <a:t>, 64 bits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拓展精度浮点数类型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如果支持，</a:t>
            </a:r>
            <a:r>
              <a:rPr kumimoji="1" lang="en-US" altLang="zh-CN" dirty="0"/>
              <a:t>128 bits</a:t>
            </a:r>
          </a:p>
          <a:p>
            <a:pPr lvl="1"/>
            <a:r>
              <a:rPr kumimoji="1" lang="zh-CN" altLang="en-US" dirty="0"/>
              <a:t>否则 </a:t>
            </a:r>
            <a:r>
              <a:rPr kumimoji="1" lang="en-US" altLang="zh-CN" dirty="0"/>
              <a:t>64 bits</a:t>
            </a:r>
          </a:p>
          <a:p>
            <a:r>
              <a:rPr kumimoji="1" lang="zh-CN" altLang="en-US" dirty="0"/>
              <a:t>半精度浮点数，</a:t>
            </a:r>
            <a:r>
              <a:rPr kumimoji="1" lang="en-US" altLang="zh-CN" dirty="0"/>
              <a:t>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深度学习领域受欢迎，但不是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标准</a:t>
            </a:r>
            <a:r>
              <a:rPr kumimoji="1" lang="en-US" altLang="zh-CN" sz="2000" dirty="0"/>
              <a:t>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221990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46" y="3228085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浮点数</a:t>
            </a:r>
            <a:r>
              <a:rPr kumimoji="1" lang="en-US" altLang="zh-CN" dirty="0"/>
              <a:t> VS </a:t>
            </a:r>
            <a:r>
              <a:rPr kumimoji="1"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可以表示整数之间的数</a:t>
            </a:r>
            <a:endParaRPr kumimoji="1" lang="en-US" altLang="zh-CN" dirty="0"/>
          </a:p>
          <a:p>
            <a:r>
              <a:rPr kumimoji="1" lang="zh-CN" altLang="en-US" dirty="0"/>
              <a:t>表示的范围更大</a:t>
            </a:r>
            <a:endParaRPr kumimoji="1" lang="en-US" altLang="zh-CN" dirty="0"/>
          </a:p>
          <a:p>
            <a:r>
              <a:rPr kumimoji="1" lang="zh-CN" altLang="en-US" dirty="0"/>
              <a:t>浮点数运算比整数运算慢</a:t>
            </a:r>
            <a:endParaRPr kumimoji="1" lang="en-US" altLang="zh-CN" dirty="0"/>
          </a:p>
          <a:p>
            <a:r>
              <a:rPr kumimoji="1" lang="zh-CN" altLang="en-US" dirty="0"/>
              <a:t>精度低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</a:t>
            </a:r>
            <a:r>
              <a:rPr kumimoji="1" lang="zh-CN" altLang="en-US" dirty="0"/>
              <a:t>运算比 </a:t>
            </a:r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float</a:t>
            </a:r>
            <a:r>
              <a:rPr kumimoji="1" lang="zh-CN" altLang="en-US" dirty="0">
                <a:latin typeface="Courier" pitchFamily="2" charset="0"/>
              </a:rPr>
              <a:t>慢</a:t>
            </a: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9BAB-36B9-476D-B239-9A7B3B96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浮点数的精确度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DCC11-CEF9-4283-A36A-A930BF3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1" lang="zh-CN" altLang="en-US" dirty="0"/>
              <a:t>比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1" lang="zh-CN" altLang="en-US" dirty="0"/>
              <a:t>大吗？为什么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r>
              <a:rPr lang="en-US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f2 = f1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我们能用</a:t>
            </a:r>
            <a:r>
              <a:rPr kumimoji="1" lang="en-US" altLang="zh-CN" dirty="0"/>
              <a:t>== </a:t>
            </a:r>
            <a:r>
              <a:rPr kumimoji="1" lang="zh-CN" altLang="en-US" dirty="0"/>
              <a:t>操作符来比较两个浮点数吗</a:t>
            </a:r>
            <a:r>
              <a:rPr kumimoji="1" lang="en-US" altLang="zh-CN" dirty="0"/>
              <a:t>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099DC2-BCE9-4633-8605-96907B97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kumimoji="1" lang="en-US" altLang="zh-CN" dirty="0"/>
              <a:t> </a:t>
            </a:r>
            <a:r>
              <a:rPr kumimoji="1" lang="zh-CN" altLang="en-US" dirty="0"/>
              <a:t>会是什么</a:t>
            </a:r>
            <a:r>
              <a:rPr kumimoji="1" lang="en-US" altLang="zh-CN" dirty="0"/>
              <a:t>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348663" y="2233554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05032B-D7EC-4F49-BE0F-ACAB3770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4ABB47-EF4E-4D21-ACA5-96C511739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CDA03-3DEA-44D8-9350-8FEB1906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09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decimal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0137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octal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0x5F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hexadecimal </a:t>
            </a:r>
          </a:p>
          <a:p>
            <a:pPr marL="0" indent="0">
              <a:buNone/>
            </a:pPr>
            <a:endParaRPr kumimoji="1" lang="en" altLang="zh-CN" sz="2400" dirty="0">
              <a:solidFill>
                <a:srgbClr val="007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95u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int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long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95ul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long </a:t>
            </a:r>
          </a:p>
          <a:p>
            <a:pPr marL="0" indent="0">
              <a:buNone/>
            </a:pP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95lu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 long </a:t>
            </a:r>
            <a:endParaRPr kumimoji="1"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5114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3.14159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3.14159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6.02 x 10^23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1.6e-19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1.6 x 10^-19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3.0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3.0 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5521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6.02e23L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long double</a:t>
            </a:r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6.02e23f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 </a:t>
            </a:r>
          </a:p>
          <a:p>
            <a:r>
              <a:rPr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6.02e23 </a:t>
            </a:r>
            <a:r>
              <a:rPr lang="en" altLang="zh-CN" sz="2400" dirty="0">
                <a:solidFill>
                  <a:srgbClr val="007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</a:t>
            </a:r>
            <a:r>
              <a:rPr kumimoji="1" lang="zh-CN" altLang="en-US" dirty="0"/>
              <a:t>类型修饰符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如果一个变量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对象被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修饰，它不能被修改。</a:t>
            </a:r>
            <a:endParaRPr kumimoji="1" lang="en-US" altLang="zh-CN" dirty="0"/>
          </a:p>
          <a:p>
            <a:r>
              <a:rPr kumimoji="1" lang="zh-CN" altLang="en-US" dirty="0"/>
              <a:t>定义时必须初始化。</a:t>
            </a:r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3200" dirty="0">
                <a:solidFill>
                  <a:srgbClr val="0070C0"/>
                </a:solidFill>
              </a:rPr>
              <a:t>(</a:t>
            </a:r>
            <a:r>
              <a:rPr kumimoji="1" lang="zh-CN" altLang="en-US" sz="3200" dirty="0">
                <a:solidFill>
                  <a:srgbClr val="0070C0"/>
                </a:solidFill>
              </a:rPr>
              <a:t>从</a:t>
            </a:r>
            <a:r>
              <a:rPr kumimoji="1" lang="en-US" altLang="zh-CN" sz="3200" dirty="0">
                <a:solidFill>
                  <a:srgbClr val="0070C0"/>
                </a:solidFill>
              </a:rPr>
              <a:t> C++11</a:t>
            </a:r>
            <a:r>
              <a:rPr kumimoji="1" lang="zh-CN" altLang="en-US" sz="3200" dirty="0">
                <a:solidFill>
                  <a:srgbClr val="0070C0"/>
                </a:solidFill>
              </a:rPr>
              <a:t>开始</a:t>
            </a:r>
            <a:r>
              <a:rPr kumimoji="1" lang="en-US" altLang="zh-CN" sz="3200" dirty="0">
                <a:solidFill>
                  <a:srgbClr val="0070C0"/>
                </a:solidFill>
              </a:rPr>
              <a:t>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是占位类型说明符</a:t>
            </a:r>
            <a:r>
              <a:rPr lang="zh-CN" altLang="en-US" dirty="0"/>
              <a:t>。</a:t>
            </a:r>
            <a:endParaRPr lang="en" altLang="zh-CN" dirty="0"/>
          </a:p>
          <a:p>
            <a:pPr marL="0" indent="0">
              <a:buNone/>
            </a:pPr>
            <a:r>
              <a:rPr lang="zh-CN" altLang="en-US" dirty="0"/>
              <a:t>变量的类型将从其初始值中推导出来。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语言有效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是错误的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1" lang="en-US" altLang="zh-CN" dirty="0"/>
          </a:p>
          <a:p>
            <a:r>
              <a:rPr kumimoji="1" lang="zh-CN" altLang="en-US" dirty="0"/>
              <a:t>问题</a:t>
            </a:r>
            <a:r>
              <a:rPr kumimoji="1" lang="en-US" altLang="zh-CN" dirty="0"/>
              <a:t>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的类型是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会变成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类型吗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504743" y="5716070"/>
            <a:ext cx="639469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不会！</a:t>
            </a:r>
            <a:r>
              <a:rPr lang="en" altLang="zh-CN" sz="2600" dirty="0">
                <a:solidFill>
                  <a:srgbClr val="FF0000"/>
                </a:solidFill>
              </a:rPr>
              <a:t> </a:t>
            </a:r>
            <a:r>
              <a:rPr lang="en" altLang="zh-CN" sz="2600" dirty="0">
                <a:solidFill>
                  <a:prstClr val="black"/>
                </a:solidFill>
              </a:rPr>
              <a:t>2.3 </a:t>
            </a:r>
            <a:r>
              <a:rPr lang="zh-CN" altLang="en-US" sz="2600" dirty="0">
                <a:solidFill>
                  <a:prstClr val="black"/>
                </a:solidFill>
              </a:rPr>
              <a:t>会被转成</a:t>
            </a:r>
            <a:r>
              <a:rPr lang="en" altLang="zh-CN" sz="2600" dirty="0">
                <a:solidFill>
                  <a:prstClr val="black"/>
                </a:solidFill>
              </a:rPr>
              <a:t>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</a:t>
            </a:r>
            <a:r>
              <a:rPr lang="zh-CN" altLang="en-US" sz="2600" dirty="0">
                <a:solidFill>
                  <a:prstClr val="black"/>
                </a:solidFill>
              </a:rPr>
              <a:t>，然后赋值给</a:t>
            </a:r>
            <a:r>
              <a:rPr lang="en" altLang="zh-CN" sz="2600" dirty="0">
                <a:solidFill>
                  <a:prstClr val="black"/>
                </a:solidFill>
              </a:rPr>
              <a:t>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4F6C47-D644-6C7B-AE41-797AD9F9E08A}"/>
              </a:ext>
            </a:extLst>
          </p:cNvPr>
          <p:cNvSpPr/>
          <p:nvPr/>
        </p:nvSpPr>
        <p:spPr>
          <a:xfrm>
            <a:off x="2114991" y="4415157"/>
            <a:ext cx="15960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use_auto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672D1-EA5D-4B60-9AAE-AC9045D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B26DF-0DD2-4266-AE35-576BF6E7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计算机处理的对象是数据，而数据是以某种特定的形式存在的（如整数、浮点数、字符等形式）。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数据结构指的是数据的组织形式</a:t>
            </a:r>
            <a:endParaRPr lang="en-US" altLang="zh-CN" sz="2000" dirty="0"/>
          </a:p>
          <a:p>
            <a:pPr lvl="2"/>
            <a:r>
              <a:rPr lang="zh-CN" altLang="en-US" sz="1600" dirty="0"/>
              <a:t>数组就是一种数据结构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4D129-71AC-43BF-A4D6-7F723B07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ISECCA02PGFF0201">
            <a:extLst>
              <a:ext uri="{FF2B5EF4-FFF2-40B4-BE49-F238E27FC236}">
                <a16:creationId xmlns:a16="http://schemas.microsoft.com/office/drawing/2014/main" id="{979DC5E7-0D18-4E3D-8E78-2D1459975C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03" y="3616517"/>
            <a:ext cx="3709916" cy="273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673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算术运算符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926" y="1417518"/>
            <a:ext cx="4105836" cy="4473859"/>
          </a:xfrm>
        </p:spPr>
        <p:txBody>
          <a:bodyPr/>
          <a:lstStyle/>
          <a:p>
            <a:r>
              <a:rPr kumimoji="1" lang="zh-CN" altLang="en-US" dirty="0"/>
              <a:t>操作符优先级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如果记不住，加括号</a:t>
            </a:r>
            <a:r>
              <a:rPr kumimoji="1" lang="en-US" altLang="zh-CN" dirty="0"/>
              <a:t>!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a++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++a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 -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&lt;&lt;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40021"/>
              </p:ext>
            </p:extLst>
          </p:nvPr>
        </p:nvGraphicFramePr>
        <p:xfrm>
          <a:off x="954448" y="1417518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其他操作符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78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赋值操作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3860684" y="1744888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增与减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940170" y="4166701"/>
            <a:ext cx="404876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b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的值是什么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46" y="3953563"/>
            <a:ext cx="10643174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危险</a:t>
            </a:r>
            <a:r>
              <a:rPr kumimoji="1" lang="en-US" altLang="zh-CN" dirty="0">
                <a:solidFill>
                  <a:srgbClr val="FF0000"/>
                </a:solidFill>
              </a:rPr>
              <a:t>: </a:t>
            </a:r>
          </a:p>
          <a:p>
            <a:r>
              <a:rPr lang="zh-CN" altLang="en-US" dirty="0"/>
              <a:t>当数据类型不匹配时，可以成功编译源代码（即使有警告消息）。</a:t>
            </a:r>
            <a:endParaRPr lang="en-US" altLang="zh-CN" dirty="0"/>
          </a:p>
          <a:p>
            <a:r>
              <a:rPr lang="zh-CN" altLang="en-US" dirty="0"/>
              <a:t>如果可能，请使用显式转换！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904746" y="1690688"/>
            <a:ext cx="10906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num_int1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C-style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显式转换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 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隐式转换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double to float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838200" y="1321403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数据丢失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83191"/>
              </p:ext>
            </p:extLst>
          </p:nvPr>
        </p:nvGraphicFramePr>
        <p:xfrm>
          <a:off x="2078088" y="1580231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1815872" y="1638314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3967399" y="1638314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788155" y="3102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数据丢失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6390651" y="2473435"/>
            <a:ext cx="537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6333948" y="142168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00" dirty="0"/>
              <a:t>但是！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6390651" y="207183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6390651" y="3633746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num_int2 </a:t>
            </a:r>
            <a:r>
              <a:rPr kumimoji="1" lang="zh-CN" altLang="en-US" sz="2000" dirty="0"/>
              <a:t>会和</a:t>
            </a:r>
            <a:r>
              <a:rPr kumimoji="1" lang="en-US" altLang="zh-CN" sz="2000" dirty="0"/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num_int1</a:t>
            </a:r>
            <a:r>
              <a:rPr lang="zh-CN" altLang="en-US" sz="2000" dirty="0">
                <a:latin typeface="Menlo" panose="020B0609030804020204" pitchFamily="49" charset="0"/>
              </a:rPr>
              <a:t>一样吗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262D15-6D52-4298-AC19-9A8D40535DEE}"/>
              </a:ext>
            </a:extLst>
          </p:cNvPr>
          <p:cNvSpPr/>
          <p:nvPr/>
        </p:nvSpPr>
        <p:spPr>
          <a:xfrm>
            <a:off x="6390651" y="4334646"/>
            <a:ext cx="537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123.456789e100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4235A-7927-47FB-A90E-0B382F94E5F8}"/>
              </a:ext>
            </a:extLst>
          </p:cNvPr>
          <p:cNvSpPr/>
          <p:nvPr/>
        </p:nvSpPr>
        <p:spPr>
          <a:xfrm>
            <a:off x="6423062" y="5304629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kumimoji="1" lang="zh-CN" altLang="en-US" sz="2000" dirty="0"/>
              <a:t>会和</a:t>
            </a:r>
            <a:r>
              <a:rPr kumimoji="1" lang="en-US" altLang="zh-CN" sz="2000" dirty="0"/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000" dirty="0">
                <a:latin typeface="Menlo" panose="020B0609030804020204" pitchFamily="49" charset="0"/>
              </a:rPr>
              <a:t>一样吗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DEDD-0A09-4882-ACB4-92A3AD73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结合律（</a:t>
            </a:r>
            <a:r>
              <a:rPr kumimoji="1" lang="en-US" altLang="zh-CN" dirty="0"/>
              <a:t>Operator Associativity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DB979-883C-4AF6-A5A8-ADB49E6F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Left-to-right associativity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zh-CN" altLang="en-US" dirty="0"/>
              <a:t>以下两行是一样的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D5183-A733-4927-A384-2FB3482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4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两个操作数都是整数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整数除法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小数部分会被移除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，不是</a:t>
            </a:r>
            <a:r>
              <a:rPr lang="en" altLang="zh-CN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3.4f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一个或两个操作数是浮点数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使用浮点数除法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</a:t>
            </a:r>
            <a:r>
              <a:rPr lang="zh-CN" altLang="en-US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" altLang="zh-CN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3.4f</a:t>
            </a:r>
            <a:r>
              <a:rPr lang="zh-CN" altLang="en-US" sz="2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针对不同类型的不同运算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</a:t>
            </a:r>
            <a:r>
              <a:rPr kumimoji="1" lang="zh-CN" altLang="en-US" dirty="0"/>
              <a:t>四种操作</a:t>
            </a:r>
            <a:endParaRPr kumimoji="1" lang="en-US" altLang="zh-CN" dirty="0"/>
          </a:p>
          <a:p>
            <a:r>
              <a:rPr kumimoji="1" lang="zh-CN" altLang="en-US" dirty="0"/>
              <a:t>如果操作数不是这四种类型，自动转换成这四种类型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操作数将被转换为四种类型之一，而不丢失数据：</a:t>
            </a:r>
            <a:r>
              <a:rPr kumimoji="1" lang="en-US" altLang="zh-CN" sz="2400" dirty="0">
                <a:solidFill>
                  <a:srgbClr val="0070C0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</a:t>
            </a:r>
            <a:r>
              <a:rPr kumimoji="1" lang="zh-CN" altLang="en-US" dirty="0"/>
              <a:t>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你（程序员）足够聪明</a:t>
            </a:r>
            <a:endParaRPr kumimoji="1" lang="en-US" altLang="zh-CN" dirty="0"/>
          </a:p>
          <a:p>
            <a:r>
              <a:rPr kumimoji="1" lang="zh-CN" altLang="en-US" dirty="0"/>
              <a:t>你知道源代码到底是什么意思</a:t>
            </a:r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820C-40E0-4BA2-9741-90BBFF44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小例子：将字符赋给整型变量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E32F0-3934-48DD-80F6-F85ADFD7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57"/>
            <a:ext cx="10515600" cy="4856529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endParaRPr lang="zh-CN" altLang="en-US" sz="1800" dirty="0">
              <a:solidFill>
                <a:srgbClr val="DC323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是整型变量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'A'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将一个字符常量赋给整型变量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'B'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将一个字符常量赋给整型变量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 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'\n'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输出整型变量</a:t>
            </a:r>
            <a:r>
              <a:rPr lang="en-US" altLang="zh-CN" sz="1800" i="1" dirty="0" err="1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,'\n' 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是换行符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</a:t>
            </a:r>
            <a:r>
              <a:rPr lang="zh-CN" altLang="en-US" sz="1900" dirty="0"/>
              <a:t>被指定为整型变量。但在第</a:t>
            </a:r>
            <a:r>
              <a:rPr lang="en-US" altLang="zh-CN" sz="1900" dirty="0"/>
              <a:t>5</a:t>
            </a:r>
            <a:r>
              <a:rPr lang="zh-CN" altLang="en-US" sz="1900" dirty="0"/>
              <a:t>行和第</a:t>
            </a:r>
            <a:r>
              <a:rPr lang="en-US" altLang="zh-CN" sz="1900" dirty="0"/>
              <a:t>6</a:t>
            </a:r>
            <a:r>
              <a:rPr lang="zh-CN" altLang="en-US" sz="1900" dirty="0"/>
              <a:t>行中</a:t>
            </a:r>
            <a:r>
              <a:rPr lang="en-US" altLang="zh-CN" sz="1900" dirty="0"/>
              <a:t>,</a:t>
            </a:r>
            <a:r>
              <a:rPr lang="zh-CN" altLang="en-US" sz="1900" dirty="0"/>
              <a:t>将字符</a:t>
            </a:r>
            <a:r>
              <a:rPr lang="en-US" altLang="zh-CN" sz="1900" dirty="0"/>
              <a:t>'A'</a:t>
            </a:r>
            <a:r>
              <a:rPr lang="zh-CN" altLang="en-US" sz="1900" dirty="0"/>
              <a:t>和</a:t>
            </a:r>
            <a:r>
              <a:rPr lang="en-US" altLang="zh-CN" sz="1900" dirty="0"/>
              <a:t>'B'</a:t>
            </a:r>
            <a:r>
              <a:rPr lang="zh-CN" altLang="en-US" sz="1900" dirty="0"/>
              <a:t>分别赋给</a:t>
            </a:r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j,</a:t>
            </a:r>
            <a:r>
              <a:rPr lang="zh-CN" altLang="en-US" sz="1900" dirty="0"/>
              <a:t>它的作用相当于以下两个赋值语句</a:t>
            </a:r>
            <a:r>
              <a:rPr lang="en-US" altLang="zh-CN" sz="1900" dirty="0"/>
              <a:t>: </a:t>
            </a:r>
          </a:p>
          <a:p>
            <a:r>
              <a:rPr lang="en-US" altLang="zh-CN" sz="1900" dirty="0" err="1"/>
              <a:t>i</a:t>
            </a:r>
            <a:r>
              <a:rPr lang="en-US" altLang="zh-CN" sz="1900" dirty="0"/>
              <a:t>=65; j=66; </a:t>
            </a:r>
            <a:r>
              <a:rPr lang="zh-CN" altLang="en-US" sz="1900" dirty="0"/>
              <a:t>因为</a:t>
            </a:r>
            <a:r>
              <a:rPr lang="en-US" altLang="zh-CN" sz="1900" dirty="0"/>
              <a:t>'A'</a:t>
            </a:r>
            <a:r>
              <a:rPr lang="zh-CN" altLang="en-US" sz="1900" dirty="0"/>
              <a:t>和</a:t>
            </a:r>
            <a:r>
              <a:rPr lang="en-US" altLang="zh-CN" sz="1900" dirty="0"/>
              <a:t>'B'</a:t>
            </a:r>
            <a:r>
              <a:rPr lang="zh-CN" altLang="en-US" sz="1900" dirty="0"/>
              <a:t>的</a:t>
            </a:r>
            <a:r>
              <a:rPr lang="en-US" altLang="zh-CN" sz="1900" dirty="0"/>
              <a:t>ASCII</a:t>
            </a:r>
            <a:r>
              <a:rPr lang="zh-CN" altLang="en-US" sz="1900" dirty="0"/>
              <a:t>码为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。在程序的第</a:t>
            </a:r>
            <a:r>
              <a:rPr lang="en-US" altLang="zh-CN" sz="1900" dirty="0"/>
              <a:t>5</a:t>
            </a:r>
            <a:r>
              <a:rPr lang="zh-CN" altLang="en-US" sz="1900" dirty="0"/>
              <a:t>行和第</a:t>
            </a:r>
            <a:r>
              <a:rPr lang="en-US" altLang="zh-CN" sz="1900" dirty="0"/>
              <a:t>6</a:t>
            </a:r>
            <a:r>
              <a:rPr lang="zh-CN" altLang="en-US" sz="1900" dirty="0"/>
              <a:t>行是把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直接存放到</a:t>
            </a:r>
            <a:r>
              <a:rPr lang="en-US" altLang="zh-CN" sz="1900" dirty="0" err="1"/>
              <a:t>i</a:t>
            </a:r>
            <a:r>
              <a:rPr lang="zh-CN" altLang="en-US" sz="1900" dirty="0"/>
              <a:t>和</a:t>
            </a:r>
            <a:r>
              <a:rPr lang="en-US" altLang="zh-CN" sz="1900" dirty="0"/>
              <a:t>j</a:t>
            </a:r>
            <a:r>
              <a:rPr lang="zh-CN" altLang="en-US" sz="1900" dirty="0"/>
              <a:t>的内存单元中。因此输出</a:t>
            </a:r>
            <a:r>
              <a:rPr lang="en-US" altLang="zh-CN" sz="1900" dirty="0"/>
              <a:t>65</a:t>
            </a:r>
            <a:r>
              <a:rPr lang="zh-CN" altLang="en-US" sz="1900" dirty="0"/>
              <a:t>和</a:t>
            </a:r>
            <a:r>
              <a:rPr lang="en-US" altLang="zh-CN" sz="1900" dirty="0"/>
              <a:t>66</a:t>
            </a:r>
            <a:r>
              <a:rPr lang="zh-CN" altLang="en-US" sz="1900" dirty="0"/>
              <a:t>。</a:t>
            </a:r>
          </a:p>
          <a:p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DE1986-0B57-43E8-B096-FE47469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0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899744-2E79-4A0E-B6FD-1D423DC5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512012-C861-4735-9B58-938C7E9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Integer Numbers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09895-7064-448D-B250-9B622232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58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447E-2B0E-4CEF-90F6-274D2C34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字符与字符串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5BD3-4BE8-4781-9539-09921EDC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char c;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定义一个字符变量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c='a’;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正确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c=“a”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错误，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只能容纳一个字符字符串常量要用字符数组来存放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7BEC6-1A5A-4CA0-8850-BBDEA701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93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0289-4CC1-48A5-B649-4D4B0DEA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有符号数据传给无符号变量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9CB0B-E982-4427-85C4-4C663608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endParaRPr lang="zh-CN" altLang="en-US" sz="2000" dirty="0">
              <a:solidFill>
                <a:srgbClr val="DC323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unsigned short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short int</a:t>
            </a:r>
            <a:r>
              <a:rPr lang="zh-CN" altLang="en-US" sz="20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=-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"a="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20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en-US" altLang="zh-CN" sz="20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09C3A-CAB2-4F30-9261-768F358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12B340-C728-45C8-9062-2ED81770A691}"/>
              </a:ext>
            </a:extLst>
          </p:cNvPr>
          <p:cNvSpPr txBox="1"/>
          <p:nvPr/>
        </p:nvSpPr>
        <p:spPr>
          <a:xfrm>
            <a:off x="5373652" y="1825625"/>
            <a:ext cx="609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不同类型的整型数据间的赋值归根到底就是一条</a:t>
            </a:r>
            <a:r>
              <a:rPr lang="en-US" altLang="zh-CN" dirty="0"/>
              <a:t>: </a:t>
            </a:r>
            <a:r>
              <a:rPr lang="zh-CN" altLang="en-US" dirty="0"/>
              <a:t>按存储单元中的存储形式直接传送。</a:t>
            </a:r>
          </a:p>
        </p:txBody>
      </p:sp>
    </p:spTree>
    <p:extLst>
      <p:ext uri="{BB962C8B-B14F-4D97-AF65-F5344CB8AC3E}">
        <p14:creationId xmlns:p14="http://schemas.microsoft.com/office/powerpoint/2010/main" val="1786556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8C4E6FC4-1989-42D6-AB1D-BD75B7BDDFA2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</a:t>
            </a:r>
            <a:r>
              <a:rPr lang="en-US" altLang="zh-CN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20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zh-CN" altLang="en-US" sz="2000" dirty="0"/>
              <a:t>”与“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r>
              <a:rPr lang="zh-CN" altLang="en-US" sz="2000" dirty="0"/>
              <a:t>是注释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规定在一行中如果出现“</a:t>
            </a:r>
            <a:r>
              <a:rPr lang="en-US" altLang="zh-CN" sz="2000" dirty="0"/>
              <a:t>//”,</a:t>
            </a:r>
            <a:r>
              <a:rPr lang="zh-CN" altLang="en-US" sz="2000" dirty="0"/>
              <a:t>则从它开始到本行末尾之间的全部内容都作为注释。</a:t>
            </a:r>
          </a:p>
          <a:p>
            <a:r>
              <a:rPr lang="zh-CN" altLang="en-US" sz="2000" dirty="0"/>
              <a:t>注释只是给人看的</a:t>
            </a:r>
            <a:r>
              <a:rPr lang="en-US" altLang="zh-CN" sz="2000" dirty="0"/>
              <a:t>,</a:t>
            </a:r>
            <a:r>
              <a:rPr lang="zh-CN" altLang="en-US" sz="2000" dirty="0"/>
              <a:t>而不是让计算机操作的。</a:t>
            </a:r>
            <a:endParaRPr lang="en-US" altLang="zh-CN" sz="2000" dirty="0"/>
          </a:p>
          <a:p>
            <a:r>
              <a:rPr lang="zh-CN" altLang="en-US" sz="2000" dirty="0"/>
              <a:t>对程序编译时将忽略注释部分</a:t>
            </a:r>
            <a:r>
              <a:rPr lang="en-US" altLang="zh-CN" sz="2000" dirty="0"/>
              <a:t>,</a:t>
            </a:r>
            <a:r>
              <a:rPr lang="zh-CN" altLang="en-US" sz="2000" dirty="0"/>
              <a:t>不转换成目标代码</a:t>
            </a:r>
            <a:r>
              <a:rPr lang="en-US" altLang="zh-CN" sz="2000" dirty="0"/>
              <a:t>,</a:t>
            </a:r>
            <a:r>
              <a:rPr lang="zh-CN" altLang="en-US" sz="2000" dirty="0"/>
              <a:t>因此对运行不起作用。</a:t>
            </a:r>
            <a:endParaRPr lang="zh-CN" altLang="en-US" sz="20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859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8C4E6FC4-1989-42D6-AB1D-BD75B7BDDFA2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看程序中的第</a:t>
            </a:r>
            <a:r>
              <a:rPr lang="en-US" altLang="zh-CN" sz="2000" dirty="0"/>
              <a:t>3</a:t>
            </a:r>
            <a:r>
              <a:rPr lang="zh-CN" altLang="en-US" sz="2000" dirty="0"/>
              <a:t>行，其中用</a:t>
            </a:r>
            <a:r>
              <a:rPr lang="en-US" altLang="zh-CN" sz="2000" dirty="0"/>
              <a:t>main</a:t>
            </a:r>
            <a:r>
              <a:rPr lang="zh-CN" altLang="en-US" sz="2000" dirty="0"/>
              <a:t>代表“主函数”的名字。每一个</a:t>
            </a:r>
            <a:r>
              <a:rPr lang="en-US" altLang="zh-CN" sz="2000" dirty="0"/>
              <a:t>C++</a:t>
            </a:r>
            <a:r>
              <a:rPr lang="zh-CN" altLang="en-US" sz="2000" dirty="0"/>
              <a:t>程序都必须有一个 </a:t>
            </a:r>
            <a:r>
              <a:rPr lang="en-US" altLang="zh-CN" sz="2000" dirty="0"/>
              <a:t>main </a:t>
            </a:r>
            <a:r>
              <a:rPr lang="zh-CN" altLang="en-US" sz="2000" dirty="0"/>
              <a:t>函数。</a:t>
            </a:r>
            <a:r>
              <a:rPr lang="en-US" altLang="zh-CN" sz="2000" dirty="0"/>
              <a:t>main</a:t>
            </a:r>
            <a:r>
              <a:rPr lang="zh-CN" altLang="en-US" sz="2000" dirty="0"/>
              <a:t>前面的</a:t>
            </a:r>
            <a:r>
              <a:rPr lang="en-US" altLang="zh-CN" sz="2000" dirty="0"/>
              <a:t>int</a:t>
            </a:r>
            <a:r>
              <a:rPr lang="zh-CN" altLang="en-US" sz="2000" dirty="0"/>
              <a:t>的作用是声明函数的类型为整型（标准</a:t>
            </a:r>
            <a:r>
              <a:rPr lang="en-US" altLang="zh-CN" sz="2000" dirty="0"/>
              <a:t>C++</a:t>
            </a:r>
            <a:r>
              <a:rPr lang="zh-CN" altLang="en-US" sz="2000" dirty="0"/>
              <a:t>规定</a:t>
            </a:r>
            <a:r>
              <a:rPr lang="en-US" altLang="zh-CN" sz="2000" dirty="0"/>
              <a:t>main</a:t>
            </a:r>
            <a:r>
              <a:rPr lang="zh-CN" altLang="en-US" sz="2000" dirty="0"/>
              <a:t>函数必须声明为</a:t>
            </a:r>
            <a:r>
              <a:rPr lang="en-US" altLang="zh-CN" sz="2000" dirty="0"/>
              <a:t>int</a:t>
            </a:r>
            <a:r>
              <a:rPr lang="zh-CN" altLang="en-US" sz="2000" dirty="0"/>
              <a:t>型）。</a:t>
            </a:r>
            <a:endParaRPr lang="en-US" altLang="zh-CN" sz="2000" dirty="0"/>
          </a:p>
          <a:p>
            <a:r>
              <a:rPr lang="zh-CN" altLang="en-US" sz="2000" dirty="0"/>
              <a:t>有的操作系统</a:t>
            </a:r>
            <a:r>
              <a:rPr lang="en-US" altLang="zh-CN" sz="2000" dirty="0"/>
              <a:t>(</a:t>
            </a:r>
            <a:r>
              <a:rPr lang="zh-CN" altLang="en-US" sz="2000" dirty="0"/>
              <a:t>如</a:t>
            </a:r>
            <a:r>
              <a:rPr lang="en-US" altLang="zh-CN" sz="2000" dirty="0"/>
              <a:t>UNIX</a:t>
            </a:r>
            <a:r>
              <a:rPr lang="zh-CN" altLang="en-US" sz="2000" dirty="0"/>
              <a:t>、</a:t>
            </a:r>
            <a:r>
              <a:rPr lang="en-US" altLang="zh-CN" sz="2000" dirty="0"/>
              <a:t>Linux)</a:t>
            </a:r>
            <a:r>
              <a:rPr lang="zh-CN" altLang="en-US" sz="2000" dirty="0"/>
              <a:t>要求执行一个程序后必须向操作系统返回一个数值。</a:t>
            </a:r>
            <a:endParaRPr lang="en-US" altLang="zh-CN" sz="2000" dirty="0"/>
          </a:p>
          <a:p>
            <a:pPr lvl="1"/>
            <a:r>
              <a:rPr lang="zh-CN" altLang="en-US" sz="1800" dirty="0"/>
              <a:t>因此，</a:t>
            </a:r>
            <a:r>
              <a:rPr lang="en-US" altLang="zh-CN" sz="1800" dirty="0"/>
              <a:t>C++</a:t>
            </a:r>
            <a:r>
              <a:rPr lang="zh-CN" altLang="en-US" sz="1800" dirty="0"/>
              <a:t>的处理是这样的：如果程序正常执行，则向操作系统返回数值</a:t>
            </a:r>
            <a:r>
              <a:rPr lang="en-US" altLang="zh-CN" sz="1800" dirty="0"/>
              <a:t>0,</a:t>
            </a:r>
            <a:r>
              <a:rPr lang="zh-CN" altLang="en-US" sz="1800" dirty="0"/>
              <a:t>否则返回数值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7201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函数体是由大括号</a:t>
            </a:r>
            <a:r>
              <a:rPr lang="en-US" altLang="zh-CN" sz="2000" dirty="0"/>
              <a:t>{}</a:t>
            </a:r>
            <a:r>
              <a:rPr lang="zh-CN" altLang="en-US" sz="2000" dirty="0"/>
              <a:t>括起来的。</a:t>
            </a:r>
            <a:endParaRPr lang="en-US" altLang="zh-CN" sz="2000" dirty="0"/>
          </a:p>
          <a:p>
            <a:r>
              <a:rPr lang="zh-CN" altLang="en-US" sz="2000" dirty="0"/>
              <a:t>本例中主函数内有一个以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开头的语句。</a:t>
            </a:r>
            <a:endParaRPr lang="en-US" altLang="zh-CN" sz="2000" dirty="0"/>
          </a:p>
          <a:p>
            <a:pPr lvl="1"/>
            <a:r>
              <a:rPr lang="en-US" altLang="zh-CN" sz="1600" dirty="0" err="1"/>
              <a:t>cout</a:t>
            </a:r>
            <a:r>
              <a:rPr lang="zh-CN" altLang="en-US" sz="1600" dirty="0"/>
              <a:t>是由</a:t>
            </a:r>
            <a:r>
              <a:rPr lang="en-US" altLang="zh-CN" sz="1600" dirty="0"/>
              <a:t>c</a:t>
            </a:r>
            <a:r>
              <a:rPr lang="zh-CN" altLang="en-US" sz="1600" dirty="0"/>
              <a:t>和</a:t>
            </a:r>
            <a:r>
              <a:rPr lang="en-US" altLang="zh-CN" sz="1600" dirty="0"/>
              <a:t>out</a:t>
            </a:r>
            <a:r>
              <a:rPr lang="zh-CN" altLang="en-US" sz="1600" dirty="0"/>
              <a:t>两个单词组成，顾名思义</a:t>
            </a:r>
            <a:r>
              <a:rPr lang="en-US" altLang="zh-CN" sz="1600" dirty="0"/>
              <a:t>,</a:t>
            </a:r>
            <a:r>
              <a:rPr lang="zh-CN" altLang="en-US" sz="1600" dirty="0"/>
              <a:t>它是</a:t>
            </a:r>
            <a:r>
              <a:rPr lang="en-US" altLang="zh-CN" sz="1600" dirty="0"/>
              <a:t>C++</a:t>
            </a:r>
            <a:r>
              <a:rPr lang="zh-CN" altLang="en-US" sz="1600" dirty="0"/>
              <a:t>用于输出的语句。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cout</a:t>
            </a:r>
            <a:r>
              <a:rPr lang="zh-CN" altLang="en-US" sz="1600" dirty="0"/>
              <a:t>实际上是 </a:t>
            </a:r>
            <a:r>
              <a:rPr lang="en-US" altLang="zh-CN" sz="1600" dirty="0"/>
              <a:t>C++</a:t>
            </a:r>
            <a:r>
              <a:rPr lang="zh-CN" altLang="en-US" sz="1600" dirty="0"/>
              <a:t>系统定义的对象名，称为输出流对象。</a:t>
            </a:r>
            <a:endParaRPr lang="en-US" altLang="zh-CN" sz="1600" dirty="0"/>
          </a:p>
          <a:p>
            <a:pPr lvl="1"/>
            <a:r>
              <a:rPr lang="zh-CN" altLang="en-US" sz="1600" dirty="0"/>
              <a:t>在没有学习对象和输出流对象以前，为了便于理解和使用</a:t>
            </a:r>
            <a:r>
              <a:rPr lang="en-US" altLang="zh-CN" sz="1600" dirty="0"/>
              <a:t>,</a:t>
            </a:r>
            <a:r>
              <a:rPr lang="zh-CN" altLang="en-US" sz="1600" dirty="0"/>
              <a:t>我们把用“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”</a:t>
            </a:r>
            <a:r>
              <a:rPr lang="zh-CN" altLang="en-US" sz="1600" dirty="0"/>
              <a:t>和“</a:t>
            </a:r>
            <a:r>
              <a:rPr lang="en-US" altLang="zh-CN" sz="1600" dirty="0"/>
              <a:t>&lt;&lt;”</a:t>
            </a:r>
            <a:r>
              <a:rPr lang="zh-CN" altLang="en-US" sz="1600" dirty="0"/>
              <a:t>实现输出的语句简称为</a:t>
            </a:r>
            <a:r>
              <a:rPr lang="en-US" altLang="zh-CN" sz="1600" dirty="0" err="1"/>
              <a:t>cout</a:t>
            </a:r>
            <a:r>
              <a:rPr lang="zh-CN" altLang="en-US" sz="1600" dirty="0"/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2184873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</a:t>
            </a:r>
            <a:r>
              <a:rPr lang="en-US" altLang="zh-CN" sz="2000" dirty="0"/>
              <a:t>&lt;&lt;”</a:t>
            </a:r>
            <a:r>
              <a:rPr lang="zh-CN" altLang="en-US" sz="2000" dirty="0"/>
              <a:t>是“插入运算符”，与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配合使用</a:t>
            </a:r>
            <a:endParaRPr lang="en-US" altLang="zh-CN" sz="2000" dirty="0"/>
          </a:p>
          <a:p>
            <a:r>
              <a:rPr lang="zh-CN" altLang="en-US" sz="2000" dirty="0"/>
              <a:t>在本例中它的作用是将运算符“</a:t>
            </a:r>
            <a:r>
              <a:rPr lang="en-US" altLang="zh-CN" sz="2000" dirty="0"/>
              <a:t>&lt;&lt;”</a:t>
            </a:r>
            <a:r>
              <a:rPr lang="zh-CN" altLang="en-US" sz="2000" dirty="0"/>
              <a:t>右侧双撇号内的字符串</a:t>
            </a:r>
            <a:r>
              <a:rPr lang="en-US" altLang="zh-CN" sz="2000" dirty="0"/>
              <a:t>“This is a C++ program.”</a:t>
            </a:r>
            <a:r>
              <a:rPr lang="zh-CN" altLang="en-US" sz="2000" dirty="0"/>
              <a:t>插入到输出的队列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中（输出的队列也称作“输出流”）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系统将输出流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的内容输出到系统指定的设备（一般为显示器</a:t>
            </a:r>
            <a:r>
              <a:rPr lang="en-US" altLang="zh-CN" sz="2000" dirty="0"/>
              <a:t>/</a:t>
            </a:r>
            <a:r>
              <a:rPr lang="zh-CN" altLang="en-US" sz="2000" dirty="0"/>
              <a:t>终端）中。注意</a:t>
            </a:r>
            <a:r>
              <a:rPr lang="en-US" altLang="zh-CN" sz="2000" dirty="0"/>
              <a:t>C++</a:t>
            </a:r>
            <a:r>
              <a:rPr lang="zh-CN" altLang="en-US" sz="2000" dirty="0"/>
              <a:t>所有语句最后都应当有一个分号。</a:t>
            </a:r>
          </a:p>
        </p:txBody>
      </p:sp>
    </p:spTree>
    <p:extLst>
      <p:ext uri="{BB962C8B-B14F-4D97-AF65-F5344CB8AC3E}">
        <p14:creationId xmlns:p14="http://schemas.microsoft.com/office/powerpoint/2010/main" val="3347462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程序的第</a:t>
            </a:r>
            <a:r>
              <a:rPr lang="en-US" altLang="zh-CN" sz="2000" dirty="0"/>
              <a:t>1</a:t>
            </a:r>
            <a:r>
              <a:rPr lang="zh-CN" altLang="en-US" sz="2000" dirty="0"/>
              <a:t>行“</a:t>
            </a:r>
            <a:r>
              <a:rPr lang="en-US" altLang="zh-CN" sz="2000" dirty="0"/>
              <a:t>#include &lt;iostream&gt;”</a:t>
            </a:r>
            <a:r>
              <a:rPr lang="zh-CN" altLang="en-US" sz="2000" dirty="0"/>
              <a:t>，这不是</a:t>
            </a:r>
            <a:r>
              <a:rPr lang="en-US" altLang="zh-CN" sz="2000" dirty="0"/>
              <a:t>C++</a:t>
            </a:r>
            <a:r>
              <a:rPr lang="zh-CN" altLang="en-US" sz="2000" dirty="0"/>
              <a:t>的语句，而是</a:t>
            </a:r>
            <a:r>
              <a:rPr lang="en-US" altLang="zh-CN" sz="2000" dirty="0"/>
              <a:t>C++</a:t>
            </a:r>
            <a:r>
              <a:rPr lang="zh-CN" altLang="en-US" sz="2000" dirty="0"/>
              <a:t>的一个预处理指令，它以“</a:t>
            </a:r>
            <a:r>
              <a:rPr lang="en-US" altLang="zh-CN" sz="2000" dirty="0"/>
              <a:t>#”</a:t>
            </a:r>
            <a:r>
              <a:rPr lang="zh-CN" altLang="en-US" sz="2000" dirty="0"/>
              <a:t>开头以与</a:t>
            </a:r>
            <a:r>
              <a:rPr lang="en-US" altLang="zh-CN" sz="2000" dirty="0"/>
              <a:t>C++</a:t>
            </a:r>
            <a:r>
              <a:rPr lang="zh-CN" altLang="en-US" sz="2000" dirty="0"/>
              <a:t>语句相区别，行的末尾没有分号。</a:t>
            </a:r>
          </a:p>
          <a:p>
            <a:r>
              <a:rPr lang="en-US" altLang="zh-CN" sz="2000" dirty="0"/>
              <a:t>“#include &lt;iostream&gt;”</a:t>
            </a:r>
            <a:r>
              <a:rPr lang="zh-CN" altLang="en-US" sz="2000" dirty="0"/>
              <a:t>是一个“包含指令”，它的作用是将文件</a:t>
            </a:r>
            <a:r>
              <a:rPr lang="en-US" altLang="zh-CN" sz="2000" dirty="0"/>
              <a:t>iostream</a:t>
            </a:r>
            <a:r>
              <a:rPr lang="zh-CN" altLang="en-US" sz="2000" dirty="0"/>
              <a:t>的内容包含到该命令所在的程序文件中，代替该指令。</a:t>
            </a:r>
          </a:p>
        </p:txBody>
      </p:sp>
    </p:spTree>
    <p:extLst>
      <p:ext uri="{BB962C8B-B14F-4D97-AF65-F5344CB8AC3E}">
        <p14:creationId xmlns:p14="http://schemas.microsoft.com/office/powerpoint/2010/main" val="810883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文件</a:t>
            </a:r>
            <a:r>
              <a:rPr lang="en-US" altLang="zh-CN" sz="2000" dirty="0"/>
              <a:t>iostream</a:t>
            </a:r>
            <a:r>
              <a:rPr lang="zh-CN" altLang="en-US" sz="2000" dirty="0"/>
              <a:t>的作用是向程序提供输入或输出时所需要的一些信息。</a:t>
            </a:r>
            <a:endParaRPr lang="en-US" altLang="zh-CN" sz="2000" dirty="0"/>
          </a:p>
          <a:p>
            <a:r>
              <a:rPr lang="en-US" altLang="zh-CN" sz="2000" dirty="0"/>
              <a:t>iostream</a:t>
            </a:r>
            <a:r>
              <a:rPr lang="zh-CN" altLang="en-US" sz="2000" dirty="0"/>
              <a:t>是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o stream 3</a:t>
            </a:r>
            <a:r>
              <a:rPr lang="zh-CN" altLang="en-US" sz="2000" dirty="0"/>
              <a:t>个词的组合，代表“输入输出流”</a:t>
            </a:r>
            <a:endParaRPr lang="en-US" altLang="zh-CN" sz="2000" dirty="0"/>
          </a:p>
          <a:p>
            <a:r>
              <a:rPr lang="zh-CN" altLang="en-US" sz="2000" dirty="0"/>
              <a:t>由于这类文件都放在程序单元的开头，所以称为“头文件”</a:t>
            </a:r>
            <a:r>
              <a:rPr lang="en-US" altLang="zh-CN" sz="2000" dirty="0"/>
              <a:t>(header file)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在程序进行编译时，先对所有的预处理命令进行处理，将头文件的具体内容代替  </a:t>
            </a:r>
            <a:r>
              <a:rPr lang="en-US" altLang="zh-CN" sz="2000" dirty="0"/>
              <a:t>#include </a:t>
            </a:r>
            <a:r>
              <a:rPr lang="zh-CN" altLang="en-US" sz="2000" dirty="0"/>
              <a:t>指令，然后再对该程序单元进行整体编译。</a:t>
            </a:r>
          </a:p>
        </p:txBody>
      </p:sp>
    </p:spTree>
    <p:extLst>
      <p:ext uri="{BB962C8B-B14F-4D97-AF65-F5344CB8AC3E}">
        <p14:creationId xmlns:p14="http://schemas.microsoft.com/office/powerpoint/2010/main" val="3049073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程序的第</a:t>
            </a:r>
            <a:r>
              <a:rPr lang="en-US" altLang="zh-CN" sz="2000" dirty="0"/>
              <a:t>2</a:t>
            </a:r>
            <a:r>
              <a:rPr lang="zh-CN" altLang="en-US" sz="2000" dirty="0"/>
              <a:t>行“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的意思是“使用命名空间</a:t>
            </a:r>
            <a:r>
              <a:rPr lang="en-US" altLang="zh-CN" sz="2000" dirty="0"/>
              <a:t>std”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C++</a:t>
            </a:r>
            <a:r>
              <a:rPr lang="zh-CN" altLang="en-US" sz="2000" dirty="0"/>
              <a:t>标准库中的类和函数是在命名空间</a:t>
            </a:r>
            <a:r>
              <a:rPr lang="en-US" altLang="zh-CN" sz="2000" dirty="0"/>
              <a:t>std</a:t>
            </a:r>
            <a:r>
              <a:rPr lang="zh-CN" altLang="en-US" sz="2000" dirty="0"/>
              <a:t>中声明的。</a:t>
            </a:r>
            <a:endParaRPr lang="en-US" altLang="zh-CN" sz="2000" dirty="0"/>
          </a:p>
          <a:p>
            <a:r>
              <a:rPr lang="zh-CN" altLang="en-US" sz="2000" dirty="0"/>
              <a:t>因此程序中如果需要使用</a:t>
            </a:r>
            <a:r>
              <a:rPr lang="en-US" altLang="zh-CN" sz="2000" dirty="0"/>
              <a:t>C++</a:t>
            </a:r>
            <a:r>
              <a:rPr lang="zh-CN" altLang="en-US" sz="2000" dirty="0"/>
              <a:t>标准库中的有关内容（例如</a:t>
            </a:r>
            <a:r>
              <a:rPr lang="en-US" altLang="zh-CN" sz="2000" dirty="0"/>
              <a:t>iostream</a:t>
            </a:r>
            <a:r>
              <a:rPr lang="zh-CN" altLang="en-US" sz="2000" dirty="0"/>
              <a:t>头文件所包含的标准函数），就需要用“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来作声明，表示要用命名空间</a:t>
            </a:r>
            <a:r>
              <a:rPr lang="en-US" altLang="zh-CN" sz="2000" dirty="0"/>
              <a:t>std</a:t>
            </a:r>
            <a:r>
              <a:rPr lang="zh-CN" altLang="en-US" sz="2000" dirty="0"/>
              <a:t>中的声明（否则在编译时遇到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会报错）。</a:t>
            </a:r>
          </a:p>
        </p:txBody>
      </p:sp>
    </p:spTree>
    <p:extLst>
      <p:ext uri="{BB962C8B-B14F-4D97-AF65-F5344CB8AC3E}">
        <p14:creationId xmlns:p14="http://schemas.microsoft.com/office/powerpoint/2010/main" val="3892689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8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包含头文件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的命名空间</a:t>
            </a:r>
            <a:r>
              <a:rPr lang="en-US" altLang="zh-CN" sz="18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8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8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"This is a C++ program."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8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en-US" altLang="zh-CN" sz="18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3721532"/>
            <a:ext cx="10888576" cy="2683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“命名空间”是</a:t>
            </a:r>
            <a:r>
              <a:rPr lang="en-US" altLang="zh-CN" sz="2000" dirty="0"/>
              <a:t>C++</a:t>
            </a:r>
            <a:r>
              <a:rPr lang="zh-CN" altLang="en-US" sz="2000" dirty="0"/>
              <a:t>为了在开发大型软件的时候，尤其是多团队同时开发不同部分时，避免变量“重名”现象而提出的概念，</a:t>
            </a:r>
          </a:p>
          <a:p>
            <a:r>
              <a:rPr lang="zh-CN" altLang="en-US" sz="2000" dirty="0"/>
              <a:t>如果程序有输入或输出时，使用”</a:t>
            </a:r>
            <a:r>
              <a:rPr lang="en-US" altLang="zh-CN" sz="2000" dirty="0"/>
              <a:t>#include &lt;iostream&gt;”</a:t>
            </a:r>
            <a:r>
              <a:rPr lang="zh-CN" altLang="en-US" sz="2000" dirty="0"/>
              <a:t>预处理指令以提供必要的信息，紧接着用“</a:t>
            </a:r>
            <a:r>
              <a:rPr lang="en-US" altLang="zh-CN" sz="2000" dirty="0"/>
              <a:t>using namespace std;”</a:t>
            </a:r>
            <a:r>
              <a:rPr lang="zh-CN" altLang="en-US" sz="2000" dirty="0"/>
              <a:t>，这样在程序中就可以调用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等标准库里的函数了。</a:t>
            </a:r>
          </a:p>
        </p:txBody>
      </p:sp>
    </p:spTree>
    <p:extLst>
      <p:ext uri="{BB962C8B-B14F-4D97-AF65-F5344CB8AC3E}">
        <p14:creationId xmlns:p14="http://schemas.microsoft.com/office/powerpoint/2010/main" val="66417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zh-CN" altLang="en-US" dirty="0"/>
              <a:t>是最常用的整数类型</a:t>
            </a:r>
            <a:endParaRPr kumimoji="1" lang="en-US" altLang="zh-CN" dirty="0"/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声明变量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j = 10;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声明并初始化</a:t>
            </a:r>
            <a:r>
              <a:rPr kumimoji="1" lang="en-US" altLang="zh-CN" dirty="0">
                <a:latin typeface="Courier" pitchFamily="2" charset="0"/>
              </a:rPr>
              <a:t> 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k = 20;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赋值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  <a:latin typeface="Courier" pitchFamily="2" charset="0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编译器会报错吗</a:t>
            </a:r>
            <a:r>
              <a:rPr kumimoji="1" lang="en-US" altLang="zh-CN" dirty="0"/>
              <a:t>?</a:t>
            </a:r>
          </a:p>
          <a:p>
            <a:pPr marL="685800" lvl="1" indent="0">
              <a:buNone/>
            </a:pPr>
            <a:r>
              <a:rPr kumimoji="1" lang="en-US" altLang="zh-CN" dirty="0">
                <a:latin typeface="Courier" pitchFamily="2" charset="0"/>
              </a:rPr>
              <a:t>int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latin typeface="Courier" pitchFamily="2" charset="0"/>
              </a:rPr>
              <a:t>cout</a:t>
            </a:r>
            <a:r>
              <a:rPr kumimoji="1" lang="en-US" altLang="zh-CN" dirty="0">
                <a:latin typeface="Courier" pitchFamily="2" charset="0"/>
              </a:rPr>
              <a:t> &lt;&lt; </a:t>
            </a:r>
            <a:r>
              <a:rPr kumimoji="1" lang="en-US" altLang="zh-CN" dirty="0" err="1">
                <a:latin typeface="Courier" pitchFamily="2" charset="0"/>
              </a:rPr>
              <a:t>i</a:t>
            </a:r>
            <a:r>
              <a:rPr kumimoji="1" lang="en-US" altLang="zh-CN" dirty="0">
                <a:latin typeface="Courier" pitchFamily="2" charset="0"/>
              </a:rPr>
              <a:t>;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//</a:t>
            </a:r>
            <a:r>
              <a:rPr kumimoji="1" lang="en-US" altLang="zh-CN" dirty="0" err="1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i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的值是什么？</a:t>
            </a:r>
            <a:endParaRPr kumimoji="1" lang="en-US" altLang="zh-C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求两数之和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本行是注释行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6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预处理指令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使用命名空间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主函数首部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6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函数体开始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定义变量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输入变量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赋值语句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a+b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如程序正常结束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向操作系统返回一个零值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函数结束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4538684"/>
            <a:ext cx="10888576" cy="18662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行是声明部分</a:t>
            </a:r>
            <a:r>
              <a:rPr lang="en-US" altLang="zh-CN" sz="2000" dirty="0"/>
              <a:t>,</a:t>
            </a:r>
            <a:r>
              <a:rPr lang="zh-CN" altLang="en-US" sz="2000" dirty="0"/>
              <a:t>定义变量</a:t>
            </a:r>
            <a:r>
              <a:rPr lang="en-US" altLang="zh-CN" sz="2000" dirty="0"/>
              <a:t>a,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sum</a:t>
            </a:r>
            <a:r>
              <a:rPr lang="zh-CN" altLang="en-US" sz="2000" dirty="0"/>
              <a:t>为整型</a:t>
            </a:r>
            <a:r>
              <a:rPr lang="en-US" altLang="zh-CN" sz="2000" dirty="0"/>
              <a:t>(int)</a:t>
            </a:r>
            <a:r>
              <a:rPr lang="zh-CN" altLang="en-US" sz="2000" dirty="0"/>
              <a:t>变量。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8</a:t>
            </a:r>
            <a:r>
              <a:rPr lang="zh-CN" altLang="en-US" sz="2000" dirty="0"/>
              <a:t>行是输入语句，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是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in</a:t>
            </a:r>
            <a:r>
              <a:rPr lang="zh-CN" altLang="en-US" sz="2000" dirty="0"/>
              <a:t>两单词的组合</a:t>
            </a:r>
            <a:r>
              <a:rPr lang="en-US" altLang="zh-CN" sz="2000" dirty="0"/>
              <a:t>,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类似，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是</a:t>
            </a:r>
            <a:r>
              <a:rPr lang="en-US" altLang="zh-CN" sz="2000" dirty="0"/>
              <a:t>C++</a:t>
            </a:r>
            <a:r>
              <a:rPr lang="zh-CN" altLang="en-US" sz="2000" dirty="0"/>
              <a:t>系统定义的输入流对象。</a:t>
            </a:r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&gt;&gt;”</a:t>
            </a:r>
            <a:r>
              <a:rPr lang="zh-CN" altLang="en-US" sz="2000" dirty="0"/>
              <a:t>是“提取运算符”，与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配合使用，其作用是从输入设备中（如键盘）提取数据送到输入流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r>
              <a:rPr lang="zh-CN" altLang="en-US" sz="2000" dirty="0"/>
              <a:t>在执行程序中的</a:t>
            </a:r>
            <a:r>
              <a:rPr lang="en-US" altLang="zh-CN" sz="2000" dirty="0" err="1"/>
              <a:t>cin</a:t>
            </a:r>
            <a:r>
              <a:rPr lang="zh-CN" altLang="en-US" sz="2000" dirty="0"/>
              <a:t>语句时，从键盘输入的第</a:t>
            </a:r>
            <a:r>
              <a:rPr lang="en-US" altLang="zh-CN" sz="2000" dirty="0"/>
              <a:t>1</a:t>
            </a:r>
            <a:r>
              <a:rPr lang="zh-CN" altLang="en-US" sz="2000" dirty="0"/>
              <a:t>个数据赋给整型变量</a:t>
            </a:r>
            <a:r>
              <a:rPr lang="en-US" altLang="zh-CN" sz="2000" dirty="0"/>
              <a:t>a</a:t>
            </a:r>
            <a:r>
              <a:rPr lang="zh-CN" altLang="en-US" sz="2000" dirty="0"/>
              <a:t>，输入的第</a:t>
            </a:r>
            <a:r>
              <a:rPr lang="en-US" altLang="zh-CN" sz="2000" dirty="0"/>
              <a:t>2</a:t>
            </a:r>
            <a:r>
              <a:rPr lang="zh-CN" altLang="en-US" sz="2000" dirty="0"/>
              <a:t>个数据赋给整型变量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8207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65501-FEAA-491F-85F7-F40BE1E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第二简单的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52A-C9FB-4E83-BF07-0F8AF04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C0759-A4B2-4B13-8A2B-7D1DB71F89F4}"/>
              </a:ext>
            </a:extLst>
          </p:cNvPr>
          <p:cNvSpPr txBox="1"/>
          <p:nvPr/>
        </p:nvSpPr>
        <p:spPr>
          <a:xfrm>
            <a:off x="764414" y="1491696"/>
            <a:ext cx="60966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求两数之和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本行是注释行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 </a:t>
            </a:r>
            <a:r>
              <a:rPr lang="en-US" altLang="zh-CN" sz="1600" dirty="0">
                <a:solidFill>
                  <a:srgbClr val="DC323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&lt;iostream&gt;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预处理指令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使用命名空间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main()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主函数首部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zh-CN" altLang="en-US" sz="1600" dirty="0">
              <a:solidFill>
                <a:srgbClr val="93A1A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函数体开始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rgbClr val="B58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定义变量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8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cin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&gt;&gt;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输入变量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和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sz="1600" dirty="0" err="1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赋值语句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1600" dirty="0" err="1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a+b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="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sum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&lt;&lt;</a:t>
            </a:r>
            <a:r>
              <a:rPr lang="en-US" altLang="zh-CN" sz="1600" dirty="0" err="1">
                <a:solidFill>
                  <a:srgbClr val="83949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输出语句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11 </a:t>
            </a:r>
            <a:r>
              <a:rPr lang="zh-CN" altLang="en-US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zh-CN" altLang="en-US" sz="1600" dirty="0">
                <a:solidFill>
                  <a:srgbClr val="8599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AA198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如程序正常结束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向操作系统返回一个零值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 </a:t>
            </a:r>
            <a:r>
              <a:rPr lang="en-US" altLang="zh-CN" sz="1600" dirty="0">
                <a:solidFill>
                  <a:srgbClr val="93A1A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1600" i="1" dirty="0">
                <a:solidFill>
                  <a:srgbClr val="586E7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函数结束</a:t>
            </a:r>
            <a:endParaRPr lang="zh-CN" altLang="en-US" sz="1600" dirty="0">
              <a:solidFill>
                <a:srgbClr val="586E75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5C551191-455C-4F58-B910-A010C7D85AFA}"/>
              </a:ext>
            </a:extLst>
          </p:cNvPr>
          <p:cNvSpPr txBox="1">
            <a:spLocks/>
          </p:cNvSpPr>
          <p:nvPr/>
        </p:nvSpPr>
        <p:spPr>
          <a:xfrm>
            <a:off x="684170" y="4538684"/>
            <a:ext cx="10888576" cy="186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第</a:t>
            </a:r>
            <a:r>
              <a:rPr lang="en-US" altLang="zh-CN" sz="2000" dirty="0"/>
              <a:t>9</a:t>
            </a:r>
            <a:r>
              <a:rPr lang="zh-CN" altLang="en-US" sz="2000" dirty="0"/>
              <a:t>行将</a:t>
            </a:r>
            <a:r>
              <a:rPr lang="en-US" altLang="zh-CN" sz="2000" dirty="0" err="1"/>
              <a:t>a+b</a:t>
            </a:r>
            <a:r>
              <a:rPr lang="zh-CN" altLang="en-US" sz="2000" dirty="0"/>
              <a:t>的值赋给整型变量</a:t>
            </a:r>
            <a:r>
              <a:rPr lang="en-US" altLang="zh-CN" sz="2000" dirty="0"/>
              <a:t>sum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10</a:t>
            </a:r>
            <a:r>
              <a:rPr lang="zh-CN" altLang="en-US" sz="2000" dirty="0"/>
              <a:t>行先输出字符串“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=”</a:t>
            </a:r>
            <a:r>
              <a:rPr lang="zh-CN" altLang="en-US" sz="2000" dirty="0"/>
              <a:t>，然后输出变量</a:t>
            </a:r>
            <a:r>
              <a:rPr lang="en-US" altLang="zh-CN" sz="2000" dirty="0"/>
              <a:t>sum</a:t>
            </a:r>
            <a:r>
              <a:rPr lang="zh-CN" altLang="en-US" sz="2000" dirty="0"/>
              <a:t>的值，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语句中的</a:t>
            </a:r>
            <a:r>
              <a:rPr lang="en-US" altLang="zh-CN" sz="2000" dirty="0" err="1"/>
              <a:t>endl</a:t>
            </a:r>
            <a:r>
              <a:rPr lang="zh-CN" altLang="en-US" sz="2000" dirty="0"/>
              <a:t>是</a:t>
            </a:r>
            <a:r>
              <a:rPr lang="en-US" altLang="zh-CN" sz="2000" dirty="0"/>
              <a:t>C++</a:t>
            </a:r>
            <a:r>
              <a:rPr lang="zh-CN" altLang="en-US" sz="2000" dirty="0"/>
              <a:t>输出时的控制符，作用是换行（</a:t>
            </a:r>
            <a:r>
              <a:rPr lang="en-US" altLang="zh-CN" sz="2000" dirty="0" err="1"/>
              <a:t>endl</a:t>
            </a:r>
            <a:r>
              <a:rPr lang="zh-CN" altLang="en-US" sz="2000" dirty="0"/>
              <a:t>是</a:t>
            </a:r>
            <a:r>
              <a:rPr lang="en-US" altLang="zh-CN" sz="2000" dirty="0"/>
              <a:t>end line</a:t>
            </a:r>
            <a:r>
              <a:rPr lang="zh-CN" altLang="en-US" sz="2000" dirty="0"/>
              <a:t>的缩写，表示本行结束）。因此在输出变量</a:t>
            </a:r>
            <a:r>
              <a:rPr lang="en-US" altLang="zh-CN" sz="2000" dirty="0"/>
              <a:t>sum</a:t>
            </a:r>
            <a:r>
              <a:rPr lang="zh-CN" altLang="en-US" sz="2000" dirty="0"/>
              <a:t>的值之后换行。</a:t>
            </a:r>
          </a:p>
        </p:txBody>
      </p:sp>
    </p:spTree>
    <p:extLst>
      <p:ext uri="{BB962C8B-B14F-4D97-AF65-F5344CB8AC3E}">
        <p14:creationId xmlns:p14="http://schemas.microsoft.com/office/powerpoint/2010/main" val="14747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3105D4-ECF6-5A60-5EB6-7ABDB40BA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99"/>
          <a:stretch/>
        </p:blipFill>
        <p:spPr>
          <a:xfrm>
            <a:off x="954950" y="4204537"/>
            <a:ext cx="8926345" cy="9963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40E1DEA-73F3-4465-AB8D-C0C5F1E481D0}"/>
              </a:ext>
            </a:extLst>
          </p:cNvPr>
          <p:cNvSpPr/>
          <p:nvPr/>
        </p:nvSpPr>
        <p:spPr>
          <a:xfrm>
            <a:off x="7582461" y="1490633"/>
            <a:ext cx="22988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no_initialization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93251B-4CC5-441B-BAEA-C88B47E7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4073278"/>
            <a:ext cx="8020309" cy="266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//bad: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没有初始化变量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354D5C-F007-4C29-8ADE-A9C3AF37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49" y="4306614"/>
            <a:ext cx="9595819" cy="194109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未初始化的变量可能会有随机值。</a:t>
            </a:r>
            <a:endParaRPr kumimoji="1" lang="en-US" altLang="zh-CN" dirty="0"/>
          </a:p>
          <a:p>
            <a:r>
              <a:rPr kumimoji="1" lang="zh-CN" altLang="en-US" dirty="0"/>
              <a:t>取决于不同编译器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操作系统。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请</a:t>
            </a:r>
            <a:r>
              <a:rPr kumimoji="1" lang="zh-CN" altLang="en-US" b="1" dirty="0">
                <a:solidFill>
                  <a:srgbClr val="FF0000"/>
                </a:solidFill>
              </a:rPr>
              <a:t>显式地</a:t>
            </a:r>
            <a:r>
              <a:rPr kumimoji="1" lang="zh-CN" altLang="en-US" dirty="0">
                <a:solidFill>
                  <a:srgbClr val="FF0000"/>
                </a:solidFill>
              </a:rPr>
              <a:t>初始化变量！</a:t>
            </a:r>
          </a:p>
        </p:txBody>
      </p:sp>
    </p:spTree>
    <p:extLst>
      <p:ext uri="{BB962C8B-B14F-4D97-AF65-F5344CB8AC3E}">
        <p14:creationId xmlns:p14="http://schemas.microsoft.com/office/powerpoint/2010/main" val="141703637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4553</Words>
  <Application>Microsoft Office PowerPoint</Application>
  <PresentationFormat>宽屏</PresentationFormat>
  <Paragraphs>704</Paragraphs>
  <Slides>61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Courier</vt:lpstr>
      <vt:lpstr>Menlo</vt:lpstr>
      <vt:lpstr>等线</vt:lpstr>
      <vt:lpstr>宋体</vt:lpstr>
      <vt:lpstr>Arial</vt:lpstr>
      <vt:lpstr>Consolas</vt:lpstr>
      <vt:lpstr>Courier New</vt:lpstr>
      <vt:lpstr>Times New Roman</vt:lpstr>
      <vt:lpstr>Wingdings</vt:lpstr>
      <vt:lpstr>WPS</vt:lpstr>
      <vt:lpstr>C++程序设计 第二节：数据类型和算术运算符</vt:lpstr>
      <vt:lpstr>关于课程</vt:lpstr>
      <vt:lpstr>回顾</vt:lpstr>
      <vt:lpstr>C++数据类型</vt:lpstr>
      <vt:lpstr>整数</vt:lpstr>
      <vt:lpstr>int</vt:lpstr>
      <vt:lpstr>变量初始化</vt:lpstr>
      <vt:lpstr>变量初始化</vt:lpstr>
      <vt:lpstr>变量初始化</vt:lpstr>
      <vt:lpstr>int</vt:lpstr>
      <vt:lpstr>怎么初始化</vt:lpstr>
      <vt:lpstr>int</vt:lpstr>
      <vt:lpstr>整数相除</vt:lpstr>
      <vt:lpstr>溢出</vt:lpstr>
      <vt:lpstr>signed 和 unsigned</vt:lpstr>
      <vt:lpstr>整数的不同数据类型</vt:lpstr>
      <vt:lpstr>PowerPoint 演示文稿</vt:lpstr>
      <vt:lpstr>sizeof</vt:lpstr>
      <vt:lpstr>size_t类型</vt:lpstr>
      <vt:lpstr>其他整数类型</vt:lpstr>
      <vt:lpstr>符号 char</vt:lpstr>
      <vt:lpstr>整数与符号</vt:lpstr>
      <vt:lpstr>布尔 bool</vt:lpstr>
      <vt:lpstr>布尔 bool</vt:lpstr>
      <vt:lpstr>C语言的布尔值</vt:lpstr>
      <vt:lpstr>固定宽度的整数类型（从 C++11开始）</vt:lpstr>
      <vt:lpstr>选择合适的整数类型</vt:lpstr>
      <vt:lpstr>浮点数</vt:lpstr>
      <vt:lpstr>输出是什么？</vt:lpstr>
      <vt:lpstr>思考一下</vt:lpstr>
      <vt:lpstr>理解计算</vt:lpstr>
      <vt:lpstr>浮点数格式</vt:lpstr>
      <vt:lpstr>浮点数 VS 整数</vt:lpstr>
      <vt:lpstr>浮点数的精确度</vt:lpstr>
      <vt:lpstr>inf 与 nan</vt:lpstr>
      <vt:lpstr>算术运算符</vt:lpstr>
      <vt:lpstr>常数</vt:lpstr>
      <vt:lpstr>const 类型修饰符</vt:lpstr>
      <vt:lpstr>auto (从 C++11开始)</vt:lpstr>
      <vt:lpstr>算术运算符</vt:lpstr>
      <vt:lpstr>其他操作符</vt:lpstr>
      <vt:lpstr>数据类型转换</vt:lpstr>
      <vt:lpstr>数据丢失</vt:lpstr>
      <vt:lpstr>结合律（Operator Associativity）</vt:lpstr>
      <vt:lpstr>除法</vt:lpstr>
      <vt:lpstr>针对不同类型的不同运算</vt:lpstr>
      <vt:lpstr>C/C++ 假设</vt:lpstr>
      <vt:lpstr>PowerPoint 演示文稿</vt:lpstr>
      <vt:lpstr>小例子：将字符赋给整型变量</vt:lpstr>
      <vt:lpstr>字符与字符串</vt:lpstr>
      <vt:lpstr>有符号数据传给无符号变量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最简单的C++程序</vt:lpstr>
      <vt:lpstr>第二简单的C++程序</vt:lpstr>
      <vt:lpstr>第二简单的C++程序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16</cp:revision>
  <dcterms:created xsi:type="dcterms:W3CDTF">2023-08-28T02:52:46Z</dcterms:created>
  <dcterms:modified xsi:type="dcterms:W3CDTF">2023-09-05T05:07:34Z</dcterms:modified>
</cp:coreProperties>
</file>