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2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8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7T05:14:3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C9222-C93E-A24C-B512-40CAB08887BB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1D83-61A6-2C4B-89D7-60CE7007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A4AF-30E3-1B49-88F7-3C3E1136D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A4AF-30E3-1B49-88F7-3C3E1136D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0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A4AF-30E3-1B49-88F7-3C3E1136D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A4AF-30E3-1B49-88F7-3C3E1136D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21F0D9-C34C-CE4C-A15F-6F6D5B6D557F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8FE1-352A-2045-856D-614A21CAF9FD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4BA0-B4C4-B241-9849-E4622BB60626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A91E-C667-1142-A101-DE7FADD3B1EB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021FA4-9FC5-8646-911C-8049F3FF8CC3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5EB2-D43B-E540-936A-8BE0AE673FDE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C4E-1515-D047-BECF-88B17CDB1D6D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8535-3067-C248-A807-26DB6B1D45E2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9D55-C2B2-F641-85B5-A03B80D9165F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3E7858-A1DA-C041-9F3D-483BC5F8D5A5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D6D4D-7BAD-1946-BE37-4B0BCBB14663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86A7F1-1730-6840-AEC4-727818A17D10}" type="datetime1">
              <a:rPr lang="en-US" smtClean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1B36-9655-3242-9062-0E3476DB9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045" y="1384541"/>
            <a:ext cx="8361229" cy="1364649"/>
          </a:xfrm>
        </p:spPr>
        <p:txBody>
          <a:bodyPr/>
          <a:lstStyle/>
          <a:p>
            <a:r>
              <a:rPr lang="en-US" sz="4800" dirty="0"/>
              <a:t>VALUE OF </a:t>
            </a:r>
            <a:r>
              <a:rPr lang="en-US" sz="4800" dirty="0" err="1"/>
              <a:t>lOCAL</a:t>
            </a:r>
            <a:r>
              <a:rPr lang="en-US" sz="4800" dirty="0"/>
              <a:t> </a:t>
            </a:r>
            <a:r>
              <a:rPr lang="en-US" sz="4800" dirty="0" err="1"/>
              <a:t>sHOWROOMS</a:t>
            </a:r>
            <a:r>
              <a:rPr lang="en-US" sz="4800" dirty="0"/>
              <a:t> TO ONLINE COMPETITORS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920CF-1FAE-7F48-8F3F-CE61236D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49190"/>
            <a:ext cx="6831673" cy="552659"/>
          </a:xfrm>
        </p:spPr>
        <p:txBody>
          <a:bodyPr>
            <a:normAutofit/>
          </a:bodyPr>
          <a:lstStyle/>
          <a:p>
            <a:r>
              <a:rPr lang="en-US" dirty="0"/>
              <a:t>Paper Replication with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27D4D-3AEE-5843-BFAF-BDEF329DF94B}"/>
              </a:ext>
            </a:extLst>
          </p:cNvPr>
          <p:cNvSpPr txBox="1"/>
          <p:nvPr/>
        </p:nvSpPr>
        <p:spPr>
          <a:xfrm>
            <a:off x="2077172" y="3556152"/>
            <a:ext cx="8037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Author: </a:t>
            </a:r>
            <a:r>
              <a:rPr lang="en-US" sz="2400" dirty="0" err="1"/>
              <a:t>Jayarajan</a:t>
            </a:r>
            <a:r>
              <a:rPr lang="en-US" sz="2400" dirty="0"/>
              <a:t> Samuel, </a:t>
            </a:r>
            <a:r>
              <a:rPr lang="en-US" sz="2400" dirty="0" err="1"/>
              <a:t>Zhiqiang</a:t>
            </a:r>
            <a:r>
              <a:rPr lang="en-US" sz="2400" dirty="0"/>
              <a:t> (Eric) Zheng, Ying </a:t>
            </a:r>
            <a:r>
              <a:rPr lang="en-US" sz="2400" dirty="0" err="1"/>
              <a:t>Xie</a:t>
            </a:r>
            <a:endParaRPr lang="en-US" sz="2400" dirty="0"/>
          </a:p>
          <a:p>
            <a:pPr algn="ctr"/>
            <a:r>
              <a:rPr lang="en-US" b="1" dirty="0"/>
              <a:t>Group Members: </a:t>
            </a:r>
            <a:r>
              <a:rPr lang="en-US" dirty="0"/>
              <a:t>Luoying Chen, </a:t>
            </a:r>
            <a:r>
              <a:rPr lang="en-US" dirty="0" err="1"/>
              <a:t>Beyza</a:t>
            </a:r>
            <a:r>
              <a:rPr lang="en-US" dirty="0"/>
              <a:t> </a:t>
            </a:r>
            <a:r>
              <a:rPr lang="en-US" dirty="0" err="1"/>
              <a:t>Celik</a:t>
            </a:r>
            <a:r>
              <a:rPr lang="en-US" dirty="0"/>
              <a:t>, Duc Vu, </a:t>
            </a:r>
            <a:r>
              <a:rPr lang="en-US" dirty="0" err="1"/>
              <a:t>Yihong</a:t>
            </a:r>
            <a:r>
              <a:rPr lang="en-US" dirty="0"/>
              <a:t> Liu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137BF-AB24-E242-8956-FC65F867416A}"/>
              </a:ext>
            </a:extLst>
          </p:cNvPr>
          <p:cNvSpPr txBox="1"/>
          <p:nvPr/>
        </p:nvSpPr>
        <p:spPr>
          <a:xfrm>
            <a:off x="3555127" y="4732446"/>
            <a:ext cx="50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Method: Generic Synthetic Control (GSC)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F11F-E444-3846-8755-4D78ACD6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9D9-9A08-3844-9639-8B8C351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710E4-F43A-3E43-B72B-A409E9D80F7C}"/>
              </a:ext>
            </a:extLst>
          </p:cNvPr>
          <p:cNvSpPr txBox="1">
            <a:spLocks/>
          </p:cNvSpPr>
          <p:nvPr/>
        </p:nvSpPr>
        <p:spPr>
          <a:xfrm>
            <a:off x="7970108" y="562118"/>
            <a:ext cx="3261539" cy="856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(cont.)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E31782B-0CDB-2244-AA99-13B81AB5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53" y="317021"/>
            <a:ext cx="6684356" cy="5977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9A457-FE9B-1548-8EDF-312F601DDC51}"/>
              </a:ext>
            </a:extLst>
          </p:cNvPr>
          <p:cNvSpPr txBox="1"/>
          <p:nvPr/>
        </p:nvSpPr>
        <p:spPr>
          <a:xfrm>
            <a:off x="1725107" y="6332527"/>
            <a:ext cx="54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 View of a Subset of Amazon Data after Grouping </a:t>
            </a:r>
          </a:p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1DFD19-440A-CC4D-AA7E-06AC2CA2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686" y="1418898"/>
            <a:ext cx="4091234" cy="512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e.g. Amazon sales data after grouping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en-US" sz="2400" i="0" dirty="0">
                <a:solidFill>
                  <a:schemeClr val="tx1"/>
                </a:solidFill>
              </a:rPr>
              <a:t>umber of </a:t>
            </a:r>
            <a:r>
              <a:rPr lang="en-US" sz="2400" dirty="0">
                <a:solidFill>
                  <a:schemeClr val="tx1"/>
                </a:solidFill>
              </a:rPr>
              <a:t>records </a:t>
            </a:r>
            <a:r>
              <a:rPr lang="en-US" sz="2400" i="0" dirty="0">
                <a:solidFill>
                  <a:schemeClr val="tx1"/>
                </a:solidFill>
              </a:rPr>
              <a:t>available in months for all units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min: 1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mean: 1.789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median: 1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max: 20</a:t>
            </a:r>
          </a:p>
          <a:p>
            <a:pPr lvl="2"/>
            <a:endParaRPr lang="en-US" sz="2200" i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8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9D9-9A08-3844-9639-8B8C351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710E4-F43A-3E43-B72B-A409E9D80F7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84BE62-B3F9-7640-A0E2-119A2B29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898"/>
            <a:ext cx="9601200" cy="512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result &lt;- </a:t>
            </a:r>
            <a:r>
              <a:rPr lang="en-US" sz="2400" dirty="0" err="1">
                <a:solidFill>
                  <a:schemeClr val="tx1"/>
                </a:solidFill>
              </a:rPr>
              <a:t>gsynth</a:t>
            </a:r>
            <a:r>
              <a:rPr lang="en-US" sz="2400" dirty="0">
                <a:solidFill>
                  <a:schemeClr val="tx1"/>
                </a:solidFill>
              </a:rPr>
              <a:t>(Y ~ TR + X, data = data, index = c(“unit”, “time”), r = c(0, #</a:t>
            </a:r>
            <a:r>
              <a:rPr lang="en-US" sz="2400" dirty="0" err="1">
                <a:solidFill>
                  <a:schemeClr val="tx1"/>
                </a:solidFill>
              </a:rPr>
              <a:t>latentVariable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en-US" sz="2400" dirty="0" err="1">
                <a:solidFill>
                  <a:schemeClr val="tx1"/>
                </a:solidFill>
              </a:rPr>
              <a:t>nboots</a:t>
            </a:r>
            <a:r>
              <a:rPr lang="en-US" sz="2400" dirty="0">
                <a:solidFill>
                  <a:schemeClr val="tx1"/>
                </a:solidFill>
              </a:rPr>
              <a:t> = #</a:t>
            </a:r>
            <a:r>
              <a:rPr lang="en-US" sz="2400" dirty="0" err="1">
                <a:solidFill>
                  <a:schemeClr val="tx1"/>
                </a:solidFill>
              </a:rPr>
              <a:t>bootstrapRun</a:t>
            </a:r>
            <a:r>
              <a:rPr lang="en-US" sz="2400" dirty="0">
                <a:solidFill>
                  <a:schemeClr val="tx1"/>
                </a:solidFill>
              </a:rPr>
              <a:t>, min.T0 = #</a:t>
            </a:r>
            <a:r>
              <a:rPr lang="en-US" sz="2400" dirty="0" err="1">
                <a:solidFill>
                  <a:schemeClr val="tx1"/>
                </a:solidFill>
              </a:rPr>
              <a:t>minPre-treatmentToBeUsed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r>
              <a:rPr lang="en-US" sz="2400" i="0" dirty="0">
                <a:solidFill>
                  <a:schemeClr val="tx1"/>
                </a:solidFill>
              </a:rPr>
              <a:t>Y – </a:t>
            </a:r>
            <a:r>
              <a:rPr lang="en-US" sz="2400" i="1" dirty="0" err="1">
                <a:solidFill>
                  <a:schemeClr val="tx1"/>
                </a:solidFill>
              </a:rPr>
              <a:t>AmazonTotalMonthlySales</a:t>
            </a:r>
            <a:r>
              <a:rPr lang="en-US" sz="2400" i="1" dirty="0">
                <a:solidFill>
                  <a:schemeClr val="tx1"/>
                </a:solidFill>
              </a:rPr>
              <a:t>, </a:t>
            </a:r>
            <a:r>
              <a:rPr lang="en-US" sz="2400" i="1" dirty="0" err="1">
                <a:solidFill>
                  <a:schemeClr val="tx1"/>
                </a:solidFill>
              </a:rPr>
              <a:t>AmazonPagesPerDollar</a:t>
            </a:r>
            <a:r>
              <a:rPr lang="en-US" sz="2400" i="1" dirty="0">
                <a:solidFill>
                  <a:schemeClr val="tx1"/>
                </a:solidFill>
              </a:rPr>
              <a:t>, </a:t>
            </a:r>
            <a:r>
              <a:rPr lang="en-US" sz="2400" i="1" dirty="0" err="1">
                <a:solidFill>
                  <a:schemeClr val="tx1"/>
                </a:solidFill>
              </a:rPr>
              <a:t>AmazonMinsPerDollar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(all in log term; 0-mile &amp; 5-mile)</a:t>
            </a:r>
          </a:p>
          <a:p>
            <a:r>
              <a:rPr lang="en-US" sz="2400" i="0" dirty="0">
                <a:solidFill>
                  <a:schemeClr val="tx1"/>
                </a:solidFill>
              </a:rPr>
              <a:t>TR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i="1" dirty="0" err="1">
                <a:solidFill>
                  <a:schemeClr val="tx1"/>
                </a:solidFill>
              </a:rPr>
              <a:t>CCStorePresent</a:t>
            </a:r>
            <a:r>
              <a:rPr lang="en-US" sz="2400" i="1" dirty="0">
                <a:solidFill>
                  <a:schemeClr val="tx1"/>
                </a:solidFill>
              </a:rPr>
              <a:t> × </a:t>
            </a:r>
            <a:r>
              <a:rPr lang="en-US" sz="2400" i="1" dirty="0" err="1">
                <a:solidFill>
                  <a:schemeClr val="tx1"/>
                </a:solidFill>
              </a:rPr>
              <a:t>AfterStoreClosing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X – </a:t>
            </a:r>
            <a:r>
              <a:rPr lang="en-US" sz="2400" i="1" dirty="0" err="1">
                <a:solidFill>
                  <a:schemeClr val="tx1"/>
                </a:solidFill>
              </a:rPr>
              <a:t>HouseHoldSize</a:t>
            </a:r>
            <a:r>
              <a:rPr lang="en-US" sz="2400" i="1" dirty="0">
                <a:solidFill>
                  <a:schemeClr val="tx1"/>
                </a:solidFill>
              </a:rPr>
              <a:t>, Children, etc. (the ordinal observable factors that can be grouped by average)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r – {0, 1}</a:t>
            </a:r>
          </a:p>
          <a:p>
            <a:r>
              <a:rPr lang="en-US" sz="2400" dirty="0">
                <a:solidFill>
                  <a:schemeClr val="tx1"/>
                </a:solidFill>
              </a:rPr>
              <a:t>min.T0 = 3</a:t>
            </a:r>
            <a:endParaRPr lang="en-US" sz="2400" i="1" dirty="0">
              <a:solidFill>
                <a:schemeClr val="tx1"/>
              </a:solidFill>
            </a:endParaRPr>
          </a:p>
          <a:p>
            <a:endParaRPr lang="en-US" sz="2400" i="1" dirty="0">
              <a:solidFill>
                <a:schemeClr val="tx1"/>
              </a:solidFill>
            </a:endParaRPr>
          </a:p>
          <a:p>
            <a:endParaRPr lang="en-US" sz="2400" i="1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9D9-9A08-3844-9639-8B8C351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710E4-F43A-3E43-B72B-A409E9D80F7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58431-ED86-DC4A-93C2-7E683DC0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85" y="1418897"/>
            <a:ext cx="4390086" cy="4605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84C75-762F-DE45-918D-30CE3480E361}"/>
              </a:ext>
            </a:extLst>
          </p:cNvPr>
          <p:cNvSpPr txBox="1"/>
          <p:nvPr/>
        </p:nvSpPr>
        <p:spPr>
          <a:xfrm>
            <a:off x="3716517" y="6211669"/>
            <a:ext cx="475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 by period for Amazon Sales Data – 0 mile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9D9-9A08-3844-9639-8B8C351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710E4-F43A-3E43-B72B-A409E9D80F7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8F467-383B-F44F-B88A-49E3AC25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24156"/>
            <a:ext cx="9808590" cy="33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3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07B1-B6C7-C743-B559-8FDEAE13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097"/>
          </a:xfrm>
        </p:spPr>
        <p:txBody>
          <a:bodyPr/>
          <a:lstStyle/>
          <a:p>
            <a:r>
              <a:rPr lang="en-US" dirty="0"/>
              <a:t>Why GSC?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B36-D20C-3F47-8294-A8CA49C2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898"/>
            <a:ext cx="9601200" cy="51233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Relax the assumption of pre-treatment parallel trends</a:t>
            </a:r>
          </a:p>
          <a:p>
            <a:r>
              <a:rPr lang="en-US" sz="2400" dirty="0"/>
              <a:t>Incorporate treatment heterogeneity across units</a:t>
            </a:r>
          </a:p>
          <a:p>
            <a:r>
              <a:rPr lang="en-US" sz="2400" dirty="0"/>
              <a:t>Account for potential unobserved factors that are time-variant at the unit level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our data, DID may perform better then GSC because: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The treatment is randomly assigned, of which the parallel trend is one necessary condition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No treatment heterogeneity exists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Insufficient data</a:t>
            </a:r>
          </a:p>
          <a:p>
            <a:pPr marL="530352" lvl="1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rgbClr val="191B0E"/>
                </a:solidFill>
              </a:rPr>
              <a:t>JUST GIVE A TRY!</a:t>
            </a: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321E5-02A2-FE42-8FE3-42921A29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4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07B1-B6C7-C743-B559-8FDEAE13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097"/>
          </a:xfrm>
        </p:spPr>
        <p:txBody>
          <a:bodyPr/>
          <a:lstStyle/>
          <a:p>
            <a:r>
              <a:rPr lang="en-US" dirty="0"/>
              <a:t>What is GSC?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321E5-02A2-FE42-8FE3-42921A29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5EA3FD-55B3-7041-8550-FE46B1AD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898"/>
            <a:ext cx="9601200" cy="5123303"/>
          </a:xfrm>
        </p:spPr>
        <p:txBody>
          <a:bodyPr>
            <a:normAutofit/>
          </a:bodyPr>
          <a:lstStyle/>
          <a:p>
            <a:r>
              <a:rPr lang="en-US" sz="2400" dirty="0"/>
              <a:t>Interactive Fixed Effects (IFE)</a:t>
            </a:r>
          </a:p>
          <a:p>
            <a:pPr lvl="1"/>
            <a:r>
              <a:rPr lang="en-US" sz="2400" i="0" dirty="0"/>
              <a:t>accounts for latent factors whose effects may vary across time and units</a:t>
            </a:r>
          </a:p>
          <a:p>
            <a:pPr lvl="1"/>
            <a:r>
              <a:rPr lang="en-US" sz="2400" i="0" dirty="0"/>
              <a:t>but imposes constant treatment effect to all units </a:t>
            </a:r>
          </a:p>
          <a:p>
            <a:r>
              <a:rPr lang="en-US" sz="2400" dirty="0"/>
              <a:t>Synthetic Control (SC)</a:t>
            </a:r>
          </a:p>
          <a:p>
            <a:pPr lvl="1"/>
            <a:r>
              <a:rPr lang="en-US" sz="2400" i="0" dirty="0"/>
              <a:t>constructs synthetic control units to serve as counterfactuals for the treated units</a:t>
            </a:r>
          </a:p>
          <a:p>
            <a:pPr lvl="1"/>
            <a:r>
              <a:rPr lang="en-US" sz="2400" i="0" dirty="0"/>
              <a:t>but works for only one treated units</a:t>
            </a:r>
          </a:p>
          <a:p>
            <a:pPr marL="530352" lvl="1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B905BC22-3422-8B4D-8173-936B8D5F5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71060"/>
                <a:ext cx="10154093" cy="43061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2400" dirty="0"/>
                  <a:t> – the treatment (i.e. 1 if product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received treatment reviews prior to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; 0 otherwise)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2400" dirty="0"/>
                  <a:t> – the heterogeneous treatment effect – its subscripts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indicate that the estimates vary across units and across time.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– a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vector of observed covariates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the number of control variables)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l-GR" sz="2400" dirty="0"/>
                  <a:t>β </a:t>
                </a:r>
                <a:r>
                  <a:rPr lang="en-US" sz="2400" dirty="0"/>
                  <a:t>– 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vector of the corresponding estimates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– an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∗1)</m:t>
                    </m:r>
                  </m:oMath>
                </a14:m>
                <a:r>
                  <a:rPr lang="en-US" sz="2400" dirty="0"/>
                  <a:t> vector of unobserved common factors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is the number of latent factors )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 dirty="0"/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– a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vector of unknown factor loadings 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2400" dirty="0"/>
                  <a:t> – the unobserved error term for product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B905BC22-3422-8B4D-8173-936B8D5F5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71060"/>
                <a:ext cx="10154093" cy="4306186"/>
              </a:xfrm>
              <a:blipFill>
                <a:blip r:embed="rId3"/>
                <a:stretch>
                  <a:fillRect l="-625" t="-2059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83B2D88-4ECB-3D41-B1FE-EF45278D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648" y="1435451"/>
            <a:ext cx="5416703" cy="670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0D0AED-EB24-734B-8C0E-B01D9070425A}"/>
                  </a:ext>
                </a:extLst>
              </p14:cNvPr>
              <p14:cNvContentPartPr/>
              <p14:nvPr/>
            </p14:nvContentPartPr>
            <p14:xfrm>
              <a:off x="4459102" y="137246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0D0AED-EB24-734B-8C0E-B01D907042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50462" y="136346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3AFDD18A-24FC-864D-A13D-18B4ADFE9021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GSC? (cont.)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B92F5-0F8D-3C46-9022-7D15AD0A9F05}"/>
              </a:ext>
            </a:extLst>
          </p:cNvPr>
          <p:cNvSpPr txBox="1"/>
          <p:nvPr/>
        </p:nvSpPr>
        <p:spPr>
          <a:xfrm>
            <a:off x="9455084" y="1585839"/>
            <a:ext cx="22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(Framework from IFE)</a:t>
            </a:r>
          </a:p>
        </p:txBody>
      </p:sp>
    </p:spTree>
    <p:extLst>
      <p:ext uri="{BB962C8B-B14F-4D97-AF65-F5344CB8AC3E}">
        <p14:creationId xmlns:p14="http://schemas.microsoft.com/office/powerpoint/2010/main" val="381009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905BC22-3422-8B4D-8173-936B8D5F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71060"/>
            <a:ext cx="10154093" cy="43061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B4A0C-5739-B44E-8853-9DDDCB9D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68" y="1528993"/>
            <a:ext cx="5204664" cy="722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29F698D0-4C33-7042-9EE7-E4AE3161E0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8" y="2551814"/>
                <a:ext cx="10154093" cy="4306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§"/>
                </a:pPr>
                <a:r>
                  <a:rPr lang="en-US" sz="2400" dirty="0"/>
                  <a:t>Control units across all pre- and post- treatment time periods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2400" dirty="0"/>
                  <a:t> is dropped from the previous equation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here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/>
                  <a:t>For each given value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(the number of latent factors) the algorithm runs this equation and obtains the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29F698D0-4C33-7042-9EE7-E4AE316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2551814"/>
                <a:ext cx="10154093" cy="4306186"/>
              </a:xfrm>
              <a:prstGeom prst="rect">
                <a:avLst/>
              </a:prstGeom>
              <a:blipFill>
                <a:blip r:embed="rId4"/>
                <a:stretch>
                  <a:fillRect l="-875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0EB68F32-0EAD-214C-B41F-D83120509C86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GSC? (cont.)</a:t>
            </a:r>
          </a:p>
        </p:txBody>
      </p:sp>
    </p:spTree>
    <p:extLst>
      <p:ext uri="{BB962C8B-B14F-4D97-AF65-F5344CB8AC3E}">
        <p14:creationId xmlns:p14="http://schemas.microsoft.com/office/powerpoint/2010/main" val="36831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905BC22-3422-8B4D-8173-936B8D5F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71060"/>
            <a:ext cx="10154093" cy="43061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29F698D0-4C33-7042-9EE7-E4AE3161E088}"/>
              </a:ext>
            </a:extLst>
          </p:cNvPr>
          <p:cNvSpPr txBox="1">
            <a:spLocks/>
          </p:cNvSpPr>
          <p:nvPr/>
        </p:nvSpPr>
        <p:spPr>
          <a:xfrm>
            <a:off x="1523999" y="2523460"/>
            <a:ext cx="10154093" cy="430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05897-33F3-8C46-BFF7-12B7A0F3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44" y="1434150"/>
            <a:ext cx="9115202" cy="722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64D97278-2ADC-3D49-A0EF-DDEC52D04C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2322976"/>
                <a:ext cx="10154093" cy="4707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+mj-lt"/>
                  </a:rPr>
                  <a:t>Treatment groups with each of the pre-treatment periods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+mj-lt"/>
                  </a:rPr>
                  <a:t>Beginning with </a:t>
                </a:r>
                <a:r>
                  <a:rPr lang="en-US" sz="2400" dirty="0">
                    <a:latin typeface="Cambria Math" panose="02040503050406030204" pitchFamily="18" charset="0"/>
                  </a:rPr>
                  <a:t>𝑠 = 1</a:t>
                </a:r>
                <a:r>
                  <a:rPr lang="en-US" sz="2400" dirty="0">
                    <a:latin typeface="+mj-lt"/>
                  </a:rPr>
                  <a:t>, for all the products in the treatment group by taking one period out and using the remaining periods to estimate the factor loadings </a:t>
                </a:r>
                <a:endParaRPr lang="en-US" sz="2400" b="0" i="1" dirty="0">
                  <a:latin typeface="+mj-lt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– the index of a pre-treatment period, ranging from 1 (the first pre-treatment period)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(the last pre-treatment period)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/>
                  <a:t>superscript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the periods prior to the introduction of the treatment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/>
                  <a:t>s</a:t>
                </a:r>
                <a:r>
                  <a:rPr lang="en-US" sz="2400" b="0" dirty="0"/>
                  <a:t>ubscript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– all periods except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64D97278-2ADC-3D49-A0EF-DDEC52D04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322976"/>
                <a:ext cx="10154093" cy="4707154"/>
              </a:xfrm>
              <a:prstGeom prst="rect">
                <a:avLst/>
              </a:prstGeom>
              <a:blipFill>
                <a:blip r:embed="rId4"/>
                <a:stretch>
                  <a:fillRect l="-875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08E41BB0-A07E-B24B-8C53-1CBAA3E7E936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GSC? (cont.)</a:t>
            </a:r>
          </a:p>
        </p:txBody>
      </p:sp>
    </p:spTree>
    <p:extLst>
      <p:ext uri="{BB962C8B-B14F-4D97-AF65-F5344CB8AC3E}">
        <p14:creationId xmlns:p14="http://schemas.microsoft.com/office/powerpoint/2010/main" val="225656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29F698D0-4C33-7042-9EE7-E4AE3161E088}"/>
              </a:ext>
            </a:extLst>
          </p:cNvPr>
          <p:cNvSpPr txBox="1">
            <a:spLocks/>
          </p:cNvSpPr>
          <p:nvPr/>
        </p:nvSpPr>
        <p:spPr>
          <a:xfrm>
            <a:off x="1523999" y="2523460"/>
            <a:ext cx="10154093" cy="430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622706C-C274-604B-8182-CFE888BF3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0710" y="1699825"/>
                <a:ext cx="10154093" cy="4707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algorithm predicts the outcome for treated unit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in period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</a:rPr>
                        <m:t> </m:t>
                      </m:r>
                      <m:sSubSup>
                        <m:sSub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+mj-lt"/>
                  </a:rPr>
                  <a:t>and records the out-of-sample error for all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</m:t>
                    </m:r>
                  </m:oMath>
                </a14:m>
                <a:r>
                  <a:rPr lang="en-US" sz="2400" dirty="0"/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/>
                  <a:t>Calculate Mean Square Error (MSE) of the prediction for each candidate value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/>
                  <a:t>Choose the group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latent factors with minimum MSE, which will be used in the causal inference process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>
                    <a:latin typeface="+mj-lt"/>
                  </a:rPr>
                  <a:t>Causal effect of the treatment is calculated as the </a:t>
                </a:r>
                <a:r>
                  <a:rPr lang="en-US" sz="2400" i="1" dirty="0">
                    <a:latin typeface="+mj-lt"/>
                  </a:rPr>
                  <a:t>Average Treatment Effect on the Treated Unit</a:t>
                </a:r>
                <a:r>
                  <a:rPr lang="en-US" sz="2400" dirty="0">
                    <a:latin typeface="+mj-lt"/>
                  </a:rPr>
                  <a:t> (ATT)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  <a:p>
                <a:pPr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622706C-C274-604B-8182-CFE888BF3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10" y="1699825"/>
                <a:ext cx="10154093" cy="4707154"/>
              </a:xfrm>
              <a:prstGeom prst="rect">
                <a:avLst/>
              </a:prstGeom>
              <a:blipFill>
                <a:blip r:embed="rId3"/>
                <a:stretch>
                  <a:fillRect l="-499" t="-1078" r="-1124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F4C403D2-D760-384D-8FC7-49CA623F42F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GSC? (cont.)</a:t>
            </a:r>
          </a:p>
        </p:txBody>
      </p:sp>
    </p:spTree>
    <p:extLst>
      <p:ext uri="{BB962C8B-B14F-4D97-AF65-F5344CB8AC3E}">
        <p14:creationId xmlns:p14="http://schemas.microsoft.com/office/powerpoint/2010/main" val="4833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9D9-9A08-3844-9639-8B8C351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710E4-F43A-3E43-B72B-A409E9D80F7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84BE62-B3F9-7640-A0E2-119A2B29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898"/>
            <a:ext cx="9601200" cy="5123303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</a:rPr>
              <a:t>Package: </a:t>
            </a:r>
            <a:r>
              <a:rPr lang="en-US" sz="2400" dirty="0" err="1">
                <a:solidFill>
                  <a:schemeClr val="tx1"/>
                </a:solidFill>
              </a:rPr>
              <a:t>gsynth</a:t>
            </a:r>
            <a:r>
              <a:rPr lang="en-US" sz="2400" dirty="0">
                <a:solidFill>
                  <a:schemeClr val="tx1"/>
                </a:solidFill>
              </a:rPr>
              <a:t> in R</a:t>
            </a:r>
          </a:p>
          <a:p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i="0" dirty="0">
                <a:solidFill>
                  <a:schemeClr val="tx1"/>
                </a:solidFill>
              </a:rPr>
              <a:t>esult &lt;- </a:t>
            </a:r>
            <a:r>
              <a:rPr lang="en-US" sz="2400" i="0" dirty="0" err="1">
                <a:solidFill>
                  <a:schemeClr val="tx1"/>
                </a:solidFill>
              </a:rPr>
              <a:t>gsynth</a:t>
            </a:r>
            <a:r>
              <a:rPr lang="en-US" sz="2400" i="0" dirty="0">
                <a:solidFill>
                  <a:schemeClr val="tx1"/>
                </a:solidFill>
              </a:rPr>
              <a:t>(Y ~ TR + X, data = data, index = c(“unit”, “time”), r = c(0, #</a:t>
            </a:r>
            <a:r>
              <a:rPr lang="en-US" sz="2400" i="0" dirty="0" err="1">
                <a:solidFill>
                  <a:schemeClr val="tx1"/>
                </a:solidFill>
              </a:rPr>
              <a:t>latentVariable</a:t>
            </a:r>
            <a:r>
              <a:rPr lang="en-US" sz="2400" i="0" dirty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CV = TRUE, </a:t>
            </a:r>
            <a:r>
              <a:rPr lang="en-US" sz="2400" i="0" dirty="0" err="1">
                <a:solidFill>
                  <a:schemeClr val="tx1"/>
                </a:solidFill>
              </a:rPr>
              <a:t>nboots</a:t>
            </a:r>
            <a:r>
              <a:rPr lang="en-US" sz="2400" i="0" dirty="0">
                <a:solidFill>
                  <a:schemeClr val="tx1"/>
                </a:solidFill>
              </a:rPr>
              <a:t> = #</a:t>
            </a:r>
            <a:r>
              <a:rPr lang="en-US" sz="2400" i="0" dirty="0" err="1">
                <a:solidFill>
                  <a:schemeClr val="tx1"/>
                </a:solidFill>
              </a:rPr>
              <a:t>bootstrapRun</a:t>
            </a:r>
            <a:r>
              <a:rPr lang="en-US" sz="2400" i="0" dirty="0">
                <a:solidFill>
                  <a:schemeClr val="tx1"/>
                </a:solidFill>
              </a:rPr>
              <a:t>, min.T0 = #</a:t>
            </a:r>
            <a:r>
              <a:rPr lang="en-US" sz="2400" i="0" dirty="0" err="1">
                <a:solidFill>
                  <a:schemeClr val="tx1"/>
                </a:solidFill>
              </a:rPr>
              <a:t>minPre-treatmentToBeUsed</a:t>
            </a:r>
            <a:r>
              <a:rPr lang="en-US" sz="2400" i="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Drop the rows that have too few pre-treatment records</a:t>
            </a:r>
            <a:endParaRPr lang="en-US" sz="2400" i="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result:</a:t>
            </a:r>
            <a:r>
              <a:rPr lang="en-US" sz="2400" i="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MSE of each r and the best r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the Average Treatment Effect on the Treated Unit (ATT)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Coefficients for each control variable</a:t>
            </a: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9D9-9A08-3844-9639-8B8C351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4710E4-F43A-3E43-B72B-A409E9D80F7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33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84BE62-B3F9-7640-A0E2-119A2B29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8898"/>
            <a:ext cx="9601200" cy="512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Xu (2017) suggests we should have at least 10 pre-treatment periods and 40 control units in the data</a:t>
            </a:r>
          </a:p>
          <a:p>
            <a:r>
              <a:rPr lang="en-US" sz="2400" dirty="0">
                <a:solidFill>
                  <a:schemeClr val="tx1"/>
                </a:solidFill>
              </a:rPr>
              <a:t>#p</a:t>
            </a:r>
            <a:r>
              <a:rPr lang="en-US" sz="2400" i="0" dirty="0">
                <a:solidFill>
                  <a:schemeClr val="tx1"/>
                </a:solidFill>
              </a:rPr>
              <a:t>re-treatment: 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10 (treatment started from Nov-2018)</a:t>
            </a:r>
          </a:p>
          <a:p>
            <a:r>
              <a:rPr lang="en-US" sz="2400" dirty="0">
                <a:solidFill>
                  <a:schemeClr val="tx1"/>
                </a:solidFill>
              </a:rPr>
              <a:t>#control units after aggregation: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2796 units in Amazon 0-mile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2855 units in Amazon 5-mile data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conditions are satisfied </a:t>
            </a:r>
            <a:endParaRPr lang="en-US" sz="240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lvl="1"/>
            <a:endParaRPr lang="en-US" sz="2400" i="0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463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427</TotalTime>
  <Words>884</Words>
  <Application>Microsoft Macintosh PowerPoint</Application>
  <PresentationFormat>Widescreen</PresentationFormat>
  <Paragraphs>125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Franklin Gothic Book</vt:lpstr>
      <vt:lpstr>Wingdings</vt:lpstr>
      <vt:lpstr>Crop</vt:lpstr>
      <vt:lpstr>VALUE OF lOCAL sHOWROOMS TO ONLINE COMPETITORS</vt:lpstr>
      <vt:lpstr>Why GSC?</vt:lpstr>
      <vt:lpstr>What is GSC?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OF lOCAL sHOWROOMS TO ONLINE COMPETITORS</dc:title>
  <dc:creator>Kelsey Chen</dc:creator>
  <cp:lastModifiedBy>Kelsey Chen</cp:lastModifiedBy>
  <cp:revision>19</cp:revision>
  <dcterms:created xsi:type="dcterms:W3CDTF">2020-10-23T15:25:16Z</dcterms:created>
  <dcterms:modified xsi:type="dcterms:W3CDTF">2020-10-23T22:35:58Z</dcterms:modified>
</cp:coreProperties>
</file>