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2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4"/>
    <p:restoredTop sz="94647"/>
  </p:normalViewPr>
  <p:slideViewPr>
    <p:cSldViewPr snapToGrid="0" snapToObjects="1">
      <p:cViewPr varScale="1">
        <p:scale>
          <a:sx n="139" d="100"/>
          <a:sy n="139" d="100"/>
        </p:scale>
        <p:origin x="17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BFC4B-9E61-1743-8B8C-76D46F60D775}" type="datetimeFigureOut">
              <a:rPr kumimoji="1" lang="zh-CN" altLang="en-US" smtClean="0"/>
              <a:t>2017/8/28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2E8E7-A455-BC4F-A8E0-3FC87F8DB7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698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&#20363;&#22914;stpeter@jabber.org" TargetMode="External"/><Relationship Id="rId3" Type="http://schemas.openxmlformats.org/officeDocument/2006/relationships/hyperlink" Target="mailto:username@domain/resourc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XMPP Overview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68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IQ</a:t>
            </a:r>
            <a:r>
              <a:rPr kumimoji="1" lang="zh-CN" altLang="en-US" dirty="0" smtClean="0"/>
              <a:t>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736437"/>
            <a:ext cx="8915400" cy="4682836"/>
          </a:xfrm>
        </p:spPr>
        <p:txBody>
          <a:bodyPr>
            <a:normAutofit/>
          </a:bodyPr>
          <a:lstStyle/>
          <a:p>
            <a:r>
              <a:rPr lang="zh-CN" altLang="en-US" i="1" dirty="0" smtClean="0"/>
              <a:t>（</a:t>
            </a:r>
            <a:r>
              <a:rPr lang="en-US" altLang="zh-CN" i="1" dirty="0" smtClean="0"/>
              <a:t>Info/Query</a:t>
            </a:r>
            <a:r>
              <a:rPr lang="zh-CN" altLang="en-US" i="1" dirty="0" smtClean="0"/>
              <a:t> </a:t>
            </a:r>
            <a:r>
              <a:rPr lang="en-US" altLang="zh-CN" dirty="0" smtClean="0"/>
              <a:t>stanza</a:t>
            </a:r>
            <a:r>
              <a:rPr lang="zh-CN" altLang="en-US" dirty="0" smtClean="0"/>
              <a:t>）</a:t>
            </a:r>
            <a:r>
              <a:rPr lang="en-US" altLang="zh-CN" dirty="0" smtClean="0"/>
              <a:t>IQ</a:t>
            </a:r>
            <a:r>
              <a:rPr lang="zh-CN" altLang="en-US" dirty="0" smtClean="0"/>
              <a:t>节</a:t>
            </a:r>
            <a:r>
              <a:rPr lang="zh-CN" altLang="zh-CN" dirty="0" smtClean="0"/>
              <a:t>提供了一种用于请求</a:t>
            </a:r>
            <a:r>
              <a:rPr lang="en-US" altLang="zh-CN" dirty="0" smtClean="0"/>
              <a:t>-</a:t>
            </a:r>
            <a:r>
              <a:rPr lang="zh-CN" altLang="zh-CN" dirty="0" smtClean="0"/>
              <a:t>应答交互和简单工作流的结构，和你熟悉的</a:t>
            </a:r>
            <a:r>
              <a:rPr lang="en-US" altLang="zh-CN" dirty="0" smtClean="0"/>
              <a:t>HTTP</a:t>
            </a:r>
            <a:r>
              <a:rPr lang="zh-CN" altLang="zh-CN" dirty="0" smtClean="0"/>
              <a:t>中的</a:t>
            </a:r>
            <a:r>
              <a:rPr lang="en-US" altLang="zh-CN" dirty="0" smtClean="0"/>
              <a:t>GET</a:t>
            </a:r>
            <a:r>
              <a:rPr lang="zh-CN" altLang="zh-CN" dirty="0" smtClean="0"/>
              <a:t>、</a:t>
            </a:r>
            <a:r>
              <a:rPr lang="en-US" altLang="zh-CN" dirty="0" smtClean="0"/>
              <a:t>POST</a:t>
            </a:r>
            <a:r>
              <a:rPr lang="zh-CN" altLang="zh-CN" dirty="0" smtClean="0"/>
              <a:t>和</a:t>
            </a:r>
            <a:r>
              <a:rPr lang="en-US" altLang="zh-CN" dirty="0" smtClean="0"/>
              <a:t>PUT</a:t>
            </a:r>
            <a:r>
              <a:rPr lang="zh-CN" altLang="zh-CN" dirty="0" smtClean="0"/>
              <a:t>方法相似。发送</a:t>
            </a:r>
            <a:r>
              <a:rPr lang="en-US" altLang="zh-CN" dirty="0" smtClean="0"/>
              <a:t>IQ</a:t>
            </a:r>
            <a:r>
              <a:rPr lang="zh-CN" altLang="zh-CN" dirty="0" smtClean="0"/>
              <a:t>节的实体必须总是接收一个回复（通常由目的接收者或接受者的服务器产生）。 </a:t>
            </a:r>
            <a:endParaRPr lang="en-US" altLang="zh-CN" dirty="0" smtClean="0"/>
          </a:p>
          <a:p>
            <a:r>
              <a:rPr lang="zh-CN" altLang="zh-CN" dirty="0" smtClean="0"/>
              <a:t>请求和应答通过使用</a:t>
            </a:r>
            <a:r>
              <a:rPr lang="en-US" altLang="zh-CN" dirty="0" smtClean="0"/>
              <a:t>id</a:t>
            </a:r>
            <a:r>
              <a:rPr lang="zh-CN" altLang="zh-CN" dirty="0" smtClean="0"/>
              <a:t>属性跟踪，</a:t>
            </a:r>
            <a:r>
              <a:rPr lang="en-US" altLang="zh-CN" dirty="0" smtClean="0"/>
              <a:t>id</a:t>
            </a:r>
            <a:r>
              <a:rPr lang="zh-CN" altLang="zh-CN" dirty="0" smtClean="0"/>
              <a:t>属性由请求实体生成，并被包含在应答的实体中。 </a:t>
            </a:r>
            <a:endParaRPr lang="en-US" altLang="zh-CN" dirty="0" smtClean="0"/>
          </a:p>
          <a:p>
            <a:r>
              <a:rPr lang="en-US" altLang="zh-CN" dirty="0" smtClean="0"/>
              <a:t>type</a:t>
            </a:r>
            <a:r>
              <a:rPr lang="zh-CN" altLang="zh-CN" dirty="0" smtClean="0"/>
              <a:t>属性在</a:t>
            </a:r>
            <a:r>
              <a:rPr lang="en-US" altLang="zh-CN" dirty="0" smtClean="0"/>
              <a:t>IQ</a:t>
            </a:r>
            <a:r>
              <a:rPr lang="zh-CN" altLang="zh-CN" dirty="0" smtClean="0"/>
              <a:t>节中有特定的值：</a:t>
            </a:r>
          </a:p>
          <a:p>
            <a:pPr lvl="1"/>
            <a:r>
              <a:rPr lang="en-US" altLang="zh-CN" b="1" dirty="0" smtClean="0"/>
              <a:t>get</a:t>
            </a:r>
            <a:r>
              <a:rPr lang="en-US" altLang="zh-CN" dirty="0" smtClean="0"/>
              <a:t>		</a:t>
            </a:r>
            <a:r>
              <a:rPr lang="zh-CN" altLang="zh-CN" dirty="0" smtClean="0"/>
              <a:t>请求实体信息，例如请求注册一个账户（类似于</a:t>
            </a:r>
            <a:r>
              <a:rPr lang="en-US" altLang="zh-CN" dirty="0" smtClean="0"/>
              <a:t>HTTP GET</a:t>
            </a:r>
            <a:r>
              <a:rPr lang="zh-CN" altLang="zh-CN" dirty="0" smtClean="0"/>
              <a:t>）。</a:t>
            </a:r>
          </a:p>
          <a:p>
            <a:pPr lvl="1"/>
            <a:r>
              <a:rPr lang="en-US" altLang="zh-CN" b="1" dirty="0"/>
              <a:t>s</a:t>
            </a:r>
            <a:r>
              <a:rPr lang="en-US" altLang="zh-CN" b="1" dirty="0" smtClean="0"/>
              <a:t>et</a:t>
            </a:r>
            <a:r>
              <a:rPr lang="en-US" altLang="zh-CN" dirty="0" smtClean="0"/>
              <a:t>		</a:t>
            </a:r>
            <a:r>
              <a:rPr lang="zh-CN" altLang="zh-CN" dirty="0" smtClean="0"/>
              <a:t>请求实体提供一些信息或作出一个请求（类似于</a:t>
            </a:r>
            <a:r>
              <a:rPr lang="en-US" altLang="zh-CN" dirty="0" smtClean="0"/>
              <a:t>HTTP POST</a:t>
            </a:r>
            <a:r>
              <a:rPr lang="zh-CN" altLang="zh-CN" dirty="0" smtClean="0"/>
              <a:t>或</a:t>
            </a:r>
            <a:r>
              <a:rPr lang="en-US" altLang="zh-CN" dirty="0" smtClean="0"/>
              <a:t>PUT</a:t>
            </a:r>
            <a:r>
              <a:rPr lang="zh-CN" altLang="zh-CN" dirty="0" smtClean="0"/>
              <a:t>）。</a:t>
            </a:r>
          </a:p>
          <a:p>
            <a:pPr lvl="1"/>
            <a:r>
              <a:rPr lang="en-US" altLang="zh-CN" b="1" dirty="0"/>
              <a:t>r</a:t>
            </a:r>
            <a:r>
              <a:rPr lang="en-US" altLang="zh-CN" b="1" dirty="0" smtClean="0"/>
              <a:t>esult</a:t>
            </a:r>
            <a:r>
              <a:rPr lang="en-US" altLang="zh-CN" dirty="0" smtClean="0"/>
              <a:t>		</a:t>
            </a:r>
            <a:r>
              <a:rPr lang="zh-CN" altLang="zh-CN" dirty="0" smtClean="0"/>
              <a:t>应答实体返回</a:t>
            </a:r>
            <a:r>
              <a:rPr lang="en-US" altLang="zh-CN" dirty="0" smtClean="0"/>
              <a:t>get</a:t>
            </a:r>
            <a:r>
              <a:rPr lang="zh-CN" altLang="zh-CN" dirty="0" smtClean="0"/>
              <a:t>操作的结果（例如一个实体必须提供信息用来注册账户），</a:t>
            </a:r>
            <a:r>
              <a:rPr lang="en-US" altLang="zh-CN" dirty="0" smtClean="0"/>
              <a:t>				</a:t>
            </a:r>
            <a:r>
              <a:rPr lang="zh-CN" altLang="zh-CN" dirty="0" smtClean="0"/>
              <a:t>或者确认一个</a:t>
            </a:r>
            <a:r>
              <a:rPr lang="en-US" altLang="zh-CN" dirty="0" smtClean="0"/>
              <a:t>set</a:t>
            </a:r>
            <a:r>
              <a:rPr lang="zh-CN" altLang="zh-CN" dirty="0" smtClean="0"/>
              <a:t>请求（类似于一个</a:t>
            </a:r>
            <a:r>
              <a:rPr lang="en-US" altLang="zh-CN" dirty="0" smtClean="0"/>
              <a:t>HTTP200</a:t>
            </a:r>
            <a:r>
              <a:rPr lang="zh-CN" altLang="zh-CN" dirty="0" smtClean="0"/>
              <a:t>状态码）。</a:t>
            </a:r>
          </a:p>
          <a:p>
            <a:pPr lvl="1"/>
            <a:r>
              <a:rPr lang="en-US" altLang="zh-CN" b="1" dirty="0" smtClean="0"/>
              <a:t>error</a:t>
            </a: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zh-CN" dirty="0" smtClean="0"/>
              <a:t>应答实体或一个中间实体，例如</a:t>
            </a:r>
            <a:r>
              <a:rPr lang="en-US" altLang="zh-CN" dirty="0" smtClean="0"/>
              <a:t>XMPP</a:t>
            </a:r>
            <a:r>
              <a:rPr lang="zh-CN" altLang="zh-CN" dirty="0" smtClean="0"/>
              <a:t>服务器，通知请求实体它不能处理</a:t>
            </a:r>
            <a:r>
              <a:rPr lang="en-US" altLang="zh-CN" dirty="0" smtClean="0"/>
              <a:t>				get</a:t>
            </a:r>
            <a:r>
              <a:rPr lang="zh-CN" altLang="zh-CN" dirty="0" smtClean="0"/>
              <a:t>或</a:t>
            </a:r>
            <a:r>
              <a:rPr lang="en-US" altLang="zh-CN" dirty="0" smtClean="0"/>
              <a:t>set</a:t>
            </a:r>
            <a:r>
              <a:rPr lang="zh-CN" altLang="zh-CN" dirty="0" smtClean="0"/>
              <a:t>请求（例如，因为请求的格式不正确，请求实体无权执行该操作</a:t>
            </a:r>
            <a:r>
              <a:rPr lang="en-US" altLang="zh-CN" dirty="0" smtClean="0"/>
              <a:t>				</a:t>
            </a:r>
            <a:r>
              <a:rPr lang="zh-CN" altLang="zh-CN" dirty="0" smtClean="0"/>
              <a:t>等）。早期在</a:t>
            </a:r>
            <a:r>
              <a:rPr lang="en-US" altLang="zh-CN" dirty="0" smtClean="0"/>
              <a:t>HTTP</a:t>
            </a:r>
            <a:r>
              <a:rPr lang="zh-CN" altLang="zh-CN" dirty="0" smtClean="0"/>
              <a:t>中使用的数字错误代码已被可扩展错误条件的</a:t>
            </a:r>
            <a:r>
              <a:rPr lang="en-US" altLang="zh-CN" dirty="0" smtClean="0"/>
              <a:t>XML</a:t>
            </a:r>
            <a:r>
              <a:rPr lang="zh-CN" altLang="zh-CN" dirty="0" smtClean="0"/>
              <a:t>元素取</a:t>
            </a:r>
            <a:r>
              <a:rPr lang="en-US" altLang="zh-CN" dirty="0" smtClean="0"/>
              <a:t>				</a:t>
            </a:r>
            <a:r>
              <a:rPr lang="zh-CN" altLang="zh-CN" dirty="0" smtClean="0"/>
              <a:t>代。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4987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IQ</a:t>
            </a:r>
            <a:r>
              <a:rPr kumimoji="1" lang="zh-CN" altLang="en-US" dirty="0" smtClean="0"/>
              <a:t>节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例子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50182" y="2068944"/>
            <a:ext cx="4692073" cy="38561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返回好友列表结果：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iq</a:t>
            </a:r>
            <a:r>
              <a:rPr lang="en-US" altLang="zh-CN" dirty="0"/>
              <a:t> from="</a:t>
            </a:r>
            <a:r>
              <a:rPr lang="en-US" altLang="zh-CN" dirty="0" err="1"/>
              <a:t>skh.whu.edu.cn</a:t>
            </a:r>
            <a:r>
              <a:rPr lang="en-US" altLang="zh-CN" dirty="0"/>
              <a:t>"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id="rr82a1z7"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to="</a:t>
            </a:r>
            <a:r>
              <a:rPr lang="en-US" altLang="zh-CN" dirty="0" err="1"/>
              <a:t>suke@skh.whu.edu.cn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type="result"&gt;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&lt;query </a:t>
            </a:r>
            <a:r>
              <a:rPr lang="en-US" altLang="zh-CN" dirty="0" err="1"/>
              <a:t>xmlns</a:t>
            </a:r>
            <a:r>
              <a:rPr lang="en-US" altLang="zh-CN" dirty="0"/>
              <a:t>="</a:t>
            </a:r>
            <a:r>
              <a:rPr lang="en-US" altLang="zh-CN" dirty="0" err="1"/>
              <a:t>jabber:iq:roster</a:t>
            </a:r>
            <a:r>
              <a:rPr lang="en-US" altLang="zh-CN" dirty="0"/>
              <a:t>"&gt;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smtClean="0"/>
              <a:t>	 &lt;</a:t>
            </a:r>
            <a:r>
              <a:rPr lang="en-US" altLang="zh-CN" dirty="0"/>
              <a:t>item </a:t>
            </a:r>
            <a:r>
              <a:rPr lang="en-US" altLang="zh-CN" dirty="0" err="1"/>
              <a:t>jid</a:t>
            </a:r>
            <a:r>
              <a:rPr lang="en-US" altLang="zh-CN" dirty="0"/>
              <a:t>="</a:t>
            </a:r>
            <a:r>
              <a:rPr lang="en-US" altLang="zh-CN" dirty="0" err="1"/>
              <a:t>suke@skh.whu.edu.cn</a:t>
            </a:r>
            <a:r>
              <a:rPr lang="en-US" altLang="zh-CN" dirty="0"/>
              <a:t>/&gt;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&lt;item </a:t>
            </a:r>
            <a:r>
              <a:rPr lang="en-US" altLang="zh-CN" dirty="0" err="1"/>
              <a:t>jid</a:t>
            </a:r>
            <a:r>
              <a:rPr lang="en-US" altLang="zh-CN" dirty="0"/>
              <a:t>="</a:t>
            </a:r>
            <a:r>
              <a:rPr lang="en-US" altLang="zh-CN" dirty="0" err="1"/>
              <a:t>gmz@skh.whu.edu.cn</a:t>
            </a:r>
            <a:r>
              <a:rPr lang="en-US" altLang="zh-CN" dirty="0"/>
              <a:t>"/&gt;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&lt;item </a:t>
            </a:r>
            <a:r>
              <a:rPr lang="en-US" altLang="zh-CN" dirty="0" err="1"/>
              <a:t>jid</a:t>
            </a:r>
            <a:r>
              <a:rPr lang="en-US" altLang="zh-CN" dirty="0"/>
              <a:t>="</a:t>
            </a:r>
            <a:r>
              <a:rPr lang="en-US" altLang="zh-CN" dirty="0" err="1"/>
              <a:t>beta@skh.whu.edu.cn</a:t>
            </a:r>
            <a:r>
              <a:rPr lang="en-US" altLang="zh-CN" dirty="0"/>
              <a:t>"/&gt;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&lt;/query&gt;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&lt;/</a:t>
            </a:r>
            <a:r>
              <a:rPr lang="en-US" altLang="zh-CN" dirty="0" err="1"/>
              <a:t>iq</a:t>
            </a:r>
            <a:r>
              <a:rPr lang="en-US" altLang="zh-CN" dirty="0"/>
              <a:t>&gt;</a:t>
            </a:r>
            <a:endParaRPr lang="zh-CN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722582" y="2147454"/>
            <a:ext cx="4692073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查询好友列表：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iq</a:t>
            </a:r>
            <a:r>
              <a:rPr lang="en-US" altLang="zh-CN" dirty="0" smtClean="0"/>
              <a:t> from="</a:t>
            </a:r>
            <a:r>
              <a:rPr lang="en-US" altLang="zh-CN" dirty="0" err="1" smtClean="0"/>
              <a:t>suke@skh.whu.edu.cn</a:t>
            </a:r>
            <a:r>
              <a:rPr lang="en-US" altLang="zh-CN" dirty="0" smtClean="0"/>
              <a:t>"  </a:t>
            </a:r>
            <a:endParaRPr lang="zh-CN" altLang="zh-CN" dirty="0" smtClean="0"/>
          </a:p>
          <a:p>
            <a:pPr marL="0" indent="0">
              <a:buFont typeface="Wingdings 3" charset="2"/>
              <a:buNone/>
            </a:pPr>
            <a:r>
              <a:rPr lang="en-US" altLang="zh-CN" dirty="0" smtClean="0"/>
              <a:t>    id="rr82a1z7"</a:t>
            </a:r>
            <a:endParaRPr lang="zh-CN" altLang="zh-CN" dirty="0" smtClean="0"/>
          </a:p>
          <a:p>
            <a:pPr marL="0" indent="0">
              <a:buFont typeface="Wingdings 3" charset="2"/>
              <a:buNone/>
            </a:pPr>
            <a:r>
              <a:rPr lang="en-US" altLang="zh-CN" dirty="0" smtClean="0"/>
              <a:t>    to="</a:t>
            </a:r>
            <a:r>
              <a:rPr lang="en-US" altLang="zh-CN" dirty="0" err="1" smtClean="0"/>
              <a:t>skh.whu.edu.cn</a:t>
            </a:r>
            <a:r>
              <a:rPr lang="en-US" altLang="zh-CN" dirty="0" smtClean="0"/>
              <a:t>" </a:t>
            </a:r>
            <a:endParaRPr lang="zh-CN" altLang="zh-CN" dirty="0" smtClean="0"/>
          </a:p>
          <a:p>
            <a:pPr marL="0" indent="0">
              <a:buFont typeface="Wingdings 3" charset="2"/>
              <a:buNone/>
            </a:pPr>
            <a:r>
              <a:rPr lang="en-US" altLang="zh-CN" dirty="0" smtClean="0"/>
              <a:t>    type="get"&gt;</a:t>
            </a:r>
            <a:endParaRPr lang="zh-CN" altLang="zh-CN" dirty="0" smtClean="0"/>
          </a:p>
          <a:p>
            <a:pPr marL="0" indent="0">
              <a:buFont typeface="Wingdings 3" charset="2"/>
              <a:buNone/>
            </a:pPr>
            <a:r>
              <a:rPr lang="en-US" altLang="zh-CN" dirty="0" smtClean="0"/>
              <a:t>  &lt;query </a:t>
            </a:r>
            <a:r>
              <a:rPr lang="en-US" altLang="zh-CN" dirty="0" err="1" smtClean="0"/>
              <a:t>xmlns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jabber:iq:roster</a:t>
            </a:r>
            <a:r>
              <a:rPr lang="en-US" altLang="zh-CN" dirty="0" smtClean="0"/>
              <a:t>"/&gt;</a:t>
            </a:r>
            <a:endParaRPr lang="zh-CN" altLang="zh-CN" dirty="0" smtClean="0"/>
          </a:p>
          <a:p>
            <a:pPr marL="0" indent="0">
              <a:buFont typeface="Wingdings 3" charset="2"/>
              <a:buNone/>
            </a:pPr>
            <a:r>
              <a:rPr lang="en-US" altLang="zh-CN" dirty="0" smtClean="0"/>
              <a:t>&lt;/</a:t>
            </a:r>
            <a:r>
              <a:rPr lang="en-US" altLang="zh-CN" dirty="0" err="1" smtClean="0"/>
              <a:t>iq</a:t>
            </a:r>
            <a:r>
              <a:rPr lang="en-US" altLang="zh-CN" dirty="0" smtClean="0"/>
              <a:t>&gt;</a:t>
            </a:r>
            <a:r>
              <a:rPr lang="zh-CN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2188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IQ</a:t>
            </a:r>
            <a:r>
              <a:rPr kumimoji="1" lang="zh-CN" altLang="en-US" dirty="0" smtClean="0"/>
              <a:t>节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例子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50182" y="2068944"/>
            <a:ext cx="4692073" cy="3856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 smtClean="0"/>
              <a:t>服务器</a:t>
            </a:r>
            <a:r>
              <a:rPr lang="zh-CN" altLang="zh-CN" dirty="0"/>
              <a:t>通过返回</a:t>
            </a:r>
            <a:r>
              <a:rPr lang="zh-CN" altLang="zh-CN" dirty="0" smtClean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IQ-result</a:t>
            </a:r>
            <a:r>
              <a:rPr lang="zh-CN" altLang="zh-CN" dirty="0"/>
              <a:t>确认名册更新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iq</a:t>
            </a:r>
            <a:r>
              <a:rPr lang="en-US" altLang="zh-CN" dirty="0"/>
              <a:t> from=" </a:t>
            </a:r>
            <a:r>
              <a:rPr lang="en-US" altLang="zh-CN" dirty="0" err="1"/>
              <a:t>skh.whu.edu.cn</a:t>
            </a:r>
            <a:r>
              <a:rPr lang="en-US" altLang="zh-CN" dirty="0"/>
              <a:t> "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id="ru761vd7"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to=" </a:t>
            </a:r>
            <a:r>
              <a:rPr lang="en-US" altLang="zh-CN" dirty="0" err="1"/>
              <a:t>suke@skh.whu.edu.cn</a:t>
            </a:r>
            <a:r>
              <a:rPr lang="en-US" altLang="zh-CN" dirty="0"/>
              <a:t> /Psi"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type="result"/&gt;</a:t>
            </a:r>
            <a:endParaRPr lang="zh-CN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722582" y="2147454"/>
            <a:ext cx="4692073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dirty="0"/>
              <a:t>向名册中添加一个新的联系人：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 err="1"/>
              <a:t>iq</a:t>
            </a:r>
            <a:r>
              <a:rPr lang="en-US" altLang="zh-CN" dirty="0"/>
              <a:t> from="</a:t>
            </a:r>
            <a:r>
              <a:rPr lang="en-US" altLang="zh-CN" dirty="0" err="1"/>
              <a:t>suke@skh.whu.edu.cn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id="ru761vd7"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to="</a:t>
            </a:r>
            <a:r>
              <a:rPr lang="en-US" altLang="zh-CN" dirty="0" err="1"/>
              <a:t>skh.whu.edu.cn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type="set"&gt;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&lt;query </a:t>
            </a:r>
            <a:r>
              <a:rPr lang="en-US" altLang="zh-CN" dirty="0" err="1"/>
              <a:t>xmlns</a:t>
            </a:r>
            <a:r>
              <a:rPr lang="en-US" altLang="zh-CN" dirty="0"/>
              <a:t>="</a:t>
            </a:r>
            <a:r>
              <a:rPr lang="en-US" altLang="zh-CN" dirty="0" err="1"/>
              <a:t>jabber:iq:roster</a:t>
            </a:r>
            <a:r>
              <a:rPr lang="en-US" altLang="zh-CN" dirty="0"/>
              <a:t>"&gt;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&lt;item </a:t>
            </a:r>
            <a:r>
              <a:rPr lang="en-US" altLang="zh-CN" dirty="0" err="1"/>
              <a:t>jid</a:t>
            </a:r>
            <a:r>
              <a:rPr lang="en-US" altLang="zh-CN" dirty="0"/>
              <a:t>="</a:t>
            </a:r>
            <a:r>
              <a:rPr lang="en-US" altLang="zh-CN" dirty="0" err="1"/>
              <a:t>gmz@skh.whu.edu.cn</a:t>
            </a:r>
            <a:r>
              <a:rPr lang="en-US" altLang="zh-CN" dirty="0"/>
              <a:t>"/&gt;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&lt;/query&gt;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&lt;/</a:t>
            </a:r>
            <a:r>
              <a:rPr lang="en-US" altLang="zh-CN" dirty="0" err="1"/>
              <a:t>iq</a:t>
            </a:r>
            <a:r>
              <a:rPr lang="en-US" altLang="zh-CN" dirty="0"/>
              <a:t>&gt;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41911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错误处理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579417"/>
            <a:ext cx="8915400" cy="4535055"/>
          </a:xfrm>
        </p:spPr>
        <p:txBody>
          <a:bodyPr/>
          <a:lstStyle/>
          <a:p>
            <a:r>
              <a:rPr lang="en-US" altLang="zh-CN" dirty="0" smtClean="0"/>
              <a:t>IQ</a:t>
            </a:r>
            <a:r>
              <a:rPr lang="zh-CN" altLang="zh-CN" dirty="0" smtClean="0"/>
              <a:t>节总是</a:t>
            </a:r>
            <a:r>
              <a:rPr lang="zh-CN" altLang="zh-CN" dirty="0"/>
              <a:t>接收一个</a:t>
            </a:r>
            <a:r>
              <a:rPr lang="en-US" altLang="zh-CN" dirty="0"/>
              <a:t>IQ-result</a:t>
            </a:r>
            <a:r>
              <a:rPr lang="zh-CN" altLang="zh-CN" dirty="0"/>
              <a:t>或</a:t>
            </a:r>
            <a:r>
              <a:rPr lang="en-US" altLang="zh-CN" dirty="0"/>
              <a:t>IQ-error</a:t>
            </a:r>
            <a:r>
              <a:rPr lang="zh-CN" altLang="zh-CN" dirty="0"/>
              <a:t>作为对</a:t>
            </a:r>
            <a:r>
              <a:rPr lang="en-US" altLang="zh-CN" dirty="0"/>
              <a:t>IQ-get</a:t>
            </a:r>
            <a:r>
              <a:rPr lang="zh-CN" altLang="zh-CN" dirty="0"/>
              <a:t>或</a:t>
            </a:r>
            <a:r>
              <a:rPr lang="en-US" altLang="zh-CN" dirty="0"/>
              <a:t>IQ-set</a:t>
            </a:r>
            <a:r>
              <a:rPr lang="zh-CN" altLang="zh-CN" dirty="0"/>
              <a:t>的应答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51346" y="2415783"/>
            <a:ext cx="4802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&lt;message from="</a:t>
            </a:r>
            <a:r>
              <a:rPr lang="en-US" altLang="zh-CN" dirty="0" err="1"/>
              <a:t>suke@skh.whu.edu.cn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/>
              <a:t>         to="</a:t>
            </a:r>
            <a:r>
              <a:rPr lang="en-US" altLang="zh-CN" dirty="0" err="1"/>
              <a:t>gmz@skh.whu.edu.cn</a:t>
            </a:r>
            <a:r>
              <a:rPr lang="en-US" altLang="zh-CN" dirty="0"/>
              <a:t>" </a:t>
            </a:r>
            <a:endParaRPr lang="zh-CN" altLang="zh-CN" dirty="0"/>
          </a:p>
          <a:p>
            <a:r>
              <a:rPr lang="en-US" altLang="zh-CN" dirty="0"/>
              <a:t>         type="error"&gt;</a:t>
            </a:r>
            <a:endParaRPr lang="zh-CN" altLang="zh-CN" dirty="0"/>
          </a:p>
          <a:p>
            <a:pPr lvl="1"/>
            <a:r>
              <a:rPr lang="en-US" altLang="zh-CN" dirty="0"/>
              <a:t>  &lt;error type="cancel"&gt;</a:t>
            </a:r>
            <a:endParaRPr lang="zh-CN" altLang="zh-CN" dirty="0"/>
          </a:p>
          <a:p>
            <a:pPr lvl="1"/>
            <a:r>
              <a:rPr lang="en-US" altLang="zh-CN" dirty="0"/>
              <a:t>    &lt;service-unavailable </a:t>
            </a:r>
            <a:r>
              <a:rPr lang="en-US" altLang="zh-CN" dirty="0" err="1"/>
              <a:t>xmlns</a:t>
            </a:r>
            <a:r>
              <a:rPr lang="en-US" altLang="zh-CN" dirty="0"/>
              <a:t>="</a:t>
            </a:r>
            <a:r>
              <a:rPr lang="en-US" altLang="zh-CN" dirty="0" err="1"/>
              <a:t>urn:ietf:params:xml:ns:XMPP-stanzas</a:t>
            </a:r>
            <a:r>
              <a:rPr lang="en-US" altLang="zh-CN" dirty="0"/>
              <a:t>"/&gt;</a:t>
            </a:r>
            <a:endParaRPr lang="zh-CN" altLang="zh-CN" dirty="0"/>
          </a:p>
          <a:p>
            <a:pPr lvl="1"/>
            <a:r>
              <a:rPr lang="en-US" altLang="zh-CN" dirty="0"/>
              <a:t>  &lt;/error&gt;</a:t>
            </a:r>
            <a:endParaRPr lang="zh-CN" altLang="zh-CN" dirty="0"/>
          </a:p>
          <a:p>
            <a:r>
              <a:rPr lang="en-US" altLang="zh-CN" dirty="0"/>
              <a:t>&lt;/message&gt;</a:t>
            </a:r>
            <a:endParaRPr lang="zh-CN" altLang="zh-CN" dirty="0"/>
          </a:p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828145" y="2415783"/>
            <a:ext cx="59482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iq</a:t>
            </a:r>
            <a:r>
              <a:rPr lang="en-US" altLang="zh-CN" dirty="0"/>
              <a:t> from=" </a:t>
            </a:r>
            <a:r>
              <a:rPr lang="en-US" altLang="zh-CN" dirty="0" err="1"/>
              <a:t>suke@skh.whu.edu.cn</a:t>
            </a:r>
            <a:r>
              <a:rPr lang="en-US" altLang="zh-CN" dirty="0"/>
              <a:t>" </a:t>
            </a:r>
            <a:endParaRPr lang="zh-CN" altLang="zh-CN" dirty="0"/>
          </a:p>
          <a:p>
            <a:r>
              <a:rPr lang="en-US" altLang="zh-CN" dirty="0"/>
              <a:t>    id="t2w4qax3"</a:t>
            </a:r>
            <a:endParaRPr lang="zh-CN" altLang="zh-CN" dirty="0"/>
          </a:p>
          <a:p>
            <a:r>
              <a:rPr lang="en-US" altLang="zh-CN" dirty="0"/>
              <a:t>    to="</a:t>
            </a:r>
            <a:r>
              <a:rPr lang="en-US" altLang="zh-CN" dirty="0" err="1"/>
              <a:t>gmz@skh.whu.edu.cn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/>
              <a:t>    type="error"&gt;</a:t>
            </a:r>
            <a:endParaRPr lang="zh-CN" altLang="zh-CN" dirty="0"/>
          </a:p>
          <a:p>
            <a:pPr lvl="1"/>
            <a:r>
              <a:rPr lang="en-US" altLang="zh-CN" dirty="0"/>
              <a:t>  &lt;error type="cancel"&gt;</a:t>
            </a:r>
            <a:endParaRPr lang="zh-CN" altLang="zh-CN" dirty="0"/>
          </a:p>
          <a:p>
            <a:pPr lvl="1"/>
            <a:r>
              <a:rPr lang="en-US" altLang="zh-CN" dirty="0"/>
              <a:t>    &lt;not-allowed </a:t>
            </a:r>
            <a:r>
              <a:rPr lang="en-US" altLang="zh-CN" dirty="0" err="1"/>
              <a:t>xmlns</a:t>
            </a:r>
            <a:r>
              <a:rPr lang="en-US" altLang="zh-CN" dirty="0"/>
              <a:t>="</a:t>
            </a:r>
            <a:r>
              <a:rPr lang="en-US" altLang="zh-CN" dirty="0" err="1"/>
              <a:t>urn:ietf:params:xml:ns:XMPP-stanzas</a:t>
            </a:r>
            <a:r>
              <a:rPr lang="en-US" altLang="zh-CN" dirty="0"/>
              <a:t>"/&gt;</a:t>
            </a:r>
            <a:endParaRPr lang="zh-CN" altLang="zh-CN" dirty="0"/>
          </a:p>
          <a:p>
            <a:pPr lvl="1"/>
            <a:r>
              <a:rPr lang="en-US" altLang="zh-CN" dirty="0"/>
              <a:t>    &lt;closed-node </a:t>
            </a:r>
            <a:r>
              <a:rPr lang="en-US" altLang="zh-CN" dirty="0" err="1"/>
              <a:t>xmlns</a:t>
            </a:r>
            <a:r>
              <a:rPr lang="en-US" altLang="zh-CN" dirty="0"/>
              <a:t>="http://</a:t>
            </a:r>
            <a:r>
              <a:rPr lang="en-US" altLang="zh-CN" dirty="0" err="1"/>
              <a:t>jabber.org</a:t>
            </a:r>
            <a:r>
              <a:rPr lang="en-US" altLang="zh-CN" dirty="0"/>
              <a:t>/protocol/</a:t>
            </a:r>
            <a:r>
              <a:rPr lang="en-US" altLang="zh-CN" dirty="0" err="1"/>
              <a:t>pubsub#errors</a:t>
            </a:r>
            <a:r>
              <a:rPr lang="en-US" altLang="zh-CN" dirty="0"/>
              <a:t>"/&gt;</a:t>
            </a:r>
            <a:endParaRPr lang="zh-CN" altLang="zh-CN" dirty="0"/>
          </a:p>
          <a:p>
            <a:pPr lvl="1"/>
            <a:r>
              <a:rPr lang="en-US" altLang="zh-CN" dirty="0"/>
              <a:t>  &lt;/error&gt;</a:t>
            </a:r>
            <a:endParaRPr lang="zh-CN" altLang="zh-CN" dirty="0"/>
          </a:p>
          <a:p>
            <a:r>
              <a:rPr lang="en-US" altLang="zh-CN" dirty="0"/>
              <a:t>&lt;/</a:t>
            </a:r>
            <a:r>
              <a:rPr lang="en-US" altLang="zh-CN" dirty="0" err="1"/>
              <a:t>iq</a:t>
            </a:r>
            <a:r>
              <a:rPr lang="en-US" altLang="zh-CN" dirty="0"/>
              <a:t>&gt;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724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 smtClean="0"/>
              <a:t>出席</a:t>
            </a:r>
            <a:r>
              <a:rPr lang="zh-CN" altLang="en-US" b="1" dirty="0" smtClean="0"/>
              <a:t> </a:t>
            </a:r>
            <a:r>
              <a:rPr lang="zh-CN" altLang="zh-CN" b="1" dirty="0"/>
              <a:t/>
            </a:r>
            <a:br>
              <a:rPr lang="zh-CN" altLang="zh-CN" b="1" dirty="0"/>
            </a:br>
            <a:r>
              <a:rPr lang="zh-CN" altLang="zh-CN" b="1" dirty="0" smtClean="0"/>
              <a:t>授权：</a:t>
            </a:r>
            <a:r>
              <a:rPr lang="zh-CN" altLang="zh-CN" b="1" dirty="0"/>
              <a:t>握手</a:t>
            </a:r>
            <a:r>
              <a:rPr lang="zh-CN" altLang="zh-CN" b="1" dirty="0" smtClean="0"/>
              <a:t>订阅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642104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 smtClean="0"/>
              <a:t>在</a:t>
            </a:r>
            <a:r>
              <a:rPr lang="en-US" altLang="zh-CN" dirty="0"/>
              <a:t>XMPP</a:t>
            </a:r>
            <a:r>
              <a:rPr lang="zh-CN" altLang="zh-CN" dirty="0"/>
              <a:t>中，通过一种叫做出席的技术，你可以知道你的联系人什么时候在线和可进行通讯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出席</a:t>
            </a:r>
            <a:r>
              <a:rPr lang="zh-CN" altLang="zh-CN" dirty="0"/>
              <a:t>连接的过程是双向的，</a:t>
            </a:r>
            <a:r>
              <a:rPr lang="zh-CN" altLang="zh-CN" dirty="0" smtClean="0"/>
              <a:t>你</a:t>
            </a:r>
            <a:r>
              <a:rPr lang="zh-CN" altLang="zh-CN" dirty="0"/>
              <a:t>允许一个联络者看到你的出席，那么你也可以看到他的出席。这个过程是通过一个叫做“握手”的订阅</a:t>
            </a:r>
            <a:r>
              <a:rPr lang="zh-CN" altLang="zh-CN" dirty="0" smtClean="0"/>
              <a:t>完成的</a:t>
            </a:r>
            <a:endParaRPr lang="en-US" altLang="zh-CN" dirty="0" smtClean="0"/>
          </a:p>
          <a:p>
            <a:pPr lvl="1"/>
            <a:r>
              <a:rPr lang="zh-CN" altLang="zh-CN" dirty="0"/>
              <a:t>为了获取某个人的出席信息，你给他发送一个订阅请求</a:t>
            </a:r>
            <a:r>
              <a:rPr lang="en-US" altLang="zh-CN" dirty="0"/>
              <a:t>(</a:t>
            </a:r>
            <a:r>
              <a:rPr lang="zh-CN" altLang="zh-CN" dirty="0"/>
              <a:t>通过</a:t>
            </a:r>
            <a:r>
              <a:rPr lang="en-US" altLang="zh-CN" dirty="0"/>
              <a:t>subscribe</a:t>
            </a:r>
            <a:r>
              <a:rPr lang="zh-CN" altLang="zh-CN" dirty="0"/>
              <a:t>类型</a:t>
            </a:r>
            <a:r>
              <a:rPr lang="en-US" altLang="zh-CN" dirty="0"/>
              <a:t>)</a:t>
            </a:r>
            <a:r>
              <a:rPr lang="zh-CN" altLang="zh-CN" dirty="0"/>
              <a:t>：</a:t>
            </a:r>
          </a:p>
          <a:p>
            <a:pPr marL="857250" lvl="2" indent="0">
              <a:buNone/>
            </a:pPr>
            <a:r>
              <a:rPr lang="en-US" altLang="zh-CN" dirty="0"/>
              <a:t>&lt;presence from="</a:t>
            </a:r>
            <a:r>
              <a:rPr lang="en-US" altLang="zh-CN" dirty="0" err="1"/>
              <a:t>suke@skh.whu.edu.cn</a:t>
            </a:r>
            <a:r>
              <a:rPr lang="en-US" altLang="zh-CN" dirty="0"/>
              <a:t>"  to="</a:t>
            </a:r>
            <a:r>
              <a:rPr lang="en-US" altLang="zh-CN" dirty="0" err="1"/>
              <a:t>beta@skh.whu.edu.cn</a:t>
            </a:r>
            <a:r>
              <a:rPr lang="en-US" altLang="zh-CN" dirty="0"/>
              <a:t>" type="subscribe"/&gt;</a:t>
            </a:r>
            <a:endParaRPr lang="zh-CN" altLang="zh-CN" dirty="0"/>
          </a:p>
          <a:p>
            <a:pPr lvl="1"/>
            <a:r>
              <a:rPr lang="zh-CN" altLang="zh-CN" dirty="0"/>
              <a:t>当指定的接受者接受到你的出席订阅请求时，他可以接受它（通过</a:t>
            </a:r>
            <a:r>
              <a:rPr lang="en-US" altLang="zh-CN" dirty="0"/>
              <a:t>subscribed</a:t>
            </a:r>
            <a:r>
              <a:rPr lang="zh-CN" altLang="zh-CN" dirty="0"/>
              <a:t>类型）或者拒绝它（通过</a:t>
            </a:r>
            <a:r>
              <a:rPr lang="en-US" altLang="zh-CN" dirty="0"/>
              <a:t>unsubscribed</a:t>
            </a:r>
            <a:r>
              <a:rPr lang="zh-CN" altLang="zh-CN" dirty="0"/>
              <a:t>类型）：</a:t>
            </a:r>
          </a:p>
          <a:p>
            <a:pPr marL="857250" lvl="2" indent="0">
              <a:buNone/>
            </a:pPr>
            <a:r>
              <a:rPr lang="en-US" altLang="zh-CN" dirty="0"/>
              <a:t>&lt;presence from="</a:t>
            </a:r>
            <a:r>
              <a:rPr lang="en-US" altLang="zh-CN" dirty="0" err="1"/>
              <a:t>beta@skh.whu.edu.cn</a:t>
            </a:r>
            <a:r>
              <a:rPr lang="en-US" altLang="zh-CN" dirty="0"/>
              <a:t>" to=" </a:t>
            </a:r>
            <a:r>
              <a:rPr lang="en-US" altLang="zh-CN" dirty="0" err="1"/>
              <a:t>suke@skh.whu.edu.cn</a:t>
            </a:r>
            <a:r>
              <a:rPr lang="en-US" altLang="zh-CN" dirty="0"/>
              <a:t>" type="subscribed</a:t>
            </a:r>
            <a:r>
              <a:rPr lang="en-US" altLang="zh-CN" dirty="0" smtClean="0"/>
              <a:t>"/&gt;</a:t>
            </a:r>
          </a:p>
          <a:p>
            <a:pPr marL="342900" lvl="2" indent="-342900"/>
            <a:r>
              <a:rPr lang="zh-CN" altLang="zh-CN" sz="1800" dirty="0"/>
              <a:t>一旦你订阅了另一个人的出席信息，当他的网络可用状况改变的时候，你会自动得到通知。 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dirty="0"/>
              <a:t>&lt;presence from="</a:t>
            </a:r>
            <a:r>
              <a:rPr lang="en-US" altLang="zh-CN" dirty="0" err="1"/>
              <a:t>beta@skh.whu.edu.cn</a:t>
            </a:r>
            <a:r>
              <a:rPr lang="en-US" altLang="zh-CN" dirty="0"/>
              <a:t>" to=" </a:t>
            </a:r>
            <a:r>
              <a:rPr lang="en-US" altLang="zh-CN" dirty="0" err="1"/>
              <a:t>suke@skh.whu.edu.cn</a:t>
            </a:r>
            <a:r>
              <a:rPr lang="en-US" altLang="zh-CN" dirty="0"/>
              <a:t>"&gt;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  &lt;show&gt;</a:t>
            </a:r>
            <a:r>
              <a:rPr lang="en-US" altLang="zh-CN" dirty="0" err="1"/>
              <a:t>xa</a:t>
            </a:r>
            <a:r>
              <a:rPr lang="en-US" altLang="zh-CN" dirty="0"/>
              <a:t>&lt;/show&gt;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  &lt;status&gt;down the rabbit hole!&lt;/status&gt;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&lt;/presence&gt;</a:t>
            </a:r>
          </a:p>
          <a:p>
            <a:pPr marL="857250" lvl="2" indent="0">
              <a:buNone/>
            </a:pPr>
            <a:endParaRPr lang="zh-C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209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授权：握手订阅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767426" y="1765900"/>
            <a:ext cx="2487168" cy="4206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beta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764959" y="1729799"/>
            <a:ext cx="2487168" cy="4206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suke</a:t>
            </a:r>
            <a:endParaRPr kumimoji="1"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 flipH="1">
            <a:off x="4004834" y="2150423"/>
            <a:ext cx="6176" cy="4262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 flipH="1">
            <a:off x="9002368" y="2150423"/>
            <a:ext cx="6175" cy="4262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H="1">
            <a:off x="4004834" y="6068993"/>
            <a:ext cx="4997534" cy="1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391397" y="2395846"/>
            <a:ext cx="3617146" cy="742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Subscription request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&lt;presence type="subscribe</a:t>
            </a:r>
            <a:r>
              <a:rPr lang="en-US" altLang="zh-CN" dirty="0" smtClean="0">
                <a:solidFill>
                  <a:schemeClr val="tx1"/>
                </a:solidFill>
              </a:rPr>
              <a:t>”/&gt;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11010" y="3488245"/>
            <a:ext cx="4111712" cy="624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Subscription </a:t>
            </a:r>
            <a:r>
              <a:rPr kumimoji="1" lang="en-US" altLang="zh-CN" dirty="0" smtClean="0">
                <a:solidFill>
                  <a:schemeClr val="tx1"/>
                </a:solidFill>
              </a:rPr>
              <a:t>approval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&lt;presence type="</a:t>
            </a:r>
            <a:r>
              <a:rPr lang="en-US" altLang="zh-CN" dirty="0" smtClean="0">
                <a:solidFill>
                  <a:schemeClr val="tx1"/>
                </a:solidFill>
              </a:rPr>
              <a:t>subscribed”/&gt;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4011010" y="4112983"/>
            <a:ext cx="4997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>
            <a:off x="4011009" y="3121628"/>
            <a:ext cx="4997534" cy="1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809506" y="5347965"/>
            <a:ext cx="4199037" cy="742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kumimoji="1" lang="en-US" altLang="zh-CN" dirty="0">
                <a:solidFill>
                  <a:schemeClr val="tx1"/>
                </a:solidFill>
              </a:rPr>
              <a:t>Subscription approval</a:t>
            </a:r>
          </a:p>
          <a:p>
            <a:pPr algn="r"/>
            <a:r>
              <a:rPr lang="en-US" altLang="zh-CN" dirty="0">
                <a:solidFill>
                  <a:schemeClr val="tx1"/>
                </a:solidFill>
              </a:rPr>
              <a:t>&lt;presence type="subscribed”/&gt;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82262" y="4456441"/>
            <a:ext cx="4111712" cy="624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Subscription </a:t>
            </a:r>
            <a:r>
              <a:rPr kumimoji="1" lang="en-US" altLang="zh-CN" dirty="0">
                <a:solidFill>
                  <a:schemeClr val="tx1"/>
                </a:solidFill>
              </a:rPr>
              <a:t>request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&lt;presence type="subscribe”/&gt;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cxnSp>
        <p:nvCxnSpPr>
          <p:cNvPr id="21" name="直线箭头连接符 20"/>
          <p:cNvCxnSpPr/>
          <p:nvPr/>
        </p:nvCxnSpPr>
        <p:spPr>
          <a:xfrm>
            <a:off x="4021382" y="5081179"/>
            <a:ext cx="4997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8346"/>
          </a:xfrm>
        </p:spPr>
        <p:txBody>
          <a:bodyPr/>
          <a:lstStyle/>
          <a:p>
            <a:r>
              <a:rPr kumimoji="1" lang="en-US" altLang="zh-CN" dirty="0" smtClean="0"/>
              <a:t>Openfire Data Model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528" y="1274639"/>
            <a:ext cx="8720160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0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err="1"/>
              <a:t>ofRoster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zh-CN" altLang="en-US" b="1" dirty="0"/>
              <a:t>（好友名单或名单）</a:t>
            </a:r>
            <a:br>
              <a:rPr lang="zh-CN" altLang="en-US" b="1" dirty="0"/>
            </a:b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768486"/>
              </p:ext>
            </p:extLst>
          </p:nvPr>
        </p:nvGraphicFramePr>
        <p:xfrm>
          <a:off x="2589213" y="2133600"/>
          <a:ext cx="8915400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/>
                <a:gridCol w="1783080"/>
                <a:gridCol w="1783080"/>
                <a:gridCol w="1783080"/>
                <a:gridCol w="17830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列  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长度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描述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rosterID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名册编号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这个用户的好友的</a:t>
                      </a:r>
                      <a:r>
                        <a:rPr lang="en-US" altLang="zh-CN" dirty="0" err="1" smtClean="0"/>
                        <a:t>jid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订阅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数字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条目的订阅状态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询问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数字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询问状态的条目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数字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表示该条目的标志是接收到的花名册请求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昵称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分配给此名册条目的昵称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510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ofRoster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94632"/>
          </a:xfrm>
        </p:spPr>
        <p:txBody>
          <a:bodyPr>
            <a:normAutofit/>
          </a:bodyPr>
          <a:lstStyle/>
          <a:p>
            <a:r>
              <a:rPr kumimoji="1" lang="en-US" altLang="zh-CN" dirty="0" err="1" smtClean="0"/>
              <a:t>askstatus</a:t>
            </a:r>
            <a:endParaRPr kumimoji="1" lang="en-US" altLang="zh-CN" dirty="0" smtClean="0"/>
          </a:p>
          <a:p>
            <a:pPr marL="400050" lvl="1" indent="0">
              <a:buNone/>
            </a:pPr>
            <a:r>
              <a:rPr kumimoji="1" lang="en-US" altLang="zh-CN" dirty="0" smtClean="0"/>
              <a:t>-</a:t>
            </a:r>
            <a:r>
              <a:rPr kumimoji="1" lang="en-US" altLang="zh-CN" dirty="0"/>
              <a:t>1    </a:t>
            </a:r>
            <a:r>
              <a:rPr kumimoji="1" lang="en-US" altLang="zh-CN" dirty="0" smtClean="0"/>
              <a:t>		The </a:t>
            </a:r>
            <a:r>
              <a:rPr kumimoji="1" lang="en-US" altLang="zh-CN" dirty="0"/>
              <a:t>roster item has no pending subscription requests. </a:t>
            </a:r>
            <a:endParaRPr kumimoji="1" lang="en-US" altLang="zh-CN" dirty="0" smtClean="0"/>
          </a:p>
          <a:p>
            <a:pPr marL="400050" lvl="1" indent="0">
              <a:buNone/>
            </a:pPr>
            <a:r>
              <a:rPr kumimoji="1" lang="en-US" altLang="zh-CN" dirty="0" smtClean="0"/>
              <a:t>0   		The </a:t>
            </a:r>
            <a:r>
              <a:rPr kumimoji="1" lang="en-US" altLang="zh-CN" dirty="0"/>
              <a:t>roster item has been asked for permission to subscribe to its presence </a:t>
            </a:r>
            <a:r>
              <a:rPr kumimoji="1" lang="en-US" altLang="zh-CN" dirty="0" smtClean="0"/>
              <a:t>				but 	no </a:t>
            </a:r>
            <a:r>
              <a:rPr kumimoji="1" lang="en-US" altLang="zh-CN" dirty="0"/>
              <a:t>response has been received</a:t>
            </a:r>
            <a:r>
              <a:rPr kumimoji="1" lang="en-US" altLang="zh-CN" dirty="0" smtClean="0"/>
              <a:t>. </a:t>
            </a:r>
            <a:endParaRPr kumimoji="1" lang="en-US" altLang="zh-CN" dirty="0"/>
          </a:p>
          <a:p>
            <a:pPr marL="400050" lvl="1" indent="0">
              <a:buNone/>
            </a:pPr>
            <a:r>
              <a:rPr kumimoji="1" lang="en-US" altLang="zh-CN" dirty="0" smtClean="0"/>
              <a:t>1		The </a:t>
            </a:r>
            <a:r>
              <a:rPr kumimoji="1" lang="en-US" altLang="zh-CN" dirty="0"/>
              <a:t>roster owner has asked the roster item to be unsubscribed from its </a:t>
            </a:r>
            <a:r>
              <a:rPr kumimoji="1" lang="en-US" altLang="zh-CN" dirty="0" smtClean="0"/>
              <a:t>				presence notifications </a:t>
            </a:r>
            <a:r>
              <a:rPr kumimoji="1" lang="en-US" altLang="zh-CN" dirty="0"/>
              <a:t>but </a:t>
            </a:r>
            <a:r>
              <a:rPr kumimoji="1" lang="en-US" altLang="zh-CN" dirty="0" smtClean="0"/>
              <a:t>hasn‘t </a:t>
            </a:r>
            <a:r>
              <a:rPr kumimoji="1" lang="en-US" altLang="zh-CN" dirty="0"/>
              <a:t>yet received </a:t>
            </a:r>
            <a:r>
              <a:rPr kumimoji="1" lang="en-US" altLang="zh-CN" dirty="0" smtClean="0"/>
              <a:t>confirmation</a:t>
            </a:r>
            <a:r>
              <a:rPr kumimoji="1" lang="en-US" altLang="zh-CN" dirty="0"/>
              <a:t>. </a:t>
            </a:r>
            <a:endParaRPr kumimoji="1" lang="en-US" altLang="zh-CN" dirty="0" smtClean="0"/>
          </a:p>
          <a:p>
            <a:pPr marL="342900" lvl="1" indent="-342900"/>
            <a:r>
              <a:rPr kumimoji="1" lang="en-US" altLang="zh-CN" sz="1800" dirty="0"/>
              <a:t> </a:t>
            </a:r>
            <a:r>
              <a:rPr kumimoji="1" lang="en-US" altLang="zh-CN" sz="1800" dirty="0" err="1"/>
              <a:t>recvstatus</a:t>
            </a:r>
            <a:r>
              <a:rPr kumimoji="1" lang="en-US" altLang="zh-CN" sz="1800" dirty="0"/>
              <a:t>    </a:t>
            </a:r>
            <a:endParaRPr kumimoji="1" lang="en-US" altLang="zh-CN" sz="1800" dirty="0"/>
          </a:p>
          <a:p>
            <a:pPr marL="400050" lvl="1" indent="0">
              <a:buNone/>
            </a:pPr>
            <a:r>
              <a:rPr kumimoji="1" lang="en-US" altLang="zh-CN" dirty="0" smtClean="0"/>
              <a:t>-1		There </a:t>
            </a:r>
            <a:r>
              <a:rPr kumimoji="1" lang="en-US" altLang="zh-CN" dirty="0"/>
              <a:t>are no subscriptions that have been received but not presented to </a:t>
            </a:r>
            <a:r>
              <a:rPr kumimoji="1" lang="en-US" altLang="zh-CN" dirty="0" smtClean="0"/>
              <a:t>				the user</a:t>
            </a:r>
            <a:r>
              <a:rPr kumimoji="1" lang="en-US" altLang="zh-CN" dirty="0"/>
              <a:t>.   </a:t>
            </a:r>
            <a:endParaRPr kumimoji="1" lang="en-US" altLang="zh-CN" dirty="0" smtClean="0"/>
          </a:p>
          <a:p>
            <a:pPr marL="400050" lvl="1" indent="0">
              <a:buNone/>
            </a:pP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		The </a:t>
            </a:r>
            <a:r>
              <a:rPr kumimoji="1" lang="en-US" altLang="zh-CN" dirty="0"/>
              <a:t>server has received a subscribe request, but has not forwarded it to </a:t>
            </a:r>
            <a:r>
              <a:rPr kumimoji="1" lang="en-US" altLang="zh-CN" dirty="0" smtClean="0"/>
              <a:t>				the user</a:t>
            </a:r>
            <a:r>
              <a:rPr kumimoji="1" lang="en-US" altLang="zh-CN" dirty="0"/>
              <a:t>.   </a:t>
            </a:r>
            <a:endParaRPr kumimoji="1" lang="en-US" altLang="zh-CN" dirty="0" smtClean="0"/>
          </a:p>
          <a:p>
            <a:pPr marL="400050" lvl="1" indent="0">
              <a:buNone/>
            </a:pPr>
            <a:r>
              <a:rPr kumimoji="1" lang="en-US" altLang="zh-CN" dirty="0" smtClean="0"/>
              <a:t>2		The </a:t>
            </a:r>
            <a:r>
              <a:rPr kumimoji="1" lang="en-US" altLang="zh-CN" dirty="0"/>
              <a:t>server has received an unsubscribe request, but has not forwarded it </a:t>
            </a:r>
            <a:r>
              <a:rPr kumimoji="1" lang="en-US" altLang="zh-CN" dirty="0" smtClean="0"/>
              <a:t>				to </a:t>
            </a:r>
            <a:r>
              <a:rPr kumimoji="1" lang="en-US" altLang="zh-CN" dirty="0"/>
              <a:t>the </a:t>
            </a:r>
            <a:r>
              <a:rPr kumimoji="1" lang="en-US" altLang="zh-CN" dirty="0" smtClean="0"/>
              <a:t>user</a:t>
            </a:r>
            <a:r>
              <a:rPr kumimoji="1" lang="en-US" altLang="zh-CN" dirty="0"/>
              <a:t>.   		</a:t>
            </a:r>
          </a:p>
        </p:txBody>
      </p:sp>
    </p:spTree>
    <p:extLst>
      <p:ext uri="{BB962C8B-B14F-4D97-AF65-F5344CB8AC3E}">
        <p14:creationId xmlns:p14="http://schemas.microsoft.com/office/powerpoint/2010/main" val="1644466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ofRoster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pl-PL" altLang="zh-CN" dirty="0" err="1" smtClean="0"/>
              <a:t>substatus</a:t>
            </a:r>
            <a:r>
              <a:rPr kumimoji="1" lang="pl-PL" altLang="zh-CN" dirty="0"/>
              <a:t> </a:t>
            </a:r>
            <a:endParaRPr kumimoji="1" lang="pl-PL" altLang="zh-CN" dirty="0" smtClean="0"/>
          </a:p>
          <a:p>
            <a:pPr marL="0" indent="0">
              <a:buNone/>
            </a:pPr>
            <a:r>
              <a:rPr kumimoji="1" lang="pl-PL" altLang="zh-CN" dirty="0" smtClean="0"/>
              <a:t>-1</a:t>
            </a:r>
            <a:r>
              <a:rPr kumimoji="1" lang="zh-CN" altLang="pl-PL" dirty="0"/>
              <a:t>          </a:t>
            </a:r>
            <a:r>
              <a:rPr kumimoji="1" lang="en-US" altLang="zh-CN" dirty="0" smtClean="0"/>
              <a:t>	</a:t>
            </a:r>
            <a:r>
              <a:rPr kumimoji="1" lang="pl-PL" altLang="zh-CN" dirty="0" err="1" smtClean="0"/>
              <a:t>Indicates</a:t>
            </a:r>
            <a:r>
              <a:rPr kumimoji="1" lang="pl-PL" altLang="zh-CN" dirty="0"/>
              <a:t> </a:t>
            </a:r>
            <a:r>
              <a:rPr kumimoji="1" lang="pl-PL" altLang="zh-CN" dirty="0" err="1"/>
              <a:t>that</a:t>
            </a:r>
            <a:r>
              <a:rPr kumimoji="1" lang="pl-PL" altLang="zh-CN" dirty="0"/>
              <a:t> the </a:t>
            </a:r>
            <a:r>
              <a:rPr kumimoji="1" lang="pl-PL" altLang="zh-CN" dirty="0" err="1"/>
              <a:t>roster</a:t>
            </a:r>
            <a:r>
              <a:rPr kumimoji="1" lang="pl-PL" altLang="zh-CN" dirty="0"/>
              <a:t> </a:t>
            </a:r>
            <a:r>
              <a:rPr kumimoji="1" lang="pl-PL" altLang="zh-CN" dirty="0" err="1"/>
              <a:t>item</a:t>
            </a:r>
            <a:r>
              <a:rPr kumimoji="1" lang="pl-PL" altLang="zh-CN" dirty="0"/>
              <a:t> </a:t>
            </a:r>
            <a:r>
              <a:rPr kumimoji="1" lang="pl-PL" altLang="zh-CN" dirty="0" err="1"/>
              <a:t>should</a:t>
            </a:r>
            <a:r>
              <a:rPr kumimoji="1" lang="pl-PL" altLang="zh-CN" dirty="0"/>
              <a:t> be </a:t>
            </a:r>
            <a:r>
              <a:rPr kumimoji="1" lang="pl-PL" altLang="zh-CN" dirty="0" err="1"/>
              <a:t>removed</a:t>
            </a:r>
            <a:r>
              <a:rPr kumimoji="1" lang="pl-PL" altLang="zh-CN" dirty="0"/>
              <a:t>. </a:t>
            </a:r>
            <a:endParaRPr kumimoji="1" lang="pl-PL" altLang="zh-CN" dirty="0" smtClean="0"/>
          </a:p>
          <a:p>
            <a:pPr marL="0" indent="0">
              <a:buNone/>
            </a:pPr>
            <a:r>
              <a:rPr kumimoji="1" lang="pl-PL" altLang="zh-CN" dirty="0" smtClean="0"/>
              <a:t> 0		No</a:t>
            </a:r>
            <a:r>
              <a:rPr kumimoji="1" lang="pl-PL" altLang="zh-CN" dirty="0"/>
              <a:t> </a:t>
            </a:r>
            <a:r>
              <a:rPr kumimoji="1" lang="pl-PL" altLang="zh-CN" dirty="0" err="1"/>
              <a:t>subscription</a:t>
            </a:r>
            <a:r>
              <a:rPr kumimoji="1" lang="pl-PL" altLang="zh-CN" dirty="0"/>
              <a:t> </a:t>
            </a:r>
            <a:r>
              <a:rPr kumimoji="1" lang="pl-PL" altLang="zh-CN" dirty="0" err="1"/>
              <a:t>is</a:t>
            </a:r>
            <a:r>
              <a:rPr kumimoji="1" lang="pl-PL" altLang="zh-CN" dirty="0"/>
              <a:t> </a:t>
            </a:r>
            <a:r>
              <a:rPr kumimoji="1" lang="pl-PL" altLang="zh-CN" dirty="0" err="1"/>
              <a:t>established</a:t>
            </a:r>
            <a:r>
              <a:rPr kumimoji="1" lang="pl-PL" altLang="zh-CN" dirty="0"/>
              <a:t>. </a:t>
            </a:r>
            <a:endParaRPr kumimoji="1" lang="pl-PL" altLang="zh-CN" dirty="0" smtClean="0"/>
          </a:p>
          <a:p>
            <a:pPr marL="0" indent="0">
              <a:buNone/>
            </a:pPr>
            <a:r>
              <a:rPr kumimoji="1" lang="pl-PL" altLang="zh-CN" dirty="0" smtClean="0"/>
              <a:t> 1</a:t>
            </a:r>
            <a:r>
              <a:rPr kumimoji="1" lang="zh-CN" altLang="pl-PL" dirty="0"/>
              <a:t>         </a:t>
            </a:r>
            <a:r>
              <a:rPr kumimoji="1" lang="en-US" altLang="zh-CN" dirty="0" smtClean="0"/>
              <a:t>	</a:t>
            </a:r>
            <a:r>
              <a:rPr kumimoji="1" lang="pl-PL" altLang="zh-CN" dirty="0" smtClean="0"/>
              <a:t>The</a:t>
            </a:r>
            <a:r>
              <a:rPr kumimoji="1" lang="pl-PL" altLang="zh-CN" dirty="0"/>
              <a:t> </a:t>
            </a:r>
            <a:r>
              <a:rPr kumimoji="1" lang="pl-PL" altLang="zh-CN" dirty="0" err="1"/>
              <a:t>roster</a:t>
            </a:r>
            <a:r>
              <a:rPr kumimoji="1" lang="pl-PL" altLang="zh-CN" dirty="0"/>
              <a:t> </a:t>
            </a:r>
            <a:r>
              <a:rPr kumimoji="1" lang="pl-PL" altLang="zh-CN" dirty="0" err="1"/>
              <a:t>owner</a:t>
            </a:r>
            <a:r>
              <a:rPr kumimoji="1" lang="pl-PL" altLang="zh-CN" dirty="0"/>
              <a:t> </a:t>
            </a:r>
            <a:r>
              <a:rPr kumimoji="1" lang="pl-PL" altLang="zh-CN" dirty="0" err="1"/>
              <a:t>has</a:t>
            </a:r>
            <a:r>
              <a:rPr kumimoji="1" lang="pl-PL" altLang="zh-CN" dirty="0"/>
              <a:t> a </a:t>
            </a:r>
            <a:r>
              <a:rPr kumimoji="1" lang="pl-PL" altLang="zh-CN" dirty="0" err="1"/>
              <a:t>subscription</a:t>
            </a:r>
            <a:r>
              <a:rPr kumimoji="1" lang="pl-PL" altLang="zh-CN" dirty="0"/>
              <a:t> to the </a:t>
            </a:r>
            <a:r>
              <a:rPr kumimoji="1" lang="pl-PL" altLang="zh-CN" dirty="0" err="1"/>
              <a:t>roster</a:t>
            </a:r>
            <a:r>
              <a:rPr kumimoji="1" lang="pl-PL" altLang="zh-CN" dirty="0"/>
              <a:t> </a:t>
            </a:r>
            <a:r>
              <a:rPr kumimoji="1" lang="pl-PL" altLang="zh-CN" dirty="0" err="1"/>
              <a:t>item’s</a:t>
            </a:r>
            <a:r>
              <a:rPr kumimoji="1" lang="pl-PL" altLang="zh-CN" dirty="0"/>
              <a:t> </a:t>
            </a:r>
            <a:r>
              <a:rPr kumimoji="1" lang="pl-PL" altLang="zh-CN" dirty="0" err="1"/>
              <a:t>presence</a:t>
            </a:r>
            <a:r>
              <a:rPr kumimoji="1" lang="pl-PL" altLang="zh-CN" dirty="0"/>
              <a:t>. </a:t>
            </a:r>
            <a:endParaRPr kumimoji="1" lang="pl-PL" altLang="zh-CN" dirty="0" smtClean="0"/>
          </a:p>
          <a:p>
            <a:pPr marL="0" indent="0">
              <a:buNone/>
            </a:pPr>
            <a:r>
              <a:rPr kumimoji="1" lang="pl-PL" altLang="zh-CN" dirty="0" smtClean="0"/>
              <a:t> 2	</a:t>
            </a:r>
            <a:r>
              <a:rPr kumimoji="1" lang="zh-CN" altLang="pl-PL" dirty="0"/>
              <a:t>       </a:t>
            </a:r>
            <a:r>
              <a:rPr kumimoji="1" lang="pl-PL" altLang="zh-CN" dirty="0" smtClean="0"/>
              <a:t>The</a:t>
            </a:r>
            <a:r>
              <a:rPr kumimoji="1" lang="pl-PL" altLang="zh-CN" dirty="0"/>
              <a:t> </a:t>
            </a:r>
            <a:r>
              <a:rPr kumimoji="1" lang="pl-PL" altLang="zh-CN" dirty="0" err="1"/>
              <a:t>roster</a:t>
            </a:r>
            <a:r>
              <a:rPr kumimoji="1" lang="pl-PL" altLang="zh-CN" dirty="0"/>
              <a:t> </a:t>
            </a:r>
            <a:r>
              <a:rPr kumimoji="1" lang="pl-PL" altLang="zh-CN" dirty="0" err="1"/>
              <a:t>item</a:t>
            </a:r>
            <a:r>
              <a:rPr kumimoji="1" lang="pl-PL" altLang="zh-CN" dirty="0"/>
              <a:t> </a:t>
            </a:r>
            <a:r>
              <a:rPr kumimoji="1" lang="pl-PL" altLang="zh-CN" dirty="0" err="1"/>
              <a:t>has</a:t>
            </a:r>
            <a:r>
              <a:rPr kumimoji="1" lang="pl-PL" altLang="zh-CN" dirty="0"/>
              <a:t> a </a:t>
            </a:r>
            <a:r>
              <a:rPr kumimoji="1" lang="pl-PL" altLang="zh-CN" dirty="0" err="1"/>
              <a:t>subscription</a:t>
            </a:r>
            <a:r>
              <a:rPr kumimoji="1" lang="pl-PL" altLang="zh-CN" dirty="0"/>
              <a:t> to the </a:t>
            </a:r>
            <a:r>
              <a:rPr kumimoji="1" lang="pl-PL" altLang="zh-CN" dirty="0" err="1"/>
              <a:t>roster</a:t>
            </a:r>
            <a:r>
              <a:rPr kumimoji="1" lang="pl-PL" altLang="zh-CN" dirty="0"/>
              <a:t> </a:t>
            </a:r>
            <a:r>
              <a:rPr kumimoji="1" lang="pl-PL" altLang="zh-CN" dirty="0" err="1"/>
              <a:t>owner’s</a:t>
            </a:r>
            <a:r>
              <a:rPr kumimoji="1" lang="pl-PL" altLang="zh-CN" dirty="0"/>
              <a:t> </a:t>
            </a:r>
            <a:r>
              <a:rPr kumimoji="1" lang="pl-PL" altLang="zh-CN" dirty="0" err="1"/>
              <a:t>presence</a:t>
            </a:r>
            <a:r>
              <a:rPr kumimoji="1" lang="pl-PL" altLang="zh-CN" dirty="0"/>
              <a:t>. </a:t>
            </a:r>
            <a:endParaRPr kumimoji="1" lang="pl-PL" altLang="zh-CN" dirty="0" smtClean="0"/>
          </a:p>
          <a:p>
            <a:pPr marL="0" indent="0">
              <a:buNone/>
            </a:pPr>
            <a:r>
              <a:rPr kumimoji="1" lang="pl-PL" altLang="zh-CN" dirty="0" smtClean="0"/>
              <a:t> 3		The</a:t>
            </a:r>
            <a:r>
              <a:rPr kumimoji="1" lang="pl-PL" altLang="zh-CN" dirty="0"/>
              <a:t> </a:t>
            </a:r>
            <a:r>
              <a:rPr kumimoji="1" lang="pl-PL" altLang="zh-CN" dirty="0" err="1"/>
              <a:t>roster</a:t>
            </a:r>
            <a:r>
              <a:rPr kumimoji="1" lang="pl-PL" altLang="zh-CN" dirty="0"/>
              <a:t> </a:t>
            </a:r>
            <a:r>
              <a:rPr kumimoji="1" lang="pl-PL" altLang="zh-CN" dirty="0" err="1"/>
              <a:t>item</a:t>
            </a:r>
            <a:r>
              <a:rPr kumimoji="1" lang="pl-PL" altLang="zh-CN" dirty="0"/>
              <a:t> and the </a:t>
            </a:r>
            <a:r>
              <a:rPr kumimoji="1" lang="pl-PL" altLang="zh-CN" dirty="0" err="1"/>
              <a:t>owner</a:t>
            </a:r>
            <a:r>
              <a:rPr kumimoji="1" lang="pl-PL" altLang="zh-CN" dirty="0"/>
              <a:t> </a:t>
            </a:r>
            <a:r>
              <a:rPr kumimoji="1" lang="pl-PL" altLang="zh-CN" dirty="0" err="1"/>
              <a:t>have</a:t>
            </a:r>
            <a:r>
              <a:rPr kumimoji="1" lang="pl-PL" altLang="zh-CN" dirty="0"/>
              <a:t> a mutual </a:t>
            </a:r>
            <a:r>
              <a:rPr kumimoji="1" lang="pl-PL" altLang="zh-CN" dirty="0" err="1"/>
              <a:t>subscription</a:t>
            </a:r>
            <a:r>
              <a:rPr kumimoji="1" lang="pl-PL" altLang="zh-CN" dirty="0"/>
              <a:t>.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1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XMPP</a:t>
            </a:r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XMPP</a:t>
            </a:r>
            <a:r>
              <a:rPr lang="zh-CN" altLang="zh-CN" dirty="0" smtClean="0"/>
              <a:t>可</a:t>
            </a:r>
            <a:r>
              <a:rPr lang="zh-CN" altLang="zh-CN" dirty="0"/>
              <a:t>扩展通讯与表示协议</a:t>
            </a:r>
            <a:r>
              <a:rPr lang="zh-CN" altLang="zh-CN" dirty="0" smtClean="0"/>
              <a:t>（</a:t>
            </a:r>
            <a:r>
              <a:rPr lang="en-US" altLang="zh-CN" i="1" dirty="0"/>
              <a:t> Extensible Messaging and Presence Protocol </a:t>
            </a:r>
            <a:endParaRPr lang="en-US" altLang="zh-CN" dirty="0"/>
          </a:p>
          <a:p>
            <a:r>
              <a:rPr lang="zh-CN" altLang="zh-CN" dirty="0" smtClean="0"/>
              <a:t>）</a:t>
            </a:r>
            <a:r>
              <a:rPr lang="zh-CN" altLang="zh-CN" dirty="0"/>
              <a:t>是一项用于实时通讯的开放技术。它使用可扩展标记语言（</a:t>
            </a:r>
            <a:r>
              <a:rPr lang="en-US" altLang="zh-CN" dirty="0"/>
              <a:t>xml</a:t>
            </a:r>
            <a:r>
              <a:rPr lang="zh-CN" altLang="zh-CN" dirty="0"/>
              <a:t>）作为交换信息的基本格式。 </a:t>
            </a:r>
            <a:r>
              <a:rPr lang="zh-CN" altLang="en-US" dirty="0" smtClean="0"/>
              <a:t>之前称为</a:t>
            </a:r>
            <a:r>
              <a:rPr lang="en-US" altLang="zh-CN" dirty="0" smtClean="0"/>
              <a:t>Jabber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kumimoji="1" lang="en-US" altLang="zh-CN" dirty="0"/>
          </a:p>
          <a:p>
            <a:pPr lvl="0"/>
            <a:r>
              <a:rPr lang="zh-CN" altLang="zh-CN" b="1" dirty="0"/>
              <a:t>应用</a:t>
            </a:r>
          </a:p>
          <a:p>
            <a:pPr lvl="1"/>
            <a:r>
              <a:rPr lang="zh-CN" altLang="zh-CN" b="1" dirty="0"/>
              <a:t>即时消息</a:t>
            </a:r>
            <a:endParaRPr lang="zh-CN" altLang="zh-CN" dirty="0"/>
          </a:p>
          <a:p>
            <a:pPr lvl="1"/>
            <a:r>
              <a:rPr lang="zh-CN" altLang="zh-CN" b="1" dirty="0"/>
              <a:t>群组聊天</a:t>
            </a:r>
            <a:endParaRPr lang="zh-CN" altLang="zh-CN" dirty="0"/>
          </a:p>
          <a:p>
            <a:pPr lvl="1"/>
            <a:r>
              <a:rPr lang="zh-CN" altLang="zh-CN" b="1" dirty="0" smtClean="0"/>
              <a:t>游戏</a:t>
            </a:r>
            <a:endParaRPr lang="en-US" altLang="zh-CN" b="1" dirty="0" smtClean="0"/>
          </a:p>
          <a:p>
            <a:pPr lvl="1"/>
            <a:r>
              <a:rPr lang="zh-CN" altLang="zh-CN" b="1" dirty="0"/>
              <a:t>系统</a:t>
            </a:r>
            <a:r>
              <a:rPr lang="zh-CN" altLang="zh-CN" b="1" dirty="0" smtClean="0"/>
              <a:t>控制</a:t>
            </a:r>
            <a:endParaRPr lang="en-US" altLang="zh-CN" b="1" dirty="0" smtClean="0"/>
          </a:p>
          <a:p>
            <a:pPr lvl="1"/>
            <a:r>
              <a:rPr lang="zh-CN" altLang="zh-CN" b="1" dirty="0"/>
              <a:t>网络语音通话</a:t>
            </a:r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36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Openfire Data Model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138" y="1197864"/>
            <a:ext cx="8700118" cy="56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38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ofMucAffiliation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s-IS" altLang="zh-CN" dirty="0"/>
              <a:t>       </a:t>
            </a:r>
            <a:endParaRPr lang="is-I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roomID</a:t>
            </a:r>
            <a:r>
              <a:rPr lang="en-US" altLang="zh-CN" dirty="0" smtClean="0"/>
              <a:t> 		</a:t>
            </a:r>
            <a:r>
              <a:rPr lang="en-US" altLang="zh-CN" dirty="0" err="1" smtClean="0"/>
              <a:t>bigint</a:t>
            </a:r>
            <a:r>
              <a:rPr lang="en-US" altLang="zh-CN" dirty="0" smtClean="0"/>
              <a:t>(20</a:t>
            </a:r>
            <a:r>
              <a:rPr lang="en-US" altLang="zh-CN" dirty="0"/>
              <a:t>) </a:t>
            </a:r>
            <a:r>
              <a:rPr lang="en-US" altLang="zh-CN" dirty="0" smtClean="0"/>
              <a:t>		PK </a:t>
            </a:r>
          </a:p>
          <a:p>
            <a:pPr marL="0" indent="0">
              <a:buNone/>
            </a:pPr>
            <a:r>
              <a:rPr lang="en-US" altLang="zh-CN" dirty="0" err="1" smtClean="0"/>
              <a:t>jid</a:t>
            </a:r>
            <a:r>
              <a:rPr lang="en-US" altLang="zh-CN" dirty="0" smtClean="0"/>
              <a:t> 			text 			PK </a:t>
            </a:r>
          </a:p>
          <a:p>
            <a:pPr marL="0" indent="0">
              <a:buNone/>
            </a:pPr>
            <a:r>
              <a:rPr lang="en-US" altLang="zh-CN" dirty="0" smtClean="0"/>
              <a:t>affiliation 	</a:t>
            </a:r>
            <a:r>
              <a:rPr lang="en-US" altLang="zh-CN" dirty="0" err="1" smtClean="0"/>
              <a:t>tinyint</a:t>
            </a:r>
            <a:r>
              <a:rPr lang="en-US" altLang="zh-CN" dirty="0" smtClean="0"/>
              <a:t>(4</a:t>
            </a:r>
            <a:r>
              <a:rPr lang="en-US" altLang="zh-CN" dirty="0"/>
              <a:t>) 	</a:t>
            </a:r>
            <a:r>
              <a:rPr lang="is-IS" altLang="zh-CN" dirty="0" smtClean="0"/>
              <a:t> </a:t>
            </a:r>
            <a:endParaRPr lang="is-IS" altLang="zh-CN" dirty="0"/>
          </a:p>
          <a:p>
            <a:pPr marL="0" indent="0">
              <a:buNone/>
            </a:pPr>
            <a:r>
              <a:rPr lang="is-IS" altLang="zh-CN" dirty="0" smtClean="0"/>
              <a:t>		owner</a:t>
            </a:r>
            <a:r>
              <a:rPr lang="zh-CN" altLang="en-US" dirty="0" smtClean="0"/>
              <a:t> </a:t>
            </a:r>
            <a:r>
              <a:rPr lang="en-US" altLang="zh-CN" dirty="0" smtClean="0"/>
              <a:t>	</a:t>
            </a:r>
            <a:r>
              <a:rPr lang="is-IS" altLang="zh-CN" dirty="0" smtClean="0"/>
              <a:t>10</a:t>
            </a:r>
          </a:p>
          <a:p>
            <a:pPr marL="0" indent="0">
              <a:buNone/>
            </a:pPr>
            <a:r>
              <a:rPr lang="is-IS" altLang="zh-CN" dirty="0"/>
              <a:t>	</a:t>
            </a:r>
            <a:r>
              <a:rPr lang="is-IS" altLang="zh-CN" dirty="0"/>
              <a:t> </a:t>
            </a:r>
            <a:r>
              <a:rPr lang="is-IS" altLang="zh-CN" dirty="0" smtClean="0"/>
              <a:t>	admin	20</a:t>
            </a:r>
            <a:endParaRPr lang="is-I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283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C00000"/>
                </a:solidFill>
              </a:rPr>
              <a:t>Role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&amp;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Affiliation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6152" y="1981200"/>
            <a:ext cx="5120640" cy="4294632"/>
          </a:xfrm>
        </p:spPr>
        <p:txBody>
          <a:bodyPr/>
          <a:lstStyle/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Role               </a:t>
            </a:r>
            <a:endParaRPr kumimoji="1" lang="en-US" altLang="zh-CN" sz="2400" dirty="0" smtClean="0">
              <a:solidFill>
                <a:srgbClr val="C00000"/>
              </a:solidFill>
            </a:endParaRPr>
          </a:p>
          <a:p>
            <a:pPr lvl="0" defTabSz="914400">
              <a:spcBef>
                <a:spcPts val="0"/>
              </a:spcBef>
              <a:buClrTx/>
              <a:buFont typeface="Wingdings" charset="2"/>
              <a:buChar char="n"/>
            </a:pPr>
            <a:r>
              <a:rPr kumimoji="1" lang="en-US" altLang="zh-CN" dirty="0" smtClean="0"/>
              <a:t>moderator(0</a:t>
            </a:r>
            <a:r>
              <a:rPr kumimoji="1" lang="en-US" altLang="zh-CN" dirty="0"/>
              <a:t>)        Runs moderated discussions. Is </a:t>
            </a:r>
            <a:r>
              <a:rPr kumimoji="1" lang="en-US" altLang="zh-CN" dirty="0"/>
              <a:t>allowed</a:t>
            </a:r>
            <a:r>
              <a:rPr kumimoji="1" lang="en-US" altLang="zh-CN" dirty="0"/>
              <a:t> to kick users, grant and revoke voice, etc.        </a:t>
            </a:r>
            <a:endParaRPr kumimoji="1" lang="en-US" altLang="zh-CN" dirty="0" smtClean="0"/>
          </a:p>
          <a:p>
            <a:pPr lvl="0" defTabSz="914400">
              <a:spcBef>
                <a:spcPts val="0"/>
              </a:spcBef>
              <a:buClrTx/>
              <a:buFont typeface="Wingdings" charset="2"/>
              <a:buChar char="n"/>
            </a:pPr>
            <a:r>
              <a:rPr kumimoji="1" lang="en-US" altLang="zh-CN" dirty="0" smtClean="0"/>
              <a:t>participant(1</a:t>
            </a:r>
            <a:r>
              <a:rPr kumimoji="1" lang="en-US" altLang="zh-CN" dirty="0"/>
              <a:t>)        A normal occupant of the room. An occupant who does not have administrative privileges; in        a moderated room, a participant is further defined as having voice    </a:t>
            </a:r>
            <a:endParaRPr kumimoji="1" lang="en-US" altLang="zh-CN" dirty="0" smtClean="0"/>
          </a:p>
          <a:p>
            <a:pPr lvl="0" defTabSz="914400">
              <a:spcBef>
                <a:spcPts val="0"/>
              </a:spcBef>
              <a:buClrTx/>
              <a:buFont typeface="Wingdings" charset="2"/>
              <a:buChar char="n"/>
            </a:pPr>
            <a:r>
              <a:rPr kumimoji="1" lang="en-US" altLang="zh-CN" dirty="0" smtClean="0"/>
              <a:t>visitor(2</a:t>
            </a:r>
            <a:r>
              <a:rPr kumimoji="1" lang="en-US" altLang="zh-CN" dirty="0"/>
              <a:t>)        An occupant who does not have voice  (can't speak in the room) </a:t>
            </a:r>
            <a:endParaRPr kumimoji="1" lang="en-US" altLang="zh-CN" dirty="0" smtClean="0"/>
          </a:p>
          <a:p>
            <a:pPr lvl="0" defTabSz="914400">
              <a:spcBef>
                <a:spcPts val="0"/>
              </a:spcBef>
              <a:buClrTx/>
              <a:buFont typeface="Wingdings" charset="2"/>
              <a:buChar char="n"/>
            </a:pPr>
            <a:r>
              <a:rPr kumimoji="1" lang="en-US" altLang="zh-CN" dirty="0" smtClean="0"/>
              <a:t> none(3</a:t>
            </a:r>
            <a:r>
              <a:rPr kumimoji="1" lang="en-US" altLang="zh-CN" dirty="0"/>
              <a:t>)        An occupant who does not permission to stay in the room (was banned)</a:t>
            </a:r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784848" y="1996440"/>
            <a:ext cx="5129784" cy="429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0"/>
              </a:spcBef>
              <a:buClrTx/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Affiliation</a:t>
            </a:r>
            <a:endParaRPr kumimoji="1" lang="en-US" altLang="zh-CN" sz="2400" dirty="0" smtClean="0">
              <a:solidFill>
                <a:srgbClr val="C00000"/>
              </a:solidFill>
            </a:endParaRPr>
          </a:p>
          <a:p>
            <a:pPr defTabSz="914400">
              <a:spcBef>
                <a:spcPts val="0"/>
              </a:spcBef>
              <a:buClrTx/>
              <a:buFont typeface="Wingdings" charset="2"/>
              <a:buChar char="n"/>
            </a:pPr>
            <a:r>
              <a:rPr kumimoji="1" lang="en-US" altLang="zh-CN" dirty="0">
                <a:solidFill>
                  <a:schemeClr val="tx1"/>
                </a:solidFill>
              </a:rPr>
              <a:t>owner(10) 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	</a:t>
            </a:r>
            <a:r>
              <a:rPr kumimoji="1" lang="zh-CN" altLang="en-US" dirty="0" smtClean="0">
                <a:solidFill>
                  <a:schemeClr val="tx1"/>
                </a:solidFill>
              </a:rPr>
              <a:t>  </a:t>
            </a:r>
            <a:r>
              <a:rPr kumimoji="1" lang="en-US" altLang="zh-CN" dirty="0" smtClean="0">
                <a:solidFill>
                  <a:schemeClr val="tx1"/>
                </a:solidFill>
              </a:rPr>
              <a:t>Owner </a:t>
            </a:r>
            <a:r>
              <a:rPr kumimoji="1" lang="en-US" altLang="zh-CN" dirty="0">
                <a:solidFill>
                  <a:schemeClr val="tx1"/>
                </a:solidFill>
              </a:rPr>
              <a:t>of the room. 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defTabSz="914400">
              <a:spcBef>
                <a:spcPts val="0"/>
              </a:spcBef>
              <a:buClrTx/>
              <a:buFont typeface="Wingdings" charset="2"/>
              <a:buChar char="n"/>
            </a:pPr>
            <a:r>
              <a:rPr kumimoji="1" lang="en-US" altLang="zh-CN" dirty="0" smtClean="0">
                <a:solidFill>
                  <a:schemeClr val="tx1"/>
                </a:solidFill>
              </a:rPr>
              <a:t>admin(20)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	</a:t>
            </a:r>
            <a:r>
              <a:rPr kumimoji="1" lang="zh-CN" altLang="en-US" dirty="0" smtClean="0">
                <a:solidFill>
                  <a:schemeClr val="tx1"/>
                </a:solidFill>
              </a:rPr>
              <a:t>  </a:t>
            </a:r>
            <a:r>
              <a:rPr kumimoji="1" lang="en-US" altLang="zh-CN" dirty="0" smtClean="0">
                <a:solidFill>
                  <a:schemeClr val="tx1"/>
                </a:solidFill>
              </a:rPr>
              <a:t>Administrator </a:t>
            </a:r>
            <a:r>
              <a:rPr kumimoji="1" lang="en-US" altLang="zh-CN" dirty="0">
                <a:solidFill>
                  <a:schemeClr val="tx1"/>
                </a:solidFill>
              </a:rPr>
              <a:t>of the </a:t>
            </a:r>
            <a:r>
              <a:rPr kumimoji="1" lang="en-US" altLang="zh-CN" dirty="0" smtClean="0">
                <a:solidFill>
                  <a:schemeClr val="tx1"/>
                </a:solidFill>
              </a:rPr>
              <a:t>room</a:t>
            </a:r>
            <a:r>
              <a:rPr kumimoji="1" lang="en-US" altLang="zh-CN" dirty="0">
                <a:solidFill>
                  <a:schemeClr val="tx1"/>
                </a:solidFill>
              </a:rPr>
              <a:t>. 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defTabSz="914400">
              <a:spcBef>
                <a:spcPts val="0"/>
              </a:spcBef>
              <a:buClrTx/>
              <a:buFont typeface="Wingdings" charset="2"/>
              <a:buChar char="n"/>
            </a:pPr>
            <a:r>
              <a:rPr kumimoji="1" lang="en-US" altLang="zh-CN" dirty="0" smtClean="0">
                <a:solidFill>
                  <a:schemeClr val="tx1"/>
                </a:solidFill>
              </a:rPr>
              <a:t>member(30)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zh-CN" altLang="en-US" dirty="0" smtClean="0">
                <a:solidFill>
                  <a:schemeClr val="tx1"/>
                </a:solidFill>
              </a:rPr>
              <a:t>   </a:t>
            </a:r>
            <a:r>
              <a:rPr kumimoji="1" lang="en-US" altLang="zh-CN" dirty="0" smtClean="0">
                <a:solidFill>
                  <a:schemeClr val="tx1"/>
                </a:solidFill>
              </a:rPr>
              <a:t>A </a:t>
            </a:r>
            <a:r>
              <a:rPr kumimoji="1" lang="en-US" altLang="zh-CN" dirty="0">
                <a:solidFill>
                  <a:schemeClr val="tx1"/>
                </a:solidFill>
              </a:rPr>
              <a:t>user who is on </a:t>
            </a:r>
            <a:r>
              <a:rPr kumimoji="1" lang="en-US" altLang="zh-CN" dirty="0" smtClean="0">
                <a:solidFill>
                  <a:schemeClr val="tx1"/>
                </a:solidFill>
              </a:rPr>
              <a:t>the 			"whitelist</a:t>
            </a:r>
            <a:r>
              <a:rPr kumimoji="1" lang="en-US" altLang="zh-CN" dirty="0">
                <a:solidFill>
                  <a:schemeClr val="tx1"/>
                </a:solidFill>
              </a:rPr>
              <a:t>" for a </a:t>
            </a:r>
            <a:r>
              <a:rPr kumimoji="1" lang="en-US" altLang="zh-CN" dirty="0" smtClean="0">
                <a:solidFill>
                  <a:schemeClr val="tx1"/>
                </a:solidFill>
              </a:rPr>
              <a:t>members-		only room </a:t>
            </a:r>
            <a:r>
              <a:rPr kumimoji="1" lang="en-US" altLang="zh-CN" dirty="0">
                <a:solidFill>
                  <a:schemeClr val="tx1"/>
                </a:solidFill>
              </a:rPr>
              <a:t>or who </a:t>
            </a:r>
            <a:r>
              <a:rPr kumimoji="1" lang="en-US" altLang="zh-CN" dirty="0" smtClean="0">
                <a:solidFill>
                  <a:schemeClr val="tx1"/>
                </a:solidFill>
              </a:rPr>
              <a:t>is 			registered </a:t>
            </a:r>
            <a:r>
              <a:rPr kumimoji="1" lang="en-US" altLang="zh-CN" dirty="0">
                <a:solidFill>
                  <a:schemeClr val="tx1"/>
                </a:solidFill>
              </a:rPr>
              <a:t>with an </a:t>
            </a:r>
            <a:r>
              <a:rPr kumimoji="1" lang="en-US" altLang="zh-CN" dirty="0" smtClean="0">
                <a:solidFill>
                  <a:schemeClr val="tx1"/>
                </a:solidFill>
              </a:rPr>
              <a:t>open 			room</a:t>
            </a:r>
            <a:r>
              <a:rPr kumimoji="1" lang="en-US" altLang="zh-CN" dirty="0">
                <a:solidFill>
                  <a:schemeClr val="tx1"/>
                </a:solidFill>
              </a:rPr>
              <a:t>. 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defTabSz="914400">
              <a:spcBef>
                <a:spcPts val="0"/>
              </a:spcBef>
              <a:buClrTx/>
              <a:buFont typeface="Wingdings" charset="2"/>
              <a:buChar char="n"/>
            </a:pPr>
            <a:r>
              <a:rPr kumimoji="1" lang="en-US" altLang="zh-CN" dirty="0" smtClean="0">
                <a:solidFill>
                  <a:schemeClr val="tx1"/>
                </a:solidFill>
              </a:rPr>
              <a:t>outcast(40)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	  A </a:t>
            </a:r>
            <a:r>
              <a:rPr kumimoji="1" lang="en-US" altLang="zh-CN" dirty="0">
                <a:solidFill>
                  <a:schemeClr val="tx1"/>
                </a:solidFill>
              </a:rPr>
              <a:t>user who has </a:t>
            </a:r>
            <a:r>
              <a:rPr kumimoji="1" lang="en-US" altLang="zh-CN" dirty="0" smtClean="0">
                <a:solidFill>
                  <a:schemeClr val="tx1"/>
                </a:solidFill>
              </a:rPr>
              <a:t>been 			banned </a:t>
            </a:r>
            <a:r>
              <a:rPr kumimoji="1" lang="en-US" altLang="zh-CN" dirty="0">
                <a:solidFill>
                  <a:schemeClr val="tx1"/>
                </a:solidFill>
              </a:rPr>
              <a:t>from </a:t>
            </a:r>
            <a:r>
              <a:rPr kumimoji="1" lang="en-US" altLang="zh-CN" dirty="0" smtClean="0">
                <a:solidFill>
                  <a:schemeClr val="tx1"/>
                </a:solidFill>
              </a:rPr>
              <a:t>a room</a:t>
            </a:r>
          </a:p>
        </p:txBody>
      </p:sp>
    </p:spTree>
    <p:extLst>
      <p:ext uri="{BB962C8B-B14F-4D97-AF65-F5344CB8AC3E}">
        <p14:creationId xmlns:p14="http://schemas.microsoft.com/office/powerpoint/2010/main" val="208326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架构</a:t>
            </a:r>
            <a:br>
              <a:rPr lang="zh-CN" altLang="zh-CN" b="1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5519603"/>
            <a:ext cx="8915400" cy="110342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i="1" dirty="0" smtClean="0"/>
              <a:t>Client-Server </a:t>
            </a:r>
            <a:r>
              <a:rPr lang="en-US" altLang="zh-CN" i="1" dirty="0"/>
              <a:t>A</a:t>
            </a:r>
            <a:r>
              <a:rPr lang="en-US" altLang="zh-CN" i="1" dirty="0" smtClean="0"/>
              <a:t>rchitectures </a:t>
            </a:r>
            <a:endParaRPr kumimoji="1" lang="en-US" altLang="zh-CN" dirty="0" smtClean="0"/>
          </a:p>
          <a:p>
            <a:r>
              <a:rPr kumimoji="1" lang="en-US" altLang="zh-CN" dirty="0" smtClean="0"/>
              <a:t>Server: </a:t>
            </a:r>
            <a:r>
              <a:rPr kumimoji="1" lang="en-US" altLang="zh-CN" dirty="0" err="1" smtClean="0"/>
              <a:t>openfire</a:t>
            </a:r>
            <a:r>
              <a:rPr kumimoji="1" lang="en-US" altLang="zh-CN" dirty="0" smtClean="0"/>
              <a:t>, ejabberd, </a:t>
            </a:r>
            <a:r>
              <a:rPr kumimoji="1" lang="en-US" altLang="zh-CN" dirty="0" err="1" smtClean="0"/>
              <a:t>tigase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jabberd</a:t>
            </a:r>
            <a:endParaRPr kumimoji="1" lang="en-US" altLang="zh-CN" dirty="0" smtClean="0"/>
          </a:p>
          <a:p>
            <a:r>
              <a:rPr kumimoji="1" lang="en-US" altLang="zh-CN" dirty="0" smtClean="0"/>
              <a:t>Client: spark, smack, </a:t>
            </a:r>
            <a:r>
              <a:rPr kumimoji="1" lang="en-US" altLang="zh-CN" dirty="0" err="1" smtClean="0"/>
              <a:t>xmppframework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libjingle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agsxmpp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750067" y="1058237"/>
            <a:ext cx="19044859" cy="53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127" y="1546286"/>
            <a:ext cx="6784796" cy="36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地址</a:t>
            </a:r>
            <a:br>
              <a:rPr lang="zh-CN" altLang="zh-CN" b="1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因为</a:t>
            </a:r>
            <a:r>
              <a:rPr lang="en-US" altLang="zh-CN" dirty="0"/>
              <a:t>XMPP</a:t>
            </a:r>
            <a:r>
              <a:rPr lang="zh-CN" altLang="zh-CN" dirty="0"/>
              <a:t>通讯是在网络上，所以每个</a:t>
            </a:r>
            <a:r>
              <a:rPr lang="en-US" altLang="zh-CN" dirty="0"/>
              <a:t>XMPP</a:t>
            </a:r>
            <a:r>
              <a:rPr lang="zh-CN" altLang="zh-CN" dirty="0"/>
              <a:t>实体都需要一个地址，称为</a:t>
            </a:r>
            <a:r>
              <a:rPr lang="en-US" altLang="zh-CN" dirty="0" err="1"/>
              <a:t>JabberID</a:t>
            </a:r>
            <a:r>
              <a:rPr lang="zh-CN" altLang="zh-CN" dirty="0"/>
              <a:t>（</a:t>
            </a:r>
            <a:r>
              <a:rPr lang="en-US" altLang="zh-CN" dirty="0"/>
              <a:t>JID</a:t>
            </a:r>
            <a:r>
              <a:rPr lang="zh-CN" altLang="zh-CN" dirty="0"/>
              <a:t>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用户的</a:t>
            </a:r>
            <a:r>
              <a:rPr lang="en-US" altLang="zh-CN" dirty="0" err="1"/>
              <a:t>JabberID</a:t>
            </a:r>
            <a:r>
              <a:rPr lang="zh-CN" altLang="zh-CN" dirty="0"/>
              <a:t>有点儿像电子邮件地址（</a:t>
            </a:r>
            <a:r>
              <a:rPr lang="zh-CN" altLang="zh-CN" dirty="0" smtClean="0">
                <a:hlinkClick r:id="rId2"/>
              </a:rPr>
              <a:t>例如</a:t>
            </a:r>
            <a:r>
              <a:rPr lang="en-US" altLang="zh-CN" dirty="0" smtClean="0">
                <a:hlinkClick r:id="rId2"/>
              </a:rPr>
              <a:t>: stpeter@jabber.org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kumimoji="1" lang="zh-CN" altLang="en-US" dirty="0" smtClean="0"/>
              <a:t>格式：</a:t>
            </a:r>
            <a:r>
              <a:rPr kumimoji="1" lang="en-US" altLang="zh-CN" dirty="0" smtClean="0"/>
              <a:t>	</a:t>
            </a:r>
            <a:r>
              <a:rPr kumimoji="1" lang="en-US" altLang="zh-CN" dirty="0" smtClean="0">
                <a:hlinkClick r:id="rId3"/>
              </a:rPr>
              <a:t>username@domain/resource</a:t>
            </a:r>
            <a:r>
              <a:rPr kumimoji="1" lang="en-US" altLang="zh-CN" dirty="0" smtClean="0"/>
              <a:t>            	Full JID</a:t>
            </a:r>
          </a:p>
          <a:p>
            <a:pPr marL="457200" lvl="1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      	</a:t>
            </a:r>
            <a:r>
              <a:rPr kumimoji="1" lang="en-US" altLang="zh-CN" dirty="0" err="1">
                <a:solidFill>
                  <a:srgbClr val="FF0000"/>
                </a:solidFill>
              </a:rPr>
              <a:t>username@domai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n</a:t>
            </a:r>
            <a:r>
              <a:rPr kumimoji="1" lang="en-US" altLang="zh-CN" dirty="0" smtClean="0"/>
              <a:t> 	</a:t>
            </a:r>
            <a:r>
              <a:rPr kumimoji="1" lang="en-US" altLang="zh-CN" dirty="0"/>
              <a:t>	</a:t>
            </a:r>
            <a:r>
              <a:rPr kumimoji="1" lang="en-US" altLang="zh-CN" dirty="0" smtClean="0"/>
              <a:t>		Bare JID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          	</a:t>
            </a:r>
            <a:r>
              <a:rPr kumimoji="1" lang="en-US" altLang="zh-CN" dirty="0" smtClean="0">
                <a:solidFill>
                  <a:srgbClr val="FF0000"/>
                </a:solidFill>
              </a:rPr>
              <a:t>username/node/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jid_id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342900" lvl="1" indent="-342900"/>
            <a:r>
              <a:rPr lang="zh-CN" altLang="zh-CN" sz="1800" dirty="0"/>
              <a:t>当你连接你的客户端到一个</a:t>
            </a:r>
            <a:r>
              <a:rPr lang="en-US" altLang="zh-CN" sz="1800" dirty="0"/>
              <a:t>XMPP</a:t>
            </a:r>
            <a:r>
              <a:rPr lang="zh-CN" altLang="zh-CN" sz="1800" dirty="0"/>
              <a:t>服务器时，你需要为这个特定的连接选择（或服务器给你分配）一个资源标示（</a:t>
            </a:r>
            <a:r>
              <a:rPr lang="en-US" altLang="zh-CN" sz="1800" dirty="0"/>
              <a:t>resource identifier</a:t>
            </a:r>
            <a:r>
              <a:rPr lang="zh-CN" altLang="zh-CN" sz="1800" dirty="0"/>
              <a:t>）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342900" lvl="1" indent="-342900"/>
            <a:r>
              <a:rPr lang="zh-CN" altLang="en-US" sz="1800" dirty="0" smtClean="0"/>
              <a:t>发送给</a:t>
            </a:r>
            <a:r>
              <a:rPr lang="en-US" altLang="zh-CN" sz="1800" dirty="0" smtClean="0"/>
              <a:t>Full JID</a:t>
            </a:r>
            <a:r>
              <a:rPr lang="zh-CN" altLang="en-US" sz="1800" dirty="0" smtClean="0"/>
              <a:t>的节通常会直接路由到该资源所在的客户连接</a:t>
            </a:r>
            <a:endParaRPr lang="en-US" altLang="zh-CN" sz="1800" dirty="0" smtClean="0"/>
          </a:p>
          <a:p>
            <a:pPr marL="342900" lvl="1" indent="-342900"/>
            <a:r>
              <a:rPr lang="zh-CN" altLang="en-US" sz="1800" dirty="0" smtClean="0"/>
              <a:t>发送给</a:t>
            </a:r>
            <a:r>
              <a:rPr lang="en-US" altLang="zh-CN" sz="1800" dirty="0" smtClean="0"/>
              <a:t>Bare JID</a:t>
            </a:r>
            <a:r>
              <a:rPr lang="zh-CN" altLang="en-US" sz="1800" dirty="0" smtClean="0"/>
              <a:t>的节，由服务器自己来处理：可以将消息发送到该用户的一个或多个已连接资源。如果该用户离线，就把消息存储起来。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45009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XMPP</a:t>
            </a:r>
            <a:r>
              <a:rPr kumimoji="1" lang="zh-CN" altLang="en-US" dirty="0" smtClean="0"/>
              <a:t>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当</a:t>
            </a:r>
            <a:r>
              <a:rPr lang="zh-CN" altLang="zh-CN" dirty="0"/>
              <a:t>你准备开始和</a:t>
            </a:r>
            <a:r>
              <a:rPr lang="en-US" altLang="zh-CN" dirty="0"/>
              <a:t>XMPP</a:t>
            </a:r>
            <a:r>
              <a:rPr lang="zh-CN" altLang="zh-CN" dirty="0"/>
              <a:t>服务器会话</a:t>
            </a:r>
            <a:r>
              <a:rPr lang="zh-CN" altLang="zh-CN" dirty="0" smtClean="0"/>
              <a:t>，打开</a:t>
            </a:r>
            <a:r>
              <a:rPr lang="zh-CN" altLang="zh-CN" dirty="0"/>
              <a:t>一</a:t>
            </a:r>
            <a:r>
              <a:rPr lang="zh-CN" altLang="zh-CN" dirty="0" smtClean="0"/>
              <a:t>个</a:t>
            </a:r>
            <a:r>
              <a:rPr lang="en-US" altLang="zh-CN" dirty="0" smtClean="0"/>
              <a:t>TCP</a:t>
            </a:r>
            <a:r>
              <a:rPr lang="zh-CN" altLang="zh-CN" dirty="0"/>
              <a:t>连接，然后和服务器协商一个</a:t>
            </a:r>
            <a:r>
              <a:rPr lang="en-US" altLang="zh-CN" dirty="0"/>
              <a:t>XML</a:t>
            </a:r>
            <a:r>
              <a:rPr lang="zh-CN" altLang="zh-CN" dirty="0"/>
              <a:t>流（服务器也同样也打开一个流，例如在每个方向有一个流）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stream:stream</a:t>
            </a:r>
            <a:r>
              <a:rPr lang="en-US" altLang="zh-CN" dirty="0" smtClean="0"/>
              <a:t>&gt;		</a:t>
            </a:r>
            <a:r>
              <a:rPr lang="zh-CN" altLang="en-US" dirty="0" smtClean="0"/>
              <a:t>打开一个流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&lt;/</a:t>
            </a:r>
            <a:r>
              <a:rPr lang="en-US" altLang="zh-CN" dirty="0" err="1"/>
              <a:t>stream:stream</a:t>
            </a:r>
            <a:r>
              <a:rPr lang="en-US" altLang="zh-CN" dirty="0" smtClean="0"/>
              <a:t>&gt;		</a:t>
            </a:r>
            <a:r>
              <a:rPr lang="zh-CN" altLang="en-US" dirty="0" smtClean="0"/>
              <a:t>关闭一个流</a:t>
            </a:r>
            <a:endParaRPr lang="zh-CN" altLang="zh-CN" dirty="0"/>
          </a:p>
          <a:p>
            <a:endParaRPr lang="en-US" altLang="zh-CN" dirty="0"/>
          </a:p>
          <a:p>
            <a:r>
              <a:rPr lang="zh-CN" altLang="zh-CN" dirty="0" smtClean="0"/>
              <a:t>一旦</a:t>
            </a:r>
            <a:r>
              <a:rPr lang="zh-CN" altLang="en-US" dirty="0" smtClean="0"/>
              <a:t>客户端与</a:t>
            </a:r>
            <a:r>
              <a:rPr lang="zh-CN" altLang="zh-CN" dirty="0" smtClean="0"/>
              <a:t>服务器</a:t>
            </a:r>
            <a:r>
              <a:rPr lang="zh-CN" altLang="zh-CN" dirty="0"/>
              <a:t>建立了一个</a:t>
            </a:r>
            <a:r>
              <a:rPr lang="en-US" altLang="zh-CN" dirty="0"/>
              <a:t>XML</a:t>
            </a:r>
            <a:r>
              <a:rPr lang="zh-CN" altLang="zh-CN" dirty="0"/>
              <a:t>流</a:t>
            </a:r>
            <a:r>
              <a:rPr lang="zh-CN" altLang="zh-CN" dirty="0" smtClean="0"/>
              <a:t>，</a:t>
            </a:r>
            <a:r>
              <a:rPr lang="zh-CN" altLang="en-US" dirty="0"/>
              <a:t>客户端与</a:t>
            </a:r>
            <a:r>
              <a:rPr lang="zh-CN" altLang="zh-CN" dirty="0"/>
              <a:t>服务器</a:t>
            </a:r>
            <a:r>
              <a:rPr lang="zh-CN" altLang="zh-CN" dirty="0" smtClean="0"/>
              <a:t>可以</a:t>
            </a:r>
            <a:r>
              <a:rPr lang="zh-CN" altLang="zh-CN" dirty="0"/>
              <a:t>通过流交换三个特别的</a:t>
            </a:r>
            <a:r>
              <a:rPr lang="en-US" altLang="zh-CN" dirty="0"/>
              <a:t>XML</a:t>
            </a:r>
            <a:r>
              <a:rPr lang="zh-CN" altLang="zh-CN" dirty="0"/>
              <a:t>片段：</a:t>
            </a:r>
            <a:r>
              <a:rPr lang="en-US" altLang="zh-CN" dirty="0"/>
              <a:t>&lt;message/&gt;</a:t>
            </a:r>
            <a:r>
              <a:rPr lang="zh-CN" altLang="zh-CN" dirty="0"/>
              <a:t>、</a:t>
            </a:r>
            <a:r>
              <a:rPr lang="en-US" altLang="zh-CN" dirty="0"/>
              <a:t>&lt;presence/&gt;</a:t>
            </a:r>
            <a:r>
              <a:rPr lang="zh-CN" altLang="zh-CN" dirty="0"/>
              <a:t>、和</a:t>
            </a:r>
            <a:r>
              <a:rPr lang="en-US" altLang="zh-CN" dirty="0"/>
              <a:t>&lt;</a:t>
            </a:r>
            <a:r>
              <a:rPr lang="en-US" altLang="zh-CN" dirty="0" err="1"/>
              <a:t>iq</a:t>
            </a:r>
            <a:r>
              <a:rPr lang="en-US" altLang="zh-CN" dirty="0"/>
              <a:t>/&gt;</a:t>
            </a:r>
            <a:r>
              <a:rPr lang="zh-CN" altLang="zh-CN" dirty="0"/>
              <a:t>。这些片段，称为</a:t>
            </a:r>
            <a:r>
              <a:rPr lang="en-US" altLang="zh-CN" dirty="0"/>
              <a:t>XML</a:t>
            </a:r>
            <a:r>
              <a:rPr lang="zh-CN" altLang="zh-CN" dirty="0"/>
              <a:t>节（</a:t>
            </a:r>
            <a:r>
              <a:rPr lang="en-US" altLang="zh-CN" dirty="0"/>
              <a:t>XML stanzas</a:t>
            </a:r>
            <a:r>
              <a:rPr lang="zh-CN" altLang="zh-CN" dirty="0"/>
              <a:t>），是</a:t>
            </a:r>
            <a:r>
              <a:rPr lang="en-US" altLang="zh-CN" dirty="0"/>
              <a:t>XMPP</a:t>
            </a:r>
            <a:r>
              <a:rPr lang="zh-CN" altLang="zh-CN" dirty="0"/>
              <a:t>中有意义的基本</a:t>
            </a:r>
            <a:r>
              <a:rPr lang="zh-CN" altLang="zh-CN" dirty="0" smtClean="0"/>
              <a:t>单元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68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9817"/>
          </a:xfrm>
        </p:spPr>
        <p:txBody>
          <a:bodyPr/>
          <a:lstStyle/>
          <a:p>
            <a:r>
              <a:rPr kumimoji="1" lang="zh-CN" altLang="en-US" dirty="0" smtClean="0"/>
              <a:t>一个简化的例子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44073" y="1330036"/>
            <a:ext cx="5052291" cy="552796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第一部分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/>
              <a:t>: &lt;</a:t>
            </a:r>
            <a:r>
              <a:rPr lang="en-US" altLang="zh-CN" dirty="0" err="1"/>
              <a:t>stream:stream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C:   &lt;presence/&gt;</a:t>
            </a:r>
            <a:endParaRPr lang="zh-CN" altLang="zh-CN" dirty="0"/>
          </a:p>
          <a:p>
            <a:r>
              <a:rPr lang="en-US" altLang="zh-CN" dirty="0" smtClean="0"/>
              <a:t>C:   &lt;</a:t>
            </a:r>
            <a:r>
              <a:rPr lang="en-US" altLang="zh-CN" dirty="0" err="1" smtClean="0"/>
              <a:t>iq</a:t>
            </a:r>
            <a:r>
              <a:rPr lang="en-US" altLang="zh-CN" dirty="0" smtClean="0"/>
              <a:t> type="get"&gt;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&lt;query </a:t>
            </a:r>
            <a:r>
              <a:rPr lang="en-US" altLang="zh-CN" dirty="0" err="1" smtClean="0"/>
              <a:t>xmlns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jabber:iq:roster</a:t>
            </a:r>
            <a:r>
              <a:rPr lang="en-US" altLang="zh-CN" dirty="0" smtClean="0"/>
              <a:t>"/&gt;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	    &lt;/</a:t>
            </a:r>
            <a:r>
              <a:rPr lang="en-US" altLang="zh-CN" dirty="0" err="1" smtClean="0"/>
              <a:t>iq</a:t>
            </a:r>
            <a:r>
              <a:rPr lang="en-US" altLang="zh-CN" dirty="0" smtClean="0"/>
              <a:t>&gt;</a:t>
            </a:r>
            <a:endParaRPr lang="zh-CN" altLang="zh-CN" dirty="0" smtClean="0"/>
          </a:p>
          <a:p>
            <a:r>
              <a:rPr lang="en-US" altLang="zh-CN" dirty="0" smtClean="0"/>
              <a:t>S:   &lt;</a:t>
            </a:r>
            <a:r>
              <a:rPr lang="en-US" altLang="zh-CN" dirty="0" err="1" smtClean="0"/>
              <a:t>iq</a:t>
            </a:r>
            <a:r>
              <a:rPr lang="en-US" altLang="zh-CN" dirty="0" smtClean="0"/>
              <a:t> type="result"&gt;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&lt;query </a:t>
            </a:r>
            <a:r>
              <a:rPr lang="en-US" altLang="zh-CN" dirty="0" err="1" smtClean="0"/>
              <a:t>xmlns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jabber:iq:roster</a:t>
            </a:r>
            <a:r>
              <a:rPr lang="en-US" altLang="zh-CN" dirty="0" smtClean="0"/>
              <a:t>"&gt;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&lt;item </a:t>
            </a:r>
            <a:r>
              <a:rPr lang="en-US" altLang="zh-CN" dirty="0" err="1" smtClean="0"/>
              <a:t>jid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suke@skh.whu.edu.cn</a:t>
            </a:r>
            <a:r>
              <a:rPr lang="en-US" altLang="zh-CN" dirty="0" smtClean="0"/>
              <a:t>/&gt;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&lt;item </a:t>
            </a:r>
            <a:r>
              <a:rPr lang="en-US" altLang="zh-CN" dirty="0" err="1" smtClean="0"/>
              <a:t>jid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gmz@skh.whu.edu.cn</a:t>
            </a:r>
            <a:r>
              <a:rPr lang="en-US" altLang="zh-CN" dirty="0" smtClean="0"/>
              <a:t>"/&gt;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&lt;item </a:t>
            </a:r>
            <a:r>
              <a:rPr lang="en-US" altLang="zh-CN" dirty="0" err="1" smtClean="0"/>
              <a:t>jid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beta@skh.whu.edu.cn</a:t>
            </a:r>
            <a:r>
              <a:rPr lang="en-US" altLang="zh-CN" dirty="0" smtClean="0"/>
              <a:t>"/&gt;</a:t>
            </a:r>
            <a:endParaRPr lang="zh-CN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&lt;/query&gt;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&lt;/</a:t>
            </a:r>
            <a:r>
              <a:rPr lang="en-US" altLang="zh-CN" dirty="0" err="1" smtClean="0"/>
              <a:t>iq</a:t>
            </a:r>
            <a:r>
              <a:rPr lang="en-US" altLang="zh-CN" dirty="0" smtClean="0"/>
              <a:t>&gt;</a:t>
            </a:r>
            <a:endParaRPr lang="zh-CN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119648" y="1330036"/>
            <a:ext cx="4629007" cy="5527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第二部分</a:t>
            </a:r>
            <a:endParaRPr lang="en-US" altLang="zh-CN" dirty="0" smtClean="0"/>
          </a:p>
          <a:p>
            <a:r>
              <a:rPr lang="en-US" altLang="zh-CN" dirty="0" smtClean="0"/>
              <a:t>C:   &lt;message from="</a:t>
            </a:r>
            <a:r>
              <a:rPr lang="en-US" altLang="zh-CN" dirty="0" err="1" smtClean="0"/>
              <a:t>suke@skh.whu.edu.cn</a:t>
            </a:r>
            <a:r>
              <a:rPr lang="en-US" altLang="zh-CN" dirty="0" smtClean="0"/>
              <a:t>" 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to="</a:t>
            </a:r>
            <a:r>
              <a:rPr lang="en-US" altLang="zh-CN" dirty="0" err="1" smtClean="0"/>
              <a:t>beta@skh.whu.edu.cn</a:t>
            </a:r>
            <a:r>
              <a:rPr lang="en-US" altLang="zh-CN" dirty="0" smtClean="0"/>
              <a:t>"&gt;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&lt;body&gt;Off with his head!&lt;/body&gt;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&lt;/message&gt;</a:t>
            </a:r>
            <a:endParaRPr lang="zh-CN" altLang="zh-CN" dirty="0" smtClean="0"/>
          </a:p>
          <a:p>
            <a:r>
              <a:rPr lang="en-US" altLang="zh-CN" dirty="0" smtClean="0"/>
              <a:t>S:   &lt;message from="</a:t>
            </a:r>
            <a:r>
              <a:rPr lang="en-US" altLang="zh-CN" dirty="0" err="1" smtClean="0"/>
              <a:t>lj@skh.whu.edu.cn</a:t>
            </a:r>
            <a:r>
              <a:rPr lang="en-US" altLang="zh-CN" dirty="0" smtClean="0"/>
              <a:t>"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to="</a:t>
            </a:r>
            <a:r>
              <a:rPr lang="en-US" altLang="zh-CN" dirty="0" err="1" smtClean="0"/>
              <a:t>cyl@skh.whu.edu.cn</a:t>
            </a:r>
            <a:r>
              <a:rPr lang="en-US" altLang="zh-CN" dirty="0" smtClean="0"/>
              <a:t> "&gt;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&lt;body&gt;You are all pardoned.&lt;/body&gt;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&lt;/message&gt;</a:t>
            </a:r>
            <a:endParaRPr lang="zh-CN" altLang="zh-CN" dirty="0" smtClean="0"/>
          </a:p>
          <a:p>
            <a:r>
              <a:rPr lang="en-US" altLang="zh-CN" dirty="0" smtClean="0"/>
              <a:t>C:   &lt;presence type="unavailable"/&gt;</a:t>
            </a:r>
            <a:endParaRPr lang="zh-CN" altLang="zh-CN" dirty="0" smtClean="0"/>
          </a:p>
          <a:p>
            <a:r>
              <a:rPr lang="en-US" altLang="zh-CN" dirty="0" smtClean="0"/>
              <a:t>C: &lt;/</a:t>
            </a:r>
            <a:r>
              <a:rPr lang="en-US" altLang="zh-CN" dirty="0" err="1" smtClean="0"/>
              <a:t>stream:stream</a:t>
            </a:r>
            <a:r>
              <a:rPr lang="en-US" altLang="zh-CN" dirty="0" smtClean="0"/>
              <a:t>&gt;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398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&lt;message/&gt;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348509"/>
            <a:ext cx="8915400" cy="52832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XMPP</a:t>
            </a:r>
            <a:r>
              <a:rPr lang="zh-CN" altLang="zh-CN" dirty="0"/>
              <a:t>的</a:t>
            </a:r>
            <a:r>
              <a:rPr lang="en-US" altLang="zh-CN" dirty="0"/>
              <a:t>&lt;message/&gt;</a:t>
            </a:r>
            <a:r>
              <a:rPr lang="zh-CN" altLang="zh-CN" dirty="0"/>
              <a:t>节是使用基本的</a:t>
            </a:r>
            <a:r>
              <a:rPr lang="en-US" altLang="zh-CN" dirty="0"/>
              <a:t>”push”</a:t>
            </a:r>
            <a:r>
              <a:rPr lang="zh-CN" altLang="zh-CN" dirty="0"/>
              <a:t>方法来从一个地方到另一个地方得到消息。因为消息通常是不告知的，它们是一种</a:t>
            </a:r>
            <a:r>
              <a:rPr lang="en-US" altLang="zh-CN" dirty="0"/>
              <a:t>”fire-and-forget”</a:t>
            </a:r>
            <a:r>
              <a:rPr lang="zh-CN" altLang="zh-CN" dirty="0"/>
              <a:t>的机制来从一个地方到另一个地方</a:t>
            </a:r>
            <a:r>
              <a:rPr lang="zh-CN" altLang="zh-CN" dirty="0" smtClean="0"/>
              <a:t>快速获取</a:t>
            </a:r>
            <a:r>
              <a:rPr lang="zh-CN" altLang="zh-CN" dirty="0"/>
              <a:t>信息</a:t>
            </a:r>
            <a:r>
              <a:rPr lang="zh-CN" altLang="zh-CN" dirty="0" smtClean="0"/>
              <a:t>。</a:t>
            </a:r>
            <a:endParaRPr kumimoji="1" lang="en-US" altLang="zh-CN" dirty="0"/>
          </a:p>
          <a:p>
            <a:r>
              <a:rPr lang="zh-CN" altLang="zh-CN" dirty="0"/>
              <a:t>消息节有五种不同的类型，通过</a:t>
            </a:r>
            <a:r>
              <a:rPr lang="en-US" altLang="zh-CN" dirty="0"/>
              <a:t>type</a:t>
            </a:r>
            <a:r>
              <a:rPr lang="zh-CN" altLang="zh-CN" dirty="0"/>
              <a:t>属性来进行区分：</a:t>
            </a:r>
          </a:p>
          <a:p>
            <a:r>
              <a:rPr lang="en-US" altLang="zh-CN" dirty="0"/>
              <a:t>	</a:t>
            </a:r>
            <a:r>
              <a:rPr lang="en-US" altLang="zh-CN" b="1" dirty="0" smtClean="0"/>
              <a:t>normal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zh-CN" dirty="0" smtClean="0"/>
              <a:t>类型</a:t>
            </a:r>
            <a:r>
              <a:rPr lang="zh-CN" altLang="zh-CN" dirty="0"/>
              <a:t>为</a:t>
            </a:r>
            <a:r>
              <a:rPr lang="en-US" altLang="zh-CN" dirty="0"/>
              <a:t>normal</a:t>
            </a:r>
            <a:r>
              <a:rPr lang="zh-CN" altLang="zh-CN" dirty="0"/>
              <a:t>的消息和电子邮件消息最相似，因为它们是单个的消息，对应的</a:t>
            </a:r>
            <a:r>
              <a:rPr lang="zh-CN" altLang="zh-CN" dirty="0" smtClean="0"/>
              <a:t>回</a:t>
            </a:r>
            <a:r>
              <a:rPr lang="en-US" altLang="zh-CN" dirty="0" smtClean="0"/>
              <a:t>			</a:t>
            </a:r>
            <a:r>
              <a:rPr lang="zh-CN" altLang="zh-CN" dirty="0" smtClean="0"/>
              <a:t>应</a:t>
            </a:r>
            <a:r>
              <a:rPr lang="zh-CN" altLang="zh-CN" dirty="0"/>
              <a:t>可能会</a:t>
            </a:r>
            <a:r>
              <a:rPr lang="zh-CN" altLang="zh-CN" dirty="0" smtClean="0"/>
              <a:t>或也</a:t>
            </a:r>
            <a:r>
              <a:rPr lang="zh-CN" altLang="zh-CN" dirty="0"/>
              <a:t>可能不会很快到来。</a:t>
            </a:r>
          </a:p>
          <a:p>
            <a:r>
              <a:rPr lang="en-US" altLang="zh-CN" dirty="0"/>
              <a:t>	</a:t>
            </a:r>
            <a:r>
              <a:rPr lang="en-US" altLang="zh-CN" b="1" dirty="0"/>
              <a:t>chat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zh-CN" dirty="0" smtClean="0"/>
              <a:t>类型</a:t>
            </a:r>
            <a:r>
              <a:rPr lang="zh-CN" altLang="zh-CN" dirty="0"/>
              <a:t>为</a:t>
            </a:r>
            <a:r>
              <a:rPr lang="en-US" altLang="zh-CN" dirty="0"/>
              <a:t>chat</a:t>
            </a:r>
            <a:r>
              <a:rPr lang="zh-CN" altLang="zh-CN" dirty="0"/>
              <a:t>的消息在两个实体间的实时对话中交换，例如两个朋友之间的即时</a:t>
            </a:r>
            <a:r>
              <a:rPr lang="zh-CN" altLang="zh-CN" dirty="0" smtClean="0"/>
              <a:t>通</a:t>
            </a:r>
            <a:r>
              <a:rPr lang="en-US" altLang="zh-CN" dirty="0" smtClean="0"/>
              <a:t>			</a:t>
            </a:r>
            <a:r>
              <a:rPr lang="zh-CN" altLang="zh-CN" dirty="0" smtClean="0"/>
              <a:t>讯</a:t>
            </a:r>
            <a:r>
              <a:rPr lang="zh-CN" altLang="zh-CN" dirty="0"/>
              <a:t>聊天。</a:t>
            </a:r>
          </a:p>
          <a:p>
            <a:r>
              <a:rPr lang="en-US" altLang="zh-CN" dirty="0"/>
              <a:t>	</a:t>
            </a:r>
            <a:r>
              <a:rPr lang="en-US" altLang="zh-CN" b="1" dirty="0" err="1" smtClean="0"/>
              <a:t>groupchat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zh-CN" altLang="zh-CN" dirty="0" smtClean="0"/>
              <a:t>类型</a:t>
            </a:r>
            <a:r>
              <a:rPr lang="zh-CN" altLang="zh-CN" dirty="0"/>
              <a:t>为</a:t>
            </a:r>
            <a:r>
              <a:rPr lang="en-US" altLang="zh-CN" dirty="0" err="1"/>
              <a:t>groupchat</a:t>
            </a:r>
            <a:r>
              <a:rPr lang="zh-CN" altLang="zh-CN" dirty="0"/>
              <a:t>的消息在多用户聊天室中</a:t>
            </a:r>
            <a:r>
              <a:rPr lang="zh-CN" altLang="zh-CN" dirty="0" smtClean="0"/>
              <a:t>交换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b="1" dirty="0"/>
              <a:t>headline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zh-CN" dirty="0" smtClean="0"/>
              <a:t>类型</a:t>
            </a:r>
            <a:r>
              <a:rPr lang="zh-CN" altLang="zh-CN" dirty="0"/>
              <a:t>为</a:t>
            </a:r>
            <a:r>
              <a:rPr lang="en-US" altLang="zh-CN" dirty="0"/>
              <a:t>headline</a:t>
            </a:r>
            <a:r>
              <a:rPr lang="zh-CN" altLang="zh-CN" dirty="0"/>
              <a:t>的消息用于发送警示和通告，并不期望有回应（收到</a:t>
            </a:r>
            <a:r>
              <a:rPr lang="en-US" altLang="zh-CN" dirty="0"/>
              <a:t>headline</a:t>
            </a:r>
            <a:r>
              <a:rPr lang="zh-CN" altLang="zh-CN" dirty="0" smtClean="0"/>
              <a:t>的</a:t>
            </a:r>
            <a:r>
              <a:rPr lang="en-US" altLang="zh-CN" dirty="0" smtClean="0"/>
              <a:t>			</a:t>
            </a:r>
            <a:r>
              <a:rPr lang="zh-CN" altLang="zh-CN" dirty="0" smtClean="0"/>
              <a:t>客户</a:t>
            </a:r>
            <a:r>
              <a:rPr lang="zh-CN" altLang="zh-CN" dirty="0"/>
              <a:t>端不</a:t>
            </a:r>
            <a:r>
              <a:rPr lang="zh-CN" altLang="zh-CN" dirty="0" smtClean="0"/>
              <a:t>应该</a:t>
            </a:r>
            <a:r>
              <a:rPr lang="zh-CN" altLang="zh-CN" dirty="0"/>
              <a:t>让用户回复）。</a:t>
            </a:r>
          </a:p>
          <a:p>
            <a:r>
              <a:rPr lang="en-US" altLang="zh-CN" dirty="0"/>
              <a:t>	</a:t>
            </a:r>
            <a:r>
              <a:rPr lang="en-US" altLang="zh-CN" b="1" dirty="0"/>
              <a:t>error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zh-CN" dirty="0" smtClean="0"/>
              <a:t>如果</a:t>
            </a:r>
            <a:r>
              <a:rPr lang="zh-CN" altLang="zh-CN" dirty="0"/>
              <a:t>对于先前发送邮件发生错误，实体检测这个问题将返回一个类型为</a:t>
            </a:r>
            <a:r>
              <a:rPr lang="en-US" altLang="zh-CN" dirty="0"/>
              <a:t>error</a:t>
            </a:r>
            <a:r>
              <a:rPr lang="zh-CN" altLang="zh-CN" dirty="0"/>
              <a:t>的消息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41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&lt;message/&gt;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&lt;message from="</a:t>
            </a:r>
            <a:r>
              <a:rPr lang="en-US" altLang="zh-CN" dirty="0" err="1"/>
              <a:t>suke@skh.whu.edu.cn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</a:t>
            </a:r>
            <a:r>
              <a:rPr lang="en-US" altLang="zh-CN" dirty="0" smtClean="0"/>
              <a:t>		to</a:t>
            </a:r>
            <a:r>
              <a:rPr lang="en-US" altLang="zh-CN" dirty="0"/>
              <a:t>="</a:t>
            </a:r>
            <a:r>
              <a:rPr lang="en-US" altLang="zh-CN" dirty="0" err="1"/>
              <a:t>beta@skh.whu.edu.cn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</a:t>
            </a:r>
            <a:r>
              <a:rPr lang="en-US" altLang="zh-CN" dirty="0" smtClean="0"/>
              <a:t>		type</a:t>
            </a:r>
            <a:r>
              <a:rPr lang="en-US" altLang="zh-CN" dirty="0"/>
              <a:t>="chat"&gt;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		&lt;</a:t>
            </a:r>
            <a:r>
              <a:rPr lang="en-US" altLang="zh-CN" dirty="0"/>
              <a:t>body&gt;Who are you?&lt;/body&gt;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		&lt;</a:t>
            </a:r>
            <a:r>
              <a:rPr lang="en-US" altLang="zh-CN" dirty="0"/>
              <a:t>subject&gt;Query&lt;/subject&gt;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&lt;/</a:t>
            </a:r>
            <a:r>
              <a:rPr lang="en-US" altLang="zh-CN" dirty="0"/>
              <a:t>message&gt;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103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&lt;presence/&gt;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出席通知其他实体的网络可用性，并且使你能够知道其他实体是否在线和可用于通讯。 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lang="zh-CN" altLang="zh-CN" dirty="0"/>
              <a:t>为了让某人看到你的出席，这个人需要向你发送订阅请求，并且你需要批准该请求。一旦你批准了这个订阅，用户将自动地接收到关于你的网络可用性的常规通知。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729994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825</TotalTime>
  <Words>1202</Words>
  <Application>Microsoft Macintosh PowerPoint</Application>
  <PresentationFormat>宽屏</PresentationFormat>
  <Paragraphs>228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Century Gothic</vt:lpstr>
      <vt:lpstr>DengXian</vt:lpstr>
      <vt:lpstr>Mangal</vt:lpstr>
      <vt:lpstr>Wingdings</vt:lpstr>
      <vt:lpstr>Wingdings 3</vt:lpstr>
      <vt:lpstr>幼圆</vt:lpstr>
      <vt:lpstr>Arial</vt:lpstr>
      <vt:lpstr>丝状</vt:lpstr>
      <vt:lpstr>XMPP Overview</vt:lpstr>
      <vt:lpstr>XMPP简介</vt:lpstr>
      <vt:lpstr>架构 </vt:lpstr>
      <vt:lpstr>地址 </vt:lpstr>
      <vt:lpstr>XMPP节</vt:lpstr>
      <vt:lpstr>一个简化的例子</vt:lpstr>
      <vt:lpstr>&lt;message/&gt;</vt:lpstr>
      <vt:lpstr>&lt;message/&gt;</vt:lpstr>
      <vt:lpstr>&lt;presence/&gt; </vt:lpstr>
      <vt:lpstr>IQ节</vt:lpstr>
      <vt:lpstr>IQ节 – 例子1</vt:lpstr>
      <vt:lpstr>IQ节 – 例子2</vt:lpstr>
      <vt:lpstr>错误处理</vt:lpstr>
      <vt:lpstr>出席  授权：握手订阅</vt:lpstr>
      <vt:lpstr>授权：握手订阅</vt:lpstr>
      <vt:lpstr>Openfire Data Model</vt:lpstr>
      <vt:lpstr>ofRoster （好友名单或名单） </vt:lpstr>
      <vt:lpstr>ofRoster</vt:lpstr>
      <vt:lpstr>ofRoster</vt:lpstr>
      <vt:lpstr>Openfire Data Model</vt:lpstr>
      <vt:lpstr>ofMucAffiliation</vt:lpstr>
      <vt:lpstr>Role &amp; Affiliation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XMPP Overview</dc:title>
  <dc:creator>Microsoft Office 用户</dc:creator>
  <cp:lastModifiedBy>Microsoft Office 用户</cp:lastModifiedBy>
  <cp:revision>170</cp:revision>
  <dcterms:created xsi:type="dcterms:W3CDTF">2017-08-25T02:29:11Z</dcterms:created>
  <dcterms:modified xsi:type="dcterms:W3CDTF">2017-08-28T07:14:47Z</dcterms:modified>
</cp:coreProperties>
</file>