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4925000" cy="41044813"/>
  <p:notesSz cx="6858000" cy="9144000"/>
  <p:defaultTextStyle>
    <a:defPPr>
      <a:defRPr lang="zh-CN"/>
    </a:defPPr>
    <a:lvl1pPr marL="0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70465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40930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11394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681859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852324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022789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193254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363718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28">
          <p15:clr>
            <a:srgbClr val="A4A3A4"/>
          </p15:clr>
        </p15:guide>
        <p15:guide id="2" pos="11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>
      <p:cViewPr>
        <p:scale>
          <a:sx n="33" d="100"/>
          <a:sy n="33" d="100"/>
        </p:scale>
        <p:origin x="1158" y="24"/>
      </p:cViewPr>
      <p:guideLst>
        <p:guide orient="horz" pos="12928"/>
        <p:guide pos="110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2238E-EE9B-4988-92B9-5C23F390C3E7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70088" y="685800"/>
            <a:ext cx="2917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BB2F2-5C9E-420B-A7E8-6B5AA806B5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7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70465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40930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1139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81859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5232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022789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9325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363718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B2F2-5C9E-420B-A7E8-6B5AA806B5F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0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19376" y="12750499"/>
            <a:ext cx="29686250" cy="87980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38750" y="23258727"/>
            <a:ext cx="24447500" cy="10489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70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40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11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81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5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02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93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363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320625" y="1643699"/>
            <a:ext cx="7858125" cy="350211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46251" y="1643699"/>
            <a:ext cx="22992292" cy="35021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4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1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8834" y="26375096"/>
            <a:ext cx="29686250" cy="8151956"/>
          </a:xfrm>
        </p:spPr>
        <p:txBody>
          <a:bodyPr anchor="t"/>
          <a:lstStyle>
            <a:lvl1pPr algn="l">
              <a:defRPr sz="19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58834" y="17396546"/>
            <a:ext cx="29686250" cy="8978550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7046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4093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51139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68185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85232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02278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19325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36371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46250" y="9577126"/>
            <a:ext cx="15425209" cy="27087680"/>
          </a:xfrm>
        </p:spPr>
        <p:txBody>
          <a:bodyPr/>
          <a:lstStyle>
            <a:lvl1pPr>
              <a:defRPr sz="13300"/>
            </a:lvl1pPr>
            <a:lvl2pPr>
              <a:defRPr sz="11400"/>
            </a:lvl2pPr>
            <a:lvl3pPr>
              <a:defRPr sz="94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53541" y="9577126"/>
            <a:ext cx="15425209" cy="27087680"/>
          </a:xfrm>
        </p:spPr>
        <p:txBody>
          <a:bodyPr/>
          <a:lstStyle>
            <a:lvl1pPr>
              <a:defRPr sz="13300"/>
            </a:lvl1pPr>
            <a:lvl2pPr>
              <a:defRPr sz="11400"/>
            </a:lvl2pPr>
            <a:lvl3pPr>
              <a:defRPr sz="94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7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46250" y="9187580"/>
            <a:ext cx="15431273" cy="3828946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70465" indent="0">
              <a:buNone/>
              <a:defRPr sz="9400" b="1"/>
            </a:lvl2pPr>
            <a:lvl3pPr marL="4340930" indent="0">
              <a:buNone/>
              <a:defRPr sz="8600" b="1"/>
            </a:lvl3pPr>
            <a:lvl4pPr marL="6511394" indent="0">
              <a:buNone/>
              <a:defRPr sz="7600" b="1"/>
            </a:lvl4pPr>
            <a:lvl5pPr marL="8681859" indent="0">
              <a:buNone/>
              <a:defRPr sz="7600" b="1"/>
            </a:lvl5pPr>
            <a:lvl6pPr marL="10852324" indent="0">
              <a:buNone/>
              <a:defRPr sz="7600" b="1"/>
            </a:lvl6pPr>
            <a:lvl7pPr marL="13022789" indent="0">
              <a:buNone/>
              <a:defRPr sz="7600" b="1"/>
            </a:lvl7pPr>
            <a:lvl8pPr marL="15193254" indent="0">
              <a:buNone/>
              <a:defRPr sz="7600" b="1"/>
            </a:lvl8pPr>
            <a:lvl9pPr marL="17363718" indent="0">
              <a:buNone/>
              <a:defRPr sz="7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46250" y="13016526"/>
            <a:ext cx="15431273" cy="23648276"/>
          </a:xfrm>
        </p:spPr>
        <p:txBody>
          <a:bodyPr/>
          <a:lstStyle>
            <a:lvl1pPr>
              <a:defRPr sz="11400"/>
            </a:lvl1pPr>
            <a:lvl2pPr>
              <a:defRPr sz="9400"/>
            </a:lvl2pPr>
            <a:lvl3pPr>
              <a:defRPr sz="86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7741417" y="9187580"/>
            <a:ext cx="15437335" cy="3828946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70465" indent="0">
              <a:buNone/>
              <a:defRPr sz="9400" b="1"/>
            </a:lvl2pPr>
            <a:lvl3pPr marL="4340930" indent="0">
              <a:buNone/>
              <a:defRPr sz="8600" b="1"/>
            </a:lvl3pPr>
            <a:lvl4pPr marL="6511394" indent="0">
              <a:buNone/>
              <a:defRPr sz="7600" b="1"/>
            </a:lvl4pPr>
            <a:lvl5pPr marL="8681859" indent="0">
              <a:buNone/>
              <a:defRPr sz="7600" b="1"/>
            </a:lvl5pPr>
            <a:lvl6pPr marL="10852324" indent="0">
              <a:buNone/>
              <a:defRPr sz="7600" b="1"/>
            </a:lvl6pPr>
            <a:lvl7pPr marL="13022789" indent="0">
              <a:buNone/>
              <a:defRPr sz="7600" b="1"/>
            </a:lvl7pPr>
            <a:lvl8pPr marL="15193254" indent="0">
              <a:buNone/>
              <a:defRPr sz="7600" b="1"/>
            </a:lvl8pPr>
            <a:lvl9pPr marL="17363718" indent="0">
              <a:buNone/>
              <a:defRPr sz="7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741417" y="13016526"/>
            <a:ext cx="15437335" cy="23648276"/>
          </a:xfrm>
        </p:spPr>
        <p:txBody>
          <a:bodyPr/>
          <a:lstStyle>
            <a:lvl1pPr>
              <a:defRPr sz="11400"/>
            </a:lvl1pPr>
            <a:lvl2pPr>
              <a:defRPr sz="9400"/>
            </a:lvl2pPr>
            <a:lvl3pPr>
              <a:defRPr sz="86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4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0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6252" y="1634191"/>
            <a:ext cx="11490084" cy="6954816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54704" y="1634195"/>
            <a:ext cx="19524046" cy="35030611"/>
          </a:xfrm>
        </p:spPr>
        <p:txBody>
          <a:bodyPr/>
          <a:lstStyle>
            <a:lvl1pPr>
              <a:defRPr sz="15200"/>
            </a:lvl1pPr>
            <a:lvl2pPr>
              <a:defRPr sz="13300"/>
            </a:lvl2pPr>
            <a:lvl3pPr>
              <a:defRPr sz="11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46252" y="8589010"/>
            <a:ext cx="11490084" cy="28075795"/>
          </a:xfrm>
        </p:spPr>
        <p:txBody>
          <a:bodyPr/>
          <a:lstStyle>
            <a:lvl1pPr marL="0" indent="0">
              <a:buNone/>
              <a:defRPr sz="6700"/>
            </a:lvl1pPr>
            <a:lvl2pPr marL="2170465" indent="0">
              <a:buNone/>
              <a:defRPr sz="5700"/>
            </a:lvl2pPr>
            <a:lvl3pPr marL="4340930" indent="0">
              <a:buNone/>
              <a:defRPr sz="4700"/>
            </a:lvl3pPr>
            <a:lvl4pPr marL="6511394" indent="0">
              <a:buNone/>
              <a:defRPr sz="4200"/>
            </a:lvl4pPr>
            <a:lvl5pPr marL="8681859" indent="0">
              <a:buNone/>
              <a:defRPr sz="4200"/>
            </a:lvl5pPr>
            <a:lvl6pPr marL="10852324" indent="0">
              <a:buNone/>
              <a:defRPr sz="4200"/>
            </a:lvl6pPr>
            <a:lvl7pPr marL="13022789" indent="0">
              <a:buNone/>
              <a:defRPr sz="4200"/>
            </a:lvl7pPr>
            <a:lvl8pPr marL="15193254" indent="0">
              <a:buNone/>
              <a:defRPr sz="4200"/>
            </a:lvl8pPr>
            <a:lvl9pPr marL="17363718" indent="0">
              <a:buNone/>
              <a:defRPr sz="4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9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544" y="28731369"/>
            <a:ext cx="20955000" cy="3391901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45544" y="3667430"/>
            <a:ext cx="20955000" cy="24626888"/>
          </a:xfrm>
        </p:spPr>
        <p:txBody>
          <a:bodyPr/>
          <a:lstStyle>
            <a:lvl1pPr marL="0" indent="0">
              <a:buNone/>
              <a:defRPr sz="15200"/>
            </a:lvl1pPr>
            <a:lvl2pPr marL="2170465" indent="0">
              <a:buNone/>
              <a:defRPr sz="13300"/>
            </a:lvl2pPr>
            <a:lvl3pPr marL="4340930" indent="0">
              <a:buNone/>
              <a:defRPr sz="11400"/>
            </a:lvl3pPr>
            <a:lvl4pPr marL="6511394" indent="0">
              <a:buNone/>
              <a:defRPr sz="9400"/>
            </a:lvl4pPr>
            <a:lvl5pPr marL="8681859" indent="0">
              <a:buNone/>
              <a:defRPr sz="9400"/>
            </a:lvl5pPr>
            <a:lvl6pPr marL="10852324" indent="0">
              <a:buNone/>
              <a:defRPr sz="9400"/>
            </a:lvl6pPr>
            <a:lvl7pPr marL="13022789" indent="0">
              <a:buNone/>
              <a:defRPr sz="9400"/>
            </a:lvl7pPr>
            <a:lvl8pPr marL="15193254" indent="0">
              <a:buNone/>
              <a:defRPr sz="9400"/>
            </a:lvl8pPr>
            <a:lvl9pPr marL="17363718" indent="0">
              <a:buNone/>
              <a:defRPr sz="9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5544" y="32123269"/>
            <a:ext cx="20955000" cy="4817062"/>
          </a:xfrm>
        </p:spPr>
        <p:txBody>
          <a:bodyPr/>
          <a:lstStyle>
            <a:lvl1pPr marL="0" indent="0">
              <a:buNone/>
              <a:defRPr sz="6700"/>
            </a:lvl1pPr>
            <a:lvl2pPr marL="2170465" indent="0">
              <a:buNone/>
              <a:defRPr sz="5700"/>
            </a:lvl2pPr>
            <a:lvl3pPr marL="4340930" indent="0">
              <a:buNone/>
              <a:defRPr sz="4700"/>
            </a:lvl3pPr>
            <a:lvl4pPr marL="6511394" indent="0">
              <a:buNone/>
              <a:defRPr sz="4200"/>
            </a:lvl4pPr>
            <a:lvl5pPr marL="8681859" indent="0">
              <a:buNone/>
              <a:defRPr sz="4200"/>
            </a:lvl5pPr>
            <a:lvl6pPr marL="10852324" indent="0">
              <a:buNone/>
              <a:defRPr sz="4200"/>
            </a:lvl6pPr>
            <a:lvl7pPr marL="13022789" indent="0">
              <a:buNone/>
              <a:defRPr sz="4200"/>
            </a:lvl7pPr>
            <a:lvl8pPr marL="15193254" indent="0">
              <a:buNone/>
              <a:defRPr sz="4200"/>
            </a:lvl8pPr>
            <a:lvl9pPr marL="17363718" indent="0">
              <a:buNone/>
              <a:defRPr sz="4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0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46250" y="1643696"/>
            <a:ext cx="31432500" cy="6840802"/>
          </a:xfrm>
          <a:prstGeom prst="rect">
            <a:avLst/>
          </a:prstGeom>
        </p:spPr>
        <p:txBody>
          <a:bodyPr vert="horz" lIns="434093" tIns="217046" rIns="434093" bIns="21704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46250" y="9577126"/>
            <a:ext cx="31432500" cy="27087680"/>
          </a:xfrm>
          <a:prstGeom prst="rect">
            <a:avLst/>
          </a:prstGeom>
        </p:spPr>
        <p:txBody>
          <a:bodyPr vert="horz" lIns="434093" tIns="217046" rIns="434093" bIns="21704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46250" y="38042464"/>
            <a:ext cx="8149167" cy="2185257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6E50-E9B6-48CE-B201-8C599178DCB8}" type="datetimeFigureOut">
              <a:rPr lang="zh-CN" altLang="en-US" smtClean="0"/>
              <a:pPr/>
              <a:t>2013/10/29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32709" y="38042464"/>
            <a:ext cx="11059583" cy="2185257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029583" y="38042464"/>
            <a:ext cx="8149167" cy="2185257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4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0930" rtl="0" eaLnBrk="1" latinLnBrk="0" hangingPunct="1">
        <a:spcBef>
          <a:spcPct val="0"/>
        </a:spcBef>
        <a:buNone/>
        <a:defRPr sz="20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7849" indent="-1627849" algn="l" defTabSz="4340930" rtl="0" eaLnBrk="1" latinLnBrk="0" hangingPunct="1">
        <a:spcBef>
          <a:spcPct val="20000"/>
        </a:spcBef>
        <a:buFont typeface="Arial" pitchFamily="34" charset="0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27006" indent="-1356541" algn="l" defTabSz="434093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426162" indent="-1085232" algn="l" defTabSz="4340930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96627" indent="-1085232" algn="l" defTabSz="4340930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67092" indent="-1085232" algn="l" defTabSz="4340930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937556" indent="-1085232" algn="l" defTabSz="434093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8021" indent="-1085232" algn="l" defTabSz="434093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78486" indent="-1085232" algn="l" defTabSz="434093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448951" indent="-1085232" algn="l" defTabSz="434093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4093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70465" algn="l" defTabSz="434093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40930" algn="l" defTabSz="434093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11394" algn="l" defTabSz="434093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1859" algn="l" defTabSz="434093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852324" algn="l" defTabSz="434093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022789" algn="l" defTabSz="434093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193254" algn="l" defTabSz="434093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363718" algn="l" defTabSz="434093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235560"/>
            <a:ext cx="34925000" cy="110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8332" tIns="59157" rIns="118332" bIns="59157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6400" dirty="0"/>
              <a:t>Efﬁcient 3D Reconstruction of Vessels from Multi-views of X-Ray Angiography</a:t>
            </a:r>
            <a:endParaRPr lang="zh-CN" altLang="en-US" sz="64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299" y="1728317"/>
            <a:ext cx="34905701" cy="95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8587" tIns="59294" rIns="118587" bIns="592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5400" dirty="0" err="1" smtClean="0">
                <a:latin typeface="Times New Roman" pitchFamily="18" charset="0"/>
                <a:cs typeface="Times New Roman" pitchFamily="18" charset="0"/>
              </a:rPr>
              <a:t>Xinglong</a:t>
            </a: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 Liu</a:t>
            </a:r>
            <a:r>
              <a:rPr lang="en-US" altLang="zh-CN" sz="54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5400" dirty="0" err="1" smtClean="0">
                <a:latin typeface="Times New Roman" pitchFamily="18" charset="0"/>
                <a:cs typeface="Times New Roman" pitchFamily="18" charset="0"/>
              </a:rPr>
              <a:t>Fei</a:t>
            </a: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 Hou</a:t>
            </a:r>
            <a:r>
              <a:rPr lang="en-US" altLang="zh-CN" sz="54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5400" dirty="0" err="1" smtClean="0">
                <a:latin typeface="Times New Roman" pitchFamily="18" charset="0"/>
                <a:cs typeface="Times New Roman" pitchFamily="18" charset="0"/>
              </a:rPr>
              <a:t>Aimin</a:t>
            </a: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Hao</a:t>
            </a:r>
            <a:r>
              <a:rPr lang="en-US" altLang="zh-CN" sz="54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, Hong Qin</a:t>
            </a:r>
            <a:r>
              <a:rPr lang="en-US" altLang="zh-CN" sz="54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481814" y="2679045"/>
            <a:ext cx="23222046" cy="32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8587" tIns="59294" rIns="118587" bIns="592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ts val="4800"/>
              </a:spcBef>
              <a:defRPr/>
            </a:pPr>
            <a:r>
              <a:rPr lang="en-US" altLang="zh-CN" sz="4400" baseline="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ea typeface="宋体" charset="-122"/>
                <a:cs typeface="Times New Roman" pitchFamily="18" charset="0"/>
              </a:rPr>
              <a:t>State Key Laboratory of Virtual Reality Technology and Systems,  Beihang University, 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China</a:t>
            </a:r>
          </a:p>
          <a:p>
            <a:pPr>
              <a:spcBef>
                <a:spcPts val="4800"/>
              </a:spcBef>
              <a:defRPr/>
            </a:pPr>
            <a:r>
              <a:rPr lang="en-US" altLang="zh-CN" sz="4400" baseline="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Stony </a:t>
            </a:r>
            <a:r>
              <a:rPr lang="en-US" altLang="zh-CN" sz="4400" dirty="0">
                <a:latin typeface="Times New Roman" pitchFamily="18" charset="0"/>
                <a:ea typeface="宋体" charset="-122"/>
                <a:cs typeface="Times New Roman" pitchFamily="18" charset="0"/>
              </a:rPr>
              <a:t>Brook University, Stony Brook, USA</a:t>
            </a:r>
          </a:p>
          <a:p>
            <a:pPr eaLnBrk="0" hangingPunct="0">
              <a:spcBef>
                <a:spcPts val="4800"/>
              </a:spcBef>
              <a:defRPr/>
            </a:pPr>
            <a:endParaRPr lang="en-US" altLang="zh-CN" sz="3600" dirty="0">
              <a:latin typeface="+mn-lt"/>
              <a:ea typeface="宋体" charset="-122"/>
            </a:endParaRPr>
          </a:p>
        </p:txBody>
      </p:sp>
      <p:pic>
        <p:nvPicPr>
          <p:cNvPr id="7" name="Picture 1" descr="C:\Users\SFWang\Documents\250066715\Image\91%4LC)55{{J0QQ0C7OPHC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06516" y="3744542"/>
            <a:ext cx="2300289" cy="12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-9276" y="5256710"/>
            <a:ext cx="34905701" cy="35788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61298" y="6264822"/>
            <a:ext cx="17001961" cy="34563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 smtClean="0"/>
          </a:p>
        </p:txBody>
      </p:sp>
      <p:sp>
        <p:nvSpPr>
          <p:cNvPr id="72" name="矩形 71"/>
          <p:cNvSpPr/>
          <p:nvPr/>
        </p:nvSpPr>
        <p:spPr>
          <a:xfrm>
            <a:off x="17606516" y="6192814"/>
            <a:ext cx="17034889" cy="34563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After $k+1$ iterations, the approximate subband</a:t>
            </a:r>
          </a:p>
          <a:p>
            <a:pPr algn="ctr"/>
            <a:r>
              <a:rPr lang="en-US" altLang="zh-CN" dirty="0" smtClean="0"/>
              <a:t>corresponding to a certain scale can be obtained, and $k$ detail</a:t>
            </a:r>
          </a:p>
          <a:p>
            <a:pPr algn="ctr"/>
            <a:r>
              <a:rPr lang="en-US" altLang="zh-CN" dirty="0" smtClean="0"/>
              <a:t>subbands are respectively the difference between the neighboring</a:t>
            </a:r>
          </a:p>
          <a:p>
            <a:pPr algn="ctr"/>
            <a:r>
              <a:rPr lang="en-US" altLang="zh-CN" dirty="0" smtClean="0"/>
              <a:t>approximate subband. It is exactly an anisotropic approximation to the Laplacian. Thus, multi-scale point features can be</a:t>
            </a:r>
          </a:p>
          <a:p>
            <a:pPr algn="ctr"/>
            <a:r>
              <a:rPr lang="en-US" altLang="zh-CN" dirty="0" smtClean="0"/>
              <a:t>obtained by extracting local minima/maxima from the detail subbands</a:t>
            </a:r>
          </a:p>
          <a:p>
            <a:pPr algn="ctr"/>
            <a:r>
              <a:rPr lang="en-US" altLang="zh-CN" dirty="0" smtClean="0"/>
              <a:t>across scales.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61298" y="5405984"/>
            <a:ext cx="17064000" cy="5894164"/>
            <a:chOff x="195442" y="6422941"/>
            <a:chExt cx="17064000" cy="5894164"/>
          </a:xfrm>
        </p:grpSpPr>
        <p:sp>
          <p:nvSpPr>
            <p:cNvPr id="76" name="Text Box 7"/>
            <p:cNvSpPr txBox="1">
              <a:spLocks noChangeArrowheads="1"/>
            </p:cNvSpPr>
            <p:nvPr/>
          </p:nvSpPr>
          <p:spPr bwMode="auto">
            <a:xfrm>
              <a:off x="195442" y="6422941"/>
              <a:ext cx="17064000" cy="86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118364" tIns="59170" rIns="118364" bIns="5917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1pPr>
              <a:lvl2pPr marL="592138" indent="-134938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2pPr>
              <a:lvl3pPr marL="1185863" indent="-271463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3pPr>
              <a:lvl4pPr marL="1778000" indent="-406400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4pPr>
              <a:lvl5pPr marL="2371725" indent="-542925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sz="4800" dirty="0">
                  <a:solidFill>
                    <a:srgbClr val="F8F8F8"/>
                  </a:solidFill>
                </a:rPr>
                <a:t>1. </a:t>
              </a:r>
              <a:r>
                <a:rPr lang="en-US" altLang="zh-CN" sz="4800" dirty="0" smtClean="0">
                  <a:solidFill>
                    <a:srgbClr val="F8F8F8"/>
                  </a:solidFill>
                </a:rPr>
                <a:t>Motivation and Challenges </a:t>
              </a:r>
              <a:endParaRPr lang="en-US" altLang="zh-CN" sz="4800" dirty="0">
                <a:solidFill>
                  <a:srgbClr val="F8F8F8"/>
                </a:solidFill>
              </a:endParaRPr>
            </a:p>
          </p:txBody>
        </p:sp>
        <p:sp>
          <p:nvSpPr>
            <p:cNvPr id="77" name="Rectangle 50"/>
            <p:cNvSpPr>
              <a:spLocks noChangeArrowheads="1"/>
            </p:cNvSpPr>
            <p:nvPr/>
          </p:nvSpPr>
          <p:spPr bwMode="auto">
            <a:xfrm>
              <a:off x="278659" y="7272934"/>
              <a:ext cx="16910667" cy="5044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18587" tIns="59294" rIns="118587" bIns="5929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1pPr>
              <a:lvl2pPr marL="592138" indent="-134938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2pPr>
              <a:lvl3pPr marL="1185863" indent="-271463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3pPr>
              <a:lvl4pPr marL="1778000" indent="-406400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4pPr>
              <a:lvl5pPr marL="2371725" indent="-542925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9pPr>
            </a:lstStyle>
            <a:p>
              <a:pPr algn="just"/>
              <a:r>
                <a:rPr lang="en-US" altLang="zh-CN" sz="4000" b="0" dirty="0">
                  <a:latin typeface="Times New Roman" pitchFamily="18" charset="0"/>
                  <a:cs typeface="Times New Roman" pitchFamily="18" charset="0"/>
                </a:rPr>
                <a:t>Intra-operative X-Ray is essential during some </a:t>
              </a:r>
              <a:r>
                <a:rPr lang="en-US" altLang="zh-CN" sz="4000" b="0" dirty="0" smtClean="0">
                  <a:latin typeface="Times New Roman" pitchFamily="18" charset="0"/>
                  <a:cs typeface="Times New Roman" pitchFamily="18" charset="0"/>
                </a:rPr>
                <a:t>surgeries, such </a:t>
              </a:r>
              <a:r>
                <a:rPr lang="en-US" altLang="zh-CN" sz="4000" b="0" dirty="0">
                  <a:latin typeface="Times New Roman" pitchFamily="18" charset="0"/>
                  <a:cs typeface="Times New Roman" pitchFamily="18" charset="0"/>
                </a:rPr>
                <a:t>as percutaneous coronary intervention. The 2D </a:t>
              </a:r>
              <a:r>
                <a:rPr lang="en-US" altLang="zh-CN" sz="4000" b="0" dirty="0" smtClean="0">
                  <a:latin typeface="Times New Roman" pitchFamily="18" charset="0"/>
                  <a:cs typeface="Times New Roman" pitchFamily="18" charset="0"/>
                </a:rPr>
                <a:t>X-Ray </a:t>
              </a:r>
              <a:r>
                <a:rPr lang="en-US" altLang="zh-CN" sz="4000" b="0" dirty="0">
                  <a:latin typeface="Times New Roman" pitchFamily="18" charset="0"/>
                  <a:cs typeface="Times New Roman" pitchFamily="18" charset="0"/>
                </a:rPr>
                <a:t>images have many shortcomings such as viewing </a:t>
              </a:r>
              <a:r>
                <a:rPr lang="en-US" altLang="zh-CN" sz="4000" b="0" dirty="0" smtClean="0">
                  <a:latin typeface="Times New Roman" pitchFamily="18" charset="0"/>
                  <a:cs typeface="Times New Roman" pitchFamily="18" charset="0"/>
                </a:rPr>
                <a:t>angle dependence</a:t>
              </a:r>
              <a:r>
                <a:rPr lang="en-US" altLang="zh-CN" sz="4000" b="0" dirty="0">
                  <a:latin typeface="Times New Roman" pitchFamily="18" charset="0"/>
                  <a:cs typeface="Times New Roman" pitchFamily="18" charset="0"/>
                </a:rPr>
                <a:t>, magniﬁcation factor, overlapping, and the </a:t>
              </a:r>
              <a:r>
                <a:rPr lang="en-US" altLang="zh-CN" sz="4000" b="0" dirty="0" smtClean="0">
                  <a:latin typeface="Times New Roman" pitchFamily="18" charset="0"/>
                  <a:cs typeface="Times New Roman" pitchFamily="18" charset="0"/>
                </a:rPr>
                <a:t>blurring </a:t>
              </a:r>
              <a:r>
                <a:rPr lang="en-US" altLang="zh-CN" sz="4000" b="0" dirty="0">
                  <a:latin typeface="Times New Roman" pitchFamily="18" charset="0"/>
                  <a:cs typeface="Times New Roman" pitchFamily="18" charset="0"/>
                </a:rPr>
                <a:t>between vessels, background, and other </a:t>
              </a:r>
              <a:r>
                <a:rPr lang="en-US" altLang="zh-CN" sz="4000" b="0" dirty="0" smtClean="0">
                  <a:latin typeface="Times New Roman" pitchFamily="18" charset="0"/>
                  <a:cs typeface="Times New Roman" pitchFamily="18" charset="0"/>
                </a:rPr>
                <a:t>tissues/organs. Great </a:t>
              </a:r>
              <a:r>
                <a:rPr lang="en-US" altLang="zh-CN" sz="4000" b="0" dirty="0">
                  <a:latin typeface="Times New Roman" pitchFamily="18" charset="0"/>
                  <a:cs typeface="Times New Roman" pitchFamily="18" charset="0"/>
                </a:rPr>
                <a:t>efforts have been carried out on 3D reconstruction </a:t>
              </a:r>
              <a:r>
                <a:rPr lang="en-US" altLang="zh-CN" sz="4000" b="0" dirty="0" smtClean="0">
                  <a:latin typeface="Times New Roman" pitchFamily="18" charset="0"/>
                  <a:cs typeface="Times New Roman" pitchFamily="18" charset="0"/>
                </a:rPr>
                <a:t>of coronary </a:t>
              </a:r>
              <a:r>
                <a:rPr lang="en-US" altLang="zh-CN" sz="4000" b="0" dirty="0">
                  <a:latin typeface="Times New Roman" pitchFamily="18" charset="0"/>
                  <a:cs typeface="Times New Roman" pitchFamily="18" charset="0"/>
                </a:rPr>
                <a:t>arteries to overcome the shortcomings of 2D </a:t>
              </a:r>
              <a:r>
                <a:rPr lang="en-US" altLang="zh-CN" sz="4000" b="0" dirty="0" smtClean="0">
                  <a:latin typeface="Times New Roman" pitchFamily="18" charset="0"/>
                  <a:cs typeface="Times New Roman" pitchFamily="18" charset="0"/>
                </a:rPr>
                <a:t>images</a:t>
              </a:r>
              <a:r>
                <a:rPr lang="en-US" altLang="zh-CN" sz="4000" b="0" dirty="0">
                  <a:latin typeface="Times New Roman" pitchFamily="18" charset="0"/>
                  <a:cs typeface="Times New Roman" pitchFamily="18" charset="0"/>
                </a:rPr>
                <a:t>. Current 3D reconstruction methods mostly rely on </a:t>
              </a:r>
              <a:r>
                <a:rPr lang="en-US" altLang="zh-CN" sz="4000" b="0" dirty="0" smtClean="0">
                  <a:latin typeface="Times New Roman" pitchFamily="18" charset="0"/>
                  <a:cs typeface="Times New Roman" pitchFamily="18" charset="0"/>
                </a:rPr>
                <a:t>the registration </a:t>
              </a:r>
              <a:r>
                <a:rPr lang="en-US" altLang="zh-CN" sz="4000" b="0" dirty="0">
                  <a:latin typeface="Times New Roman" pitchFamily="18" charset="0"/>
                  <a:cs typeface="Times New Roman" pitchFamily="18" charset="0"/>
                </a:rPr>
                <a:t>between image pairs, which are generally </a:t>
              </a:r>
              <a:r>
                <a:rPr lang="en-US" altLang="zh-CN" sz="4000" b="0" dirty="0" smtClean="0">
                  <a:latin typeface="Times New Roman" pitchFamily="18" charset="0"/>
                  <a:cs typeface="Times New Roman" pitchFamily="18" charset="0"/>
                </a:rPr>
                <a:t>hard to </a:t>
              </a:r>
              <a:r>
                <a:rPr lang="en-US" altLang="zh-CN" sz="4000" b="0" dirty="0">
                  <a:latin typeface="Times New Roman" pitchFamily="18" charset="0"/>
                  <a:cs typeface="Times New Roman" pitchFamily="18" charset="0"/>
                </a:rPr>
                <a:t>enforce constraints such as consistency and continuity. </a:t>
              </a:r>
              <a:endParaRPr lang="en-US" altLang="zh-CN" sz="4000" b="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80580" y="11300739"/>
            <a:ext cx="17036105" cy="8588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8364" tIns="59170" rIns="118364" bIns="591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800" dirty="0" smtClean="0">
                <a:solidFill>
                  <a:srgbClr val="F8F8F8"/>
                </a:solidFill>
              </a:rPr>
              <a:t>2. </a:t>
            </a:r>
            <a:r>
              <a:rPr lang="en-US" altLang="zh-CN" sz="4800" dirty="0" smtClean="0">
                <a:solidFill>
                  <a:srgbClr val="F8F8F8"/>
                </a:solidFill>
              </a:rPr>
              <a:t>Contributions</a:t>
            </a:r>
            <a:endParaRPr lang="en-US" altLang="zh-CN" sz="4800" dirty="0">
              <a:solidFill>
                <a:srgbClr val="F8F8F8"/>
              </a:solidFill>
            </a:endParaRPr>
          </a:p>
        </p:txBody>
      </p:sp>
      <p:sp>
        <p:nvSpPr>
          <p:cNvPr id="81" name="Rectangle 50"/>
          <p:cNvSpPr>
            <a:spLocks noChangeArrowheads="1"/>
          </p:cNvSpPr>
          <p:nvPr/>
        </p:nvSpPr>
        <p:spPr bwMode="auto">
          <a:xfrm>
            <a:off x="285600" y="12191416"/>
            <a:ext cx="16886834" cy="689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8587" tIns="59294" rIns="118587" bIns="592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marL="914400" indent="-914400" algn="just">
              <a:buAutoNum type="arabicParenBoth"/>
            </a:pP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combine the MSR enhanced images which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mostly over extracted with line segments tracking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to obtain more detailed vessels from blurry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angiograms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4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 algn="just">
              <a:buAutoNum type="arabicParenBoth"/>
            </a:pP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divide the spaces between the X-Ray </a:t>
            </a:r>
            <a:r>
              <a:rPr lang="en-US" altLang="zh-CN" sz="4000" b="0" dirty="0" err="1" smtClean="0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-center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and the detector into slices in which we sample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3D space points and project them to the image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space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considering consistency and continuity with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their neighbors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, overcoming the lack of constraints for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typical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registrations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914400" indent="-914400" algn="just">
              <a:buAutoNum type="arabicParenBoth"/>
            </a:pP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formulate the 3D reconstruction as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a global energy optimization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problem and solve it by using belief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propagation.</a:t>
            </a:r>
          </a:p>
          <a:p>
            <a:pPr marL="914400" indent="-914400" algn="just">
              <a:buAutoNum type="arabicParenBoth"/>
            </a:pP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We implement a CUDA edition of Hessian-based vessel filter and centerline tracking method and gain great time efficiency.</a:t>
            </a: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180580" y="19087504"/>
            <a:ext cx="16995020" cy="8588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8364" tIns="59170" rIns="118364" bIns="591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800" dirty="0" smtClean="0">
                <a:solidFill>
                  <a:srgbClr val="F8F8F8"/>
                </a:solidFill>
              </a:rPr>
              <a:t>3. Pipeline</a:t>
            </a:r>
            <a:endParaRPr lang="en-US" altLang="zh-CN" sz="4800" dirty="0">
              <a:solidFill>
                <a:srgbClr val="F8F8F8"/>
              </a:solidFill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17576725" y="5445439"/>
            <a:ext cx="17064680" cy="8581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8364" tIns="59170" rIns="118364" bIns="591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800" dirty="0" smtClean="0">
                <a:solidFill>
                  <a:srgbClr val="F8F8F8"/>
                </a:solidFill>
              </a:rPr>
              <a:t>7. 3D Reconstruction of Coronary Arteries</a:t>
            </a:r>
            <a:endParaRPr lang="en-US" altLang="zh-CN" sz="4800" dirty="0">
              <a:solidFill>
                <a:srgbClr val="F8F8F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/>
              <p:cNvSpPr>
                <a:spLocks noChangeArrowheads="1"/>
              </p:cNvSpPr>
              <p:nvPr/>
            </p:nvSpPr>
            <p:spPr bwMode="auto">
              <a:xfrm>
                <a:off x="22478524" y="11489527"/>
                <a:ext cx="12118034" cy="6863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800" b="1" kern="1200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  <a:cs typeface="+mn-cs"/>
                  </a:defRPr>
                </a:lvl1pPr>
                <a:lvl2pPr marL="592138" indent="-134938" algn="l" rtl="0" fontAlgn="base">
                  <a:spcBef>
                    <a:spcPct val="0"/>
                  </a:spcBef>
                  <a:spcAft>
                    <a:spcPct val="0"/>
                  </a:spcAft>
                  <a:defRPr sz="3800" b="1" kern="1200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  <a:cs typeface="+mn-cs"/>
                  </a:defRPr>
                </a:lvl2pPr>
                <a:lvl3pPr marL="1185863" indent="-271463" algn="l" rtl="0" fontAlgn="base">
                  <a:spcBef>
                    <a:spcPct val="0"/>
                  </a:spcBef>
                  <a:spcAft>
                    <a:spcPct val="0"/>
                  </a:spcAft>
                  <a:defRPr sz="3800" b="1" kern="1200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  <a:cs typeface="+mn-cs"/>
                  </a:defRPr>
                </a:lvl3pPr>
                <a:lvl4pPr marL="1778000" indent="-406400" algn="l" rtl="0" fontAlgn="base">
                  <a:spcBef>
                    <a:spcPct val="0"/>
                  </a:spcBef>
                  <a:spcAft>
                    <a:spcPct val="0"/>
                  </a:spcAft>
                  <a:defRPr sz="3800" b="1" kern="1200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  <a:cs typeface="+mn-cs"/>
                  </a:defRPr>
                </a:lvl4pPr>
                <a:lvl5pPr marL="2371725" indent="-542925" algn="l" rtl="0" fontAlgn="base">
                  <a:spcBef>
                    <a:spcPct val="0"/>
                  </a:spcBef>
                  <a:spcAft>
                    <a:spcPct val="0"/>
                  </a:spcAft>
                  <a:defRPr sz="3800" b="1" kern="1200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3800" b="1" kern="1200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3800" b="1" kern="1200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3800" b="1" kern="1200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3800" b="1" kern="1200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We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use at least three views of </a:t>
                </a:r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angiograms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at the same </a:t>
                </a:r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cardiac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cycle and choose the </a:t>
                </a:r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projection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 as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a reference view which includes the </a:t>
                </a:r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least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foreshortening and overlap among all the views. </a:t>
                </a:r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3D space is divided into 3D </a:t>
                </a:r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slices.</a:t>
                </a:r>
              </a:p>
              <a:p>
                <a:pPr algn="just"/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Therefore, for a given pixel </a:t>
                </a:r>
                <a14:m>
                  <m:oMath xmlns:m="http://schemas.openxmlformats.org/officeDocument/2006/math">
                    <m:r>
                      <a:rPr lang="en-US" altLang="zh-CN" sz="40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, the pair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 uniquely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identifies a point in 3D space. So, the </a:t>
                </a:r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goal of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the 3D reconstruction is to optimally assign an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to each </a:t>
                </a:r>
                <a14:m>
                  <m:oMath xmlns:m="http://schemas.openxmlformats.org/officeDocument/2006/math">
                    <m:r>
                      <a:rPr lang="en-US" altLang="zh-CN" sz="4000" b="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 on the centerline of the reference 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 .This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problem can be formulated as an energy </a:t>
                </a:r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minimization 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problem considering connectivity and topological </a:t>
                </a:r>
                <a:r>
                  <a:rPr lang="en-US" altLang="zh-CN" sz="4000" b="0" dirty="0" smtClean="0">
                    <a:latin typeface="Times New Roman" pitchFamily="18" charset="0"/>
                    <a:cs typeface="Times New Roman" pitchFamily="18" charset="0"/>
                  </a:rPr>
                  <a:t>structures</a:t>
                </a:r>
                <a:r>
                  <a:rPr lang="en-US" altLang="zh-CN" sz="4000" b="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4000" b="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78524" y="11489527"/>
                <a:ext cx="12118034" cy="6863417"/>
              </a:xfrm>
              <a:prstGeom prst="rect">
                <a:avLst/>
              </a:prstGeom>
              <a:blipFill rotWithShape="0">
                <a:blip r:embed="rId4"/>
                <a:stretch>
                  <a:fillRect l="-1761" t="-1599" r="-1811" b="-28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17576725" y="23906782"/>
            <a:ext cx="17064680" cy="8581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8364" tIns="59170" rIns="118364" bIns="591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800" dirty="0">
                <a:solidFill>
                  <a:srgbClr val="F8F8F8"/>
                </a:solidFill>
              </a:rPr>
              <a:t>8</a:t>
            </a:r>
            <a:r>
              <a:rPr lang="en-US" altLang="zh-CN" sz="4800" dirty="0" smtClean="0">
                <a:solidFill>
                  <a:srgbClr val="F8F8F8"/>
                </a:solidFill>
              </a:rPr>
              <a:t>. Experimental Results</a:t>
            </a:r>
            <a:endParaRPr lang="en-US" altLang="zh-CN" sz="4800" dirty="0">
              <a:solidFill>
                <a:srgbClr val="F8F8F8"/>
              </a:solidFill>
            </a:endParaRPr>
          </a:p>
        </p:txBody>
      </p:sp>
      <p:sp>
        <p:nvSpPr>
          <p:cNvPr id="106" name="矩形 105"/>
          <p:cNvSpPr>
            <a:spLocks noChangeArrowheads="1"/>
          </p:cNvSpPr>
          <p:nvPr/>
        </p:nvSpPr>
        <p:spPr bwMode="auto">
          <a:xfrm>
            <a:off x="17678524" y="24801650"/>
            <a:ext cx="770485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/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We test our reconstruction method on synthetic data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and real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clinical data, respectively. Compared with real data,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the reconstruction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of synthetic data is easy to assess because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vessel ground truth. </a:t>
            </a:r>
            <a:endParaRPr lang="en-US" altLang="zh-CN" sz="4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036" y="1728318"/>
            <a:ext cx="2050132" cy="205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7" y="19967368"/>
            <a:ext cx="16801717" cy="7686534"/>
          </a:xfrm>
          <a:prstGeom prst="rect">
            <a:avLst/>
          </a:prstGeom>
        </p:spPr>
      </p:pic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80580" y="32523840"/>
            <a:ext cx="16995020" cy="8588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8364" tIns="59170" rIns="118364" bIns="591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800" dirty="0">
                <a:solidFill>
                  <a:srgbClr val="F8F8F8"/>
                </a:solidFill>
              </a:rPr>
              <a:t>5</a:t>
            </a:r>
            <a:r>
              <a:rPr lang="en-US" altLang="zh-CN" sz="4800" dirty="0" smtClean="0">
                <a:solidFill>
                  <a:srgbClr val="F8F8F8"/>
                </a:solidFill>
              </a:rPr>
              <a:t>. Vessel Extraction</a:t>
            </a:r>
            <a:endParaRPr lang="en-US" altLang="zh-CN" sz="4800" dirty="0">
              <a:solidFill>
                <a:srgbClr val="F8F8F8"/>
              </a:solidFill>
            </a:endParaRP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252588" y="33310670"/>
            <a:ext cx="16886834" cy="319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8587" tIns="59294" rIns="118587" bIns="592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/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After obtaining the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high-contrast images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pre-processed by MSR, we use the approach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relies on a multi-scale Hessian matrix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that enhances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the vascular structure. After processing the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image, we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compute the connectivity of the entire image using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across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template so that line segments whose length are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smaller than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a typical value are regarded as noise. 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80580" y="27723206"/>
            <a:ext cx="16995020" cy="8588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8364" tIns="59170" rIns="118364" bIns="591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800" dirty="0" smtClean="0">
                <a:solidFill>
                  <a:srgbClr val="F8F8F8"/>
                </a:solidFill>
              </a:rPr>
              <a:t>4</a:t>
            </a:r>
            <a:r>
              <a:rPr lang="en-US" altLang="zh-CN" sz="4800" dirty="0">
                <a:solidFill>
                  <a:srgbClr val="F8F8F8"/>
                </a:solidFill>
              </a:rPr>
              <a:t>. Data acquisition and </a:t>
            </a:r>
            <a:r>
              <a:rPr lang="en-US" altLang="zh-CN" sz="4800" dirty="0" smtClean="0">
                <a:solidFill>
                  <a:srgbClr val="F8F8F8"/>
                </a:solidFill>
              </a:rPr>
              <a:t>Preprocessing</a:t>
            </a:r>
            <a:endParaRPr lang="en-US" altLang="zh-CN" sz="4800" dirty="0">
              <a:solidFill>
                <a:srgbClr val="F8F8F8"/>
              </a:solidFill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252588" y="28518653"/>
            <a:ext cx="16874842" cy="381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8587" tIns="59294" rIns="118587" bIns="592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/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For all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procedures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, we use two types of data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One is the synthetic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data from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simulation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system. Another one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is the real data from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clinical angiogram.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We select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one image from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each view within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mostly the same cardiac cycle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use them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to reconstruct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vessels. To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overcome the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short comings such as the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low image contrast, the low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lumen with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wide dynamic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range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of original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angiograms, we apply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multi-scale </a:t>
            </a:r>
            <a:r>
              <a:rPr lang="en-US" altLang="zh-CN" sz="4000" b="0" dirty="0" err="1" smtClean="0">
                <a:latin typeface="Times New Roman" pitchFamily="18" charset="0"/>
                <a:cs typeface="Times New Roman" pitchFamily="18" charset="0"/>
              </a:rPr>
              <a:t>retinex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enhancement.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686" y="6309645"/>
            <a:ext cx="7848872" cy="51432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524" y="11790704"/>
            <a:ext cx="4800000" cy="618412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7678524" y="6309535"/>
            <a:ext cx="90691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imaging modality of the X-Ray is different from </a:t>
            </a:r>
            <a:r>
              <a:rPr lang="en-US" altLang="zh-CN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ways other </a:t>
            </a:r>
            <a: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devices </a:t>
            </a:r>
            <a:r>
              <a:rPr lang="en-US" altLang="zh-CN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such as cameras or vidicons</a:t>
            </a:r>
            <a: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work in. 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light source is the X-Ray source and the imaging plane is the intensifier. The imaging procedure is mostly like perspective projection under 3D space. We simulated this procedure using OpenGL.</a:t>
            </a:r>
          </a:p>
        </p:txBody>
      </p:sp>
      <p:sp>
        <p:nvSpPr>
          <p:cNvPr id="35" name="矩形 34"/>
          <p:cNvSpPr/>
          <p:nvPr/>
        </p:nvSpPr>
        <p:spPr>
          <a:xfrm>
            <a:off x="17606516" y="18419073"/>
            <a:ext cx="8595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The energy equation could be defined as</a:t>
            </a:r>
            <a:endParaRPr lang="zh-CN" altLang="en-US" sz="4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03460" y="18404967"/>
            <a:ext cx="5489128" cy="938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7587811" y="19198967"/>
                <a:ext cx="17053593" cy="1418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000" dirty="0" smtClean="0">
                    <a:latin typeface="Times New Roman" pitchFamily="18" charset="0"/>
                    <a:cs typeface="Times New Roman" pitchFamily="18" charset="0"/>
                  </a:rPr>
                  <a:t>We define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4000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4000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as the </a:t>
                </a:r>
                <a:r>
                  <a:rPr lang="en-US" altLang="zh-CN" sz="4000" i="1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Euclidean distance </a:t>
                </a:r>
                <a:r>
                  <a:rPr lang="en-US" altLang="zh-CN" sz="4000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between point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𝑝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,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altLang="zh-CN" sz="4000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. And we define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latin typeface="Cambria Math" panose="02040503050406030204" pitchFamily="18" charset="0"/>
                            <a:ea typeface="宋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宋体" pitchFamily="2" charset="-122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宋体" pitchFamily="2" charset="-122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宋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宋体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宋体" pitchFamily="2" charset="-122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4000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4000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as the </a:t>
                </a:r>
                <a:r>
                  <a:rPr lang="en-US" altLang="zh-CN" sz="4000" i="1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color consistency</a:t>
                </a:r>
                <a:r>
                  <a:rPr lang="en-US" altLang="zh-CN" sz="4000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.</a:t>
                </a:r>
                <a:endParaRPr lang="zh-CN" altLang="en-US" sz="40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811" y="19198967"/>
                <a:ext cx="17053593" cy="1418593"/>
              </a:xfrm>
              <a:prstGeom prst="rect">
                <a:avLst/>
              </a:prstGeom>
              <a:blipFill rotWithShape="0">
                <a:blip r:embed="rId10"/>
                <a:stretch>
                  <a:fillRect l="-1251" t="-7725" r="-1251" b="-13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90986" y="20423103"/>
            <a:ext cx="6304762" cy="151428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78524" y="20647466"/>
            <a:ext cx="4380952" cy="105714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767756" y="20495111"/>
            <a:ext cx="3552381" cy="11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7462500" y="21853334"/>
                <a:ext cx="9118752" cy="658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+ 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𝛼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𝑚𝑖𝑛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𝑉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500" y="21853334"/>
                <a:ext cx="9118752" cy="65800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7678524" y="22439327"/>
            <a:ext cx="168773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Finally, we compute the minimum sum of all the </a:t>
            </a:r>
            <a: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grouped vessel skeletons</a:t>
            </a:r>
            <a:r>
              <a:rPr lang="en-US" altLang="zh-CN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 </a:t>
            </a:r>
            <a: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cost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and obtain the optimal solution </a:t>
            </a:r>
            <a: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the 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entire vessel skeleton tree. </a:t>
            </a: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61298" y="36722458"/>
            <a:ext cx="17064000" cy="86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8364" tIns="59170" rIns="118364" bIns="591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800" dirty="0" smtClean="0">
                <a:solidFill>
                  <a:srgbClr val="F8F8F8"/>
                </a:solidFill>
              </a:rPr>
              <a:t>6. Centerline Tracking</a:t>
            </a:r>
            <a:endParaRPr lang="en-US" altLang="zh-CN" sz="4800" dirty="0">
              <a:solidFill>
                <a:srgbClr val="F8F8F8"/>
              </a:solidFill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44047" y="37514547"/>
            <a:ext cx="1695335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/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After getting the binary images of vascular structure, we apply the centerline extraction method using multi-stencils fast marching (MSFM). Our method is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done by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solving the Eikonal equation at each point under several stencils which cover eight neighbors in 2D space and selecting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the one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which satisﬁes the upwind condition the most, this way we can achieve better accuracy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4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7587811" y="37915490"/>
            <a:ext cx="17064680" cy="8581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8364" tIns="59170" rIns="118364" bIns="591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800" dirty="0" smtClean="0">
                <a:solidFill>
                  <a:srgbClr val="F8F8F8"/>
                </a:solidFill>
              </a:rPr>
              <a:t>9. </a:t>
            </a:r>
            <a:r>
              <a:rPr lang="en-US" altLang="zh-CN" sz="4800" dirty="0">
                <a:solidFill>
                  <a:srgbClr val="F8F8F8"/>
                </a:solidFill>
              </a:rPr>
              <a:t>Acknowledgment</a:t>
            </a: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7636177" y="38817662"/>
            <a:ext cx="1683049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/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work is supported by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National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Natural Science Foundation of China (No.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61190120, 61190121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, 61190125, 61300067, and 61300068) and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National 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Science Foundation of USA (No. IIS-0949467, </a:t>
            </a:r>
            <a:r>
              <a:rPr lang="en-US" altLang="zh-CN" sz="4000" b="0" dirty="0" smtClean="0">
                <a:latin typeface="Times New Roman" pitchFamily="18" charset="0"/>
                <a:cs typeface="Times New Roman" pitchFamily="18" charset="0"/>
              </a:rPr>
              <a:t>IIS-1047715</a:t>
            </a:r>
            <a:r>
              <a:rPr lang="en-US" altLang="zh-CN" sz="4000" b="0" dirty="0">
                <a:latin typeface="Times New Roman" pitchFamily="18" charset="0"/>
                <a:cs typeface="Times New Roman" pitchFamily="18" charset="0"/>
              </a:rPr>
              <a:t>, and IIS-1049448).</a:t>
            </a:r>
            <a:endParaRPr lang="en-US" altLang="zh-CN" sz="4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380" y="24764941"/>
            <a:ext cx="9080195" cy="379407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913" y="28659310"/>
            <a:ext cx="16758483" cy="92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742</Words>
  <Application>Microsoft Office PowerPoint</Application>
  <PresentationFormat>自定义</PresentationFormat>
  <Paragraphs>37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Arial Narrow</vt:lpstr>
      <vt:lpstr>Calibri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lishuai</dc:creator>
  <cp:lastModifiedBy>Xinglongliu</cp:lastModifiedBy>
  <cp:revision>88</cp:revision>
  <dcterms:created xsi:type="dcterms:W3CDTF">2013-09-10T03:38:38Z</dcterms:created>
  <dcterms:modified xsi:type="dcterms:W3CDTF">2013-10-29T06:48:06Z</dcterms:modified>
</cp:coreProperties>
</file>