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0425" cy="41400413"/>
  <p:notesSz cx="6858000" cy="9144000"/>
  <p:defaultTextStyle>
    <a:defPPr>
      <a:defRPr lang="zh-CN"/>
    </a:defPPr>
    <a:lvl1pPr algn="l" defTabSz="43402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2170113" indent="-1712913" algn="l" defTabSz="43402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4340225" indent="-3425825" algn="l" defTabSz="43402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6510338" indent="-5138738" algn="l" defTabSz="43402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8680450" indent="-6851650" algn="l" defTabSz="43402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40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5" autoAdjust="0"/>
    <p:restoredTop sz="94660"/>
  </p:normalViewPr>
  <p:slideViewPr>
    <p:cSldViewPr>
      <p:cViewPr>
        <p:scale>
          <a:sx n="33" d="100"/>
          <a:sy n="33" d="100"/>
        </p:scale>
        <p:origin x="678" y="-492"/>
      </p:cViewPr>
      <p:guideLst>
        <p:guide orient="horz" pos="13040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4093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34093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554CEC8-72AC-436B-99D5-81EC5E6EBD30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685800"/>
            <a:ext cx="2384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4093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34093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519EB2C-7356-4C1B-B244-2F91167B8C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30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40225" rtl="0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70113" algn="l" defTabSz="4340225" rtl="0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40225" algn="l" defTabSz="4340225" rtl="0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10338" algn="l" defTabSz="4340225" rtl="0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80450" algn="l" defTabSz="4340225" rtl="0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5232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022789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9325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363718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340225" fontAlgn="base">
              <a:spcBef>
                <a:spcPct val="0"/>
              </a:spcBef>
              <a:spcAft>
                <a:spcPct val="0"/>
              </a:spcAft>
            </a:pPr>
            <a:fld id="{F2D23FD6-F903-4FE8-B7DB-A6DE3EC6837F}" type="slidenum">
              <a:rPr lang="zh-CN" altLang="en-US"/>
              <a:pPr defTabSz="4340225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1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0033" y="12860966"/>
            <a:ext cx="24480361" cy="88742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0064" y="23460233"/>
            <a:ext cx="20160298" cy="10580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8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7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6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59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48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3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28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1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50C9-4400-4CEF-A026-03C1C7DB1DA9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FA5D7-85F2-4092-9D84-ACC2C5CE91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69B0-8A3F-4558-ACC1-30C639030539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34F00-BB4D-4722-92A5-ABC58D0D06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880308" y="1657940"/>
            <a:ext cx="6480096" cy="353245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0022" y="1657940"/>
            <a:ext cx="18960280" cy="353245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9EC9-7191-4FAF-A884-DF4B474F64E3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D9F50-0F9F-485F-9424-DCC96D521E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98EC9-9292-4F66-822A-6B543B851AB5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EBD85-3662-4788-87FA-3592D7B6D3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035" y="26603602"/>
            <a:ext cx="24480361" cy="8222582"/>
          </a:xfrm>
        </p:spPr>
        <p:txBody>
          <a:bodyPr anchor="t"/>
          <a:lstStyle>
            <a:lvl1pPr algn="l">
              <a:defRPr sz="1566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5035" y="17547265"/>
            <a:ext cx="24480361" cy="9056337"/>
          </a:xfrm>
        </p:spPr>
        <p:txBody>
          <a:bodyPr anchor="b"/>
          <a:lstStyle>
            <a:lvl1pPr marL="0" indent="0">
              <a:buNone/>
              <a:defRPr sz="7751">
                <a:solidFill>
                  <a:schemeClr val="tx1">
                    <a:tint val="75000"/>
                  </a:schemeClr>
                </a:solidFill>
              </a:defRPr>
            </a:lvl1pPr>
            <a:lvl2pPr marL="1789765" indent="0">
              <a:buNone/>
              <a:defRPr sz="7092">
                <a:solidFill>
                  <a:schemeClr val="tx1">
                    <a:tint val="75000"/>
                  </a:schemeClr>
                </a:solidFill>
              </a:defRPr>
            </a:lvl2pPr>
            <a:lvl3pPr marL="3579531" indent="0">
              <a:buNone/>
              <a:defRPr sz="6267">
                <a:solidFill>
                  <a:schemeClr val="tx1">
                    <a:tint val="75000"/>
                  </a:schemeClr>
                </a:solidFill>
              </a:defRPr>
            </a:lvl3pPr>
            <a:lvl4pPr marL="5369295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4pPr>
            <a:lvl5pPr marL="7159061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5pPr>
            <a:lvl6pPr marL="8948826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6pPr>
            <a:lvl7pPr marL="10738592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7pPr>
            <a:lvl8pPr marL="12528357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8pPr>
            <a:lvl9pPr marL="14318122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FC42E-8BE3-48F5-995F-671A3699DD6B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65FDA-C437-44DC-A388-B291AA8929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0022" y="9660099"/>
            <a:ext cx="12720188" cy="27322360"/>
          </a:xfrm>
        </p:spPr>
        <p:txBody>
          <a:bodyPr/>
          <a:lstStyle>
            <a:lvl1pPr>
              <a:defRPr sz="10967"/>
            </a:lvl1pPr>
            <a:lvl2pPr>
              <a:defRPr sz="9400"/>
            </a:lvl2pPr>
            <a:lvl3pPr>
              <a:defRPr sz="7751"/>
            </a:lvl3pPr>
            <a:lvl4pPr>
              <a:defRPr sz="7092"/>
            </a:lvl4pPr>
            <a:lvl5pPr>
              <a:defRPr sz="7092"/>
            </a:lvl5pPr>
            <a:lvl6pPr>
              <a:defRPr sz="7092"/>
            </a:lvl6pPr>
            <a:lvl7pPr>
              <a:defRPr sz="7092"/>
            </a:lvl7pPr>
            <a:lvl8pPr>
              <a:defRPr sz="7092"/>
            </a:lvl8pPr>
            <a:lvl9pPr>
              <a:defRPr sz="70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640216" y="9660099"/>
            <a:ext cx="12720188" cy="27322360"/>
          </a:xfrm>
        </p:spPr>
        <p:txBody>
          <a:bodyPr/>
          <a:lstStyle>
            <a:lvl1pPr>
              <a:defRPr sz="10967"/>
            </a:lvl1pPr>
            <a:lvl2pPr>
              <a:defRPr sz="9400"/>
            </a:lvl2pPr>
            <a:lvl3pPr>
              <a:defRPr sz="7751"/>
            </a:lvl3pPr>
            <a:lvl4pPr>
              <a:defRPr sz="7092"/>
            </a:lvl4pPr>
            <a:lvl5pPr>
              <a:defRPr sz="7092"/>
            </a:lvl5pPr>
            <a:lvl6pPr>
              <a:defRPr sz="7092"/>
            </a:lvl6pPr>
            <a:lvl7pPr>
              <a:defRPr sz="7092"/>
            </a:lvl7pPr>
            <a:lvl8pPr>
              <a:defRPr sz="7092"/>
            </a:lvl8pPr>
            <a:lvl9pPr>
              <a:defRPr sz="70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D4777-FC5C-43AD-8D71-FD1CC16E5558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3B55F-94B7-4359-AF93-88C748D769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022" y="9267178"/>
            <a:ext cx="12725189" cy="3862119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89765" indent="0">
              <a:buNone/>
              <a:defRPr sz="7751" b="1"/>
            </a:lvl2pPr>
            <a:lvl3pPr marL="3579531" indent="0">
              <a:buNone/>
              <a:defRPr sz="7092" b="1"/>
            </a:lvl3pPr>
            <a:lvl4pPr marL="5369295" indent="0">
              <a:buNone/>
              <a:defRPr sz="6267" b="1"/>
            </a:lvl4pPr>
            <a:lvl5pPr marL="7159061" indent="0">
              <a:buNone/>
              <a:defRPr sz="6267" b="1"/>
            </a:lvl5pPr>
            <a:lvl6pPr marL="8948826" indent="0">
              <a:buNone/>
              <a:defRPr sz="6267" b="1"/>
            </a:lvl6pPr>
            <a:lvl7pPr marL="10738592" indent="0">
              <a:buNone/>
              <a:defRPr sz="6267" b="1"/>
            </a:lvl7pPr>
            <a:lvl8pPr marL="12528357" indent="0">
              <a:buNone/>
              <a:defRPr sz="6267" b="1"/>
            </a:lvl8pPr>
            <a:lvl9pPr marL="14318122" indent="0">
              <a:buNone/>
              <a:defRPr sz="626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0022" y="13129297"/>
            <a:ext cx="12725189" cy="23853158"/>
          </a:xfrm>
        </p:spPr>
        <p:txBody>
          <a:bodyPr/>
          <a:lstStyle>
            <a:lvl1pPr>
              <a:defRPr sz="9400"/>
            </a:lvl1pPr>
            <a:lvl2pPr>
              <a:defRPr sz="7751"/>
            </a:lvl2pPr>
            <a:lvl3pPr>
              <a:defRPr sz="7092"/>
            </a:lvl3pPr>
            <a:lvl4pPr>
              <a:defRPr sz="6267"/>
            </a:lvl4pPr>
            <a:lvl5pPr>
              <a:defRPr sz="6267"/>
            </a:lvl5pPr>
            <a:lvl6pPr>
              <a:defRPr sz="6267"/>
            </a:lvl6pPr>
            <a:lvl7pPr>
              <a:defRPr sz="6267"/>
            </a:lvl7pPr>
            <a:lvl8pPr>
              <a:defRPr sz="6267"/>
            </a:lvl8pPr>
            <a:lvl9pPr>
              <a:defRPr sz="62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630218" y="9267178"/>
            <a:ext cx="12730188" cy="3862119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89765" indent="0">
              <a:buNone/>
              <a:defRPr sz="7751" b="1"/>
            </a:lvl2pPr>
            <a:lvl3pPr marL="3579531" indent="0">
              <a:buNone/>
              <a:defRPr sz="7092" b="1"/>
            </a:lvl3pPr>
            <a:lvl4pPr marL="5369295" indent="0">
              <a:buNone/>
              <a:defRPr sz="6267" b="1"/>
            </a:lvl4pPr>
            <a:lvl5pPr marL="7159061" indent="0">
              <a:buNone/>
              <a:defRPr sz="6267" b="1"/>
            </a:lvl5pPr>
            <a:lvl6pPr marL="8948826" indent="0">
              <a:buNone/>
              <a:defRPr sz="6267" b="1"/>
            </a:lvl6pPr>
            <a:lvl7pPr marL="10738592" indent="0">
              <a:buNone/>
              <a:defRPr sz="6267" b="1"/>
            </a:lvl7pPr>
            <a:lvl8pPr marL="12528357" indent="0">
              <a:buNone/>
              <a:defRPr sz="6267" b="1"/>
            </a:lvl8pPr>
            <a:lvl9pPr marL="14318122" indent="0">
              <a:buNone/>
              <a:defRPr sz="626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630218" y="13129297"/>
            <a:ext cx="12730188" cy="23853158"/>
          </a:xfrm>
        </p:spPr>
        <p:txBody>
          <a:bodyPr/>
          <a:lstStyle>
            <a:lvl1pPr>
              <a:defRPr sz="9400"/>
            </a:lvl1pPr>
            <a:lvl2pPr>
              <a:defRPr sz="7751"/>
            </a:lvl2pPr>
            <a:lvl3pPr>
              <a:defRPr sz="7092"/>
            </a:lvl3pPr>
            <a:lvl4pPr>
              <a:defRPr sz="6267"/>
            </a:lvl4pPr>
            <a:lvl5pPr>
              <a:defRPr sz="6267"/>
            </a:lvl5pPr>
            <a:lvl6pPr>
              <a:defRPr sz="6267"/>
            </a:lvl6pPr>
            <a:lvl7pPr>
              <a:defRPr sz="6267"/>
            </a:lvl7pPr>
            <a:lvl8pPr>
              <a:defRPr sz="6267"/>
            </a:lvl8pPr>
            <a:lvl9pPr>
              <a:defRPr sz="62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D6717-5820-4956-BF53-25FB2CE45CDE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4B491-22AE-43A4-AFBD-0B947E4840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05522-4F62-4A5D-B6DD-9BDC43113AAE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7A002-BFC6-4305-A40C-008284593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3142B-367C-482B-B3A6-755BEDB5079F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4F057-AA91-42D0-A311-A357988A8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23" y="1648349"/>
            <a:ext cx="9475141" cy="7015070"/>
          </a:xfrm>
        </p:spPr>
        <p:txBody>
          <a:bodyPr anchor="b"/>
          <a:lstStyle>
            <a:lvl1pPr algn="l">
              <a:defRPr sz="77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0166" y="1648354"/>
            <a:ext cx="16100238" cy="35334106"/>
          </a:xfrm>
        </p:spPr>
        <p:txBody>
          <a:bodyPr/>
          <a:lstStyle>
            <a:lvl1pPr>
              <a:defRPr sz="12534"/>
            </a:lvl1pPr>
            <a:lvl2pPr>
              <a:defRPr sz="10967"/>
            </a:lvl2pPr>
            <a:lvl3pPr>
              <a:defRPr sz="9400"/>
            </a:lvl3pPr>
            <a:lvl4pPr>
              <a:defRPr sz="7751"/>
            </a:lvl4pPr>
            <a:lvl5pPr>
              <a:defRPr sz="7751"/>
            </a:lvl5pPr>
            <a:lvl6pPr>
              <a:defRPr sz="7751"/>
            </a:lvl6pPr>
            <a:lvl7pPr>
              <a:defRPr sz="7751"/>
            </a:lvl7pPr>
            <a:lvl8pPr>
              <a:defRPr sz="7751"/>
            </a:lvl8pPr>
            <a:lvl9pPr>
              <a:defRPr sz="77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0023" y="8663423"/>
            <a:ext cx="9475141" cy="28319035"/>
          </a:xfrm>
        </p:spPr>
        <p:txBody>
          <a:bodyPr/>
          <a:lstStyle>
            <a:lvl1pPr marL="0" indent="0">
              <a:buNone/>
              <a:defRPr sz="5525"/>
            </a:lvl1pPr>
            <a:lvl2pPr marL="1789765" indent="0">
              <a:buNone/>
              <a:defRPr sz="4700"/>
            </a:lvl2pPr>
            <a:lvl3pPr marL="3579531" indent="0">
              <a:buNone/>
              <a:defRPr sz="3876"/>
            </a:lvl3pPr>
            <a:lvl4pPr marL="5369295" indent="0">
              <a:buNone/>
              <a:defRPr sz="3463"/>
            </a:lvl4pPr>
            <a:lvl5pPr marL="7159061" indent="0">
              <a:buNone/>
              <a:defRPr sz="3463"/>
            </a:lvl5pPr>
            <a:lvl6pPr marL="8948826" indent="0">
              <a:buNone/>
              <a:defRPr sz="3463"/>
            </a:lvl6pPr>
            <a:lvl7pPr marL="10738592" indent="0">
              <a:buNone/>
              <a:defRPr sz="3463"/>
            </a:lvl7pPr>
            <a:lvl8pPr marL="12528357" indent="0">
              <a:buNone/>
              <a:defRPr sz="3463"/>
            </a:lvl8pPr>
            <a:lvl9pPr marL="14318122" indent="0">
              <a:buNone/>
              <a:defRPr sz="34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108C8-7817-464C-A79C-F1F5F92088AC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0F81F-FE63-43AA-8AA4-6179E75504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085" y="28980290"/>
            <a:ext cx="17280255" cy="3421287"/>
          </a:xfrm>
        </p:spPr>
        <p:txBody>
          <a:bodyPr anchor="b"/>
          <a:lstStyle>
            <a:lvl1pPr algn="l">
              <a:defRPr sz="77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45085" y="3699204"/>
            <a:ext cx="17280255" cy="24840248"/>
          </a:xfrm>
        </p:spPr>
        <p:txBody>
          <a:bodyPr/>
          <a:lstStyle>
            <a:lvl1pPr marL="0" indent="0">
              <a:buNone/>
              <a:defRPr sz="12534"/>
            </a:lvl1pPr>
            <a:lvl2pPr marL="1789765" indent="0">
              <a:buNone/>
              <a:defRPr sz="10967"/>
            </a:lvl2pPr>
            <a:lvl3pPr marL="3579531" indent="0">
              <a:buNone/>
              <a:defRPr sz="9400"/>
            </a:lvl3pPr>
            <a:lvl4pPr marL="5369295" indent="0">
              <a:buNone/>
              <a:defRPr sz="7751"/>
            </a:lvl4pPr>
            <a:lvl5pPr marL="7159061" indent="0">
              <a:buNone/>
              <a:defRPr sz="7751"/>
            </a:lvl5pPr>
            <a:lvl6pPr marL="8948826" indent="0">
              <a:buNone/>
              <a:defRPr sz="7751"/>
            </a:lvl6pPr>
            <a:lvl7pPr marL="10738592" indent="0">
              <a:buNone/>
              <a:defRPr sz="7751"/>
            </a:lvl7pPr>
            <a:lvl8pPr marL="12528357" indent="0">
              <a:buNone/>
              <a:defRPr sz="7751"/>
            </a:lvl8pPr>
            <a:lvl9pPr marL="14318122" indent="0">
              <a:buNone/>
              <a:defRPr sz="7751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45085" y="32401575"/>
            <a:ext cx="17280255" cy="4858796"/>
          </a:xfrm>
        </p:spPr>
        <p:txBody>
          <a:bodyPr/>
          <a:lstStyle>
            <a:lvl1pPr marL="0" indent="0">
              <a:buNone/>
              <a:defRPr sz="5525"/>
            </a:lvl1pPr>
            <a:lvl2pPr marL="1789765" indent="0">
              <a:buNone/>
              <a:defRPr sz="4700"/>
            </a:lvl2pPr>
            <a:lvl3pPr marL="3579531" indent="0">
              <a:buNone/>
              <a:defRPr sz="3876"/>
            </a:lvl3pPr>
            <a:lvl4pPr marL="5369295" indent="0">
              <a:buNone/>
              <a:defRPr sz="3463"/>
            </a:lvl4pPr>
            <a:lvl5pPr marL="7159061" indent="0">
              <a:buNone/>
              <a:defRPr sz="3463"/>
            </a:lvl5pPr>
            <a:lvl6pPr marL="8948826" indent="0">
              <a:buNone/>
              <a:defRPr sz="3463"/>
            </a:lvl6pPr>
            <a:lvl7pPr marL="10738592" indent="0">
              <a:buNone/>
              <a:defRPr sz="3463"/>
            </a:lvl7pPr>
            <a:lvl8pPr marL="12528357" indent="0">
              <a:buNone/>
              <a:defRPr sz="3463"/>
            </a:lvl8pPr>
            <a:lvl9pPr marL="14318122" indent="0">
              <a:buNone/>
              <a:defRPr sz="34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66AD0-20AF-41B2-BAAE-4F0859076DC4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D5880-24D3-4BC6-A405-06203F441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39863" y="1657350"/>
            <a:ext cx="25920700" cy="6900863"/>
          </a:xfrm>
          <a:prstGeom prst="rect">
            <a:avLst/>
          </a:prstGeom>
        </p:spPr>
        <p:txBody>
          <a:bodyPr vert="horz" lIns="434093" tIns="217046" rIns="434093" bIns="21704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39863" y="9659938"/>
            <a:ext cx="25920700" cy="27322462"/>
          </a:xfrm>
          <a:prstGeom prst="rect">
            <a:avLst/>
          </a:prstGeom>
        </p:spPr>
        <p:txBody>
          <a:bodyPr vert="horz" lIns="434093" tIns="217046" rIns="434093" bIns="21704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39863" y="38371463"/>
            <a:ext cx="6719887" cy="2205037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l" defTabSz="4340930" fontAlgn="auto">
              <a:spcBef>
                <a:spcPts val="0"/>
              </a:spcBef>
              <a:spcAft>
                <a:spcPts val="0"/>
              </a:spcAft>
              <a:defRPr sz="47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F166A1-6017-478D-BCFD-5EEF4E43C009}" type="datetimeFigureOut">
              <a:rPr lang="zh-CN" altLang="en-US"/>
              <a:pPr>
                <a:defRPr/>
              </a:pPr>
              <a:t>2013/11/3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840913" y="38371463"/>
            <a:ext cx="9118600" cy="2205037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ctr" defTabSz="4340930" fontAlgn="auto">
              <a:spcBef>
                <a:spcPts val="0"/>
              </a:spcBef>
              <a:spcAft>
                <a:spcPts val="0"/>
              </a:spcAft>
              <a:defRPr sz="4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640675" y="38371463"/>
            <a:ext cx="6719888" cy="2205037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r" defTabSz="4340930" fontAlgn="auto">
              <a:spcBef>
                <a:spcPts val="0"/>
              </a:spcBef>
              <a:spcAft>
                <a:spcPts val="0"/>
              </a:spcAft>
              <a:defRPr sz="47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FED416-20AD-4315-AF8E-30824ADC1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8225" rtl="0" fontAlgn="base">
        <a:spcBef>
          <a:spcPct val="0"/>
        </a:spcBef>
        <a:spcAft>
          <a:spcPct val="0"/>
        </a:spcAft>
        <a:defRPr sz="17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578225" rtl="0" fontAlgn="base">
        <a:spcBef>
          <a:spcPct val="0"/>
        </a:spcBef>
        <a:spcAft>
          <a:spcPct val="0"/>
        </a:spcAft>
        <a:defRPr sz="17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3578225" rtl="0" fontAlgn="base">
        <a:spcBef>
          <a:spcPct val="0"/>
        </a:spcBef>
        <a:spcAft>
          <a:spcPct val="0"/>
        </a:spcAft>
        <a:defRPr sz="17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3578225" rtl="0" fontAlgn="base">
        <a:spcBef>
          <a:spcPct val="0"/>
        </a:spcBef>
        <a:spcAft>
          <a:spcPct val="0"/>
        </a:spcAft>
        <a:defRPr sz="17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3578225" rtl="0" fontAlgn="base">
        <a:spcBef>
          <a:spcPct val="0"/>
        </a:spcBef>
        <a:spcAft>
          <a:spcPct val="0"/>
        </a:spcAft>
        <a:defRPr sz="17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3578225" rtl="0" fontAlgn="base">
        <a:spcBef>
          <a:spcPct val="0"/>
        </a:spcBef>
        <a:spcAft>
          <a:spcPct val="0"/>
        </a:spcAft>
        <a:defRPr sz="17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3578225" rtl="0" fontAlgn="base">
        <a:spcBef>
          <a:spcPct val="0"/>
        </a:spcBef>
        <a:spcAft>
          <a:spcPct val="0"/>
        </a:spcAft>
        <a:defRPr sz="17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3578225" rtl="0" fontAlgn="base">
        <a:spcBef>
          <a:spcPct val="0"/>
        </a:spcBef>
        <a:spcAft>
          <a:spcPct val="0"/>
        </a:spcAft>
        <a:defRPr sz="17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3578225" rtl="0" fontAlgn="base">
        <a:spcBef>
          <a:spcPct val="0"/>
        </a:spcBef>
        <a:spcAft>
          <a:spcPct val="0"/>
        </a:spcAft>
        <a:defRPr sz="17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1341438" indent="-1341438" algn="l" defTabSz="3578225" rtl="0" fontAlgn="base">
        <a:spcBef>
          <a:spcPct val="20000"/>
        </a:spcBef>
        <a:spcAft>
          <a:spcPct val="0"/>
        </a:spcAft>
        <a:buFont typeface="Arial" charset="0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2908300" indent="-1117600" algn="l" defTabSz="3578225" rtl="0" fontAlgn="base">
        <a:spcBef>
          <a:spcPct val="20000"/>
        </a:spcBef>
        <a:spcAft>
          <a:spcPct val="0"/>
        </a:spcAft>
        <a:buFont typeface="Arial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2pPr>
      <a:lvl3pPr marL="4473575" indent="-893763" algn="l" defTabSz="3578225" rtl="0" fontAlgn="base">
        <a:spcBef>
          <a:spcPct val="20000"/>
        </a:spcBef>
        <a:spcAft>
          <a:spcPct val="0"/>
        </a:spcAft>
        <a:buFont typeface="Arial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688" indent="-893763" algn="l" defTabSz="3578225" rtl="0" fontAlgn="base">
        <a:spcBef>
          <a:spcPct val="20000"/>
        </a:spcBef>
        <a:spcAft>
          <a:spcPct val="0"/>
        </a:spcAft>
        <a:buFont typeface="Arial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8053388" indent="-893763" algn="l" defTabSz="3578225" rtl="0" fontAlgn="base">
        <a:spcBef>
          <a:spcPct val="20000"/>
        </a:spcBef>
        <a:spcAft>
          <a:spcPct val="0"/>
        </a:spcAft>
        <a:buFont typeface="Arial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843709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6pPr>
      <a:lvl7pPr marL="11633474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7pPr>
      <a:lvl8pPr marL="13423240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8pPr>
      <a:lvl9pPr marL="15213005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1pPr>
      <a:lvl2pPr marL="1789765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2pPr>
      <a:lvl3pPr marL="3579531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3pPr>
      <a:lvl4pPr marL="5369295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4pPr>
      <a:lvl5pPr marL="7159061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5pPr>
      <a:lvl6pPr marL="8948826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6pPr>
      <a:lvl7pPr marL="10738592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7pPr>
      <a:lvl8pPr marL="12528357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8pPr>
      <a:lvl9pPr marL="14318122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276225"/>
            <a:ext cx="2880042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581" tIns="48783" rIns="97581" bIns="48783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defTabSz="4340930">
              <a:defRPr/>
            </a:pPr>
            <a:r>
              <a:rPr lang="en-US" altLang="zh-CN" sz="5277" dirty="0"/>
              <a:t>Efﬁcient 3D Reconstruction of Vessels from Multi-views of X-Ray Angiography</a:t>
            </a:r>
            <a:endParaRPr lang="zh-CN" altLang="en-US" sz="5277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-7938" y="1482725"/>
            <a:ext cx="288083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791" tIns="48896" rIns="97791" bIns="48896">
            <a:spAutoFit/>
          </a:bodyPr>
          <a:lstStyle/>
          <a:p>
            <a:pPr algn="ctr"/>
            <a:r>
              <a:rPr lang="en-US" altLang="zh-CN" sz="4400" b="1">
                <a:latin typeface="Times New Roman" pitchFamily="18" charset="0"/>
                <a:cs typeface="Times New Roman" pitchFamily="18" charset="0"/>
              </a:rPr>
              <a:t>Xinglong Liu</a:t>
            </a:r>
            <a:r>
              <a:rPr lang="en-US" altLang="zh-CN" sz="4400" b="1" baseline="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b="1">
                <a:latin typeface="Times New Roman" pitchFamily="18" charset="0"/>
                <a:cs typeface="Times New Roman" pitchFamily="18" charset="0"/>
              </a:rPr>
              <a:t>         Fei Hou</a:t>
            </a:r>
            <a:r>
              <a:rPr lang="en-US" altLang="zh-CN" sz="4400" b="1" baseline="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b="1">
                <a:latin typeface="Times New Roman" pitchFamily="18" charset="0"/>
                <a:cs typeface="Times New Roman" pitchFamily="18" charset="0"/>
              </a:rPr>
              <a:t>         Shuai Li</a:t>
            </a:r>
            <a:r>
              <a:rPr lang="en-US" altLang="zh-CN" sz="4400" b="1" baseline="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b="1">
                <a:latin typeface="Times New Roman" pitchFamily="18" charset="0"/>
                <a:cs typeface="Times New Roman" pitchFamily="18" charset="0"/>
              </a:rPr>
              <a:t>         Aimin Hao</a:t>
            </a:r>
            <a:r>
              <a:rPr lang="en-US" altLang="zh-CN" sz="4400" b="1" baseline="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b="1">
                <a:latin typeface="Times New Roman" pitchFamily="18" charset="0"/>
                <a:cs typeface="Times New Roman" pitchFamily="18" charset="0"/>
              </a:rPr>
              <a:t>         Hong Qin</a:t>
            </a:r>
            <a:r>
              <a:rPr lang="en-US" altLang="zh-CN" sz="4400" b="1" baseline="30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2249488"/>
            <a:ext cx="28808363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defTabSz="434093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28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3628" dirty="0">
                <a:latin typeface="Times New Roman" pitchFamily="18" charset="0"/>
                <a:ea typeface="宋体" charset="-122"/>
                <a:cs typeface="Times New Roman" pitchFamily="18" charset="0"/>
              </a:rPr>
              <a:t>State Key Laboratory of Virtual Reality Technology and Systems,  Beihang University, China</a:t>
            </a:r>
          </a:p>
          <a:p>
            <a:pPr algn="ctr" defTabSz="434093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28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3628" dirty="0">
                <a:latin typeface="Times New Roman" pitchFamily="18" charset="0"/>
                <a:ea typeface="宋体" charset="-122"/>
                <a:cs typeface="Times New Roman" pitchFamily="18" charset="0"/>
              </a:rPr>
              <a:t>Stony Brook University, Stony Brook, </a:t>
            </a:r>
            <a:r>
              <a:rPr lang="en-US" altLang="zh-CN" sz="3628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USA</a:t>
            </a:r>
            <a:endParaRPr lang="en-US" altLang="zh-CN" sz="3628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7938" y="4210050"/>
            <a:ext cx="28784551" cy="3719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4093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092"/>
          </a:p>
        </p:txBody>
      </p:sp>
      <p:sp>
        <p:nvSpPr>
          <p:cNvPr id="71" name="矩形 70"/>
          <p:cNvSpPr/>
          <p:nvPr/>
        </p:nvSpPr>
        <p:spPr>
          <a:xfrm>
            <a:off x="133350" y="5040313"/>
            <a:ext cx="14039850" cy="3599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405" tIns="37702" rIns="75405" bIns="37702" anchor="ctr"/>
          <a:lstStyle/>
          <a:p>
            <a:pPr algn="ctr" defTabSz="434093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7092" dirty="0"/>
          </a:p>
        </p:txBody>
      </p:sp>
      <p:sp>
        <p:nvSpPr>
          <p:cNvPr id="72" name="矩形 71"/>
          <p:cNvSpPr/>
          <p:nvPr/>
        </p:nvSpPr>
        <p:spPr>
          <a:xfrm>
            <a:off x="14579600" y="5040313"/>
            <a:ext cx="14039850" cy="3599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405" tIns="37702" rIns="75405" bIns="37702" anchor="ctr"/>
          <a:lstStyle/>
          <a:p>
            <a:pPr algn="ctr" defTabSz="4340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92" dirty="0"/>
              <a:t>After $k+1$ iterations, the corresponding to a certain scale can be obtained, and $k$ difference between the neighboring</a:t>
            </a:r>
          </a:p>
          <a:p>
            <a:pPr algn="ctr" defTabSz="4340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92" dirty="0"/>
              <a:t>an anisotropic approximation to the </a:t>
            </a:r>
            <a:r>
              <a:rPr lang="en-US" altLang="zh-CN" sz="7092" dirty="0" err="1"/>
              <a:t>Laplacian</a:t>
            </a:r>
            <a:r>
              <a:rPr lang="en-US" altLang="zh-CN" sz="7092" dirty="0"/>
              <a:t>. Thus, multi-scale point features can be</a:t>
            </a:r>
          </a:p>
          <a:p>
            <a:pPr algn="ctr" defTabSz="4340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92" dirty="0"/>
              <a:t>obtained by extracting local minima/maxima from the detail</a:t>
            </a:r>
            <a:endParaRPr lang="zh-CN" altLang="en-US" sz="7092" dirty="0"/>
          </a:p>
        </p:txBody>
      </p:sp>
      <p:grpSp>
        <p:nvGrpSpPr>
          <p:cNvPr id="14343" name="组合 1"/>
          <p:cNvGrpSpPr>
            <a:grpSpLocks/>
          </p:cNvGrpSpPr>
          <p:nvPr/>
        </p:nvGrpSpPr>
        <p:grpSpPr bwMode="auto">
          <a:xfrm>
            <a:off x="133350" y="4319588"/>
            <a:ext cx="14039850" cy="6870700"/>
            <a:chOff x="195670" y="1675811"/>
            <a:chExt cx="17025686" cy="8330708"/>
          </a:xfrm>
        </p:grpSpPr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195670" y="1675811"/>
              <a:ext cx="17025686" cy="9412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97607" tIns="48794" rIns="97607" bIns="4879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1pPr>
              <a:lvl2pPr marL="592138" indent="-134938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2pPr>
              <a:lvl3pPr marL="1185863" indent="-271463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3pPr>
              <a:lvl4pPr marL="1778000" indent="-406400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4pPr>
              <a:lvl5pPr marL="2371725" indent="-542925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defTabSz="4340930" eaLnBrk="0" hangingPunct="0">
                <a:spcBef>
                  <a:spcPct val="50000"/>
                </a:spcBef>
                <a:defRPr/>
              </a:pPr>
              <a:r>
                <a:rPr lang="en-US" altLang="zh-CN" sz="4400" dirty="0">
                  <a:solidFill>
                    <a:srgbClr val="F8F8F8"/>
                  </a:solidFill>
                </a:rPr>
                <a:t>1. Motivation and Challenges </a:t>
              </a:r>
            </a:p>
          </p:txBody>
        </p:sp>
        <p:sp>
          <p:nvSpPr>
            <p:cNvPr id="14378" name="Rectangle 50"/>
            <p:cNvSpPr>
              <a:spLocks noChangeArrowheads="1"/>
            </p:cNvSpPr>
            <p:nvPr/>
          </p:nvSpPr>
          <p:spPr bwMode="auto">
            <a:xfrm>
              <a:off x="278659" y="2661103"/>
              <a:ext cx="16910667" cy="734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7791" tIns="48896" rIns="97791" bIns="48896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4400" dirty="0">
                  <a:latin typeface="Times New Roman" pitchFamily="18" charset="0"/>
                  <a:cs typeface="Times New Roman" pitchFamily="18" charset="0"/>
                </a:rPr>
                <a:t>Intra-operative X-Ray is essential during some surgeries. The 2D X-Ray images have many shortcomings such as viewing angle dependence, etc.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4400" dirty="0">
                  <a:latin typeface="Times New Roman" pitchFamily="18" charset="0"/>
                  <a:cs typeface="Times New Roman" pitchFamily="18" charset="0"/>
                </a:rPr>
                <a:t>We develop an efficient vessel reconstruction system from </a:t>
              </a:r>
              <a:r>
                <a:rPr lang="en-US" altLang="zh-CN" sz="4400" dirty="0">
                  <a:latin typeface="Times New Roman" pitchFamily="18" charset="0"/>
                  <a:cs typeface="Times New Roman" pitchFamily="18" charset="0"/>
                </a:rPr>
                <a:t>multiple X-Ray views considering consistency and continuity and help doctors understand the spatial configuration of coronary arteries of specific patients </a:t>
              </a:r>
              <a:r>
                <a:rPr lang="en-US" altLang="zh-CN" sz="4400" dirty="0">
                  <a:latin typeface="Times New Roman" pitchFamily="18" charset="0"/>
                  <a:cs typeface="Times New Roman" pitchFamily="18" charset="0"/>
                </a:rPr>
                <a:t>during operation.</a:t>
              </a:r>
            </a:p>
          </p:txBody>
        </p:sp>
      </p:grp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49225" y="11483975"/>
            <a:ext cx="14039850" cy="7747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defTabSz="4340930" eaLnBrk="0" hangingPunct="0">
              <a:spcBef>
                <a:spcPct val="50000"/>
              </a:spcBef>
              <a:defRPr/>
            </a:pPr>
            <a:r>
              <a:rPr lang="en-US" altLang="zh-CN" sz="4400" dirty="0">
                <a:solidFill>
                  <a:srgbClr val="F8F8F8"/>
                </a:solidFill>
              </a:rPr>
              <a:t>2. Contributions</a:t>
            </a:r>
          </a:p>
        </p:txBody>
      </p:sp>
      <p:sp>
        <p:nvSpPr>
          <p:cNvPr id="14345" name="Rectangle 50"/>
          <p:cNvSpPr>
            <a:spLocks noChangeArrowheads="1"/>
          </p:cNvSpPr>
          <p:nvPr/>
        </p:nvSpPr>
        <p:spPr bwMode="auto">
          <a:xfrm>
            <a:off x="234950" y="12415838"/>
            <a:ext cx="13925550" cy="746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791" tIns="48896" rIns="97791" bIns="48896">
            <a:spAutoFit/>
          </a:bodyPr>
          <a:lstStyle/>
          <a:p>
            <a:pPr marL="752475" indent="-752475" algn="just">
              <a:lnSpc>
                <a:spcPct val="110000"/>
              </a:lnSpc>
              <a:buFontTx/>
              <a:buAutoNum type="arabicParenBoth"/>
            </a:pP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We divide the spaces between the X-Ray iso-center and the detector into slices. We sample 3D space points and project them to the image space considering consistency and continuity with their neighbors. </a:t>
            </a:r>
          </a:p>
          <a:p>
            <a:pPr marL="752475" indent="-752475" algn="just">
              <a:lnSpc>
                <a:spcPct val="110000"/>
              </a:lnSpc>
              <a:buFontTx/>
              <a:buAutoNum type="arabicParenBoth"/>
            </a:pP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We formulate the 3D reconstruction as a global energy optimization problem and solve it using belief propagation.</a:t>
            </a:r>
          </a:p>
          <a:p>
            <a:pPr marL="752475" indent="-752475" algn="just">
              <a:lnSpc>
                <a:spcPct val="110000"/>
              </a:lnSpc>
              <a:buFontTx/>
              <a:buAutoNum type="arabicParenBoth"/>
            </a:pP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We implement a CUDA edition of Hessian-based vessel filter and centerline tracking method and gain great time efficiency.</a:t>
            </a: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149225" y="20069175"/>
            <a:ext cx="14039850" cy="7747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defTabSz="4340930" eaLnBrk="0" hangingPunct="0">
              <a:spcBef>
                <a:spcPct val="50000"/>
              </a:spcBef>
              <a:defRPr/>
            </a:pPr>
            <a:r>
              <a:rPr lang="en-US" altLang="zh-CN" sz="4400" dirty="0">
                <a:solidFill>
                  <a:srgbClr val="F8F8F8"/>
                </a:solidFill>
              </a:rPr>
              <a:t>3. Pipeline</a:t>
            </a: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14579600" y="22860000"/>
            <a:ext cx="14039850" cy="768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7607" tIns="48794" rIns="97607" bIns="4879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8F8F8"/>
                </a:solidFill>
                <a:latin typeface="Arial Narrow" pitchFamily="34" charset="0"/>
              </a:rPr>
              <a:t>8. Experimental Results</a:t>
            </a:r>
          </a:p>
        </p:txBody>
      </p:sp>
      <p:pic>
        <p:nvPicPr>
          <p:cNvPr id="14348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0913725"/>
            <a:ext cx="13855700" cy="633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74625" y="32597725"/>
            <a:ext cx="14039850" cy="768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7607" tIns="48794" rIns="97607" bIns="4879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8F8F8"/>
                </a:solidFill>
                <a:latin typeface="Arial Narrow" pitchFamily="34" charset="0"/>
              </a:rPr>
              <a:t>5. Vessel Extraction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207963" y="33421638"/>
            <a:ext cx="1392555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 defTabSz="4340930">
              <a:lnSpc>
                <a:spcPct val="110000"/>
              </a:lnSpc>
              <a:defRPr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This step is done by two procedures,</a:t>
            </a:r>
          </a:p>
          <a:p>
            <a:pPr marL="571500" indent="-571500" algn="just" defTabSz="434093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the approach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relying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multi-scale Hessian matrix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extract the vascular structures. </a:t>
            </a:r>
          </a:p>
          <a:p>
            <a:pPr marL="571500" indent="-571500" algn="just" defTabSz="434093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compute the connectivity of the entire image using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a cross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template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filter tiny line segments.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49225" y="27270075"/>
            <a:ext cx="14039850" cy="768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7607" tIns="48794" rIns="97607" bIns="4879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8F8F8"/>
                </a:solidFill>
                <a:latin typeface="Arial Narrow" pitchFamily="34" charset="0"/>
              </a:rPr>
              <a:t>4. Data Acquisition and Preprocessing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207963" y="28044775"/>
            <a:ext cx="13916025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 defTabSz="4340930">
              <a:lnSpc>
                <a:spcPct val="110000"/>
              </a:lnSpc>
              <a:defRPr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use two types of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data,</a:t>
            </a:r>
          </a:p>
          <a:p>
            <a:pPr marL="571500" indent="-571500" algn="just" defTabSz="434093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Synthetic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from our simulation system. </a:t>
            </a:r>
            <a:endParaRPr lang="en-US" altLang="zh-CN" sz="4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 defTabSz="434093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 from clinical angiogram. </a:t>
            </a:r>
            <a:endParaRPr lang="en-US" altLang="zh-CN" sz="4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 defTabSz="4340930">
              <a:lnSpc>
                <a:spcPct val="110000"/>
              </a:lnSpc>
              <a:defRPr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select one image from each view within mostly the same cardiac cycle and use them to reconstruct the vessels.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enhance the images, 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multi-scale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retinex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method.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53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87550" y="5518150"/>
            <a:ext cx="3959225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33350" y="37206238"/>
            <a:ext cx="14039850" cy="768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7607" tIns="48794" rIns="97607" bIns="4879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8F8F8"/>
                </a:solidFill>
                <a:latin typeface="Arial Narrow" pitchFamily="34" charset="0"/>
              </a:rPr>
              <a:t>6. Centerline Tracking</a:t>
            </a:r>
          </a:p>
        </p:txBody>
      </p:sp>
      <p:sp>
        <p:nvSpPr>
          <p:cNvPr id="14357" name="矩形 45"/>
          <p:cNvSpPr>
            <a:spLocks noChangeArrowheads="1"/>
          </p:cNvSpPr>
          <p:nvPr/>
        </p:nvSpPr>
        <p:spPr bwMode="auto">
          <a:xfrm>
            <a:off x="201613" y="37988875"/>
            <a:ext cx="1397952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Using the binary images of vascular structures, we apply the centerline extraction method 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multi-stencils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fast marching (MSFM).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Also, we obtain the vessel contours to compute the diameters at each centerline point.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4579600" y="37279263"/>
            <a:ext cx="14039850" cy="768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7607" tIns="48794" rIns="97607" bIns="4879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8F8F8"/>
                </a:solidFill>
                <a:latin typeface="Arial Narrow" pitchFamily="34" charset="0"/>
              </a:rPr>
              <a:t>9. Acknowledgments</a:t>
            </a:r>
          </a:p>
        </p:txBody>
      </p:sp>
      <p:sp>
        <p:nvSpPr>
          <p:cNvPr id="14359" name="矩形 47"/>
          <p:cNvSpPr>
            <a:spLocks noChangeArrowheads="1"/>
          </p:cNvSpPr>
          <p:nvPr/>
        </p:nvSpPr>
        <p:spPr bwMode="auto">
          <a:xfrm>
            <a:off x="14579600" y="38053963"/>
            <a:ext cx="14006513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This work is supported by National Natural Science Foundation of China (No. 61190120, 61190121, 61190125, 61300067, and 61300068) and National Science Foundation of USA (No. IIS-0949467, IIS-1047715, and IIS-1049448).</a:t>
            </a:r>
          </a:p>
        </p:txBody>
      </p:sp>
      <p:pic>
        <p:nvPicPr>
          <p:cNvPr id="14360" name="图片 2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06600" y="23652163"/>
            <a:ext cx="13819188" cy="765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1" name="图片 4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13438" y="32794575"/>
            <a:ext cx="9972675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2" name="矩形 49"/>
          <p:cNvSpPr>
            <a:spLocks noChangeArrowheads="1"/>
          </p:cNvSpPr>
          <p:nvPr/>
        </p:nvSpPr>
        <p:spPr bwMode="auto">
          <a:xfrm>
            <a:off x="14616113" y="31213425"/>
            <a:ext cx="139700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4400">
                <a:latin typeface="Times New Roman" pitchFamily="18" charset="0"/>
                <a:cs typeface="Times New Roman" pitchFamily="18" charset="0"/>
              </a:rPr>
              <a:t>he yellow lines indicate the reconstructed skeleton </a:t>
            </a: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and t</a:t>
            </a:r>
            <a:r>
              <a:rPr lang="zh-CN" altLang="en-US" sz="4400">
                <a:latin typeface="Times New Roman" pitchFamily="18" charset="0"/>
                <a:cs typeface="Times New Roman" pitchFamily="18" charset="0"/>
              </a:rPr>
              <a:t>he green lines </a:t>
            </a: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zh-CN" altLang="en-US" sz="4400">
                <a:latin typeface="Times New Roman" pitchFamily="18" charset="0"/>
                <a:cs typeface="Times New Roman" pitchFamily="18" charset="0"/>
              </a:rPr>
              <a:t>the ground truth </a:t>
            </a: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of datasets in our platform. </a:t>
            </a:r>
          </a:p>
        </p:txBody>
      </p:sp>
      <p:sp>
        <p:nvSpPr>
          <p:cNvPr id="14364" name="矩形 14"/>
          <p:cNvSpPr>
            <a:spLocks noChangeArrowheads="1"/>
          </p:cNvSpPr>
          <p:nvPr/>
        </p:nvSpPr>
        <p:spPr bwMode="auto">
          <a:xfrm>
            <a:off x="14612938" y="33085088"/>
            <a:ext cx="4035425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real clinical data</a:t>
            </a:r>
            <a:r>
              <a:rPr lang="zh-CN" altLang="en-US" sz="4400">
                <a:latin typeface="Times New Roman" pitchFamily="18" charset="0"/>
                <a:cs typeface="Times New Roman" pitchFamily="18" charset="0"/>
              </a:rPr>
              <a:t>, the views and results can be found </a:t>
            </a: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on the right.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4579600" y="4319588"/>
            <a:ext cx="14039850" cy="768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7607" tIns="48794" rIns="97607" bIns="4879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8F8F8"/>
                </a:solidFill>
                <a:latin typeface="Arial Narrow" pitchFamily="34" charset="0"/>
              </a:rPr>
              <a:t>7. 3D Reconstruction of Coronary Arteries</a:t>
            </a:r>
          </a:p>
        </p:txBody>
      </p:sp>
      <p:sp>
        <p:nvSpPr>
          <p:cNvPr id="14373" name="文本框 10"/>
          <p:cNvSpPr txBox="1">
            <a:spLocks noChangeArrowheads="1"/>
          </p:cNvSpPr>
          <p:nvPr/>
        </p:nvSpPr>
        <p:spPr bwMode="auto">
          <a:xfrm>
            <a:off x="20953413" y="19548475"/>
            <a:ext cx="1873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latin typeface="Calibri" pitchFamily="34" charset="0"/>
              </a:rPr>
              <a:t>,</a:t>
            </a:r>
            <a:endParaRPr lang="zh-CN" altLang="en-US" sz="4400">
              <a:latin typeface="Calibri" pitchFamily="34" charset="0"/>
            </a:endParaRPr>
          </a:p>
        </p:txBody>
      </p:sp>
      <p:sp>
        <p:nvSpPr>
          <p:cNvPr id="14374" name="文本框 50"/>
          <p:cNvSpPr txBox="1">
            <a:spLocks noChangeArrowheads="1"/>
          </p:cNvSpPr>
          <p:nvPr/>
        </p:nvSpPr>
        <p:spPr bwMode="auto">
          <a:xfrm>
            <a:off x="19108738" y="21493163"/>
            <a:ext cx="1873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latin typeface="Calibri" pitchFamily="34" charset="0"/>
              </a:rPr>
              <a:t>,</a:t>
            </a:r>
            <a:endParaRPr lang="zh-CN" altLang="en-US" sz="4400">
              <a:latin typeface="Calibri" pitchFamily="34" charset="0"/>
            </a:endParaRPr>
          </a:p>
        </p:txBody>
      </p:sp>
      <p:pic>
        <p:nvPicPr>
          <p:cNvPr id="14375" name="Picture 1" descr="C:\Users\SFWang\Documents\250066715\Image\91%4LC)55{{J0QQ0C7OPHCP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337963" y="1411288"/>
            <a:ext cx="4319587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75" y="754063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18648684" y="5074470"/>
                <a:ext cx="9505056" cy="605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elements of our method include,</a:t>
                </a:r>
                <a:endPara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view  images of the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cardiac cycle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image with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least foreshortening and </a:t>
                </a:r>
                <a:r>
                  <a:rPr lang="en-US" altLang="zh-CN" sz="4400" b="1" dirty="0" smtClean="0">
                    <a:latin typeface="Times New Roman" pitchFamily="18" charset="0"/>
                    <a:cs typeface="Times New Roman" pitchFamily="18" charset="0"/>
                  </a:rPr>
                  <a:t>overlapping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reference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3D space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optical-center and intensifier 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divided into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3D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slices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𝑙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8684" y="5074470"/>
                <a:ext cx="9505056" cy="6050887"/>
              </a:xfrm>
              <a:prstGeom prst="rect">
                <a:avLst/>
              </a:prstGeom>
              <a:blipFill rotWithShape="0">
                <a:blip r:embed="rId9"/>
                <a:stretch>
                  <a:fillRect l="-2566" t="-1712" r="-2245" b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14706251" y="10963247"/>
                <a:ext cx="13826653" cy="158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for a given pixel </a:t>
                </a:r>
                <a14:m>
                  <m:oMath xmlns:m="http://schemas.openxmlformats.org/officeDocument/2006/math">
                    <m:r>
                      <a:rPr lang="en-US" altLang="zh-CN" sz="4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, the pair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uniquely identifies a point in 3D space.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251" y="10963247"/>
                <a:ext cx="13826653" cy="1581972"/>
              </a:xfrm>
              <a:prstGeom prst="rect">
                <a:avLst/>
              </a:prstGeom>
              <a:blipFill rotWithShape="0">
                <a:blip r:embed="rId10"/>
                <a:stretch>
                  <a:fillRect l="-1763" t="-6538" b="-14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14760252" y="12729965"/>
                <a:ext cx="133757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𝑟𝑒𝑐𝑜𝑛𝑠𝑡𝑟𝑢𝑐𝑡𝑖𝑜𝑛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𝑎𝑠𝑠𝑖𝑔𝑛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𝑒𝑎𝑐h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252" y="12729965"/>
                <a:ext cx="13375775" cy="76944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/>
          <p:cNvSpPr txBox="1"/>
          <p:nvPr/>
        </p:nvSpPr>
        <p:spPr>
          <a:xfrm>
            <a:off x="14609280" y="13644252"/>
            <a:ext cx="1401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minimization problem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considering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connectivity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topological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structures. We use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Belief Propagation(BP)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problem. 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88244" y="19188038"/>
            <a:ext cx="6364434" cy="1535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9746518" y="21204262"/>
                <a:ext cx="8767262" cy="1547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 </m:t>
                      </m:r>
                      <m:r>
                        <a:rPr lang="zh-CN" altLang="en-US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𝛼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𝑚𝑖𝑛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4400" i="1" dirty="0" smtClean="0">
                  <a:latin typeface="Cambria Math" panose="02040503050406030204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CN" altLang="en-US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𝑉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518" y="21204262"/>
                <a:ext cx="8767262" cy="154728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14609280" y="16908442"/>
                <a:ext cx="13904500" cy="1697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Euclidean distance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between point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571500" indent="-5715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color consistency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4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280" y="16908442"/>
                <a:ext cx="13904500" cy="1697003"/>
              </a:xfrm>
              <a:prstGeom prst="rect">
                <a:avLst/>
              </a:prstGeom>
              <a:blipFill rotWithShape="1">
                <a:blip r:embed="rId14"/>
                <a:stretch>
                  <a:fillRect t="-4317" b="-1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60252" y="21060246"/>
            <a:ext cx="4367990" cy="1559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14609280" y="15875670"/>
                <a:ext cx="13990496" cy="88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Equation,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40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∈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zh-CN" altLang="en-US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∈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,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280" y="15875670"/>
                <a:ext cx="13990496" cy="881139"/>
              </a:xfrm>
              <a:prstGeom prst="rect">
                <a:avLst/>
              </a:prstGeom>
              <a:blipFill rotWithShape="0">
                <a:blip r:embed="rId16"/>
                <a:stretch>
                  <a:fillRect l="-1786" t="-8276" b="-2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图片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40972" y="19044022"/>
            <a:ext cx="7358804" cy="178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546</Words>
  <Application>Microsoft Office PowerPoint</Application>
  <PresentationFormat>自定义</PresentationFormat>
  <Paragraphs>47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Arial Narrow</vt:lpstr>
      <vt:lpstr>Calibri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lishuai</dc:creator>
  <cp:lastModifiedBy>acer</cp:lastModifiedBy>
  <cp:revision>165</cp:revision>
  <dcterms:created xsi:type="dcterms:W3CDTF">2013-09-10T03:38:38Z</dcterms:created>
  <dcterms:modified xsi:type="dcterms:W3CDTF">2013-11-03T09:45:18Z</dcterms:modified>
</cp:coreProperties>
</file>