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8800425" cy="41400413"/>
  <p:notesSz cx="6858000" cy="9144000"/>
  <p:defaultTextStyle>
    <a:defPPr>
      <a:defRPr lang="zh-CN"/>
    </a:defPPr>
    <a:lvl1pPr marL="0" algn="l" defTabSz="434093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70465" algn="l" defTabSz="434093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40930" algn="l" defTabSz="434093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11394" algn="l" defTabSz="434093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681859" algn="l" defTabSz="434093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852324" algn="l" defTabSz="434093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022789" algn="l" defTabSz="434093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193254" algn="l" defTabSz="434093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363718" algn="l" defTabSz="434093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040" userDrawn="1">
          <p15:clr>
            <a:srgbClr val="A4A3A4"/>
          </p15:clr>
        </p15:guide>
        <p15:guide id="2" pos="90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05" autoAdjust="0"/>
    <p:restoredTop sz="94660"/>
  </p:normalViewPr>
  <p:slideViewPr>
    <p:cSldViewPr>
      <p:cViewPr>
        <p:scale>
          <a:sx n="33" d="100"/>
          <a:sy n="33" d="100"/>
        </p:scale>
        <p:origin x="2034" y="-3282"/>
      </p:cViewPr>
      <p:guideLst>
        <p:guide orient="horz" pos="13040"/>
        <p:guide pos="90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2238E-EE9B-4988-92B9-5C23F390C3E7}" type="datetimeFigureOut">
              <a:rPr lang="zh-CN" altLang="en-US" smtClean="0"/>
              <a:pPr/>
              <a:t>2013/10/31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685800"/>
            <a:ext cx="23844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BB2F2-5C9E-420B-A7E8-6B5AA806B5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77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4093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1pPr>
    <a:lvl2pPr marL="2170465" algn="l" defTabSz="434093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2pPr>
    <a:lvl3pPr marL="4340930" algn="l" defTabSz="434093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3pPr>
    <a:lvl4pPr marL="6511394" algn="l" defTabSz="434093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4pPr>
    <a:lvl5pPr marL="8681859" algn="l" defTabSz="434093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5pPr>
    <a:lvl6pPr marL="10852324" algn="l" defTabSz="434093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6pPr>
    <a:lvl7pPr marL="13022789" algn="l" defTabSz="434093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7pPr>
    <a:lvl8pPr marL="15193254" algn="l" defTabSz="434093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8pPr>
    <a:lvl9pPr marL="17363718" algn="l" defTabSz="434093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36788" y="685800"/>
            <a:ext cx="23844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BB2F2-5C9E-420B-A7E8-6B5AA806B5F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30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60033" y="12860966"/>
            <a:ext cx="24480361" cy="887425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20064" y="23460233"/>
            <a:ext cx="20160298" cy="105801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8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579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369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159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948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738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528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318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6E50-E9B6-48CE-B201-8C599178DCB8}" type="datetimeFigureOut">
              <a:rPr lang="zh-CN" altLang="en-US" smtClean="0"/>
              <a:pPr/>
              <a:t>2013/10/31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2B7A-66CD-455C-840B-9A83AFE114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50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6E50-E9B6-48CE-B201-8C599178DCB8}" type="datetimeFigureOut">
              <a:rPr lang="zh-CN" altLang="en-US" smtClean="0"/>
              <a:pPr/>
              <a:t>2013/10/31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2B7A-66CD-455C-840B-9A83AFE114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840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0880308" y="1657940"/>
            <a:ext cx="6480096" cy="3532451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40022" y="1657940"/>
            <a:ext cx="18960280" cy="3532451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6E50-E9B6-48CE-B201-8C599178DCB8}" type="datetimeFigureOut">
              <a:rPr lang="zh-CN" altLang="en-US" smtClean="0"/>
              <a:pPr/>
              <a:t>2013/10/31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2B7A-66CD-455C-840B-9A83AFE114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34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6E50-E9B6-48CE-B201-8C599178DCB8}" type="datetimeFigureOut">
              <a:rPr lang="zh-CN" altLang="en-US" smtClean="0"/>
              <a:pPr/>
              <a:t>2013/10/31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2B7A-66CD-455C-840B-9A83AFE114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81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75035" y="26603602"/>
            <a:ext cx="24480361" cy="8222582"/>
          </a:xfrm>
        </p:spPr>
        <p:txBody>
          <a:bodyPr anchor="t"/>
          <a:lstStyle>
            <a:lvl1pPr algn="l">
              <a:defRPr sz="15667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75035" y="17547265"/>
            <a:ext cx="24480361" cy="9056337"/>
          </a:xfrm>
        </p:spPr>
        <p:txBody>
          <a:bodyPr anchor="b"/>
          <a:lstStyle>
            <a:lvl1pPr marL="0" indent="0">
              <a:buNone/>
              <a:defRPr sz="7751">
                <a:solidFill>
                  <a:schemeClr val="tx1">
                    <a:tint val="75000"/>
                  </a:schemeClr>
                </a:solidFill>
              </a:defRPr>
            </a:lvl1pPr>
            <a:lvl2pPr marL="1789765" indent="0">
              <a:buNone/>
              <a:defRPr sz="7092">
                <a:solidFill>
                  <a:schemeClr val="tx1">
                    <a:tint val="75000"/>
                  </a:schemeClr>
                </a:solidFill>
              </a:defRPr>
            </a:lvl2pPr>
            <a:lvl3pPr marL="3579531" indent="0">
              <a:buNone/>
              <a:defRPr sz="6267">
                <a:solidFill>
                  <a:schemeClr val="tx1">
                    <a:tint val="75000"/>
                  </a:schemeClr>
                </a:solidFill>
              </a:defRPr>
            </a:lvl3pPr>
            <a:lvl4pPr marL="5369295" indent="0">
              <a:buNone/>
              <a:defRPr sz="5525">
                <a:solidFill>
                  <a:schemeClr val="tx1">
                    <a:tint val="75000"/>
                  </a:schemeClr>
                </a:solidFill>
              </a:defRPr>
            </a:lvl4pPr>
            <a:lvl5pPr marL="7159061" indent="0">
              <a:buNone/>
              <a:defRPr sz="5525">
                <a:solidFill>
                  <a:schemeClr val="tx1">
                    <a:tint val="75000"/>
                  </a:schemeClr>
                </a:solidFill>
              </a:defRPr>
            </a:lvl5pPr>
            <a:lvl6pPr marL="8948826" indent="0">
              <a:buNone/>
              <a:defRPr sz="5525">
                <a:solidFill>
                  <a:schemeClr val="tx1">
                    <a:tint val="75000"/>
                  </a:schemeClr>
                </a:solidFill>
              </a:defRPr>
            </a:lvl6pPr>
            <a:lvl7pPr marL="10738592" indent="0">
              <a:buNone/>
              <a:defRPr sz="5525">
                <a:solidFill>
                  <a:schemeClr val="tx1">
                    <a:tint val="75000"/>
                  </a:schemeClr>
                </a:solidFill>
              </a:defRPr>
            </a:lvl7pPr>
            <a:lvl8pPr marL="12528357" indent="0">
              <a:buNone/>
              <a:defRPr sz="5525">
                <a:solidFill>
                  <a:schemeClr val="tx1">
                    <a:tint val="75000"/>
                  </a:schemeClr>
                </a:solidFill>
              </a:defRPr>
            </a:lvl8pPr>
            <a:lvl9pPr marL="14318122" indent="0">
              <a:buNone/>
              <a:defRPr sz="5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6E50-E9B6-48CE-B201-8C599178DCB8}" type="datetimeFigureOut">
              <a:rPr lang="zh-CN" altLang="en-US" smtClean="0"/>
              <a:pPr/>
              <a:t>2013/10/31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2B7A-66CD-455C-840B-9A83AFE114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80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0022" y="9660099"/>
            <a:ext cx="12720188" cy="27322360"/>
          </a:xfrm>
        </p:spPr>
        <p:txBody>
          <a:bodyPr/>
          <a:lstStyle>
            <a:lvl1pPr>
              <a:defRPr sz="10967"/>
            </a:lvl1pPr>
            <a:lvl2pPr>
              <a:defRPr sz="9400"/>
            </a:lvl2pPr>
            <a:lvl3pPr>
              <a:defRPr sz="7751"/>
            </a:lvl3pPr>
            <a:lvl4pPr>
              <a:defRPr sz="7092"/>
            </a:lvl4pPr>
            <a:lvl5pPr>
              <a:defRPr sz="7092"/>
            </a:lvl5pPr>
            <a:lvl6pPr>
              <a:defRPr sz="7092"/>
            </a:lvl6pPr>
            <a:lvl7pPr>
              <a:defRPr sz="7092"/>
            </a:lvl7pPr>
            <a:lvl8pPr>
              <a:defRPr sz="7092"/>
            </a:lvl8pPr>
            <a:lvl9pPr>
              <a:defRPr sz="709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4640216" y="9660099"/>
            <a:ext cx="12720188" cy="27322360"/>
          </a:xfrm>
        </p:spPr>
        <p:txBody>
          <a:bodyPr/>
          <a:lstStyle>
            <a:lvl1pPr>
              <a:defRPr sz="10967"/>
            </a:lvl1pPr>
            <a:lvl2pPr>
              <a:defRPr sz="9400"/>
            </a:lvl2pPr>
            <a:lvl3pPr>
              <a:defRPr sz="7751"/>
            </a:lvl3pPr>
            <a:lvl4pPr>
              <a:defRPr sz="7092"/>
            </a:lvl4pPr>
            <a:lvl5pPr>
              <a:defRPr sz="7092"/>
            </a:lvl5pPr>
            <a:lvl6pPr>
              <a:defRPr sz="7092"/>
            </a:lvl6pPr>
            <a:lvl7pPr>
              <a:defRPr sz="7092"/>
            </a:lvl7pPr>
            <a:lvl8pPr>
              <a:defRPr sz="7092"/>
            </a:lvl8pPr>
            <a:lvl9pPr>
              <a:defRPr sz="709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6E50-E9B6-48CE-B201-8C599178DCB8}" type="datetimeFigureOut">
              <a:rPr lang="zh-CN" altLang="en-US" smtClean="0"/>
              <a:pPr/>
              <a:t>2013/10/31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2B7A-66CD-455C-840B-9A83AFE114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27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40022" y="9267178"/>
            <a:ext cx="12725189" cy="3862119"/>
          </a:xfrm>
        </p:spPr>
        <p:txBody>
          <a:bodyPr anchor="b"/>
          <a:lstStyle>
            <a:lvl1pPr marL="0" indent="0">
              <a:buNone/>
              <a:defRPr sz="9400" b="1"/>
            </a:lvl1pPr>
            <a:lvl2pPr marL="1789765" indent="0">
              <a:buNone/>
              <a:defRPr sz="7751" b="1"/>
            </a:lvl2pPr>
            <a:lvl3pPr marL="3579531" indent="0">
              <a:buNone/>
              <a:defRPr sz="7092" b="1"/>
            </a:lvl3pPr>
            <a:lvl4pPr marL="5369295" indent="0">
              <a:buNone/>
              <a:defRPr sz="6267" b="1"/>
            </a:lvl4pPr>
            <a:lvl5pPr marL="7159061" indent="0">
              <a:buNone/>
              <a:defRPr sz="6267" b="1"/>
            </a:lvl5pPr>
            <a:lvl6pPr marL="8948826" indent="0">
              <a:buNone/>
              <a:defRPr sz="6267" b="1"/>
            </a:lvl6pPr>
            <a:lvl7pPr marL="10738592" indent="0">
              <a:buNone/>
              <a:defRPr sz="6267" b="1"/>
            </a:lvl7pPr>
            <a:lvl8pPr marL="12528357" indent="0">
              <a:buNone/>
              <a:defRPr sz="6267" b="1"/>
            </a:lvl8pPr>
            <a:lvl9pPr marL="14318122" indent="0">
              <a:buNone/>
              <a:defRPr sz="626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440022" y="13129297"/>
            <a:ext cx="12725189" cy="23853158"/>
          </a:xfrm>
        </p:spPr>
        <p:txBody>
          <a:bodyPr/>
          <a:lstStyle>
            <a:lvl1pPr>
              <a:defRPr sz="9400"/>
            </a:lvl1pPr>
            <a:lvl2pPr>
              <a:defRPr sz="7751"/>
            </a:lvl2pPr>
            <a:lvl3pPr>
              <a:defRPr sz="7092"/>
            </a:lvl3pPr>
            <a:lvl4pPr>
              <a:defRPr sz="6267"/>
            </a:lvl4pPr>
            <a:lvl5pPr>
              <a:defRPr sz="6267"/>
            </a:lvl5pPr>
            <a:lvl6pPr>
              <a:defRPr sz="6267"/>
            </a:lvl6pPr>
            <a:lvl7pPr>
              <a:defRPr sz="6267"/>
            </a:lvl7pPr>
            <a:lvl8pPr>
              <a:defRPr sz="6267"/>
            </a:lvl8pPr>
            <a:lvl9pPr>
              <a:defRPr sz="62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4630218" y="9267178"/>
            <a:ext cx="12730188" cy="3862119"/>
          </a:xfrm>
        </p:spPr>
        <p:txBody>
          <a:bodyPr anchor="b"/>
          <a:lstStyle>
            <a:lvl1pPr marL="0" indent="0">
              <a:buNone/>
              <a:defRPr sz="9400" b="1"/>
            </a:lvl1pPr>
            <a:lvl2pPr marL="1789765" indent="0">
              <a:buNone/>
              <a:defRPr sz="7751" b="1"/>
            </a:lvl2pPr>
            <a:lvl3pPr marL="3579531" indent="0">
              <a:buNone/>
              <a:defRPr sz="7092" b="1"/>
            </a:lvl3pPr>
            <a:lvl4pPr marL="5369295" indent="0">
              <a:buNone/>
              <a:defRPr sz="6267" b="1"/>
            </a:lvl4pPr>
            <a:lvl5pPr marL="7159061" indent="0">
              <a:buNone/>
              <a:defRPr sz="6267" b="1"/>
            </a:lvl5pPr>
            <a:lvl6pPr marL="8948826" indent="0">
              <a:buNone/>
              <a:defRPr sz="6267" b="1"/>
            </a:lvl6pPr>
            <a:lvl7pPr marL="10738592" indent="0">
              <a:buNone/>
              <a:defRPr sz="6267" b="1"/>
            </a:lvl7pPr>
            <a:lvl8pPr marL="12528357" indent="0">
              <a:buNone/>
              <a:defRPr sz="6267" b="1"/>
            </a:lvl8pPr>
            <a:lvl9pPr marL="14318122" indent="0">
              <a:buNone/>
              <a:defRPr sz="626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4630218" y="13129297"/>
            <a:ext cx="12730188" cy="23853158"/>
          </a:xfrm>
        </p:spPr>
        <p:txBody>
          <a:bodyPr/>
          <a:lstStyle>
            <a:lvl1pPr>
              <a:defRPr sz="9400"/>
            </a:lvl1pPr>
            <a:lvl2pPr>
              <a:defRPr sz="7751"/>
            </a:lvl2pPr>
            <a:lvl3pPr>
              <a:defRPr sz="7092"/>
            </a:lvl3pPr>
            <a:lvl4pPr>
              <a:defRPr sz="6267"/>
            </a:lvl4pPr>
            <a:lvl5pPr>
              <a:defRPr sz="6267"/>
            </a:lvl5pPr>
            <a:lvl6pPr>
              <a:defRPr sz="6267"/>
            </a:lvl6pPr>
            <a:lvl7pPr>
              <a:defRPr sz="6267"/>
            </a:lvl7pPr>
            <a:lvl8pPr>
              <a:defRPr sz="6267"/>
            </a:lvl8pPr>
            <a:lvl9pPr>
              <a:defRPr sz="62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6E50-E9B6-48CE-B201-8C599178DCB8}" type="datetimeFigureOut">
              <a:rPr lang="zh-CN" altLang="en-US" smtClean="0"/>
              <a:pPr/>
              <a:t>2013/10/31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2B7A-66CD-455C-840B-9A83AFE114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34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6E50-E9B6-48CE-B201-8C599178DCB8}" type="datetimeFigureOut">
              <a:rPr lang="zh-CN" altLang="en-US" smtClean="0"/>
              <a:pPr/>
              <a:t>2013/10/31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2B7A-66CD-455C-840B-9A83AFE114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75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6E50-E9B6-48CE-B201-8C599178DCB8}" type="datetimeFigureOut">
              <a:rPr lang="zh-CN" altLang="en-US" smtClean="0"/>
              <a:pPr/>
              <a:t>2013/10/31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2B7A-66CD-455C-840B-9A83AFE114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203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0023" y="1648349"/>
            <a:ext cx="9475141" cy="7015070"/>
          </a:xfrm>
        </p:spPr>
        <p:txBody>
          <a:bodyPr anchor="b"/>
          <a:lstStyle>
            <a:lvl1pPr algn="l">
              <a:defRPr sz="7751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60166" y="1648354"/>
            <a:ext cx="16100238" cy="35334106"/>
          </a:xfrm>
        </p:spPr>
        <p:txBody>
          <a:bodyPr/>
          <a:lstStyle>
            <a:lvl1pPr>
              <a:defRPr sz="12534"/>
            </a:lvl1pPr>
            <a:lvl2pPr>
              <a:defRPr sz="10967"/>
            </a:lvl2pPr>
            <a:lvl3pPr>
              <a:defRPr sz="9400"/>
            </a:lvl3pPr>
            <a:lvl4pPr>
              <a:defRPr sz="7751"/>
            </a:lvl4pPr>
            <a:lvl5pPr>
              <a:defRPr sz="7751"/>
            </a:lvl5pPr>
            <a:lvl6pPr>
              <a:defRPr sz="7751"/>
            </a:lvl6pPr>
            <a:lvl7pPr>
              <a:defRPr sz="7751"/>
            </a:lvl7pPr>
            <a:lvl8pPr>
              <a:defRPr sz="7751"/>
            </a:lvl8pPr>
            <a:lvl9pPr>
              <a:defRPr sz="775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40023" y="8663423"/>
            <a:ext cx="9475141" cy="28319035"/>
          </a:xfrm>
        </p:spPr>
        <p:txBody>
          <a:bodyPr/>
          <a:lstStyle>
            <a:lvl1pPr marL="0" indent="0">
              <a:buNone/>
              <a:defRPr sz="5525"/>
            </a:lvl1pPr>
            <a:lvl2pPr marL="1789765" indent="0">
              <a:buNone/>
              <a:defRPr sz="4700"/>
            </a:lvl2pPr>
            <a:lvl3pPr marL="3579531" indent="0">
              <a:buNone/>
              <a:defRPr sz="3876"/>
            </a:lvl3pPr>
            <a:lvl4pPr marL="5369295" indent="0">
              <a:buNone/>
              <a:defRPr sz="3463"/>
            </a:lvl4pPr>
            <a:lvl5pPr marL="7159061" indent="0">
              <a:buNone/>
              <a:defRPr sz="3463"/>
            </a:lvl5pPr>
            <a:lvl6pPr marL="8948826" indent="0">
              <a:buNone/>
              <a:defRPr sz="3463"/>
            </a:lvl6pPr>
            <a:lvl7pPr marL="10738592" indent="0">
              <a:buNone/>
              <a:defRPr sz="3463"/>
            </a:lvl7pPr>
            <a:lvl8pPr marL="12528357" indent="0">
              <a:buNone/>
              <a:defRPr sz="3463"/>
            </a:lvl8pPr>
            <a:lvl9pPr marL="14318122" indent="0">
              <a:buNone/>
              <a:defRPr sz="346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6E50-E9B6-48CE-B201-8C599178DCB8}" type="datetimeFigureOut">
              <a:rPr lang="zh-CN" altLang="en-US" smtClean="0"/>
              <a:pPr/>
              <a:t>2013/10/31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2B7A-66CD-455C-840B-9A83AFE114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39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45085" y="28980290"/>
            <a:ext cx="17280255" cy="3421287"/>
          </a:xfrm>
        </p:spPr>
        <p:txBody>
          <a:bodyPr anchor="b"/>
          <a:lstStyle>
            <a:lvl1pPr algn="l">
              <a:defRPr sz="7751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645085" y="3699204"/>
            <a:ext cx="17280255" cy="24840248"/>
          </a:xfrm>
        </p:spPr>
        <p:txBody>
          <a:bodyPr/>
          <a:lstStyle>
            <a:lvl1pPr marL="0" indent="0">
              <a:buNone/>
              <a:defRPr sz="12534"/>
            </a:lvl1pPr>
            <a:lvl2pPr marL="1789765" indent="0">
              <a:buNone/>
              <a:defRPr sz="10967"/>
            </a:lvl2pPr>
            <a:lvl3pPr marL="3579531" indent="0">
              <a:buNone/>
              <a:defRPr sz="9400"/>
            </a:lvl3pPr>
            <a:lvl4pPr marL="5369295" indent="0">
              <a:buNone/>
              <a:defRPr sz="7751"/>
            </a:lvl4pPr>
            <a:lvl5pPr marL="7159061" indent="0">
              <a:buNone/>
              <a:defRPr sz="7751"/>
            </a:lvl5pPr>
            <a:lvl6pPr marL="8948826" indent="0">
              <a:buNone/>
              <a:defRPr sz="7751"/>
            </a:lvl6pPr>
            <a:lvl7pPr marL="10738592" indent="0">
              <a:buNone/>
              <a:defRPr sz="7751"/>
            </a:lvl7pPr>
            <a:lvl8pPr marL="12528357" indent="0">
              <a:buNone/>
              <a:defRPr sz="7751"/>
            </a:lvl8pPr>
            <a:lvl9pPr marL="14318122" indent="0">
              <a:buNone/>
              <a:defRPr sz="7751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45085" y="32401575"/>
            <a:ext cx="17280255" cy="4858796"/>
          </a:xfrm>
        </p:spPr>
        <p:txBody>
          <a:bodyPr/>
          <a:lstStyle>
            <a:lvl1pPr marL="0" indent="0">
              <a:buNone/>
              <a:defRPr sz="5525"/>
            </a:lvl1pPr>
            <a:lvl2pPr marL="1789765" indent="0">
              <a:buNone/>
              <a:defRPr sz="4700"/>
            </a:lvl2pPr>
            <a:lvl3pPr marL="3579531" indent="0">
              <a:buNone/>
              <a:defRPr sz="3876"/>
            </a:lvl3pPr>
            <a:lvl4pPr marL="5369295" indent="0">
              <a:buNone/>
              <a:defRPr sz="3463"/>
            </a:lvl4pPr>
            <a:lvl5pPr marL="7159061" indent="0">
              <a:buNone/>
              <a:defRPr sz="3463"/>
            </a:lvl5pPr>
            <a:lvl6pPr marL="8948826" indent="0">
              <a:buNone/>
              <a:defRPr sz="3463"/>
            </a:lvl6pPr>
            <a:lvl7pPr marL="10738592" indent="0">
              <a:buNone/>
              <a:defRPr sz="3463"/>
            </a:lvl7pPr>
            <a:lvl8pPr marL="12528357" indent="0">
              <a:buNone/>
              <a:defRPr sz="3463"/>
            </a:lvl8pPr>
            <a:lvl9pPr marL="14318122" indent="0">
              <a:buNone/>
              <a:defRPr sz="346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6E50-E9B6-48CE-B201-8C599178DCB8}" type="datetimeFigureOut">
              <a:rPr lang="zh-CN" altLang="en-US" smtClean="0"/>
              <a:pPr/>
              <a:t>2013/10/31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2B7A-66CD-455C-840B-9A83AFE114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100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40021" y="1657936"/>
            <a:ext cx="25920383" cy="6900069"/>
          </a:xfrm>
          <a:prstGeom prst="rect">
            <a:avLst/>
          </a:prstGeom>
        </p:spPr>
        <p:txBody>
          <a:bodyPr vert="horz" lIns="434093" tIns="217046" rIns="434093" bIns="217046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40021" y="9660099"/>
            <a:ext cx="25920383" cy="27322360"/>
          </a:xfrm>
          <a:prstGeom prst="rect">
            <a:avLst/>
          </a:prstGeom>
        </p:spPr>
        <p:txBody>
          <a:bodyPr vert="horz" lIns="434093" tIns="217046" rIns="434093" bIns="217046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40022" y="38372053"/>
            <a:ext cx="6720099" cy="2204189"/>
          </a:xfrm>
          <a:prstGeom prst="rect">
            <a:avLst/>
          </a:prstGeom>
        </p:spPr>
        <p:txBody>
          <a:bodyPr vert="horz" lIns="434093" tIns="217046" rIns="434093" bIns="217046" rtlCol="0" anchor="ctr"/>
          <a:lstStyle>
            <a:lvl1pPr algn="l">
              <a:defRPr sz="4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66E50-E9B6-48CE-B201-8C599178DCB8}" type="datetimeFigureOut">
              <a:rPr lang="zh-CN" altLang="en-US" smtClean="0"/>
              <a:pPr/>
              <a:t>2013/10/31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9840146" y="38372053"/>
            <a:ext cx="9120134" cy="2204189"/>
          </a:xfrm>
          <a:prstGeom prst="rect">
            <a:avLst/>
          </a:prstGeom>
        </p:spPr>
        <p:txBody>
          <a:bodyPr vert="horz" lIns="434093" tIns="217046" rIns="434093" bIns="217046" rtlCol="0" anchor="ctr"/>
          <a:lstStyle>
            <a:lvl1pPr algn="ctr">
              <a:defRPr sz="4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0640305" y="38372053"/>
            <a:ext cx="6720099" cy="2204189"/>
          </a:xfrm>
          <a:prstGeom prst="rect">
            <a:avLst/>
          </a:prstGeom>
        </p:spPr>
        <p:txBody>
          <a:bodyPr vert="horz" lIns="434093" tIns="217046" rIns="434093" bIns="217046" rtlCol="0" anchor="ctr"/>
          <a:lstStyle>
            <a:lvl1pPr algn="r">
              <a:defRPr sz="4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E2B7A-66CD-455C-840B-9A83AFE114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14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579531" rtl="0" eaLnBrk="1" latinLnBrk="0" hangingPunct="1">
        <a:spcBef>
          <a:spcPct val="0"/>
        </a:spcBef>
        <a:buNone/>
        <a:defRPr sz="17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2324" indent="-1342324" algn="l" defTabSz="3579531" rtl="0" eaLnBrk="1" latinLnBrk="0" hangingPunct="1">
        <a:spcBef>
          <a:spcPct val="20000"/>
        </a:spcBef>
        <a:buFont typeface="Arial" pitchFamily="34" charset="0"/>
        <a:buChar char="•"/>
        <a:defRPr sz="12534" kern="1200">
          <a:solidFill>
            <a:schemeClr val="tx1"/>
          </a:solidFill>
          <a:latin typeface="+mn-lt"/>
          <a:ea typeface="+mn-ea"/>
          <a:cs typeface="+mn-cs"/>
        </a:defRPr>
      </a:lvl1pPr>
      <a:lvl2pPr marL="2908369" indent="-1118604" algn="l" defTabSz="3579531" rtl="0" eaLnBrk="1" latinLnBrk="0" hangingPunct="1">
        <a:spcBef>
          <a:spcPct val="20000"/>
        </a:spcBef>
        <a:buFont typeface="Arial" pitchFamily="34" charset="0"/>
        <a:buChar char="–"/>
        <a:defRPr sz="10967" kern="1200">
          <a:solidFill>
            <a:schemeClr val="tx1"/>
          </a:solidFill>
          <a:latin typeface="+mn-lt"/>
          <a:ea typeface="+mn-ea"/>
          <a:cs typeface="+mn-cs"/>
        </a:defRPr>
      </a:lvl2pPr>
      <a:lvl3pPr marL="4474413" indent="-894882" algn="l" defTabSz="3579531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179" indent="-894882" algn="l" defTabSz="3579531" rtl="0" eaLnBrk="1" latinLnBrk="0" hangingPunct="1">
        <a:spcBef>
          <a:spcPct val="20000"/>
        </a:spcBef>
        <a:buFont typeface="Arial" pitchFamily="34" charset="0"/>
        <a:buChar char="–"/>
        <a:defRPr sz="7751" kern="1200">
          <a:solidFill>
            <a:schemeClr val="tx1"/>
          </a:solidFill>
          <a:latin typeface="+mn-lt"/>
          <a:ea typeface="+mn-ea"/>
          <a:cs typeface="+mn-cs"/>
        </a:defRPr>
      </a:lvl4pPr>
      <a:lvl5pPr marL="8053944" indent="-894882" algn="l" defTabSz="3579531" rtl="0" eaLnBrk="1" latinLnBrk="0" hangingPunct="1">
        <a:spcBef>
          <a:spcPct val="20000"/>
        </a:spcBef>
        <a:buFont typeface="Arial" pitchFamily="34" charset="0"/>
        <a:buChar char="»"/>
        <a:defRPr sz="7751" kern="1200">
          <a:solidFill>
            <a:schemeClr val="tx1"/>
          </a:solidFill>
          <a:latin typeface="+mn-lt"/>
          <a:ea typeface="+mn-ea"/>
          <a:cs typeface="+mn-cs"/>
        </a:defRPr>
      </a:lvl5pPr>
      <a:lvl6pPr marL="9843709" indent="-894882" algn="l" defTabSz="3579531" rtl="0" eaLnBrk="1" latinLnBrk="0" hangingPunct="1">
        <a:spcBef>
          <a:spcPct val="20000"/>
        </a:spcBef>
        <a:buFont typeface="Arial" pitchFamily="34" charset="0"/>
        <a:buChar char="•"/>
        <a:defRPr sz="7751" kern="1200">
          <a:solidFill>
            <a:schemeClr val="tx1"/>
          </a:solidFill>
          <a:latin typeface="+mn-lt"/>
          <a:ea typeface="+mn-ea"/>
          <a:cs typeface="+mn-cs"/>
        </a:defRPr>
      </a:lvl6pPr>
      <a:lvl7pPr marL="11633474" indent="-894882" algn="l" defTabSz="3579531" rtl="0" eaLnBrk="1" latinLnBrk="0" hangingPunct="1">
        <a:spcBef>
          <a:spcPct val="20000"/>
        </a:spcBef>
        <a:buFont typeface="Arial" pitchFamily="34" charset="0"/>
        <a:buChar char="•"/>
        <a:defRPr sz="7751" kern="1200">
          <a:solidFill>
            <a:schemeClr val="tx1"/>
          </a:solidFill>
          <a:latin typeface="+mn-lt"/>
          <a:ea typeface="+mn-ea"/>
          <a:cs typeface="+mn-cs"/>
        </a:defRPr>
      </a:lvl7pPr>
      <a:lvl8pPr marL="13423240" indent="-894882" algn="l" defTabSz="3579531" rtl="0" eaLnBrk="1" latinLnBrk="0" hangingPunct="1">
        <a:spcBef>
          <a:spcPct val="20000"/>
        </a:spcBef>
        <a:buFont typeface="Arial" pitchFamily="34" charset="0"/>
        <a:buChar char="•"/>
        <a:defRPr sz="7751" kern="1200">
          <a:solidFill>
            <a:schemeClr val="tx1"/>
          </a:solidFill>
          <a:latin typeface="+mn-lt"/>
          <a:ea typeface="+mn-ea"/>
          <a:cs typeface="+mn-cs"/>
        </a:defRPr>
      </a:lvl8pPr>
      <a:lvl9pPr marL="15213005" indent="-894882" algn="l" defTabSz="3579531" rtl="0" eaLnBrk="1" latinLnBrk="0" hangingPunct="1">
        <a:spcBef>
          <a:spcPct val="20000"/>
        </a:spcBef>
        <a:buFont typeface="Arial" pitchFamily="34" charset="0"/>
        <a:buChar char="•"/>
        <a:defRPr sz="77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579531" rtl="0" eaLnBrk="1" latinLnBrk="0" hangingPunct="1">
        <a:defRPr sz="7092" kern="1200">
          <a:solidFill>
            <a:schemeClr val="tx1"/>
          </a:solidFill>
          <a:latin typeface="+mn-lt"/>
          <a:ea typeface="+mn-ea"/>
          <a:cs typeface="+mn-cs"/>
        </a:defRPr>
      </a:lvl1pPr>
      <a:lvl2pPr marL="1789765" algn="l" defTabSz="3579531" rtl="0" eaLnBrk="1" latinLnBrk="0" hangingPunct="1">
        <a:defRPr sz="7092" kern="1200">
          <a:solidFill>
            <a:schemeClr val="tx1"/>
          </a:solidFill>
          <a:latin typeface="+mn-lt"/>
          <a:ea typeface="+mn-ea"/>
          <a:cs typeface="+mn-cs"/>
        </a:defRPr>
      </a:lvl2pPr>
      <a:lvl3pPr marL="3579531" algn="l" defTabSz="3579531" rtl="0" eaLnBrk="1" latinLnBrk="0" hangingPunct="1">
        <a:defRPr sz="7092" kern="1200">
          <a:solidFill>
            <a:schemeClr val="tx1"/>
          </a:solidFill>
          <a:latin typeface="+mn-lt"/>
          <a:ea typeface="+mn-ea"/>
          <a:cs typeface="+mn-cs"/>
        </a:defRPr>
      </a:lvl3pPr>
      <a:lvl4pPr marL="5369295" algn="l" defTabSz="3579531" rtl="0" eaLnBrk="1" latinLnBrk="0" hangingPunct="1">
        <a:defRPr sz="7092" kern="1200">
          <a:solidFill>
            <a:schemeClr val="tx1"/>
          </a:solidFill>
          <a:latin typeface="+mn-lt"/>
          <a:ea typeface="+mn-ea"/>
          <a:cs typeface="+mn-cs"/>
        </a:defRPr>
      </a:lvl4pPr>
      <a:lvl5pPr marL="7159061" algn="l" defTabSz="3579531" rtl="0" eaLnBrk="1" latinLnBrk="0" hangingPunct="1">
        <a:defRPr sz="7092" kern="1200">
          <a:solidFill>
            <a:schemeClr val="tx1"/>
          </a:solidFill>
          <a:latin typeface="+mn-lt"/>
          <a:ea typeface="+mn-ea"/>
          <a:cs typeface="+mn-cs"/>
        </a:defRPr>
      </a:lvl5pPr>
      <a:lvl6pPr marL="8948826" algn="l" defTabSz="3579531" rtl="0" eaLnBrk="1" latinLnBrk="0" hangingPunct="1">
        <a:defRPr sz="7092" kern="1200">
          <a:solidFill>
            <a:schemeClr val="tx1"/>
          </a:solidFill>
          <a:latin typeface="+mn-lt"/>
          <a:ea typeface="+mn-ea"/>
          <a:cs typeface="+mn-cs"/>
        </a:defRPr>
      </a:lvl6pPr>
      <a:lvl7pPr marL="10738592" algn="l" defTabSz="3579531" rtl="0" eaLnBrk="1" latinLnBrk="0" hangingPunct="1">
        <a:defRPr sz="7092" kern="1200">
          <a:solidFill>
            <a:schemeClr val="tx1"/>
          </a:solidFill>
          <a:latin typeface="+mn-lt"/>
          <a:ea typeface="+mn-ea"/>
          <a:cs typeface="+mn-cs"/>
        </a:defRPr>
      </a:lvl7pPr>
      <a:lvl8pPr marL="12528357" algn="l" defTabSz="3579531" rtl="0" eaLnBrk="1" latinLnBrk="0" hangingPunct="1">
        <a:defRPr sz="7092" kern="1200">
          <a:solidFill>
            <a:schemeClr val="tx1"/>
          </a:solidFill>
          <a:latin typeface="+mn-lt"/>
          <a:ea typeface="+mn-ea"/>
          <a:cs typeface="+mn-cs"/>
        </a:defRPr>
      </a:lvl8pPr>
      <a:lvl9pPr marL="14318122" algn="l" defTabSz="3579531" rtl="0" eaLnBrk="1" latinLnBrk="0" hangingPunct="1">
        <a:defRPr sz="70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-1" y="-38098"/>
            <a:ext cx="28800425" cy="91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7581" tIns="48783" rIns="97581" bIns="48783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  <a:lvl2pPr marL="592138" indent="-134938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2pPr>
            <a:lvl3pPr marL="1185863" indent="-271463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3pPr>
            <a:lvl4pPr marL="1778000" indent="-406400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4pPr>
            <a:lvl5pPr marL="2371725" indent="-542925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5277" dirty="0"/>
              <a:t>Efﬁcient 3D Reconstruction of Vessels from Multi-views of X-Ray Angiography</a:t>
            </a:r>
            <a:endParaRPr lang="zh-CN" altLang="en-US" sz="5277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5915" y="1192884"/>
            <a:ext cx="28784510" cy="78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7791" tIns="48896" rIns="97791" bIns="48896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  <a:lvl2pPr marL="592138" indent="-134938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2pPr>
            <a:lvl3pPr marL="1185863" indent="-271463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3pPr>
            <a:lvl4pPr marL="1778000" indent="-406400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4pPr>
            <a:lvl5pPr marL="2371725" indent="-542925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4453" dirty="0" err="1">
                <a:latin typeface="Times New Roman" pitchFamily="18" charset="0"/>
                <a:cs typeface="Times New Roman" pitchFamily="18" charset="0"/>
              </a:rPr>
              <a:t>Xinglong</a:t>
            </a:r>
            <a:r>
              <a:rPr lang="en-US" altLang="zh-CN" sz="4453" dirty="0">
                <a:latin typeface="Times New Roman" pitchFamily="18" charset="0"/>
                <a:cs typeface="Times New Roman" pitchFamily="18" charset="0"/>
              </a:rPr>
              <a:t> Liu</a:t>
            </a:r>
            <a:r>
              <a:rPr lang="en-US" altLang="zh-CN" sz="4453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4453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4453" dirty="0" err="1">
                <a:latin typeface="Times New Roman" pitchFamily="18" charset="0"/>
                <a:cs typeface="Times New Roman" pitchFamily="18" charset="0"/>
              </a:rPr>
              <a:t>Fei</a:t>
            </a:r>
            <a:r>
              <a:rPr lang="en-US" altLang="zh-CN" sz="445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53" dirty="0" smtClean="0">
                <a:latin typeface="Times New Roman" pitchFamily="18" charset="0"/>
                <a:cs typeface="Times New Roman" pitchFamily="18" charset="0"/>
              </a:rPr>
              <a:t>Hou</a:t>
            </a:r>
            <a:r>
              <a:rPr lang="en-US" altLang="zh-CN" sz="4453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4453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4453" dirty="0" err="1" smtClean="0">
                <a:latin typeface="Times New Roman" pitchFamily="18" charset="0"/>
                <a:cs typeface="Times New Roman" pitchFamily="18" charset="0"/>
              </a:rPr>
              <a:t>Shuai</a:t>
            </a:r>
            <a:r>
              <a:rPr lang="en-US" altLang="zh-CN" sz="4453" dirty="0" smtClean="0">
                <a:latin typeface="Times New Roman" pitchFamily="18" charset="0"/>
                <a:cs typeface="Times New Roman" pitchFamily="18" charset="0"/>
              </a:rPr>
              <a:t> Li</a:t>
            </a:r>
            <a:r>
              <a:rPr lang="en-US" altLang="zh-CN" sz="4453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4453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4453" dirty="0" err="1" smtClean="0">
                <a:latin typeface="Times New Roman" pitchFamily="18" charset="0"/>
                <a:cs typeface="Times New Roman" pitchFamily="18" charset="0"/>
              </a:rPr>
              <a:t>Aimin</a:t>
            </a:r>
            <a:r>
              <a:rPr lang="en-US" altLang="zh-CN" sz="445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53" dirty="0">
                <a:latin typeface="Times New Roman" pitchFamily="18" charset="0"/>
                <a:cs typeface="Times New Roman" pitchFamily="18" charset="0"/>
              </a:rPr>
              <a:t>Hao</a:t>
            </a:r>
            <a:r>
              <a:rPr lang="en-US" altLang="zh-CN" sz="4453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4453" dirty="0">
                <a:latin typeface="Times New Roman" pitchFamily="18" charset="0"/>
                <a:cs typeface="Times New Roman" pitchFamily="18" charset="0"/>
              </a:rPr>
              <a:t>, Hong Qin</a:t>
            </a:r>
            <a:r>
              <a:rPr lang="en-US" altLang="zh-CN" sz="4453" baseline="300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345139" y="1976889"/>
            <a:ext cx="19149744" cy="2698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7791" tIns="48896" rIns="97791" bIns="48896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  <a:lvl2pPr marL="592138" indent="-134938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2pPr>
            <a:lvl3pPr marL="1185863" indent="-271463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3pPr>
            <a:lvl4pPr marL="1778000" indent="-406400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4pPr>
            <a:lvl5pPr marL="2371725" indent="-542925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9pPr>
          </a:lstStyle>
          <a:p>
            <a:pPr>
              <a:spcBef>
                <a:spcPts val="3958"/>
              </a:spcBef>
              <a:defRPr/>
            </a:pPr>
            <a:r>
              <a:rPr lang="en-US" altLang="zh-CN" sz="3628" baseline="30000" dirty="0">
                <a:latin typeface="Times New Roman" pitchFamily="18" charset="0"/>
                <a:ea typeface="宋体" charset="-122"/>
                <a:cs typeface="Times New Roman" pitchFamily="18" charset="0"/>
              </a:rPr>
              <a:t>1</a:t>
            </a:r>
            <a:r>
              <a:rPr lang="en-US" altLang="zh-CN" sz="3628" dirty="0">
                <a:latin typeface="Times New Roman" pitchFamily="18" charset="0"/>
                <a:ea typeface="宋体" charset="-122"/>
                <a:cs typeface="Times New Roman" pitchFamily="18" charset="0"/>
              </a:rPr>
              <a:t>State Key Laboratory of Virtual Reality Technology and Systems,  Beihang University, China</a:t>
            </a:r>
          </a:p>
          <a:p>
            <a:pPr algn="ctr">
              <a:spcBef>
                <a:spcPts val="3958"/>
              </a:spcBef>
              <a:defRPr/>
            </a:pPr>
            <a:r>
              <a:rPr lang="en-US" altLang="zh-CN" sz="3628" baseline="30000" dirty="0"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en-US" altLang="zh-CN" sz="3628" dirty="0">
                <a:latin typeface="Times New Roman" pitchFamily="18" charset="0"/>
                <a:ea typeface="宋体" charset="-122"/>
                <a:cs typeface="Times New Roman" pitchFamily="18" charset="0"/>
              </a:rPr>
              <a:t>Stony Brook University, Stony Brook, USA</a:t>
            </a:r>
          </a:p>
          <a:p>
            <a:pPr eaLnBrk="0" hangingPunct="0">
              <a:spcBef>
                <a:spcPts val="3958"/>
              </a:spcBef>
              <a:defRPr/>
            </a:pPr>
            <a:endParaRPr lang="en-US" altLang="zh-CN" sz="2969" dirty="0">
              <a:latin typeface="+mn-lt"/>
              <a:ea typeface="宋体" charset="-122"/>
            </a:endParaRPr>
          </a:p>
        </p:txBody>
      </p:sp>
      <p:pic>
        <p:nvPicPr>
          <p:cNvPr id="7" name="Picture 1" descr="C:\Users\SFWang\Documents\250066715\Image\91%4LC)55{{J0QQ0C7OPHC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00000" y="1440000"/>
            <a:ext cx="1896902" cy="1038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>
          <a:xfrm>
            <a:off x="-7649" y="4210374"/>
            <a:ext cx="28784510" cy="37190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92"/>
          </a:p>
        </p:txBody>
      </p:sp>
      <p:sp>
        <p:nvSpPr>
          <p:cNvPr id="71" name="矩形 70"/>
          <p:cNvSpPr/>
          <p:nvPr/>
        </p:nvSpPr>
        <p:spPr>
          <a:xfrm>
            <a:off x="133011" y="5040000"/>
            <a:ext cx="14040000" cy="3600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405" tIns="37702" rIns="75405" bIns="37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sz="7092" dirty="0"/>
          </a:p>
        </p:txBody>
      </p:sp>
      <p:sp>
        <p:nvSpPr>
          <p:cNvPr id="72" name="矩形 71"/>
          <p:cNvSpPr/>
          <p:nvPr/>
        </p:nvSpPr>
        <p:spPr>
          <a:xfrm>
            <a:off x="14580000" y="5040000"/>
            <a:ext cx="14040000" cy="3600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405" tIns="37702" rIns="75405" bIns="37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7092" dirty="0" smtClean="0"/>
              <a:t>After $k+1$ iterations, the corresponding to a certain scale can be obtained, and $k$ difference between the neighboring</a:t>
            </a:r>
          </a:p>
          <a:p>
            <a:pPr algn="ctr"/>
            <a:r>
              <a:rPr lang="en-US" altLang="zh-CN" sz="7092" dirty="0" smtClean="0"/>
              <a:t>an anisotropic approximation to the </a:t>
            </a:r>
            <a:r>
              <a:rPr lang="en-US" altLang="zh-CN" sz="7092" dirty="0" err="1" smtClean="0"/>
              <a:t>Laplacian</a:t>
            </a:r>
            <a:r>
              <a:rPr lang="en-US" altLang="zh-CN" sz="7092" dirty="0" smtClean="0"/>
              <a:t>. Thus, multi-scale point features can be</a:t>
            </a:r>
          </a:p>
          <a:p>
            <a:pPr algn="ctr"/>
            <a:r>
              <a:rPr lang="en-US" altLang="zh-CN" sz="7092" dirty="0" smtClean="0"/>
              <a:t>obtained by extracting local minima/maxima from the detail</a:t>
            </a:r>
            <a:endParaRPr lang="zh-CN" altLang="en-US" sz="7092" dirty="0"/>
          </a:p>
        </p:txBody>
      </p:sp>
      <p:grpSp>
        <p:nvGrpSpPr>
          <p:cNvPr id="2" name="组合 1"/>
          <p:cNvGrpSpPr/>
          <p:nvPr/>
        </p:nvGrpSpPr>
        <p:grpSpPr>
          <a:xfrm>
            <a:off x="133200" y="4320000"/>
            <a:ext cx="14040000" cy="8359448"/>
            <a:chOff x="195670" y="1675811"/>
            <a:chExt cx="17025686" cy="10137125"/>
          </a:xfrm>
        </p:grpSpPr>
        <p:sp>
          <p:nvSpPr>
            <p:cNvPr id="76" name="Text Box 7"/>
            <p:cNvSpPr txBox="1">
              <a:spLocks noChangeArrowheads="1"/>
            </p:cNvSpPr>
            <p:nvPr/>
          </p:nvSpPr>
          <p:spPr bwMode="auto">
            <a:xfrm>
              <a:off x="195670" y="1675811"/>
              <a:ext cx="17025686" cy="94059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lIns="97607" tIns="48794" rIns="97607" bIns="48794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1pPr>
              <a:lvl2pPr marL="592138" indent="-134938" algn="l" rtl="0" fontAlgn="base">
                <a:spcBef>
                  <a:spcPct val="0"/>
                </a:spcBef>
                <a:spcAft>
                  <a:spcPct val="0"/>
                </a:spcAft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2pPr>
              <a:lvl3pPr marL="1185863" indent="-271463" algn="l" rtl="0" fontAlgn="base">
                <a:spcBef>
                  <a:spcPct val="0"/>
                </a:spcBef>
                <a:spcAft>
                  <a:spcPct val="0"/>
                </a:spcAft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3pPr>
              <a:lvl4pPr marL="1778000" indent="-406400" algn="l" rtl="0" fontAlgn="base">
                <a:spcBef>
                  <a:spcPct val="0"/>
                </a:spcBef>
                <a:spcAft>
                  <a:spcPct val="0"/>
                </a:spcAft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4pPr>
              <a:lvl5pPr marL="2371725" indent="-542925" algn="l" rtl="0" fontAlgn="base">
                <a:spcBef>
                  <a:spcPct val="0"/>
                </a:spcBef>
                <a:spcAft>
                  <a:spcPct val="0"/>
                </a:spcAft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 eaLnBrk="0" hangingPunct="0">
                <a:spcBef>
                  <a:spcPct val="50000"/>
                </a:spcBef>
              </a:pPr>
              <a:r>
                <a:rPr lang="en-US" altLang="zh-CN" sz="4400" dirty="0">
                  <a:solidFill>
                    <a:srgbClr val="F8F8F8"/>
                  </a:solidFill>
                </a:rPr>
                <a:t>1. Motivation and Challenges </a:t>
              </a:r>
            </a:p>
          </p:txBody>
        </p:sp>
        <p:sp>
          <p:nvSpPr>
            <p:cNvPr id="77" name="Rectangle 50"/>
            <p:cNvSpPr>
              <a:spLocks noChangeArrowheads="1"/>
            </p:cNvSpPr>
            <p:nvPr/>
          </p:nvSpPr>
          <p:spPr bwMode="auto">
            <a:xfrm>
              <a:off x="278659" y="2661103"/>
              <a:ext cx="16910667" cy="91518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7791" tIns="48896" rIns="97791" bIns="48896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1pPr>
              <a:lvl2pPr marL="592138" indent="-134938" algn="l" rtl="0" fontAlgn="base">
                <a:spcBef>
                  <a:spcPct val="0"/>
                </a:spcBef>
                <a:spcAft>
                  <a:spcPct val="0"/>
                </a:spcAft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2pPr>
              <a:lvl3pPr marL="1185863" indent="-271463" algn="l" rtl="0" fontAlgn="base">
                <a:spcBef>
                  <a:spcPct val="0"/>
                </a:spcBef>
                <a:spcAft>
                  <a:spcPct val="0"/>
                </a:spcAft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3pPr>
              <a:lvl4pPr marL="1778000" indent="-406400" algn="l" rtl="0" fontAlgn="base">
                <a:spcBef>
                  <a:spcPct val="0"/>
                </a:spcBef>
                <a:spcAft>
                  <a:spcPct val="0"/>
                </a:spcAft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4pPr>
              <a:lvl5pPr marL="2371725" indent="-542925" algn="l" rtl="0" fontAlgn="base">
                <a:spcBef>
                  <a:spcPct val="0"/>
                </a:spcBef>
                <a:spcAft>
                  <a:spcPct val="0"/>
                </a:spcAft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9pPr>
            </a:lstStyle>
            <a:p>
              <a:pPr algn="just">
                <a:lnSpc>
                  <a:spcPct val="110000"/>
                </a:lnSpc>
              </a:pPr>
              <a:r>
                <a:rPr lang="en-US" altLang="zh-CN" sz="4400" b="0" dirty="0">
                  <a:latin typeface="Times New Roman" pitchFamily="18" charset="0"/>
                  <a:cs typeface="Times New Roman" pitchFamily="18" charset="0"/>
                </a:rPr>
                <a:t>Intra-operative X-Ray is essential during some </a:t>
              </a:r>
              <a:r>
                <a:rPr lang="en-US" altLang="zh-CN" sz="4400" b="0" dirty="0" smtClean="0">
                  <a:latin typeface="Times New Roman" pitchFamily="18" charset="0"/>
                  <a:cs typeface="Times New Roman" pitchFamily="18" charset="0"/>
                </a:rPr>
                <a:t>surgeries. The </a:t>
              </a:r>
              <a:r>
                <a:rPr lang="en-US" altLang="zh-CN" sz="4400" b="0" dirty="0">
                  <a:latin typeface="Times New Roman" pitchFamily="18" charset="0"/>
                  <a:cs typeface="Times New Roman" pitchFamily="18" charset="0"/>
                </a:rPr>
                <a:t>2D X-Ray images have many shortcomings such as viewing angle dependence, </a:t>
              </a:r>
              <a:r>
                <a:rPr lang="en-US" altLang="zh-CN" sz="4400" b="0" dirty="0" smtClean="0">
                  <a:latin typeface="Times New Roman" pitchFamily="18" charset="0"/>
                  <a:cs typeface="Times New Roman" pitchFamily="18" charset="0"/>
                </a:rPr>
                <a:t>etc. Current </a:t>
              </a:r>
              <a:r>
                <a:rPr lang="en-US" altLang="zh-CN" sz="4400" b="0" dirty="0">
                  <a:latin typeface="Times New Roman" pitchFamily="18" charset="0"/>
                  <a:cs typeface="Times New Roman" pitchFamily="18" charset="0"/>
                </a:rPr>
                <a:t>3D reconstruction methods </a:t>
              </a:r>
              <a:r>
                <a:rPr lang="en-US" altLang="zh-CN" sz="4400" b="0" dirty="0" smtClean="0">
                  <a:latin typeface="Times New Roman" pitchFamily="18" charset="0"/>
                  <a:cs typeface="Times New Roman" pitchFamily="18" charset="0"/>
                </a:rPr>
                <a:t>are mostly relying </a:t>
              </a:r>
              <a:r>
                <a:rPr lang="en-US" altLang="zh-CN" sz="4400" b="0" dirty="0">
                  <a:latin typeface="Times New Roman" pitchFamily="18" charset="0"/>
                  <a:cs typeface="Times New Roman" pitchFamily="18" charset="0"/>
                </a:rPr>
                <a:t>on the registration between image </a:t>
              </a:r>
              <a:r>
                <a:rPr lang="en-US" altLang="zh-CN" sz="4400" b="0" dirty="0" smtClean="0">
                  <a:latin typeface="Times New Roman" pitchFamily="18" charset="0"/>
                  <a:cs typeface="Times New Roman" pitchFamily="18" charset="0"/>
                </a:rPr>
                <a:t>pairs and hard </a:t>
              </a:r>
              <a:r>
                <a:rPr lang="en-US" altLang="zh-CN" sz="4400" b="0" dirty="0">
                  <a:latin typeface="Times New Roman" pitchFamily="18" charset="0"/>
                  <a:cs typeface="Times New Roman" pitchFamily="18" charset="0"/>
                </a:rPr>
                <a:t>to enforce </a:t>
              </a:r>
              <a:r>
                <a:rPr lang="en-US" altLang="zh-CN" sz="4400" b="0" dirty="0" smtClean="0">
                  <a:latin typeface="Times New Roman" pitchFamily="18" charset="0"/>
                  <a:cs typeface="Times New Roman" pitchFamily="18" charset="0"/>
                </a:rPr>
                <a:t>constraints. We develop </a:t>
              </a:r>
              <a:r>
                <a:rPr lang="en-US" altLang="zh-CN" sz="4400" b="0" dirty="0">
                  <a:latin typeface="Times New Roman" pitchFamily="18" charset="0"/>
                  <a:cs typeface="Times New Roman" pitchFamily="18" charset="0"/>
                </a:rPr>
                <a:t>an efficient </a:t>
              </a:r>
              <a:r>
                <a:rPr lang="en-US" altLang="zh-CN" sz="4400" b="0" dirty="0" smtClean="0">
                  <a:latin typeface="Times New Roman" pitchFamily="18" charset="0"/>
                  <a:cs typeface="Times New Roman" pitchFamily="18" charset="0"/>
                </a:rPr>
                <a:t>vessel reconstruction </a:t>
              </a:r>
              <a:r>
                <a:rPr lang="en-US" altLang="zh-CN" sz="4400" b="0" dirty="0">
                  <a:latin typeface="Times New Roman" pitchFamily="18" charset="0"/>
                  <a:cs typeface="Times New Roman" pitchFamily="18" charset="0"/>
                </a:rPr>
                <a:t>system </a:t>
              </a:r>
              <a:r>
                <a:rPr lang="en-US" altLang="zh-CN" sz="4400" b="0" dirty="0" smtClean="0">
                  <a:latin typeface="Times New Roman" pitchFamily="18" charset="0"/>
                  <a:cs typeface="Times New Roman" pitchFamily="18" charset="0"/>
                </a:rPr>
                <a:t>from multiple </a:t>
              </a:r>
              <a:r>
                <a:rPr lang="en-US" altLang="zh-CN" sz="4400" b="0" dirty="0">
                  <a:latin typeface="Times New Roman" pitchFamily="18" charset="0"/>
                  <a:cs typeface="Times New Roman" pitchFamily="18" charset="0"/>
                </a:rPr>
                <a:t>X-Ray </a:t>
              </a:r>
              <a:r>
                <a:rPr lang="en-US" altLang="zh-CN" sz="4400" b="0" dirty="0" smtClean="0">
                  <a:latin typeface="Times New Roman" pitchFamily="18" charset="0"/>
                  <a:cs typeface="Times New Roman" pitchFamily="18" charset="0"/>
                </a:rPr>
                <a:t>views considering </a:t>
              </a:r>
              <a:r>
                <a:rPr lang="en-US" altLang="zh-CN" sz="4400" b="0" dirty="0">
                  <a:latin typeface="Times New Roman" pitchFamily="18" charset="0"/>
                  <a:cs typeface="Times New Roman" pitchFamily="18" charset="0"/>
                </a:rPr>
                <a:t>consistency and continuity </a:t>
              </a:r>
              <a:r>
                <a:rPr lang="en-US" altLang="zh-CN" sz="4400" b="0" dirty="0" smtClean="0">
                  <a:latin typeface="Times New Roman" pitchFamily="18" charset="0"/>
                  <a:cs typeface="Times New Roman" pitchFamily="18" charset="0"/>
                </a:rPr>
                <a:t>and help doctors understand </a:t>
              </a:r>
              <a:r>
                <a:rPr lang="en-US" altLang="zh-CN" sz="4400" b="0" dirty="0">
                  <a:latin typeface="Times New Roman" pitchFamily="18" charset="0"/>
                  <a:cs typeface="Times New Roman" pitchFamily="18" charset="0"/>
                </a:rPr>
                <a:t>the spatial configuration of coronary arteries </a:t>
              </a:r>
              <a:r>
                <a:rPr lang="en-US" altLang="zh-CN" sz="4400" b="0" dirty="0" smtClean="0">
                  <a:latin typeface="Times New Roman" pitchFamily="18" charset="0"/>
                  <a:cs typeface="Times New Roman" pitchFamily="18" charset="0"/>
                </a:rPr>
                <a:t>of specific patients during operation.</a:t>
              </a:r>
              <a:endParaRPr lang="en-US" altLang="zh-CN" sz="4400" b="0" dirty="0">
                <a:latin typeface="Times New Roman" pitchFamily="18" charset="0"/>
                <a:cs typeface="Times New Roman" pitchFamily="18" charset="0"/>
              </a:endParaRPr>
            </a:p>
            <a:p>
              <a:pPr algn="just">
                <a:lnSpc>
                  <a:spcPct val="110000"/>
                </a:lnSpc>
              </a:pPr>
              <a:r>
                <a:rPr lang="en-US" altLang="zh-CN" sz="4400" b="0" dirty="0">
                  <a:latin typeface="Times New Roman" pitchFamily="18" charset="0"/>
                  <a:cs typeface="Times New Roman" pitchFamily="18" charset="0"/>
                </a:rPr>
                <a:t>specific patient during operation..</a:t>
              </a:r>
            </a:p>
          </p:txBody>
        </p:sp>
      </p:grpSp>
      <p:sp>
        <p:nvSpPr>
          <p:cNvPr id="80" name="Text Box 7"/>
          <p:cNvSpPr txBox="1">
            <a:spLocks noChangeArrowheads="1"/>
          </p:cNvSpPr>
          <p:nvPr/>
        </p:nvSpPr>
        <p:spPr bwMode="auto">
          <a:xfrm>
            <a:off x="148913" y="11843222"/>
            <a:ext cx="14040000" cy="7756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7607" tIns="48794" rIns="97607" bIns="48794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  <a:lvl2pPr marL="592138" indent="-134938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2pPr>
            <a:lvl3pPr marL="1185863" indent="-271463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3pPr>
            <a:lvl4pPr marL="1778000" indent="-406400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4pPr>
            <a:lvl5pPr marL="2371725" indent="-542925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sz="4400" dirty="0">
                <a:solidFill>
                  <a:srgbClr val="F8F8F8"/>
                </a:solidFill>
              </a:rPr>
              <a:t>2. Contributions</a:t>
            </a:r>
          </a:p>
        </p:txBody>
      </p:sp>
      <p:sp>
        <p:nvSpPr>
          <p:cNvPr id="81" name="Rectangle 50"/>
          <p:cNvSpPr>
            <a:spLocks noChangeArrowheads="1"/>
          </p:cNvSpPr>
          <p:nvPr/>
        </p:nvSpPr>
        <p:spPr bwMode="auto">
          <a:xfrm>
            <a:off x="235516" y="12565209"/>
            <a:ext cx="13925497" cy="7493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7791" tIns="48896" rIns="97791" bIns="48896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  <a:lvl2pPr marL="592138" indent="-134938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2pPr>
            <a:lvl3pPr marL="1185863" indent="-271463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3pPr>
            <a:lvl4pPr marL="1778000" indent="-406400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4pPr>
            <a:lvl5pPr marL="2371725" indent="-542925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9pPr>
          </a:lstStyle>
          <a:p>
            <a:pPr marL="754014" indent="-754014" algn="just">
              <a:lnSpc>
                <a:spcPct val="110000"/>
              </a:lnSpc>
              <a:buAutoNum type="arabicParenBoth"/>
            </a:pPr>
            <a:r>
              <a:rPr lang="en-US" altLang="zh-CN" sz="4400" b="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altLang="zh-CN" sz="4400" b="0" dirty="0">
                <a:latin typeface="Times New Roman" pitchFamily="18" charset="0"/>
                <a:cs typeface="Times New Roman" pitchFamily="18" charset="0"/>
              </a:rPr>
              <a:t>divide the spaces between the X-Ray </a:t>
            </a:r>
            <a:r>
              <a:rPr lang="en-US" altLang="zh-CN" sz="4400" b="0" dirty="0" err="1">
                <a:latin typeface="Times New Roman" pitchFamily="18" charset="0"/>
                <a:cs typeface="Times New Roman" pitchFamily="18" charset="0"/>
              </a:rPr>
              <a:t>iso</a:t>
            </a:r>
            <a:r>
              <a:rPr lang="en-US" altLang="zh-CN" sz="4400" b="0" dirty="0">
                <a:latin typeface="Times New Roman" pitchFamily="18" charset="0"/>
                <a:cs typeface="Times New Roman" pitchFamily="18" charset="0"/>
              </a:rPr>
              <a:t>-center and the detector into </a:t>
            </a:r>
            <a:r>
              <a:rPr lang="en-US" altLang="zh-CN" sz="4400" b="0" dirty="0" smtClean="0">
                <a:latin typeface="Times New Roman" pitchFamily="18" charset="0"/>
                <a:cs typeface="Times New Roman" pitchFamily="18" charset="0"/>
              </a:rPr>
              <a:t>slices. And we </a:t>
            </a:r>
            <a:r>
              <a:rPr lang="en-US" altLang="zh-CN" sz="4400" b="0" dirty="0">
                <a:latin typeface="Times New Roman" pitchFamily="18" charset="0"/>
                <a:cs typeface="Times New Roman" pitchFamily="18" charset="0"/>
              </a:rPr>
              <a:t>sample </a:t>
            </a:r>
            <a:r>
              <a:rPr lang="en-US" altLang="zh-CN" sz="4400" b="0" dirty="0" smtClean="0">
                <a:latin typeface="Times New Roman" pitchFamily="18" charset="0"/>
                <a:cs typeface="Times New Roman" pitchFamily="18" charset="0"/>
              </a:rPr>
              <a:t>3D </a:t>
            </a:r>
            <a:r>
              <a:rPr lang="en-US" altLang="zh-CN" sz="4400" b="0" dirty="0">
                <a:latin typeface="Times New Roman" pitchFamily="18" charset="0"/>
                <a:cs typeface="Times New Roman" pitchFamily="18" charset="0"/>
              </a:rPr>
              <a:t>space points and project them to the image space considering consistency and continuity with their </a:t>
            </a:r>
            <a:r>
              <a:rPr lang="en-US" altLang="zh-CN" sz="4400" b="0" dirty="0" smtClean="0">
                <a:latin typeface="Times New Roman" pitchFamily="18" charset="0"/>
                <a:cs typeface="Times New Roman" pitchFamily="18" charset="0"/>
              </a:rPr>
              <a:t>neighbors. </a:t>
            </a:r>
            <a:endParaRPr lang="en-US" altLang="zh-CN" sz="4400" b="0" dirty="0">
              <a:latin typeface="Times New Roman" pitchFamily="18" charset="0"/>
              <a:cs typeface="Times New Roman" pitchFamily="18" charset="0"/>
            </a:endParaRPr>
          </a:p>
          <a:p>
            <a:pPr marL="754014" indent="-754014" algn="just">
              <a:lnSpc>
                <a:spcPct val="110000"/>
              </a:lnSpc>
              <a:buAutoNum type="arabicParenBoth"/>
            </a:pPr>
            <a:r>
              <a:rPr lang="en-US" altLang="zh-CN" sz="4400" b="0" dirty="0">
                <a:latin typeface="Times New Roman" pitchFamily="18" charset="0"/>
                <a:cs typeface="Times New Roman" pitchFamily="18" charset="0"/>
              </a:rPr>
              <a:t>We formulate the 3D reconstruction as a global energy optimization problem and solve it </a:t>
            </a:r>
            <a:r>
              <a:rPr lang="en-US" altLang="zh-CN" sz="4400" b="0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altLang="zh-CN" sz="4400" b="0" dirty="0">
                <a:latin typeface="Times New Roman" pitchFamily="18" charset="0"/>
                <a:cs typeface="Times New Roman" pitchFamily="18" charset="0"/>
              </a:rPr>
              <a:t>belief propagation.</a:t>
            </a:r>
          </a:p>
          <a:p>
            <a:pPr marL="754014" indent="-754014" algn="just">
              <a:lnSpc>
                <a:spcPct val="110000"/>
              </a:lnSpc>
              <a:buAutoNum type="arabicParenBoth"/>
            </a:pPr>
            <a:r>
              <a:rPr lang="en-US" altLang="zh-CN" sz="4400" b="0" dirty="0">
                <a:latin typeface="Times New Roman" pitchFamily="18" charset="0"/>
                <a:cs typeface="Times New Roman" pitchFamily="18" charset="0"/>
              </a:rPr>
              <a:t>We implement a CUDA edition of Hessian-based vessel filter and centerline tracking method and gain great time efficiency.</a:t>
            </a:r>
          </a:p>
        </p:txBody>
      </p:sp>
      <p:sp>
        <p:nvSpPr>
          <p:cNvPr id="84" name="Text Box 7"/>
          <p:cNvSpPr txBox="1">
            <a:spLocks noChangeArrowheads="1"/>
          </p:cNvSpPr>
          <p:nvPr/>
        </p:nvSpPr>
        <p:spPr bwMode="auto">
          <a:xfrm>
            <a:off x="148912" y="20068573"/>
            <a:ext cx="14040000" cy="7756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7607" tIns="48794" rIns="97607" bIns="48794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  <a:lvl2pPr marL="592138" indent="-134938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2pPr>
            <a:lvl3pPr marL="1185863" indent="-271463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3pPr>
            <a:lvl4pPr marL="1778000" indent="-406400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4pPr>
            <a:lvl5pPr marL="2371725" indent="-542925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sz="4400" dirty="0">
                <a:solidFill>
                  <a:srgbClr val="F8F8F8"/>
                </a:solidFill>
              </a:rPr>
              <a:t>3. Pipeline</a:t>
            </a:r>
          </a:p>
        </p:txBody>
      </p:sp>
      <p:sp>
        <p:nvSpPr>
          <p:cNvPr id="101" name="Text Box 7"/>
          <p:cNvSpPr txBox="1">
            <a:spLocks noChangeArrowheads="1"/>
          </p:cNvSpPr>
          <p:nvPr/>
        </p:nvSpPr>
        <p:spPr bwMode="auto">
          <a:xfrm>
            <a:off x="14580000" y="22860446"/>
            <a:ext cx="14040000" cy="7756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7607" tIns="48794" rIns="97607" bIns="48794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  <a:lvl2pPr marL="592138" indent="-134938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2pPr>
            <a:lvl3pPr marL="1185863" indent="-271463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3pPr>
            <a:lvl4pPr marL="1778000" indent="-406400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4pPr>
            <a:lvl5pPr marL="2371725" indent="-542925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sz="3958" dirty="0">
                <a:solidFill>
                  <a:srgbClr val="F8F8F8"/>
                </a:solidFill>
              </a:rPr>
              <a:t>8. </a:t>
            </a:r>
            <a:r>
              <a:rPr lang="en-US" altLang="zh-CN" sz="4400" dirty="0">
                <a:solidFill>
                  <a:srgbClr val="F8F8F8"/>
                </a:solidFill>
              </a:rPr>
              <a:t>Experimental</a:t>
            </a:r>
            <a:r>
              <a:rPr lang="en-US" altLang="zh-CN" sz="3958" dirty="0">
                <a:solidFill>
                  <a:srgbClr val="F8F8F8"/>
                </a:solidFill>
              </a:rPr>
              <a:t> Results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82788" y="1189442"/>
            <a:ext cx="1690613" cy="169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6" y="20914339"/>
            <a:ext cx="13855307" cy="6338595"/>
          </a:xfrm>
          <a:prstGeom prst="rect">
            <a:avLst/>
          </a:prstGeom>
        </p:spPr>
      </p:pic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174401" y="32597965"/>
            <a:ext cx="14040000" cy="7756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7607" tIns="48794" rIns="97607" bIns="48794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  <a:lvl2pPr marL="592138" indent="-134938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2pPr>
            <a:lvl3pPr marL="1185863" indent="-271463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3pPr>
            <a:lvl4pPr marL="1778000" indent="-406400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4pPr>
            <a:lvl5pPr marL="2371725" indent="-542925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sz="3958" dirty="0">
                <a:solidFill>
                  <a:srgbClr val="F8F8F8"/>
                </a:solidFill>
              </a:rPr>
              <a:t>5. Vessel </a:t>
            </a:r>
            <a:r>
              <a:rPr lang="en-US" altLang="zh-CN" sz="4400" dirty="0">
                <a:solidFill>
                  <a:srgbClr val="F8F8F8"/>
                </a:solidFill>
              </a:rPr>
              <a:t>Extraction</a:t>
            </a:r>
            <a:endParaRPr lang="en-US" altLang="zh-CN" sz="3958" dirty="0">
              <a:solidFill>
                <a:srgbClr val="F8F8F8"/>
              </a:solidFill>
            </a:endParaRPr>
          </a:p>
        </p:txBody>
      </p:sp>
      <p:sp>
        <p:nvSpPr>
          <p:cNvPr id="40" name="Rectangle 50"/>
          <p:cNvSpPr>
            <a:spLocks noChangeArrowheads="1"/>
          </p:cNvSpPr>
          <p:nvPr/>
        </p:nvSpPr>
        <p:spPr bwMode="auto">
          <a:xfrm>
            <a:off x="208293" y="33421119"/>
            <a:ext cx="13925497" cy="3822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7791" tIns="48896" rIns="97791" bIns="48896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  <a:lvl2pPr marL="592138" indent="-134938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2pPr>
            <a:lvl3pPr marL="1185863" indent="-271463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3pPr>
            <a:lvl4pPr marL="1778000" indent="-406400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4pPr>
            <a:lvl5pPr marL="2371725" indent="-542925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4400" b="0" dirty="0" smtClean="0">
                <a:latin typeface="Times New Roman" pitchFamily="18" charset="0"/>
                <a:cs typeface="Times New Roman" pitchFamily="18" charset="0"/>
              </a:rPr>
              <a:t>This step is done by two procedures,</a:t>
            </a:r>
          </a:p>
          <a:p>
            <a:pPr marL="571500" indent="-5715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4400" b="0" dirty="0" smtClean="0">
                <a:latin typeface="Times New Roman" pitchFamily="18" charset="0"/>
                <a:cs typeface="Times New Roman" pitchFamily="18" charset="0"/>
              </a:rPr>
              <a:t>We use </a:t>
            </a:r>
            <a:r>
              <a:rPr lang="en-US" altLang="zh-CN" sz="4400" b="0" dirty="0">
                <a:latin typeface="Times New Roman" pitchFamily="18" charset="0"/>
                <a:cs typeface="Times New Roman" pitchFamily="18" charset="0"/>
              </a:rPr>
              <a:t>the approach </a:t>
            </a:r>
            <a:r>
              <a:rPr lang="en-US" altLang="zh-CN" sz="4400" b="0" dirty="0" smtClean="0">
                <a:latin typeface="Times New Roman" pitchFamily="18" charset="0"/>
                <a:cs typeface="Times New Roman" pitchFamily="18" charset="0"/>
              </a:rPr>
              <a:t>relying </a:t>
            </a:r>
            <a:r>
              <a:rPr lang="en-US" altLang="zh-CN" sz="4400" b="0" dirty="0">
                <a:latin typeface="Times New Roman" pitchFamily="18" charset="0"/>
                <a:cs typeface="Times New Roman" pitchFamily="18" charset="0"/>
              </a:rPr>
              <a:t>on a 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multi-scale Hessian matrix </a:t>
            </a:r>
            <a:r>
              <a:rPr lang="en-US" altLang="zh-CN" sz="4400" b="0" dirty="0" smtClean="0">
                <a:latin typeface="Times New Roman" pitchFamily="18" charset="0"/>
                <a:cs typeface="Times New Roman" pitchFamily="18" charset="0"/>
              </a:rPr>
              <a:t>to extract the vascular structures. </a:t>
            </a:r>
          </a:p>
          <a:p>
            <a:pPr marL="571500" indent="-5715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4400" b="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altLang="zh-CN" sz="4400" b="0" dirty="0">
                <a:latin typeface="Times New Roman" pitchFamily="18" charset="0"/>
                <a:cs typeface="Times New Roman" pitchFamily="18" charset="0"/>
              </a:rPr>
              <a:t>compute the connectivity of the entire image using </a:t>
            </a:r>
            <a:r>
              <a:rPr lang="en-US" altLang="zh-CN" sz="4400" b="0" dirty="0" smtClean="0">
                <a:latin typeface="Times New Roman" pitchFamily="18" charset="0"/>
                <a:cs typeface="Times New Roman" pitchFamily="18" charset="0"/>
              </a:rPr>
              <a:t>a cross </a:t>
            </a:r>
            <a:r>
              <a:rPr lang="en-US" altLang="zh-CN" sz="4400" b="0" dirty="0">
                <a:latin typeface="Times New Roman" pitchFamily="18" charset="0"/>
                <a:cs typeface="Times New Roman" pitchFamily="18" charset="0"/>
              </a:rPr>
              <a:t>template </a:t>
            </a:r>
            <a:r>
              <a:rPr lang="en-US" altLang="zh-CN" sz="4400" b="0" dirty="0" smtClean="0">
                <a:latin typeface="Times New Roman" pitchFamily="18" charset="0"/>
                <a:cs typeface="Times New Roman" pitchFamily="18" charset="0"/>
              </a:rPr>
              <a:t>to filter tiny line segments.</a:t>
            </a:r>
            <a:endParaRPr lang="en-US" altLang="zh-CN" sz="44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148912" y="27269373"/>
            <a:ext cx="14040000" cy="7756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7607" tIns="48794" rIns="97607" bIns="48794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  <a:lvl2pPr marL="592138" indent="-134938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2pPr>
            <a:lvl3pPr marL="1185863" indent="-271463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3pPr>
            <a:lvl4pPr marL="1778000" indent="-406400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4pPr>
            <a:lvl5pPr marL="2371725" indent="-542925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sz="3958" dirty="0">
                <a:solidFill>
                  <a:srgbClr val="F8F8F8"/>
                </a:solidFill>
              </a:rPr>
              <a:t>4. Data </a:t>
            </a:r>
            <a:r>
              <a:rPr lang="en-US" altLang="zh-CN" sz="4400" dirty="0">
                <a:solidFill>
                  <a:srgbClr val="F8F8F8"/>
                </a:solidFill>
              </a:rPr>
              <a:t>acquisition</a:t>
            </a:r>
            <a:r>
              <a:rPr lang="en-US" altLang="zh-CN" sz="3958" dirty="0">
                <a:solidFill>
                  <a:srgbClr val="F8F8F8"/>
                </a:solidFill>
              </a:rPr>
              <a:t> and Preprocessing</a:t>
            </a:r>
          </a:p>
        </p:txBody>
      </p:sp>
      <p:sp>
        <p:nvSpPr>
          <p:cNvPr id="42" name="Rectangle 50"/>
          <p:cNvSpPr>
            <a:spLocks noChangeArrowheads="1"/>
          </p:cNvSpPr>
          <p:nvPr/>
        </p:nvSpPr>
        <p:spPr bwMode="auto">
          <a:xfrm>
            <a:off x="208293" y="28045022"/>
            <a:ext cx="13915608" cy="456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7791" tIns="48896" rIns="97791" bIns="48896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  <a:lvl2pPr marL="592138" indent="-134938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2pPr>
            <a:lvl3pPr marL="1185863" indent="-271463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3pPr>
            <a:lvl4pPr marL="1778000" indent="-406400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4pPr>
            <a:lvl5pPr marL="2371725" indent="-542925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4400" b="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altLang="zh-CN" sz="4400" b="0" dirty="0">
                <a:latin typeface="Times New Roman" pitchFamily="18" charset="0"/>
                <a:cs typeface="Times New Roman" pitchFamily="18" charset="0"/>
              </a:rPr>
              <a:t>use two types of </a:t>
            </a:r>
            <a:r>
              <a:rPr lang="en-US" altLang="zh-CN" sz="4400" b="0" dirty="0" smtClean="0">
                <a:latin typeface="Times New Roman" pitchFamily="18" charset="0"/>
                <a:cs typeface="Times New Roman" pitchFamily="18" charset="0"/>
              </a:rPr>
              <a:t>data,</a:t>
            </a:r>
          </a:p>
          <a:p>
            <a:pPr marL="571500" indent="-5715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Synthetic 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altLang="zh-CN" sz="4400" b="0" dirty="0">
                <a:latin typeface="Times New Roman" pitchFamily="18" charset="0"/>
                <a:cs typeface="Times New Roman" pitchFamily="18" charset="0"/>
              </a:rPr>
              <a:t>from our simulation system. </a:t>
            </a:r>
            <a:endParaRPr lang="en-US" altLang="zh-CN" sz="4400" b="0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5715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Real 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4400" b="0" dirty="0">
                <a:latin typeface="Times New Roman" pitchFamily="18" charset="0"/>
                <a:cs typeface="Times New Roman" pitchFamily="18" charset="0"/>
              </a:rPr>
              <a:t> from clinical angiogram. </a:t>
            </a:r>
            <a:endParaRPr lang="en-US" altLang="zh-CN" sz="4400" b="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4400" b="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altLang="zh-CN" sz="4400" b="0" dirty="0">
                <a:latin typeface="Times New Roman" pitchFamily="18" charset="0"/>
                <a:cs typeface="Times New Roman" pitchFamily="18" charset="0"/>
              </a:rPr>
              <a:t>select one image from each view within mostly the same cardiac cycle and use them to reconstruct the vessels. </a:t>
            </a:r>
            <a:r>
              <a:rPr lang="en-US" altLang="zh-CN" sz="4400" b="0" dirty="0" smtClean="0">
                <a:latin typeface="Times New Roman" pitchFamily="18" charset="0"/>
                <a:cs typeface="Times New Roman" pitchFamily="18" charset="0"/>
              </a:rPr>
              <a:t>To enhance the images, we </a:t>
            </a:r>
            <a:r>
              <a:rPr lang="en-US" altLang="zh-CN" sz="4400" b="0" dirty="0">
                <a:latin typeface="Times New Roman" pitchFamily="18" charset="0"/>
                <a:cs typeface="Times New Roman" pitchFamily="18" charset="0"/>
              </a:rPr>
              <a:t>apply 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multi-scale </a:t>
            </a:r>
            <a:r>
              <a:rPr lang="en-US" altLang="zh-CN" sz="4400" dirty="0" err="1" smtClean="0">
                <a:latin typeface="Times New Roman" pitchFamily="18" charset="0"/>
                <a:cs typeface="Times New Roman" pitchFamily="18" charset="0"/>
              </a:rPr>
              <a:t>retinex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b="0" dirty="0" smtClean="0">
                <a:latin typeface="Times New Roman" pitchFamily="18" charset="0"/>
                <a:cs typeface="Times New Roman" pitchFamily="18" charset="0"/>
              </a:rPr>
              <a:t>method.</a:t>
            </a:r>
            <a:endParaRPr lang="en-US" altLang="zh-CN" sz="4400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950" y="5074470"/>
            <a:ext cx="3958255" cy="509965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88244" y="19188038"/>
            <a:ext cx="6364434" cy="1535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19746518" y="21204262"/>
                <a:ext cx="8767262" cy="15472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400" i="1" smtClean="0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4400" i="1">
                          <a:latin typeface="Cambria Math" panose="02040503050406030204" pitchFamily="18" charset="0"/>
                          <a:ea typeface="宋体" pitchFamily="2" charset="-122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m:t>𝑝</m:t>
                          </m:r>
                          <m:r>
                            <a:rPr lang="en-US" altLang="zh-CN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4400" i="1">
                          <a:latin typeface="Cambria Math" panose="02040503050406030204" pitchFamily="18" charset="0"/>
                          <a:ea typeface="宋体" pitchFamily="2" charset="-122"/>
                          <a:cs typeface="Times New Roman" pitchFamily="18" charset="0"/>
                        </a:rPr>
                        <m:t>+ </m:t>
                      </m:r>
                      <m:r>
                        <a:rPr lang="zh-CN" altLang="en-US" sz="4400" i="1">
                          <a:latin typeface="Cambria Math" panose="02040503050406030204" pitchFamily="18" charset="0"/>
                          <a:ea typeface="宋体" pitchFamily="2" charset="-122"/>
                          <a:cs typeface="Times New Roman" pitchFamily="18" charset="0"/>
                        </a:rPr>
                        <m:t>𝛼</m:t>
                      </m:r>
                      <m:r>
                        <a:rPr lang="en-US" altLang="zh-CN" sz="4400" i="1">
                          <a:latin typeface="Cambria Math" panose="02040503050406030204" pitchFamily="18" charset="0"/>
                          <a:ea typeface="宋体" pitchFamily="2" charset="-122"/>
                          <a:cs typeface="Times New Roman" pitchFamily="18" charset="0"/>
                        </a:rPr>
                        <m:t> </m:t>
                      </m:r>
                      <m:r>
                        <a:rPr lang="en-US" altLang="zh-CN" sz="4400" i="1">
                          <a:latin typeface="Cambria Math" panose="02040503050406030204" pitchFamily="18" charset="0"/>
                          <a:ea typeface="宋体" pitchFamily="2" charset="-122"/>
                          <a:cs typeface="Times New Roman" pitchFamily="18" charset="0"/>
                        </a:rPr>
                        <m:t>𝑚𝑖𝑛</m:t>
                      </m:r>
                      <m:sSub>
                        <m:sSubPr>
                          <m:ctrlPr>
                            <a:rPr lang="en-US" altLang="zh-CN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m:t>𝑝</m:t>
                          </m:r>
                          <m:r>
                            <a:rPr lang="en-US" altLang="zh-CN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m:t>,</m:t>
                          </m:r>
                          <m:r>
                            <a:rPr lang="en-US" altLang="zh-CN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lang="en-US" altLang="zh-CN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4400" i="1"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400" i="1"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4400" i="1"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4400" i="1"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400" i="1"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4400" i="1"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altLang="zh-CN" sz="4400" i="1">
                          <a:latin typeface="Cambria Math" panose="02040503050406030204" pitchFamily="18" charset="0"/>
                          <a:ea typeface="宋体" pitchFamily="2" charset="-122"/>
                          <a:cs typeface="Times New Roman" pitchFamily="18" charset="0"/>
                        </a:rPr>
                        <m:t>+</m:t>
                      </m:r>
                    </m:oMath>
                  </m:oMathPara>
                </a14:m>
                <a:endParaRPr lang="en-US" altLang="zh-CN" sz="4400" i="1" dirty="0" smtClean="0">
                  <a:latin typeface="Cambria Math" panose="02040503050406030204" pitchFamily="18" charset="0"/>
                  <a:ea typeface="宋体" pitchFamily="2" charset="-122"/>
                  <a:cs typeface="Times New Roman" pitchFamily="18" charset="0"/>
                </a:endParaRP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CN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m:t>1−</m:t>
                          </m:r>
                          <m:r>
                            <a:rPr lang="zh-CN" altLang="en-US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4400" i="1">
                          <a:latin typeface="Cambria Math" panose="02040503050406030204" pitchFamily="18" charset="0"/>
                          <a:ea typeface="宋体" pitchFamily="2" charset="-122"/>
                          <a:cs typeface="Times New Roman" pitchFamily="18" charset="0"/>
                        </a:rPr>
                        <m:t>𝑉</m:t>
                      </m:r>
                      <m:r>
                        <a:rPr lang="en-US" altLang="zh-CN" sz="4400" i="1">
                          <a:latin typeface="Cambria Math" panose="02040503050406030204" pitchFamily="18" charset="0"/>
                          <a:ea typeface="宋体" pitchFamily="2" charset="-122"/>
                          <a:cs typeface="Times New Roman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altLang="zh-CN" sz="4400" i="1">
                          <a:latin typeface="Cambria Math" panose="02040503050406030204" pitchFamily="18" charset="0"/>
                          <a:ea typeface="宋体" pitchFamily="2" charset="-122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4400" dirty="0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6518" y="21204262"/>
                <a:ext cx="8767262" cy="154728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133012" y="37206477"/>
            <a:ext cx="14040000" cy="7756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7607" tIns="48794" rIns="97607" bIns="48794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  <a:lvl2pPr marL="592138" indent="-134938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2pPr>
            <a:lvl3pPr marL="1185863" indent="-271463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3pPr>
            <a:lvl4pPr marL="1778000" indent="-406400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4pPr>
            <a:lvl5pPr marL="2371725" indent="-542925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sz="3958" dirty="0">
                <a:solidFill>
                  <a:srgbClr val="F8F8F8"/>
                </a:solidFill>
              </a:rPr>
              <a:t>6. </a:t>
            </a:r>
            <a:r>
              <a:rPr lang="en-US" altLang="zh-CN" sz="4400" dirty="0">
                <a:solidFill>
                  <a:srgbClr val="F8F8F8"/>
                </a:solidFill>
              </a:rPr>
              <a:t>Centerline</a:t>
            </a:r>
            <a:r>
              <a:rPr lang="en-US" altLang="zh-CN" sz="3958" dirty="0">
                <a:solidFill>
                  <a:srgbClr val="F8F8F8"/>
                </a:solidFill>
              </a:rPr>
              <a:t> Tracking</a:t>
            </a:r>
          </a:p>
        </p:txBody>
      </p:sp>
      <p:sp>
        <p:nvSpPr>
          <p:cNvPr id="46" name="矩形 45"/>
          <p:cNvSpPr>
            <a:spLocks noChangeArrowheads="1"/>
          </p:cNvSpPr>
          <p:nvPr/>
        </p:nvSpPr>
        <p:spPr bwMode="auto">
          <a:xfrm>
            <a:off x="201249" y="37988776"/>
            <a:ext cx="13980354" cy="307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  <a:lvl2pPr marL="592138" indent="-134938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2pPr>
            <a:lvl3pPr marL="1185863" indent="-271463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3pPr>
            <a:lvl4pPr marL="1778000" indent="-406400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4pPr>
            <a:lvl5pPr marL="2371725" indent="-542925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4400" b="0" dirty="0" smtClean="0">
                <a:latin typeface="Times New Roman" pitchFamily="18" charset="0"/>
                <a:cs typeface="Times New Roman" pitchFamily="18" charset="0"/>
              </a:rPr>
              <a:t>Using the binary </a:t>
            </a:r>
            <a:r>
              <a:rPr lang="en-US" altLang="zh-CN" sz="4400" b="0" dirty="0">
                <a:latin typeface="Times New Roman" pitchFamily="18" charset="0"/>
                <a:cs typeface="Times New Roman" pitchFamily="18" charset="0"/>
              </a:rPr>
              <a:t>images of vascular </a:t>
            </a:r>
            <a:r>
              <a:rPr lang="en-US" altLang="zh-CN" sz="4400" b="0" dirty="0" smtClean="0">
                <a:latin typeface="Times New Roman" pitchFamily="18" charset="0"/>
                <a:cs typeface="Times New Roman" pitchFamily="18" charset="0"/>
              </a:rPr>
              <a:t>structures, </a:t>
            </a:r>
            <a:r>
              <a:rPr lang="en-US" altLang="zh-CN" sz="4400" b="0" dirty="0">
                <a:latin typeface="Times New Roman" pitchFamily="18" charset="0"/>
                <a:cs typeface="Times New Roman" pitchFamily="18" charset="0"/>
              </a:rPr>
              <a:t>we apply the centerline extraction method using 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multi-stencils fast marching (MSFM). </a:t>
            </a:r>
            <a:r>
              <a:rPr lang="en-US" altLang="zh-CN" sz="4400" b="0" dirty="0" smtClean="0">
                <a:latin typeface="Times New Roman" pitchFamily="18" charset="0"/>
                <a:cs typeface="Times New Roman" pitchFamily="18" charset="0"/>
              </a:rPr>
              <a:t>Also, we obtain the vessel contours to compute the diameters at each centerline point.</a:t>
            </a:r>
            <a:endParaRPr lang="en-US" altLang="zh-CN" sz="44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14580000" y="37278485"/>
            <a:ext cx="14040000" cy="7756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7607" tIns="48794" rIns="97607" bIns="48794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  <a:lvl2pPr marL="592138" indent="-134938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2pPr>
            <a:lvl3pPr marL="1185863" indent="-271463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3pPr>
            <a:lvl4pPr marL="1778000" indent="-406400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4pPr>
            <a:lvl5pPr marL="2371725" indent="-542925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sz="3958" dirty="0">
                <a:solidFill>
                  <a:srgbClr val="F8F8F8"/>
                </a:solidFill>
              </a:rPr>
              <a:t>9. </a:t>
            </a:r>
            <a:r>
              <a:rPr lang="en-US" altLang="zh-CN" sz="4400" dirty="0">
                <a:solidFill>
                  <a:srgbClr val="F8F8F8"/>
                </a:solidFill>
              </a:rPr>
              <a:t>Acknowledgment</a:t>
            </a:r>
            <a:endParaRPr lang="en-US" altLang="zh-CN" sz="3958" dirty="0">
              <a:solidFill>
                <a:srgbClr val="F8F8F8"/>
              </a:solidFill>
            </a:endParaRPr>
          </a:p>
        </p:txBody>
      </p:sp>
      <p:sp>
        <p:nvSpPr>
          <p:cNvPr id="48" name="矩形 47"/>
          <p:cNvSpPr>
            <a:spLocks noChangeArrowheads="1"/>
          </p:cNvSpPr>
          <p:nvPr/>
        </p:nvSpPr>
        <p:spPr bwMode="auto">
          <a:xfrm>
            <a:off x="14580000" y="38054134"/>
            <a:ext cx="14005788" cy="3017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  <a:lvl2pPr marL="592138" indent="-134938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2pPr>
            <a:lvl3pPr marL="1185863" indent="-271463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3pPr>
            <a:lvl4pPr marL="1778000" indent="-406400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4pPr>
            <a:lvl5pPr marL="2371725" indent="-542925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4400" b="0" dirty="0">
                <a:latin typeface="Times New Roman" pitchFamily="18" charset="0"/>
                <a:cs typeface="Times New Roman" pitchFamily="18" charset="0"/>
              </a:rPr>
              <a:t>This work </a:t>
            </a:r>
            <a:r>
              <a:rPr lang="en-US" altLang="zh-CN" sz="4400" b="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altLang="zh-CN" sz="4400" b="0" dirty="0">
                <a:latin typeface="Times New Roman" pitchFamily="18" charset="0"/>
                <a:cs typeface="Times New Roman" pitchFamily="18" charset="0"/>
              </a:rPr>
              <a:t>supported by National Natural Science Foundation of China (No. 61190120, 61190121, 61190125, 61300067, and 61300068) and National Science Foundation of USA (No. IIS-0949467, IIS-1047715, and IIS-1049448).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6251" y="23652534"/>
            <a:ext cx="13819654" cy="7649548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3106" y="32795346"/>
            <a:ext cx="9972682" cy="4405850"/>
          </a:xfrm>
          <a:prstGeom prst="rect">
            <a:avLst/>
          </a:prstGeom>
        </p:spPr>
      </p:pic>
      <p:sp>
        <p:nvSpPr>
          <p:cNvPr id="50" name="矩形 49"/>
          <p:cNvSpPr/>
          <p:nvPr/>
        </p:nvSpPr>
        <p:spPr>
          <a:xfrm>
            <a:off x="14616236" y="31213374"/>
            <a:ext cx="13970122" cy="158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yellow lines indicate 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reconstructed 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skeleton </a:t>
            </a: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 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lines </a:t>
            </a: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 truth </a:t>
            </a: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got 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our platform. 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4609280" y="16908442"/>
                <a:ext cx="13904500" cy="16970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71500" indent="-5715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𝑝</m:t>
                        </m:r>
                        <m: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,</m:t>
                        </m:r>
                        <m: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sz="4400" i="1"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4400" i="1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sz="4400" i="1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zh-CN" altLang="en-US" sz="4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4400" dirty="0" smtClean="0">
                    <a:latin typeface="Times New Roman" pitchFamily="18" charset="0"/>
                    <a:cs typeface="Times New Roman" pitchFamily="18" charset="0"/>
                  </a:rPr>
                  <a:t>is </a:t>
                </a:r>
                <a:r>
                  <a:rPr lang="en-US" altLang="zh-CN" sz="4400" dirty="0"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en-US" altLang="zh-CN" sz="4400" b="1" dirty="0">
                    <a:latin typeface="Times New Roman" pitchFamily="18" charset="0"/>
                    <a:cs typeface="Times New Roman" pitchFamily="18" charset="0"/>
                  </a:rPr>
                  <a:t>Euclidean distance </a:t>
                </a:r>
                <a:r>
                  <a:rPr lang="en-US" altLang="zh-CN" sz="4400" dirty="0">
                    <a:latin typeface="Times New Roman" pitchFamily="18" charset="0"/>
                    <a:cs typeface="Times New Roman" pitchFamily="18" charset="0"/>
                  </a:rPr>
                  <a:t>between point </a:t>
                </a:r>
                <a14:m>
                  <m:oMath xmlns:m="http://schemas.openxmlformats.org/officeDocument/2006/math">
                    <m:r>
                      <a:rPr lang="en-US" altLang="zh-CN" sz="4400" i="1">
                        <a:latin typeface="Cambria Math" panose="02040503050406030204" pitchFamily="18" charset="0"/>
                        <a:cs typeface="Times New Roman" pitchFamily="18" charset="0"/>
                      </a:rPr>
                      <m:t>𝑝</m:t>
                    </m:r>
                    <m:r>
                      <a:rPr lang="en-US" altLang="zh-CN" sz="4400" i="1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4400" i="1">
                        <a:latin typeface="Cambria Math" panose="02040503050406030204" pitchFamily="18" charset="0"/>
                        <a:cs typeface="Times New Roman" pitchFamily="18" charset="0"/>
                      </a:rPr>
                      <m:t>𝑞</m:t>
                    </m:r>
                  </m:oMath>
                </a14:m>
                <a:r>
                  <a:rPr lang="en-US" altLang="zh-CN" sz="4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571500" indent="-5715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4400" i="1"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4400" i="1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zh-CN" altLang="en-US" sz="4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4400" dirty="0" smtClean="0">
                    <a:latin typeface="Times New Roman" pitchFamily="18" charset="0"/>
                    <a:cs typeface="Times New Roman" pitchFamily="18" charset="0"/>
                  </a:rPr>
                  <a:t>is </a:t>
                </a:r>
                <a:r>
                  <a:rPr lang="en-US" altLang="zh-CN" sz="4400" dirty="0"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en-US" altLang="zh-CN" sz="4400" b="1" dirty="0">
                    <a:latin typeface="Times New Roman" pitchFamily="18" charset="0"/>
                    <a:cs typeface="Times New Roman" pitchFamily="18" charset="0"/>
                  </a:rPr>
                  <a:t>color consistency</a:t>
                </a:r>
                <a:r>
                  <a:rPr lang="en-US" altLang="zh-CN" sz="44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zh-CN" altLang="en-US" sz="4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9280" y="16908442"/>
                <a:ext cx="13904500" cy="1697003"/>
              </a:xfrm>
              <a:prstGeom prst="rect">
                <a:avLst/>
              </a:prstGeom>
              <a:blipFill rotWithShape="1">
                <a:blip r:embed="rId11"/>
                <a:stretch>
                  <a:fillRect t="-4317" b="-12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14612707" y="33085577"/>
            <a:ext cx="4540033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clinical data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views 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results 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found </a:t>
            </a: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the right.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760252" y="21060246"/>
            <a:ext cx="4367990" cy="1559997"/>
          </a:xfrm>
          <a:prstGeom prst="rect">
            <a:avLst/>
          </a:prstGeom>
        </p:spPr>
      </p:pic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14580000" y="4320000"/>
            <a:ext cx="14040000" cy="7776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7607" tIns="48794" rIns="97607" bIns="48794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  <a:lvl2pPr marL="592138" indent="-134938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2pPr>
            <a:lvl3pPr marL="1185863" indent="-271463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3pPr>
            <a:lvl4pPr marL="1778000" indent="-406400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4pPr>
            <a:lvl5pPr marL="2371725" indent="-542925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sz="3958" dirty="0">
                <a:solidFill>
                  <a:srgbClr val="F8F8F8"/>
                </a:solidFill>
              </a:rPr>
              <a:t>7. 3D </a:t>
            </a:r>
            <a:r>
              <a:rPr lang="en-US" altLang="zh-CN" sz="4400" dirty="0">
                <a:solidFill>
                  <a:srgbClr val="F8F8F8"/>
                </a:solidFill>
              </a:rPr>
              <a:t>Reconstruction</a:t>
            </a:r>
            <a:r>
              <a:rPr lang="en-US" altLang="zh-CN" sz="3958" dirty="0">
                <a:solidFill>
                  <a:srgbClr val="F8F8F8"/>
                </a:solidFill>
              </a:rPr>
              <a:t> of Coronary Arteries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8589205" y="5054171"/>
                <a:ext cx="9505056" cy="5996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4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foundation of our method is,</a:t>
                </a:r>
              </a:p>
              <a:p>
                <a:pPr marL="571500" indent="-5715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4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</a:t>
                </a:r>
                <a:r>
                  <a:rPr lang="en-US" altLang="zh-CN" sz="4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three</a:t>
                </a:r>
                <a:r>
                  <a:rPr lang="en-US" altLang="zh-CN" sz="4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view  images of the </a:t>
                </a:r>
                <a:r>
                  <a:rPr lang="en-US" altLang="zh-CN" sz="4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same cardiac cycle</a:t>
                </a:r>
              </a:p>
              <a:p>
                <a:pPr marL="571500" indent="-5715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4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 image with </a:t>
                </a:r>
                <a:r>
                  <a:rPr lang="en-US" altLang="zh-CN" sz="4400" b="1" dirty="0">
                    <a:latin typeface="Times New Roman" pitchFamily="18" charset="0"/>
                    <a:cs typeface="Times New Roman" pitchFamily="18" charset="0"/>
                  </a:rPr>
                  <a:t>least foreshortening and overlap</a:t>
                </a:r>
                <a:r>
                  <a:rPr lang="en-US" altLang="zh-CN" sz="4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4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reference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4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71500" indent="-5715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4400" dirty="0">
                    <a:latin typeface="Times New Roman" pitchFamily="18" charset="0"/>
                    <a:cs typeface="Times New Roman" pitchFamily="18" charset="0"/>
                  </a:rPr>
                  <a:t>The 3D space </a:t>
                </a:r>
                <a:r>
                  <a:rPr lang="en-US" altLang="zh-CN" sz="4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between optical-center and intensifier is </a:t>
                </a:r>
                <a:r>
                  <a:rPr lang="en-US" altLang="zh-CN" sz="4400" dirty="0">
                    <a:latin typeface="Times New Roman" pitchFamily="18" charset="0"/>
                    <a:cs typeface="Times New Roman" pitchFamily="18" charset="0"/>
                  </a:rPr>
                  <a:t>divided into </a:t>
                </a:r>
                <a:r>
                  <a:rPr lang="en-US" altLang="zh-CN" sz="4400" b="1" dirty="0">
                    <a:latin typeface="Times New Roman" pitchFamily="18" charset="0"/>
                    <a:cs typeface="Times New Roman" pitchFamily="18" charset="0"/>
                  </a:rPr>
                  <a:t>3D </a:t>
                </a:r>
                <a:r>
                  <a:rPr lang="en-US" altLang="zh-CN" sz="4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slices</a:t>
                </a:r>
                <a:r>
                  <a:rPr lang="en-US" altLang="zh-CN" sz="4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4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𝑙</m:t>
                    </m:r>
                    <m:r>
                      <a:rPr lang="en-US" altLang="zh-CN" sz="4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4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4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4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4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4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4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4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4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endParaRPr lang="zh-CN" altLang="en-US" sz="4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9205" y="5054171"/>
                <a:ext cx="9505056" cy="5996963"/>
              </a:xfrm>
              <a:prstGeom prst="rect">
                <a:avLst/>
              </a:prstGeom>
              <a:blipFill rotWithShape="0">
                <a:blip r:embed="rId13"/>
                <a:stretch>
                  <a:fillRect l="-2564" t="-1728" r="-2179" b="-3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14706251" y="10963247"/>
                <a:ext cx="13826653" cy="1528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4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Then, </a:t>
                </a:r>
                <a:r>
                  <a:rPr lang="en-US" altLang="zh-CN" sz="4400" dirty="0">
                    <a:latin typeface="Times New Roman" pitchFamily="18" charset="0"/>
                    <a:cs typeface="Times New Roman" pitchFamily="18" charset="0"/>
                  </a:rPr>
                  <a:t>for a given pixel </a:t>
                </a:r>
                <a14:m>
                  <m:oMath xmlns:m="http://schemas.openxmlformats.org/officeDocument/2006/math">
                    <m:r>
                      <a:rPr lang="en-US" altLang="zh-CN" sz="44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𝑝</m:t>
                    </m:r>
                  </m:oMath>
                </a14:m>
                <a:r>
                  <a:rPr lang="en-US" altLang="zh-CN" sz="4400" dirty="0">
                    <a:latin typeface="Times New Roman" pitchFamily="18" charset="0"/>
                    <a:cs typeface="Times New Roman" pitchFamily="18" charset="0"/>
                  </a:rPr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4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4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4400" dirty="0">
                    <a:latin typeface="Times New Roman" pitchFamily="18" charset="0"/>
                    <a:cs typeface="Times New Roman" pitchFamily="18" charset="0"/>
                  </a:rPr>
                  <a:t> , the pair </a:t>
                </a:r>
                <a14:m>
                  <m:oMath xmlns:m="http://schemas.openxmlformats.org/officeDocument/2006/math">
                    <m:r>
                      <a:rPr lang="en-US" altLang="zh-CN" sz="4400" i="1"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altLang="zh-CN" sz="4400" i="1">
                        <a:latin typeface="Cambria Math" panose="02040503050406030204" pitchFamily="18" charset="0"/>
                        <a:cs typeface="Times New Roman" pitchFamily="18" charset="0"/>
                      </a:rPr>
                      <m:t>𝑝</m:t>
                    </m:r>
                    <m:r>
                      <a:rPr lang="en-US" altLang="zh-CN" sz="4400" i="1">
                        <a:latin typeface="Cambria Math" panose="02040503050406030204" pitchFamily="18" charset="0"/>
                        <a:cs typeface="Times New Roman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4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4400" i="1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zh-CN" sz="4400" dirty="0">
                    <a:latin typeface="Times New Roman" pitchFamily="18" charset="0"/>
                    <a:cs typeface="Times New Roman" pitchFamily="18" charset="0"/>
                  </a:rPr>
                  <a:t> uniquely identifies a point in 3D space. </a:t>
                </a:r>
                <a:r>
                  <a:rPr lang="en-US" altLang="zh-CN" sz="4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</a:t>
                </a:r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6251" y="10963247"/>
                <a:ext cx="13826653" cy="1528047"/>
              </a:xfrm>
              <a:prstGeom prst="rect">
                <a:avLst/>
              </a:prstGeom>
              <a:blipFill rotWithShape="0">
                <a:blip r:embed="rId14"/>
                <a:stretch>
                  <a:fillRect l="-1763" t="-6773" b="-183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4609280" y="15875670"/>
                <a:ext cx="13990496" cy="881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4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Energy Equation, </a:t>
                </a:r>
                <a14:m>
                  <m:oMath xmlns:m="http://schemas.openxmlformats.org/officeDocument/2006/math">
                    <m:r>
                      <a:rPr lang="en-US" altLang="zh-CN" sz="4000" i="1">
                        <a:latin typeface="Cambria Math" panose="02040503050406030204" pitchFamily="18" charset="0"/>
                        <a:cs typeface="Times New Roman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4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 sz="4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sz="4000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4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4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𝑝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∈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𝑃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4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4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</m:t>
                        </m:r>
                        <m:r>
                          <a:rPr lang="zh-CN" altLang="en-US" sz="4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𝜆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zh-CN" altLang="en-US" sz="4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4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𝑝</m:t>
                            </m:r>
                            <m:r>
                              <a:rPr lang="en-US" altLang="zh-CN" sz="4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,</m:t>
                            </m:r>
                            <m:r>
                              <a:rPr lang="en-US" altLang="zh-CN" sz="4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𝑞</m:t>
                            </m:r>
                            <m:r>
                              <a:rPr lang="en-US" altLang="zh-CN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∈</m:t>
                            </m:r>
                            <m:r>
                              <a:rPr lang="en-US" altLang="zh-CN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𝑁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𝑝</m:t>
                                </m:r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,</m:t>
                                </m:r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altLang="zh-CN" sz="4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altLang="zh-CN" sz="4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altLang="zh-CN" sz="4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zh-CN" alt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9280" y="15875670"/>
                <a:ext cx="13990496" cy="881139"/>
              </a:xfrm>
              <a:prstGeom prst="rect">
                <a:avLst/>
              </a:prstGeom>
              <a:blipFill rotWithShape="0">
                <a:blip r:embed="rId15"/>
                <a:stretch>
                  <a:fillRect l="-1786" t="-8276" b="-24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240972" y="19044022"/>
            <a:ext cx="7358804" cy="1788682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4609280" y="13644252"/>
            <a:ext cx="140107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altLang="zh-CN" sz="4400" b="1" dirty="0" smtClean="0">
                <a:latin typeface="Times New Roman" pitchFamily="18" charset="0"/>
                <a:cs typeface="Times New Roman" pitchFamily="18" charset="0"/>
              </a:rPr>
              <a:t>energy </a:t>
            </a:r>
            <a:r>
              <a:rPr lang="en-US" altLang="zh-CN" sz="4400" b="1" dirty="0">
                <a:latin typeface="Times New Roman" pitchFamily="18" charset="0"/>
                <a:cs typeface="Times New Roman" pitchFamily="18" charset="0"/>
              </a:rPr>
              <a:t>minimization problem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considering </a:t>
            </a:r>
            <a:r>
              <a:rPr lang="en-US" altLang="zh-CN" sz="4400" b="1" dirty="0">
                <a:latin typeface="Times New Roman" pitchFamily="18" charset="0"/>
                <a:cs typeface="Times New Roman" pitchFamily="18" charset="0"/>
              </a:rPr>
              <a:t>connectivity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zh-CN" sz="4400" b="1" dirty="0">
                <a:latin typeface="Times New Roman" pitchFamily="18" charset="0"/>
                <a:cs typeface="Times New Roman" pitchFamily="18" charset="0"/>
              </a:rPr>
              <a:t>topological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structures. We use </a:t>
            </a: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Belief Propagation(BP) 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solve this problem. 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14832260" y="12729965"/>
                <a:ext cx="1337577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altLang="zh-CN" sz="440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altLang="zh-CN" sz="440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440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𝑟𝑒𝑐𝑜𝑛𝑠𝑡𝑟𝑢𝑐𝑡𝑖𝑜𝑛</m:t>
                      </m:r>
                      <m:r>
                        <a:rPr lang="en-US" altLang="zh-CN" sz="4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4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𝑐𝑜𝑛𝑣𝑒𝑟𝑡𝑠</m:t>
                      </m:r>
                      <m:r>
                        <a:rPr lang="en-US" altLang="zh-CN" sz="4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4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𝑡𝑜</m:t>
                      </m:r>
                      <m:r>
                        <a:rPr lang="en-US" altLang="zh-CN" sz="4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4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𝑎𝑠𝑠𝑖𝑔𝑛</m:t>
                      </m:r>
                      <m:r>
                        <a:rPr lang="en-US" altLang="zh-CN" sz="4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4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4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4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4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4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𝑡𝑜</m:t>
                      </m:r>
                      <m:r>
                        <a:rPr lang="en-US" altLang="zh-CN" sz="4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4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𝑒𝑎𝑐h</m:t>
                      </m:r>
                      <m:r>
                        <a:rPr lang="en-US" altLang="zh-CN" sz="4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4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4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4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𝑜𝑛</m:t>
                      </m:r>
                      <m:r>
                        <a:rPr lang="en-US" altLang="zh-CN" sz="4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4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4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4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4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2260" y="12729965"/>
                <a:ext cx="13375775" cy="769441"/>
              </a:xfrm>
              <a:prstGeom prst="rect">
                <a:avLst/>
              </a:prstGeom>
              <a:blipFill rotWithShape="0">
                <a:blip r:embed="rId17"/>
                <a:stretch>
                  <a:fillRect r="-2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20952940" y="19548078"/>
            <a:ext cx="188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,</a:t>
            </a:r>
            <a:endParaRPr lang="zh-CN" altLang="en-US" sz="4400" dirty="0"/>
          </a:p>
        </p:txBody>
      </p:sp>
      <p:sp>
        <p:nvSpPr>
          <p:cNvPr id="51" name="文本框 50"/>
          <p:cNvSpPr txBox="1"/>
          <p:nvPr/>
        </p:nvSpPr>
        <p:spPr>
          <a:xfrm>
            <a:off x="19108462" y="21493389"/>
            <a:ext cx="188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,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31833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559</Words>
  <Application>Microsoft Office PowerPoint</Application>
  <PresentationFormat>自定义</PresentationFormat>
  <Paragraphs>47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宋体</vt:lpstr>
      <vt:lpstr>Arial</vt:lpstr>
      <vt:lpstr>Arial Narrow</vt:lpstr>
      <vt:lpstr>Calibri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lishuai</dc:creator>
  <cp:lastModifiedBy>Xinglongliu</cp:lastModifiedBy>
  <cp:revision>150</cp:revision>
  <dcterms:created xsi:type="dcterms:W3CDTF">2013-09-10T03:38:38Z</dcterms:created>
  <dcterms:modified xsi:type="dcterms:W3CDTF">2013-10-31T15:11:17Z</dcterms:modified>
</cp:coreProperties>
</file>