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4925000" cy="41044813"/>
  <p:notesSz cx="6858000" cy="9144000"/>
  <p:defaultTextStyle>
    <a:defPPr>
      <a:defRPr lang="zh-CN"/>
    </a:defPPr>
    <a:lvl1pPr marL="0" algn="l" defTabSz="4340930" rtl="0" eaLnBrk="1" latinLnBrk="0" hangingPunct="1">
      <a:defRPr sz="8600" kern="1200">
        <a:solidFill>
          <a:schemeClr val="tx1"/>
        </a:solidFill>
        <a:latin typeface="+mn-lt"/>
        <a:ea typeface="+mn-ea"/>
        <a:cs typeface="+mn-cs"/>
      </a:defRPr>
    </a:lvl1pPr>
    <a:lvl2pPr marL="2170465" algn="l" defTabSz="4340930" rtl="0" eaLnBrk="1" latinLnBrk="0" hangingPunct="1">
      <a:defRPr sz="8600" kern="1200">
        <a:solidFill>
          <a:schemeClr val="tx1"/>
        </a:solidFill>
        <a:latin typeface="+mn-lt"/>
        <a:ea typeface="+mn-ea"/>
        <a:cs typeface="+mn-cs"/>
      </a:defRPr>
    </a:lvl2pPr>
    <a:lvl3pPr marL="4340930" algn="l" defTabSz="4340930" rtl="0" eaLnBrk="1" latinLnBrk="0" hangingPunct="1">
      <a:defRPr sz="8600" kern="1200">
        <a:solidFill>
          <a:schemeClr val="tx1"/>
        </a:solidFill>
        <a:latin typeface="+mn-lt"/>
        <a:ea typeface="+mn-ea"/>
        <a:cs typeface="+mn-cs"/>
      </a:defRPr>
    </a:lvl3pPr>
    <a:lvl4pPr marL="6511394" algn="l" defTabSz="4340930" rtl="0" eaLnBrk="1" latinLnBrk="0" hangingPunct="1">
      <a:defRPr sz="8600" kern="1200">
        <a:solidFill>
          <a:schemeClr val="tx1"/>
        </a:solidFill>
        <a:latin typeface="+mn-lt"/>
        <a:ea typeface="+mn-ea"/>
        <a:cs typeface="+mn-cs"/>
      </a:defRPr>
    </a:lvl4pPr>
    <a:lvl5pPr marL="8681859" algn="l" defTabSz="4340930" rtl="0" eaLnBrk="1" latinLnBrk="0" hangingPunct="1">
      <a:defRPr sz="8600" kern="1200">
        <a:solidFill>
          <a:schemeClr val="tx1"/>
        </a:solidFill>
        <a:latin typeface="+mn-lt"/>
        <a:ea typeface="+mn-ea"/>
        <a:cs typeface="+mn-cs"/>
      </a:defRPr>
    </a:lvl5pPr>
    <a:lvl6pPr marL="10852324" algn="l" defTabSz="4340930" rtl="0" eaLnBrk="1" latinLnBrk="0" hangingPunct="1">
      <a:defRPr sz="8600" kern="1200">
        <a:solidFill>
          <a:schemeClr val="tx1"/>
        </a:solidFill>
        <a:latin typeface="+mn-lt"/>
        <a:ea typeface="+mn-ea"/>
        <a:cs typeface="+mn-cs"/>
      </a:defRPr>
    </a:lvl6pPr>
    <a:lvl7pPr marL="13022789" algn="l" defTabSz="4340930" rtl="0" eaLnBrk="1" latinLnBrk="0" hangingPunct="1">
      <a:defRPr sz="8600" kern="1200">
        <a:solidFill>
          <a:schemeClr val="tx1"/>
        </a:solidFill>
        <a:latin typeface="+mn-lt"/>
        <a:ea typeface="+mn-ea"/>
        <a:cs typeface="+mn-cs"/>
      </a:defRPr>
    </a:lvl7pPr>
    <a:lvl8pPr marL="15193254" algn="l" defTabSz="4340930" rtl="0" eaLnBrk="1" latinLnBrk="0" hangingPunct="1">
      <a:defRPr sz="8600" kern="1200">
        <a:solidFill>
          <a:schemeClr val="tx1"/>
        </a:solidFill>
        <a:latin typeface="+mn-lt"/>
        <a:ea typeface="+mn-ea"/>
        <a:cs typeface="+mn-cs"/>
      </a:defRPr>
    </a:lvl8pPr>
    <a:lvl9pPr marL="17363718" algn="l" defTabSz="434093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318" y="4830"/>
      </p:cViewPr>
      <p:guideLst>
        <p:guide orient="horz" pos="12928"/>
        <p:guide pos="1100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12238E-EE9B-4988-92B9-5C23F390C3E7}" type="datetimeFigureOut">
              <a:rPr lang="zh-CN" altLang="en-US" smtClean="0"/>
              <a:pPr/>
              <a:t>2013-09-11</a:t>
            </a:fld>
            <a:endParaRPr lang="zh-CN" altLang="en-US"/>
          </a:p>
        </p:txBody>
      </p:sp>
      <p:sp>
        <p:nvSpPr>
          <p:cNvPr id="4" name="幻灯片图像占位符 3"/>
          <p:cNvSpPr>
            <a:spLocks noGrp="1" noRot="1" noChangeAspect="1"/>
          </p:cNvSpPr>
          <p:nvPr>
            <p:ph type="sldImg" idx="2"/>
          </p:nvPr>
        </p:nvSpPr>
        <p:spPr>
          <a:xfrm>
            <a:off x="1970088" y="685800"/>
            <a:ext cx="2917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CBB2F2-5C9E-420B-A7E8-6B5AA806B5F6}" type="slidenum">
              <a:rPr lang="zh-CN" altLang="en-US" smtClean="0"/>
              <a:pPr/>
              <a:t>‹#›</a:t>
            </a:fld>
            <a:endParaRPr lang="zh-CN" altLang="en-US"/>
          </a:p>
        </p:txBody>
      </p:sp>
    </p:spTree>
    <p:extLst>
      <p:ext uri="{BB962C8B-B14F-4D97-AF65-F5344CB8AC3E}">
        <p14:creationId xmlns:p14="http://schemas.microsoft.com/office/powerpoint/2010/main" xmlns="" val="3469779167"/>
      </p:ext>
    </p:extLst>
  </p:cSld>
  <p:clrMap bg1="lt1" tx1="dk1" bg2="lt2" tx2="dk2" accent1="accent1" accent2="accent2" accent3="accent3" accent4="accent4" accent5="accent5" accent6="accent6" hlink="hlink" folHlink="folHlink"/>
  <p:notesStyle>
    <a:lvl1pPr marL="0" algn="l" defTabSz="4340930" rtl="0" eaLnBrk="1" latinLnBrk="0" hangingPunct="1">
      <a:defRPr sz="5700" kern="1200">
        <a:solidFill>
          <a:schemeClr val="tx1"/>
        </a:solidFill>
        <a:latin typeface="+mn-lt"/>
        <a:ea typeface="+mn-ea"/>
        <a:cs typeface="+mn-cs"/>
      </a:defRPr>
    </a:lvl1pPr>
    <a:lvl2pPr marL="2170465" algn="l" defTabSz="4340930" rtl="0" eaLnBrk="1" latinLnBrk="0" hangingPunct="1">
      <a:defRPr sz="5700" kern="1200">
        <a:solidFill>
          <a:schemeClr val="tx1"/>
        </a:solidFill>
        <a:latin typeface="+mn-lt"/>
        <a:ea typeface="+mn-ea"/>
        <a:cs typeface="+mn-cs"/>
      </a:defRPr>
    </a:lvl2pPr>
    <a:lvl3pPr marL="4340930" algn="l" defTabSz="4340930" rtl="0" eaLnBrk="1" latinLnBrk="0" hangingPunct="1">
      <a:defRPr sz="5700" kern="1200">
        <a:solidFill>
          <a:schemeClr val="tx1"/>
        </a:solidFill>
        <a:latin typeface="+mn-lt"/>
        <a:ea typeface="+mn-ea"/>
        <a:cs typeface="+mn-cs"/>
      </a:defRPr>
    </a:lvl3pPr>
    <a:lvl4pPr marL="6511394" algn="l" defTabSz="4340930" rtl="0" eaLnBrk="1" latinLnBrk="0" hangingPunct="1">
      <a:defRPr sz="5700" kern="1200">
        <a:solidFill>
          <a:schemeClr val="tx1"/>
        </a:solidFill>
        <a:latin typeface="+mn-lt"/>
        <a:ea typeface="+mn-ea"/>
        <a:cs typeface="+mn-cs"/>
      </a:defRPr>
    </a:lvl4pPr>
    <a:lvl5pPr marL="8681859" algn="l" defTabSz="4340930" rtl="0" eaLnBrk="1" latinLnBrk="0" hangingPunct="1">
      <a:defRPr sz="5700" kern="1200">
        <a:solidFill>
          <a:schemeClr val="tx1"/>
        </a:solidFill>
        <a:latin typeface="+mn-lt"/>
        <a:ea typeface="+mn-ea"/>
        <a:cs typeface="+mn-cs"/>
      </a:defRPr>
    </a:lvl5pPr>
    <a:lvl6pPr marL="10852324" algn="l" defTabSz="4340930" rtl="0" eaLnBrk="1" latinLnBrk="0" hangingPunct="1">
      <a:defRPr sz="5700" kern="1200">
        <a:solidFill>
          <a:schemeClr val="tx1"/>
        </a:solidFill>
        <a:latin typeface="+mn-lt"/>
        <a:ea typeface="+mn-ea"/>
        <a:cs typeface="+mn-cs"/>
      </a:defRPr>
    </a:lvl6pPr>
    <a:lvl7pPr marL="13022789" algn="l" defTabSz="4340930" rtl="0" eaLnBrk="1" latinLnBrk="0" hangingPunct="1">
      <a:defRPr sz="5700" kern="1200">
        <a:solidFill>
          <a:schemeClr val="tx1"/>
        </a:solidFill>
        <a:latin typeface="+mn-lt"/>
        <a:ea typeface="+mn-ea"/>
        <a:cs typeface="+mn-cs"/>
      </a:defRPr>
    </a:lvl7pPr>
    <a:lvl8pPr marL="15193254" algn="l" defTabSz="4340930" rtl="0" eaLnBrk="1" latinLnBrk="0" hangingPunct="1">
      <a:defRPr sz="5700" kern="1200">
        <a:solidFill>
          <a:schemeClr val="tx1"/>
        </a:solidFill>
        <a:latin typeface="+mn-lt"/>
        <a:ea typeface="+mn-ea"/>
        <a:cs typeface="+mn-cs"/>
      </a:defRPr>
    </a:lvl8pPr>
    <a:lvl9pPr marL="17363718" algn="l" defTabSz="4340930"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BB2F2-5C9E-420B-A7E8-6B5AA806B5F6}" type="slidenum">
              <a:rPr lang="zh-CN" altLang="en-US" smtClean="0"/>
              <a:pPr/>
              <a:t>1</a:t>
            </a:fld>
            <a:endParaRPr lang="zh-CN" altLang="en-US"/>
          </a:p>
        </p:txBody>
      </p:sp>
    </p:spTree>
    <p:extLst>
      <p:ext uri="{BB962C8B-B14F-4D97-AF65-F5344CB8AC3E}">
        <p14:creationId xmlns:p14="http://schemas.microsoft.com/office/powerpoint/2010/main" xmlns="" val="104130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619376" y="12750499"/>
            <a:ext cx="29686250" cy="879803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238750" y="23258727"/>
            <a:ext cx="24447500" cy="10489230"/>
          </a:xfrm>
        </p:spPr>
        <p:txBody>
          <a:bodyPr/>
          <a:lstStyle>
            <a:lvl1pPr marL="0" indent="0" algn="ctr">
              <a:buNone/>
              <a:defRPr>
                <a:solidFill>
                  <a:schemeClr val="tx1">
                    <a:tint val="75000"/>
                  </a:schemeClr>
                </a:solidFill>
              </a:defRPr>
            </a:lvl1pPr>
            <a:lvl2pPr marL="2170465" indent="0" algn="ctr">
              <a:buNone/>
              <a:defRPr>
                <a:solidFill>
                  <a:schemeClr val="tx1">
                    <a:tint val="75000"/>
                  </a:schemeClr>
                </a:solidFill>
              </a:defRPr>
            </a:lvl2pPr>
            <a:lvl3pPr marL="4340930" indent="0" algn="ctr">
              <a:buNone/>
              <a:defRPr>
                <a:solidFill>
                  <a:schemeClr val="tx1">
                    <a:tint val="75000"/>
                  </a:schemeClr>
                </a:solidFill>
              </a:defRPr>
            </a:lvl3pPr>
            <a:lvl4pPr marL="6511394" indent="0" algn="ctr">
              <a:buNone/>
              <a:defRPr>
                <a:solidFill>
                  <a:schemeClr val="tx1">
                    <a:tint val="75000"/>
                  </a:schemeClr>
                </a:solidFill>
              </a:defRPr>
            </a:lvl4pPr>
            <a:lvl5pPr marL="8681859" indent="0" algn="ctr">
              <a:buNone/>
              <a:defRPr>
                <a:solidFill>
                  <a:schemeClr val="tx1">
                    <a:tint val="75000"/>
                  </a:schemeClr>
                </a:solidFill>
              </a:defRPr>
            </a:lvl5pPr>
            <a:lvl6pPr marL="10852324" indent="0" algn="ctr">
              <a:buNone/>
              <a:defRPr>
                <a:solidFill>
                  <a:schemeClr val="tx1">
                    <a:tint val="75000"/>
                  </a:schemeClr>
                </a:solidFill>
              </a:defRPr>
            </a:lvl6pPr>
            <a:lvl7pPr marL="13022789" indent="0" algn="ctr">
              <a:buNone/>
              <a:defRPr>
                <a:solidFill>
                  <a:schemeClr val="tx1">
                    <a:tint val="75000"/>
                  </a:schemeClr>
                </a:solidFill>
              </a:defRPr>
            </a:lvl7pPr>
            <a:lvl8pPr marL="15193254" indent="0" algn="ctr">
              <a:buNone/>
              <a:defRPr>
                <a:solidFill>
                  <a:schemeClr val="tx1">
                    <a:tint val="75000"/>
                  </a:schemeClr>
                </a:solidFill>
              </a:defRPr>
            </a:lvl8pPr>
            <a:lvl9pPr marL="1736371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5B66E50-E9B6-48CE-B201-8C599178DCB8}" type="datetimeFigureOut">
              <a:rPr lang="zh-CN" altLang="en-US" smtClean="0"/>
              <a:pPr/>
              <a:t>2013-09-11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E2B7A-66CD-455C-840B-9A83AFE11493}" type="slidenum">
              <a:rPr lang="zh-CN" altLang="en-US" smtClean="0"/>
              <a:pPr/>
              <a:t>‹#›</a:t>
            </a:fld>
            <a:endParaRPr lang="zh-CN" altLang="en-US"/>
          </a:p>
        </p:txBody>
      </p:sp>
    </p:spTree>
    <p:extLst>
      <p:ext uri="{BB962C8B-B14F-4D97-AF65-F5344CB8AC3E}">
        <p14:creationId xmlns:p14="http://schemas.microsoft.com/office/powerpoint/2010/main" xmlns="" val="156250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B66E50-E9B6-48CE-B201-8C599178DCB8}" type="datetimeFigureOut">
              <a:rPr lang="zh-CN" altLang="en-US" smtClean="0"/>
              <a:pPr/>
              <a:t>2013-09-11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E2B7A-66CD-455C-840B-9A83AFE11493}" type="slidenum">
              <a:rPr lang="zh-CN" altLang="en-US" smtClean="0"/>
              <a:pPr/>
              <a:t>‹#›</a:t>
            </a:fld>
            <a:endParaRPr lang="zh-CN" altLang="en-US"/>
          </a:p>
        </p:txBody>
      </p:sp>
    </p:spTree>
    <p:extLst>
      <p:ext uri="{BB962C8B-B14F-4D97-AF65-F5344CB8AC3E}">
        <p14:creationId xmlns:p14="http://schemas.microsoft.com/office/powerpoint/2010/main" xmlns="" val="206784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5320625" y="1643699"/>
            <a:ext cx="7858125" cy="3502110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46251" y="1643699"/>
            <a:ext cx="22992292" cy="35021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B66E50-E9B6-48CE-B201-8C599178DCB8}" type="datetimeFigureOut">
              <a:rPr lang="zh-CN" altLang="en-US" smtClean="0"/>
              <a:pPr/>
              <a:t>2013-09-11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E2B7A-66CD-455C-840B-9A83AFE11493}" type="slidenum">
              <a:rPr lang="zh-CN" altLang="en-US" smtClean="0"/>
              <a:pPr/>
              <a:t>‹#›</a:t>
            </a:fld>
            <a:endParaRPr lang="zh-CN" altLang="en-US"/>
          </a:p>
        </p:txBody>
      </p:sp>
    </p:spTree>
    <p:extLst>
      <p:ext uri="{BB962C8B-B14F-4D97-AF65-F5344CB8AC3E}">
        <p14:creationId xmlns:p14="http://schemas.microsoft.com/office/powerpoint/2010/main" xmlns="" val="2072340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B66E50-E9B6-48CE-B201-8C599178DCB8}" type="datetimeFigureOut">
              <a:rPr lang="zh-CN" altLang="en-US" smtClean="0"/>
              <a:pPr/>
              <a:t>2013-09-11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E2B7A-66CD-455C-840B-9A83AFE11493}" type="slidenum">
              <a:rPr lang="zh-CN" altLang="en-US" smtClean="0"/>
              <a:pPr/>
              <a:t>‹#›</a:t>
            </a:fld>
            <a:endParaRPr lang="zh-CN" altLang="en-US"/>
          </a:p>
        </p:txBody>
      </p:sp>
    </p:spTree>
    <p:extLst>
      <p:ext uri="{BB962C8B-B14F-4D97-AF65-F5344CB8AC3E}">
        <p14:creationId xmlns:p14="http://schemas.microsoft.com/office/powerpoint/2010/main" xmlns="" val="76881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758834" y="26375096"/>
            <a:ext cx="29686250" cy="8151956"/>
          </a:xfrm>
        </p:spPr>
        <p:txBody>
          <a:bodyPr anchor="t"/>
          <a:lstStyle>
            <a:lvl1pPr algn="l">
              <a:defRPr sz="19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758834" y="17396546"/>
            <a:ext cx="29686250" cy="8978550"/>
          </a:xfrm>
        </p:spPr>
        <p:txBody>
          <a:bodyPr anchor="b"/>
          <a:lstStyle>
            <a:lvl1pPr marL="0" indent="0">
              <a:buNone/>
              <a:defRPr sz="9400">
                <a:solidFill>
                  <a:schemeClr val="tx1">
                    <a:tint val="75000"/>
                  </a:schemeClr>
                </a:solidFill>
              </a:defRPr>
            </a:lvl1pPr>
            <a:lvl2pPr marL="2170465" indent="0">
              <a:buNone/>
              <a:defRPr sz="8600">
                <a:solidFill>
                  <a:schemeClr val="tx1">
                    <a:tint val="75000"/>
                  </a:schemeClr>
                </a:solidFill>
              </a:defRPr>
            </a:lvl2pPr>
            <a:lvl3pPr marL="4340930" indent="0">
              <a:buNone/>
              <a:defRPr sz="7600">
                <a:solidFill>
                  <a:schemeClr val="tx1">
                    <a:tint val="75000"/>
                  </a:schemeClr>
                </a:solidFill>
              </a:defRPr>
            </a:lvl3pPr>
            <a:lvl4pPr marL="6511394" indent="0">
              <a:buNone/>
              <a:defRPr sz="6700">
                <a:solidFill>
                  <a:schemeClr val="tx1">
                    <a:tint val="75000"/>
                  </a:schemeClr>
                </a:solidFill>
              </a:defRPr>
            </a:lvl4pPr>
            <a:lvl5pPr marL="8681859" indent="0">
              <a:buNone/>
              <a:defRPr sz="6700">
                <a:solidFill>
                  <a:schemeClr val="tx1">
                    <a:tint val="75000"/>
                  </a:schemeClr>
                </a:solidFill>
              </a:defRPr>
            </a:lvl5pPr>
            <a:lvl6pPr marL="10852324" indent="0">
              <a:buNone/>
              <a:defRPr sz="6700">
                <a:solidFill>
                  <a:schemeClr val="tx1">
                    <a:tint val="75000"/>
                  </a:schemeClr>
                </a:solidFill>
              </a:defRPr>
            </a:lvl6pPr>
            <a:lvl7pPr marL="13022789" indent="0">
              <a:buNone/>
              <a:defRPr sz="6700">
                <a:solidFill>
                  <a:schemeClr val="tx1">
                    <a:tint val="75000"/>
                  </a:schemeClr>
                </a:solidFill>
              </a:defRPr>
            </a:lvl7pPr>
            <a:lvl8pPr marL="15193254" indent="0">
              <a:buNone/>
              <a:defRPr sz="6700">
                <a:solidFill>
                  <a:schemeClr val="tx1">
                    <a:tint val="75000"/>
                  </a:schemeClr>
                </a:solidFill>
              </a:defRPr>
            </a:lvl8pPr>
            <a:lvl9pPr marL="17363718" indent="0">
              <a:buNone/>
              <a:defRPr sz="6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5B66E50-E9B6-48CE-B201-8C599178DCB8}" type="datetimeFigureOut">
              <a:rPr lang="zh-CN" altLang="en-US" smtClean="0"/>
              <a:pPr/>
              <a:t>2013-09-11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E2B7A-66CD-455C-840B-9A83AFE11493}" type="slidenum">
              <a:rPr lang="zh-CN" altLang="en-US" smtClean="0"/>
              <a:pPr/>
              <a:t>‹#›</a:t>
            </a:fld>
            <a:endParaRPr lang="zh-CN" altLang="en-US"/>
          </a:p>
        </p:txBody>
      </p:sp>
    </p:spTree>
    <p:extLst>
      <p:ext uri="{BB962C8B-B14F-4D97-AF65-F5344CB8AC3E}">
        <p14:creationId xmlns:p14="http://schemas.microsoft.com/office/powerpoint/2010/main" xmlns="" val="1339801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46250" y="9577126"/>
            <a:ext cx="15425209" cy="27087680"/>
          </a:xfrm>
        </p:spPr>
        <p:txBody>
          <a:bodyPr/>
          <a:lstStyle>
            <a:lvl1pPr>
              <a:defRPr sz="13300"/>
            </a:lvl1pPr>
            <a:lvl2pPr>
              <a:defRPr sz="11400"/>
            </a:lvl2pPr>
            <a:lvl3pPr>
              <a:defRPr sz="9400"/>
            </a:lvl3pPr>
            <a:lvl4pPr>
              <a:defRPr sz="8600"/>
            </a:lvl4pPr>
            <a:lvl5pPr>
              <a:defRPr sz="8600"/>
            </a:lvl5pPr>
            <a:lvl6pPr>
              <a:defRPr sz="8600"/>
            </a:lvl6pPr>
            <a:lvl7pPr>
              <a:defRPr sz="8600"/>
            </a:lvl7pPr>
            <a:lvl8pPr>
              <a:defRPr sz="8600"/>
            </a:lvl8pPr>
            <a:lvl9pPr>
              <a:defRPr sz="8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7753541" y="9577126"/>
            <a:ext cx="15425209" cy="27087680"/>
          </a:xfrm>
        </p:spPr>
        <p:txBody>
          <a:bodyPr/>
          <a:lstStyle>
            <a:lvl1pPr>
              <a:defRPr sz="13300"/>
            </a:lvl1pPr>
            <a:lvl2pPr>
              <a:defRPr sz="11400"/>
            </a:lvl2pPr>
            <a:lvl3pPr>
              <a:defRPr sz="9400"/>
            </a:lvl3pPr>
            <a:lvl4pPr>
              <a:defRPr sz="8600"/>
            </a:lvl4pPr>
            <a:lvl5pPr>
              <a:defRPr sz="8600"/>
            </a:lvl5pPr>
            <a:lvl6pPr>
              <a:defRPr sz="8600"/>
            </a:lvl6pPr>
            <a:lvl7pPr>
              <a:defRPr sz="8600"/>
            </a:lvl7pPr>
            <a:lvl8pPr>
              <a:defRPr sz="8600"/>
            </a:lvl8pPr>
            <a:lvl9pPr>
              <a:defRPr sz="8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B66E50-E9B6-48CE-B201-8C599178DCB8}" type="datetimeFigureOut">
              <a:rPr lang="zh-CN" altLang="en-US" smtClean="0"/>
              <a:pPr/>
              <a:t>2013-09-11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4E2B7A-66CD-455C-840B-9A83AFE11493}" type="slidenum">
              <a:rPr lang="zh-CN" altLang="en-US" smtClean="0"/>
              <a:pPr/>
              <a:t>‹#›</a:t>
            </a:fld>
            <a:endParaRPr lang="zh-CN" altLang="en-US"/>
          </a:p>
        </p:txBody>
      </p:sp>
    </p:spTree>
    <p:extLst>
      <p:ext uri="{BB962C8B-B14F-4D97-AF65-F5344CB8AC3E}">
        <p14:creationId xmlns:p14="http://schemas.microsoft.com/office/powerpoint/2010/main" xmlns="" val="183927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746250" y="9187580"/>
            <a:ext cx="15431273" cy="3828946"/>
          </a:xfrm>
        </p:spPr>
        <p:txBody>
          <a:bodyPr anchor="b"/>
          <a:lstStyle>
            <a:lvl1pPr marL="0" indent="0">
              <a:buNone/>
              <a:defRPr sz="11400" b="1"/>
            </a:lvl1pPr>
            <a:lvl2pPr marL="2170465" indent="0">
              <a:buNone/>
              <a:defRPr sz="9400" b="1"/>
            </a:lvl2pPr>
            <a:lvl3pPr marL="4340930" indent="0">
              <a:buNone/>
              <a:defRPr sz="8600" b="1"/>
            </a:lvl3pPr>
            <a:lvl4pPr marL="6511394" indent="0">
              <a:buNone/>
              <a:defRPr sz="7600" b="1"/>
            </a:lvl4pPr>
            <a:lvl5pPr marL="8681859" indent="0">
              <a:buNone/>
              <a:defRPr sz="7600" b="1"/>
            </a:lvl5pPr>
            <a:lvl6pPr marL="10852324" indent="0">
              <a:buNone/>
              <a:defRPr sz="7600" b="1"/>
            </a:lvl6pPr>
            <a:lvl7pPr marL="13022789" indent="0">
              <a:buNone/>
              <a:defRPr sz="7600" b="1"/>
            </a:lvl7pPr>
            <a:lvl8pPr marL="15193254" indent="0">
              <a:buNone/>
              <a:defRPr sz="7600" b="1"/>
            </a:lvl8pPr>
            <a:lvl9pPr marL="17363718" indent="0">
              <a:buNone/>
              <a:defRPr sz="7600" b="1"/>
            </a:lvl9pPr>
          </a:lstStyle>
          <a:p>
            <a:pPr lvl="0"/>
            <a:r>
              <a:rPr lang="zh-CN" altLang="en-US" smtClean="0"/>
              <a:t>单击此处编辑母版文本样式</a:t>
            </a:r>
          </a:p>
        </p:txBody>
      </p:sp>
      <p:sp>
        <p:nvSpPr>
          <p:cNvPr id="4" name="内容占位符 3"/>
          <p:cNvSpPr>
            <a:spLocks noGrp="1"/>
          </p:cNvSpPr>
          <p:nvPr>
            <p:ph sz="half" idx="2"/>
          </p:nvPr>
        </p:nvSpPr>
        <p:spPr>
          <a:xfrm>
            <a:off x="1746250" y="13016526"/>
            <a:ext cx="15431273" cy="23648276"/>
          </a:xfrm>
        </p:spPr>
        <p:txBody>
          <a:bodyPr/>
          <a:lstStyle>
            <a:lvl1pPr>
              <a:defRPr sz="11400"/>
            </a:lvl1pPr>
            <a:lvl2pPr>
              <a:defRPr sz="9400"/>
            </a:lvl2pPr>
            <a:lvl3pPr>
              <a:defRPr sz="8600"/>
            </a:lvl3pPr>
            <a:lvl4pPr>
              <a:defRPr sz="7600"/>
            </a:lvl4pPr>
            <a:lvl5pPr>
              <a:defRPr sz="7600"/>
            </a:lvl5pPr>
            <a:lvl6pPr>
              <a:defRPr sz="7600"/>
            </a:lvl6pPr>
            <a:lvl7pPr>
              <a:defRPr sz="7600"/>
            </a:lvl7pPr>
            <a:lvl8pPr>
              <a:defRPr sz="7600"/>
            </a:lvl8pPr>
            <a:lvl9pPr>
              <a:defRPr sz="7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7741417" y="9187580"/>
            <a:ext cx="15437335" cy="3828946"/>
          </a:xfrm>
        </p:spPr>
        <p:txBody>
          <a:bodyPr anchor="b"/>
          <a:lstStyle>
            <a:lvl1pPr marL="0" indent="0">
              <a:buNone/>
              <a:defRPr sz="11400" b="1"/>
            </a:lvl1pPr>
            <a:lvl2pPr marL="2170465" indent="0">
              <a:buNone/>
              <a:defRPr sz="9400" b="1"/>
            </a:lvl2pPr>
            <a:lvl3pPr marL="4340930" indent="0">
              <a:buNone/>
              <a:defRPr sz="8600" b="1"/>
            </a:lvl3pPr>
            <a:lvl4pPr marL="6511394" indent="0">
              <a:buNone/>
              <a:defRPr sz="7600" b="1"/>
            </a:lvl4pPr>
            <a:lvl5pPr marL="8681859" indent="0">
              <a:buNone/>
              <a:defRPr sz="7600" b="1"/>
            </a:lvl5pPr>
            <a:lvl6pPr marL="10852324" indent="0">
              <a:buNone/>
              <a:defRPr sz="7600" b="1"/>
            </a:lvl6pPr>
            <a:lvl7pPr marL="13022789" indent="0">
              <a:buNone/>
              <a:defRPr sz="7600" b="1"/>
            </a:lvl7pPr>
            <a:lvl8pPr marL="15193254" indent="0">
              <a:buNone/>
              <a:defRPr sz="7600" b="1"/>
            </a:lvl8pPr>
            <a:lvl9pPr marL="17363718" indent="0">
              <a:buNone/>
              <a:defRPr sz="7600" b="1"/>
            </a:lvl9pPr>
          </a:lstStyle>
          <a:p>
            <a:pPr lvl="0"/>
            <a:r>
              <a:rPr lang="zh-CN" altLang="en-US" smtClean="0"/>
              <a:t>单击此处编辑母版文本样式</a:t>
            </a:r>
          </a:p>
        </p:txBody>
      </p:sp>
      <p:sp>
        <p:nvSpPr>
          <p:cNvPr id="6" name="内容占位符 5"/>
          <p:cNvSpPr>
            <a:spLocks noGrp="1"/>
          </p:cNvSpPr>
          <p:nvPr>
            <p:ph sz="quarter" idx="4"/>
          </p:nvPr>
        </p:nvSpPr>
        <p:spPr>
          <a:xfrm>
            <a:off x="17741417" y="13016526"/>
            <a:ext cx="15437335" cy="23648276"/>
          </a:xfrm>
        </p:spPr>
        <p:txBody>
          <a:bodyPr/>
          <a:lstStyle>
            <a:lvl1pPr>
              <a:defRPr sz="11400"/>
            </a:lvl1pPr>
            <a:lvl2pPr>
              <a:defRPr sz="9400"/>
            </a:lvl2pPr>
            <a:lvl3pPr>
              <a:defRPr sz="8600"/>
            </a:lvl3pPr>
            <a:lvl4pPr>
              <a:defRPr sz="7600"/>
            </a:lvl4pPr>
            <a:lvl5pPr>
              <a:defRPr sz="7600"/>
            </a:lvl5pPr>
            <a:lvl6pPr>
              <a:defRPr sz="7600"/>
            </a:lvl6pPr>
            <a:lvl7pPr>
              <a:defRPr sz="7600"/>
            </a:lvl7pPr>
            <a:lvl8pPr>
              <a:defRPr sz="7600"/>
            </a:lvl8pPr>
            <a:lvl9pPr>
              <a:defRPr sz="7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5B66E50-E9B6-48CE-B201-8C599178DCB8}" type="datetimeFigureOut">
              <a:rPr lang="zh-CN" altLang="en-US" smtClean="0"/>
              <a:pPr/>
              <a:t>2013-09-11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4E2B7A-66CD-455C-840B-9A83AFE11493}" type="slidenum">
              <a:rPr lang="zh-CN" altLang="en-US" smtClean="0"/>
              <a:pPr/>
              <a:t>‹#›</a:t>
            </a:fld>
            <a:endParaRPr lang="zh-CN" altLang="en-US"/>
          </a:p>
        </p:txBody>
      </p:sp>
    </p:spTree>
    <p:extLst>
      <p:ext uri="{BB962C8B-B14F-4D97-AF65-F5344CB8AC3E}">
        <p14:creationId xmlns:p14="http://schemas.microsoft.com/office/powerpoint/2010/main" xmlns="" val="426134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5B66E50-E9B6-48CE-B201-8C599178DCB8}" type="datetimeFigureOut">
              <a:rPr lang="zh-CN" altLang="en-US" smtClean="0"/>
              <a:pPr/>
              <a:t>2013-09-11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4E2B7A-66CD-455C-840B-9A83AFE11493}" type="slidenum">
              <a:rPr lang="zh-CN" altLang="en-US" smtClean="0"/>
              <a:pPr/>
              <a:t>‹#›</a:t>
            </a:fld>
            <a:endParaRPr lang="zh-CN" altLang="en-US"/>
          </a:p>
        </p:txBody>
      </p:sp>
    </p:spTree>
    <p:extLst>
      <p:ext uri="{BB962C8B-B14F-4D97-AF65-F5344CB8AC3E}">
        <p14:creationId xmlns:p14="http://schemas.microsoft.com/office/powerpoint/2010/main" xmlns="" val="152475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B66E50-E9B6-48CE-B201-8C599178DCB8}" type="datetimeFigureOut">
              <a:rPr lang="zh-CN" altLang="en-US" smtClean="0"/>
              <a:pPr/>
              <a:t>2013-09-11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4E2B7A-66CD-455C-840B-9A83AFE11493}" type="slidenum">
              <a:rPr lang="zh-CN" altLang="en-US" smtClean="0"/>
              <a:pPr/>
              <a:t>‹#›</a:t>
            </a:fld>
            <a:endParaRPr lang="zh-CN" altLang="en-US"/>
          </a:p>
        </p:txBody>
      </p:sp>
    </p:spTree>
    <p:extLst>
      <p:ext uri="{BB962C8B-B14F-4D97-AF65-F5344CB8AC3E}">
        <p14:creationId xmlns:p14="http://schemas.microsoft.com/office/powerpoint/2010/main" xmlns="" val="326320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46252" y="1634191"/>
            <a:ext cx="11490084" cy="6954816"/>
          </a:xfrm>
        </p:spPr>
        <p:txBody>
          <a:bodyPr anchor="b"/>
          <a:lstStyle>
            <a:lvl1pPr algn="l">
              <a:defRPr sz="9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3654704" y="1634195"/>
            <a:ext cx="19524046" cy="35030611"/>
          </a:xfrm>
        </p:spPr>
        <p:txBody>
          <a:bodyPr/>
          <a:lstStyle>
            <a:lvl1pPr>
              <a:defRPr sz="15200"/>
            </a:lvl1pPr>
            <a:lvl2pPr>
              <a:defRPr sz="13300"/>
            </a:lvl2pPr>
            <a:lvl3pPr>
              <a:defRPr sz="11400"/>
            </a:lvl3pPr>
            <a:lvl4pPr>
              <a:defRPr sz="9400"/>
            </a:lvl4pPr>
            <a:lvl5pPr>
              <a:defRPr sz="9400"/>
            </a:lvl5pPr>
            <a:lvl6pPr>
              <a:defRPr sz="9400"/>
            </a:lvl6pPr>
            <a:lvl7pPr>
              <a:defRPr sz="9400"/>
            </a:lvl7pPr>
            <a:lvl8pPr>
              <a:defRPr sz="9400"/>
            </a:lvl8pPr>
            <a:lvl9pPr>
              <a:defRPr sz="9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746252" y="8589010"/>
            <a:ext cx="11490084" cy="28075795"/>
          </a:xfrm>
        </p:spPr>
        <p:txBody>
          <a:bodyPr/>
          <a:lstStyle>
            <a:lvl1pPr marL="0" indent="0">
              <a:buNone/>
              <a:defRPr sz="6700"/>
            </a:lvl1pPr>
            <a:lvl2pPr marL="2170465" indent="0">
              <a:buNone/>
              <a:defRPr sz="5700"/>
            </a:lvl2pPr>
            <a:lvl3pPr marL="4340930" indent="0">
              <a:buNone/>
              <a:defRPr sz="4700"/>
            </a:lvl3pPr>
            <a:lvl4pPr marL="6511394" indent="0">
              <a:buNone/>
              <a:defRPr sz="4200"/>
            </a:lvl4pPr>
            <a:lvl5pPr marL="8681859" indent="0">
              <a:buNone/>
              <a:defRPr sz="4200"/>
            </a:lvl5pPr>
            <a:lvl6pPr marL="10852324" indent="0">
              <a:buNone/>
              <a:defRPr sz="4200"/>
            </a:lvl6pPr>
            <a:lvl7pPr marL="13022789" indent="0">
              <a:buNone/>
              <a:defRPr sz="4200"/>
            </a:lvl7pPr>
            <a:lvl8pPr marL="15193254" indent="0">
              <a:buNone/>
              <a:defRPr sz="4200"/>
            </a:lvl8pPr>
            <a:lvl9pPr marL="17363718" indent="0">
              <a:buNone/>
              <a:defRPr sz="4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B66E50-E9B6-48CE-B201-8C599178DCB8}" type="datetimeFigureOut">
              <a:rPr lang="zh-CN" altLang="en-US" smtClean="0"/>
              <a:pPr/>
              <a:t>2013-09-11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4E2B7A-66CD-455C-840B-9A83AFE11493}" type="slidenum">
              <a:rPr lang="zh-CN" altLang="en-US" smtClean="0"/>
              <a:pPr/>
              <a:t>‹#›</a:t>
            </a:fld>
            <a:endParaRPr lang="zh-CN" altLang="en-US"/>
          </a:p>
        </p:txBody>
      </p:sp>
    </p:spTree>
    <p:extLst>
      <p:ext uri="{BB962C8B-B14F-4D97-AF65-F5344CB8AC3E}">
        <p14:creationId xmlns:p14="http://schemas.microsoft.com/office/powerpoint/2010/main" xmlns="" val="3299398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45544" y="28731369"/>
            <a:ext cx="20955000" cy="3391901"/>
          </a:xfrm>
        </p:spPr>
        <p:txBody>
          <a:bodyPr anchor="b"/>
          <a:lstStyle>
            <a:lvl1pPr algn="l">
              <a:defRPr sz="9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845544" y="3667430"/>
            <a:ext cx="20955000" cy="24626888"/>
          </a:xfrm>
        </p:spPr>
        <p:txBody>
          <a:bodyPr/>
          <a:lstStyle>
            <a:lvl1pPr marL="0" indent="0">
              <a:buNone/>
              <a:defRPr sz="15200"/>
            </a:lvl1pPr>
            <a:lvl2pPr marL="2170465" indent="0">
              <a:buNone/>
              <a:defRPr sz="13300"/>
            </a:lvl2pPr>
            <a:lvl3pPr marL="4340930" indent="0">
              <a:buNone/>
              <a:defRPr sz="11400"/>
            </a:lvl3pPr>
            <a:lvl4pPr marL="6511394" indent="0">
              <a:buNone/>
              <a:defRPr sz="9400"/>
            </a:lvl4pPr>
            <a:lvl5pPr marL="8681859" indent="0">
              <a:buNone/>
              <a:defRPr sz="9400"/>
            </a:lvl5pPr>
            <a:lvl6pPr marL="10852324" indent="0">
              <a:buNone/>
              <a:defRPr sz="9400"/>
            </a:lvl6pPr>
            <a:lvl7pPr marL="13022789" indent="0">
              <a:buNone/>
              <a:defRPr sz="9400"/>
            </a:lvl7pPr>
            <a:lvl8pPr marL="15193254" indent="0">
              <a:buNone/>
              <a:defRPr sz="9400"/>
            </a:lvl8pPr>
            <a:lvl9pPr marL="17363718" indent="0">
              <a:buNone/>
              <a:defRPr sz="9400"/>
            </a:lvl9pPr>
          </a:lstStyle>
          <a:p>
            <a:endParaRPr lang="zh-CN" altLang="en-US"/>
          </a:p>
        </p:txBody>
      </p:sp>
      <p:sp>
        <p:nvSpPr>
          <p:cNvPr id="4" name="文本占位符 3"/>
          <p:cNvSpPr>
            <a:spLocks noGrp="1"/>
          </p:cNvSpPr>
          <p:nvPr>
            <p:ph type="body" sz="half" idx="2"/>
          </p:nvPr>
        </p:nvSpPr>
        <p:spPr>
          <a:xfrm>
            <a:off x="6845544" y="32123269"/>
            <a:ext cx="20955000" cy="4817062"/>
          </a:xfrm>
        </p:spPr>
        <p:txBody>
          <a:bodyPr/>
          <a:lstStyle>
            <a:lvl1pPr marL="0" indent="0">
              <a:buNone/>
              <a:defRPr sz="6700"/>
            </a:lvl1pPr>
            <a:lvl2pPr marL="2170465" indent="0">
              <a:buNone/>
              <a:defRPr sz="5700"/>
            </a:lvl2pPr>
            <a:lvl3pPr marL="4340930" indent="0">
              <a:buNone/>
              <a:defRPr sz="4700"/>
            </a:lvl3pPr>
            <a:lvl4pPr marL="6511394" indent="0">
              <a:buNone/>
              <a:defRPr sz="4200"/>
            </a:lvl4pPr>
            <a:lvl5pPr marL="8681859" indent="0">
              <a:buNone/>
              <a:defRPr sz="4200"/>
            </a:lvl5pPr>
            <a:lvl6pPr marL="10852324" indent="0">
              <a:buNone/>
              <a:defRPr sz="4200"/>
            </a:lvl6pPr>
            <a:lvl7pPr marL="13022789" indent="0">
              <a:buNone/>
              <a:defRPr sz="4200"/>
            </a:lvl7pPr>
            <a:lvl8pPr marL="15193254" indent="0">
              <a:buNone/>
              <a:defRPr sz="4200"/>
            </a:lvl8pPr>
            <a:lvl9pPr marL="17363718" indent="0">
              <a:buNone/>
              <a:defRPr sz="4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B66E50-E9B6-48CE-B201-8C599178DCB8}" type="datetimeFigureOut">
              <a:rPr lang="zh-CN" altLang="en-US" smtClean="0"/>
              <a:pPr/>
              <a:t>2013-09-11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4E2B7A-66CD-455C-840B-9A83AFE11493}" type="slidenum">
              <a:rPr lang="zh-CN" altLang="en-US" smtClean="0"/>
              <a:pPr/>
              <a:t>‹#›</a:t>
            </a:fld>
            <a:endParaRPr lang="zh-CN" altLang="en-US"/>
          </a:p>
        </p:txBody>
      </p:sp>
    </p:spTree>
    <p:extLst>
      <p:ext uri="{BB962C8B-B14F-4D97-AF65-F5344CB8AC3E}">
        <p14:creationId xmlns:p14="http://schemas.microsoft.com/office/powerpoint/2010/main" xmlns="" val="373210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746250" y="1643696"/>
            <a:ext cx="31432500" cy="6840802"/>
          </a:xfrm>
          <a:prstGeom prst="rect">
            <a:avLst/>
          </a:prstGeom>
        </p:spPr>
        <p:txBody>
          <a:bodyPr vert="horz" lIns="434093" tIns="217046" rIns="434093" bIns="21704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746250" y="9577126"/>
            <a:ext cx="31432500" cy="27087680"/>
          </a:xfrm>
          <a:prstGeom prst="rect">
            <a:avLst/>
          </a:prstGeom>
        </p:spPr>
        <p:txBody>
          <a:bodyPr vert="horz" lIns="434093" tIns="217046" rIns="434093" bIns="217046"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1746250" y="38042464"/>
            <a:ext cx="8149167" cy="2185257"/>
          </a:xfrm>
          <a:prstGeom prst="rect">
            <a:avLst/>
          </a:prstGeom>
        </p:spPr>
        <p:txBody>
          <a:bodyPr vert="horz" lIns="434093" tIns="217046" rIns="434093" bIns="217046" rtlCol="0" anchor="ctr"/>
          <a:lstStyle>
            <a:lvl1pPr algn="l">
              <a:defRPr sz="5700">
                <a:solidFill>
                  <a:schemeClr val="tx1">
                    <a:tint val="75000"/>
                  </a:schemeClr>
                </a:solidFill>
              </a:defRPr>
            </a:lvl1pPr>
          </a:lstStyle>
          <a:p>
            <a:fld id="{65B66E50-E9B6-48CE-B201-8C599178DCB8}" type="datetimeFigureOut">
              <a:rPr lang="zh-CN" altLang="en-US" smtClean="0"/>
              <a:pPr/>
              <a:t>2013-09-11</a:t>
            </a:fld>
            <a:endParaRPr lang="zh-CN" altLang="en-US"/>
          </a:p>
        </p:txBody>
      </p:sp>
      <p:sp>
        <p:nvSpPr>
          <p:cNvPr id="5" name="页脚占位符 4"/>
          <p:cNvSpPr>
            <a:spLocks noGrp="1"/>
          </p:cNvSpPr>
          <p:nvPr>
            <p:ph type="ftr" sz="quarter" idx="3"/>
          </p:nvPr>
        </p:nvSpPr>
        <p:spPr>
          <a:xfrm>
            <a:off x="11932709" y="38042464"/>
            <a:ext cx="11059583" cy="2185257"/>
          </a:xfrm>
          <a:prstGeom prst="rect">
            <a:avLst/>
          </a:prstGeom>
        </p:spPr>
        <p:txBody>
          <a:bodyPr vert="horz" lIns="434093" tIns="217046" rIns="434093" bIns="217046" rtlCol="0" anchor="ctr"/>
          <a:lstStyle>
            <a:lvl1pPr algn="ctr">
              <a:defRPr sz="57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25029583" y="38042464"/>
            <a:ext cx="8149167" cy="2185257"/>
          </a:xfrm>
          <a:prstGeom prst="rect">
            <a:avLst/>
          </a:prstGeom>
        </p:spPr>
        <p:txBody>
          <a:bodyPr vert="horz" lIns="434093" tIns="217046" rIns="434093" bIns="217046" rtlCol="0" anchor="ctr"/>
          <a:lstStyle>
            <a:lvl1pPr algn="r">
              <a:defRPr sz="5700">
                <a:solidFill>
                  <a:schemeClr val="tx1">
                    <a:tint val="75000"/>
                  </a:schemeClr>
                </a:solidFill>
              </a:defRPr>
            </a:lvl1pPr>
          </a:lstStyle>
          <a:p>
            <a:fld id="{C54E2B7A-66CD-455C-840B-9A83AFE11493}" type="slidenum">
              <a:rPr lang="zh-CN" altLang="en-US" smtClean="0"/>
              <a:pPr/>
              <a:t>‹#›</a:t>
            </a:fld>
            <a:endParaRPr lang="zh-CN" altLang="en-US"/>
          </a:p>
        </p:txBody>
      </p:sp>
    </p:spTree>
    <p:extLst>
      <p:ext uri="{BB962C8B-B14F-4D97-AF65-F5344CB8AC3E}">
        <p14:creationId xmlns:p14="http://schemas.microsoft.com/office/powerpoint/2010/main" xmlns="" val="4166147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40930" rtl="0" eaLnBrk="1" latinLnBrk="0" hangingPunct="1">
        <a:spcBef>
          <a:spcPct val="0"/>
        </a:spcBef>
        <a:buNone/>
        <a:defRPr sz="20900" kern="1200">
          <a:solidFill>
            <a:schemeClr val="tx1"/>
          </a:solidFill>
          <a:latin typeface="+mj-lt"/>
          <a:ea typeface="+mj-ea"/>
          <a:cs typeface="+mj-cs"/>
        </a:defRPr>
      </a:lvl1pPr>
    </p:titleStyle>
    <p:bodyStyle>
      <a:lvl1pPr marL="1627849" indent="-1627849" algn="l" defTabSz="4340930" rtl="0" eaLnBrk="1" latinLnBrk="0" hangingPunct="1">
        <a:spcBef>
          <a:spcPct val="20000"/>
        </a:spcBef>
        <a:buFont typeface="Arial" pitchFamily="34" charset="0"/>
        <a:buChar char="•"/>
        <a:defRPr sz="15200" kern="1200">
          <a:solidFill>
            <a:schemeClr val="tx1"/>
          </a:solidFill>
          <a:latin typeface="+mn-lt"/>
          <a:ea typeface="+mn-ea"/>
          <a:cs typeface="+mn-cs"/>
        </a:defRPr>
      </a:lvl1pPr>
      <a:lvl2pPr marL="3527006" indent="-1356541" algn="l" defTabSz="434093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426162" indent="-1085232" algn="l" defTabSz="4340930" rtl="0" eaLnBrk="1" latinLnBrk="0" hangingPunct="1">
        <a:spcBef>
          <a:spcPct val="20000"/>
        </a:spcBef>
        <a:buFont typeface="Arial" pitchFamily="34" charset="0"/>
        <a:buChar char="•"/>
        <a:defRPr sz="11400" kern="1200">
          <a:solidFill>
            <a:schemeClr val="tx1"/>
          </a:solidFill>
          <a:latin typeface="+mn-lt"/>
          <a:ea typeface="+mn-ea"/>
          <a:cs typeface="+mn-cs"/>
        </a:defRPr>
      </a:lvl3pPr>
      <a:lvl4pPr marL="7596627" indent="-1085232" algn="l" defTabSz="4340930"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67092" indent="-1085232" algn="l" defTabSz="4340930"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937556" indent="-1085232" algn="l" defTabSz="434093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108021" indent="-1085232" algn="l" defTabSz="434093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278486" indent="-1085232" algn="l" defTabSz="434093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448951" indent="-1085232" algn="l" defTabSz="434093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zh-CN"/>
      </a:defPPr>
      <a:lvl1pPr marL="0" algn="l" defTabSz="4340930" rtl="0" eaLnBrk="1" latinLnBrk="0" hangingPunct="1">
        <a:defRPr sz="8600" kern="1200">
          <a:solidFill>
            <a:schemeClr val="tx1"/>
          </a:solidFill>
          <a:latin typeface="+mn-lt"/>
          <a:ea typeface="+mn-ea"/>
          <a:cs typeface="+mn-cs"/>
        </a:defRPr>
      </a:lvl1pPr>
      <a:lvl2pPr marL="2170465" algn="l" defTabSz="4340930" rtl="0" eaLnBrk="1" latinLnBrk="0" hangingPunct="1">
        <a:defRPr sz="8600" kern="1200">
          <a:solidFill>
            <a:schemeClr val="tx1"/>
          </a:solidFill>
          <a:latin typeface="+mn-lt"/>
          <a:ea typeface="+mn-ea"/>
          <a:cs typeface="+mn-cs"/>
        </a:defRPr>
      </a:lvl2pPr>
      <a:lvl3pPr marL="4340930" algn="l" defTabSz="4340930" rtl="0" eaLnBrk="1" latinLnBrk="0" hangingPunct="1">
        <a:defRPr sz="8600" kern="1200">
          <a:solidFill>
            <a:schemeClr val="tx1"/>
          </a:solidFill>
          <a:latin typeface="+mn-lt"/>
          <a:ea typeface="+mn-ea"/>
          <a:cs typeface="+mn-cs"/>
        </a:defRPr>
      </a:lvl3pPr>
      <a:lvl4pPr marL="6511394" algn="l" defTabSz="4340930" rtl="0" eaLnBrk="1" latinLnBrk="0" hangingPunct="1">
        <a:defRPr sz="8600" kern="1200">
          <a:solidFill>
            <a:schemeClr val="tx1"/>
          </a:solidFill>
          <a:latin typeface="+mn-lt"/>
          <a:ea typeface="+mn-ea"/>
          <a:cs typeface="+mn-cs"/>
        </a:defRPr>
      </a:lvl4pPr>
      <a:lvl5pPr marL="8681859" algn="l" defTabSz="4340930" rtl="0" eaLnBrk="1" latinLnBrk="0" hangingPunct="1">
        <a:defRPr sz="8600" kern="1200">
          <a:solidFill>
            <a:schemeClr val="tx1"/>
          </a:solidFill>
          <a:latin typeface="+mn-lt"/>
          <a:ea typeface="+mn-ea"/>
          <a:cs typeface="+mn-cs"/>
        </a:defRPr>
      </a:lvl5pPr>
      <a:lvl6pPr marL="10852324" algn="l" defTabSz="4340930" rtl="0" eaLnBrk="1" latinLnBrk="0" hangingPunct="1">
        <a:defRPr sz="8600" kern="1200">
          <a:solidFill>
            <a:schemeClr val="tx1"/>
          </a:solidFill>
          <a:latin typeface="+mn-lt"/>
          <a:ea typeface="+mn-ea"/>
          <a:cs typeface="+mn-cs"/>
        </a:defRPr>
      </a:lvl6pPr>
      <a:lvl7pPr marL="13022789" algn="l" defTabSz="4340930" rtl="0" eaLnBrk="1" latinLnBrk="0" hangingPunct="1">
        <a:defRPr sz="8600" kern="1200">
          <a:solidFill>
            <a:schemeClr val="tx1"/>
          </a:solidFill>
          <a:latin typeface="+mn-lt"/>
          <a:ea typeface="+mn-ea"/>
          <a:cs typeface="+mn-cs"/>
        </a:defRPr>
      </a:lvl7pPr>
      <a:lvl8pPr marL="15193254" algn="l" defTabSz="4340930" rtl="0" eaLnBrk="1" latinLnBrk="0" hangingPunct="1">
        <a:defRPr sz="8600" kern="1200">
          <a:solidFill>
            <a:schemeClr val="tx1"/>
          </a:solidFill>
          <a:latin typeface="+mn-lt"/>
          <a:ea typeface="+mn-ea"/>
          <a:cs typeface="+mn-cs"/>
        </a:defRPr>
      </a:lvl8pPr>
      <a:lvl9pPr marL="17363718" algn="l" defTabSz="434093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hyperlink" Target="mailto:yanglp2005@163.com"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e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jpeg"/><Relationship Id="rId9" Type="http://schemas.openxmlformats.org/officeDocument/2006/relationships/image" Target="../media/image6.png"/><Relationship Id="rId1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0" y="235560"/>
            <a:ext cx="34925000" cy="1104354"/>
          </a:xfrm>
          <a:prstGeom prst="rect">
            <a:avLst/>
          </a:prstGeom>
          <a:noFill/>
          <a:ln w="9525">
            <a:noFill/>
            <a:miter lim="800000"/>
            <a:headEnd/>
            <a:tailEnd/>
          </a:ln>
        </p:spPr>
        <p:txBody>
          <a:bodyPr wrap="square" lIns="118332" tIns="59157" rIns="118332" bIns="59157">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a:r>
              <a:rPr lang="en-US" altLang="zh-CN" sz="6400" dirty="0"/>
              <a:t>Multi-Scale, Multi-Level, Heterogeneous Features Extraction and Classification of Volumetric </a:t>
            </a:r>
            <a:r>
              <a:rPr lang="en-US" altLang="zh-CN" sz="6400" dirty="0" smtClean="0"/>
              <a:t>Medical Images</a:t>
            </a:r>
            <a:endParaRPr lang="zh-CN" altLang="en-US" sz="6400" dirty="0"/>
          </a:p>
        </p:txBody>
      </p:sp>
      <p:sp>
        <p:nvSpPr>
          <p:cNvPr id="5" name="矩形 4"/>
          <p:cNvSpPr>
            <a:spLocks noChangeArrowheads="1"/>
          </p:cNvSpPr>
          <p:nvPr/>
        </p:nvSpPr>
        <p:spPr bwMode="auto">
          <a:xfrm>
            <a:off x="19299" y="1728317"/>
            <a:ext cx="34905701" cy="950743"/>
          </a:xfrm>
          <a:prstGeom prst="rect">
            <a:avLst/>
          </a:prstGeom>
          <a:noFill/>
          <a:ln w="9525">
            <a:noFill/>
            <a:miter lim="800000"/>
            <a:headEnd/>
            <a:tailEnd/>
          </a:ln>
        </p:spPr>
        <p:txBody>
          <a:bodyPr wrap="square" lIns="118587" tIns="59294" rIns="118587" bIns="592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a:r>
              <a:rPr lang="en-US" altLang="zh-CN" sz="5400" dirty="0">
                <a:latin typeface="Times New Roman" pitchFamily="18" charset="0"/>
                <a:cs typeface="Times New Roman" pitchFamily="18" charset="0"/>
              </a:rPr>
              <a:t>Shuai Li</a:t>
            </a:r>
            <a:r>
              <a:rPr lang="en-US" altLang="zh-CN" sz="5400" baseline="30000" dirty="0">
                <a:latin typeface="Times New Roman" pitchFamily="18" charset="0"/>
                <a:cs typeface="Times New Roman" pitchFamily="18" charset="0"/>
              </a:rPr>
              <a:t>1</a:t>
            </a:r>
            <a:r>
              <a:rPr lang="en-US" altLang="zh-CN" sz="5400" dirty="0">
                <a:latin typeface="Times New Roman" pitchFamily="18" charset="0"/>
                <a:cs typeface="Times New Roman" pitchFamily="18" charset="0"/>
              </a:rPr>
              <a:t>, Qinping Zhao</a:t>
            </a:r>
            <a:r>
              <a:rPr lang="en-US" altLang="zh-CN" sz="5400" baseline="30000" dirty="0">
                <a:latin typeface="Times New Roman" pitchFamily="18" charset="0"/>
                <a:cs typeface="Times New Roman" pitchFamily="18" charset="0"/>
              </a:rPr>
              <a:t>1</a:t>
            </a:r>
            <a:r>
              <a:rPr lang="en-US" altLang="zh-CN" sz="5400" dirty="0">
                <a:latin typeface="Times New Roman" pitchFamily="18" charset="0"/>
                <a:cs typeface="Times New Roman" pitchFamily="18" charset="0"/>
              </a:rPr>
              <a:t>, Shengfa </a:t>
            </a:r>
            <a:r>
              <a:rPr lang="en-US" altLang="zh-CN" sz="5400" dirty="0" smtClean="0">
                <a:latin typeface="Times New Roman" pitchFamily="18" charset="0"/>
                <a:cs typeface="Times New Roman" pitchFamily="18" charset="0"/>
              </a:rPr>
              <a:t>Wang</a:t>
            </a:r>
            <a:r>
              <a:rPr lang="en-US" altLang="zh-CN" sz="5400" baseline="30000" dirty="0" smtClean="0">
                <a:latin typeface="Times New Roman" pitchFamily="18" charset="0"/>
                <a:cs typeface="Times New Roman" pitchFamily="18" charset="0"/>
              </a:rPr>
              <a:t>3</a:t>
            </a:r>
            <a:r>
              <a:rPr lang="en-US" altLang="zh-CN" sz="5400" dirty="0" smtClean="0">
                <a:latin typeface="Times New Roman" pitchFamily="18" charset="0"/>
                <a:cs typeface="Times New Roman" pitchFamily="18" charset="0"/>
              </a:rPr>
              <a:t>, Aimin </a:t>
            </a:r>
            <a:r>
              <a:rPr lang="en-US" altLang="zh-CN" sz="5400" dirty="0">
                <a:latin typeface="Times New Roman" pitchFamily="18" charset="0"/>
                <a:cs typeface="Times New Roman" pitchFamily="18" charset="0"/>
              </a:rPr>
              <a:t>Hao</a:t>
            </a:r>
            <a:r>
              <a:rPr lang="en-US" altLang="zh-CN" sz="5400" baseline="30000" dirty="0">
                <a:latin typeface="Times New Roman" pitchFamily="18" charset="0"/>
                <a:cs typeface="Times New Roman" pitchFamily="18" charset="0"/>
              </a:rPr>
              <a:t>1</a:t>
            </a:r>
            <a:r>
              <a:rPr lang="en-US" altLang="zh-CN" sz="5400" dirty="0">
                <a:latin typeface="Times New Roman" pitchFamily="18" charset="0"/>
                <a:cs typeface="Times New Roman" pitchFamily="18" charset="0"/>
              </a:rPr>
              <a:t>, Hong Qin</a:t>
            </a:r>
            <a:r>
              <a:rPr lang="en-US" altLang="zh-CN" sz="5400" baseline="30000" dirty="0">
                <a:latin typeface="Times New Roman" pitchFamily="18" charset="0"/>
                <a:cs typeface="Times New Roman" pitchFamily="18" charset="0"/>
              </a:rPr>
              <a:t>2</a:t>
            </a:r>
          </a:p>
        </p:txBody>
      </p:sp>
      <p:sp>
        <p:nvSpPr>
          <p:cNvPr id="6" name="矩形 5"/>
          <p:cNvSpPr>
            <a:spLocks noChangeArrowheads="1"/>
          </p:cNvSpPr>
          <p:nvPr/>
        </p:nvSpPr>
        <p:spPr bwMode="auto">
          <a:xfrm>
            <a:off x="6481814" y="2679045"/>
            <a:ext cx="23222046" cy="4551729"/>
          </a:xfrm>
          <a:prstGeom prst="rect">
            <a:avLst/>
          </a:prstGeom>
          <a:noFill/>
          <a:ln w="9525">
            <a:noFill/>
            <a:miter lim="800000"/>
            <a:headEnd/>
            <a:tailEnd/>
          </a:ln>
        </p:spPr>
        <p:txBody>
          <a:bodyPr wrap="square" lIns="118587" tIns="59294" rIns="118587" bIns="592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spcBef>
                <a:spcPts val="4800"/>
              </a:spcBef>
              <a:defRPr/>
            </a:pPr>
            <a:r>
              <a:rPr lang="en-US" altLang="zh-CN" sz="4400" baseline="30000" dirty="0">
                <a:latin typeface="Times New Roman" pitchFamily="18" charset="0"/>
                <a:ea typeface="宋体" charset="-122"/>
                <a:cs typeface="Times New Roman" pitchFamily="18" charset="0"/>
              </a:rPr>
              <a:t>1</a:t>
            </a:r>
            <a:r>
              <a:rPr lang="en-US" altLang="zh-CN" sz="4400" dirty="0">
                <a:latin typeface="Times New Roman" pitchFamily="18" charset="0"/>
                <a:ea typeface="宋体" charset="-122"/>
                <a:cs typeface="Times New Roman" pitchFamily="18" charset="0"/>
              </a:rPr>
              <a:t>State Key Laboratory of Virtual Reality Technology and Systems,  Beihang University, China</a:t>
            </a:r>
            <a:endParaRPr lang="en-US" altLang="zh-CN" sz="4400" dirty="0">
              <a:latin typeface="Times New Roman" pitchFamily="18" charset="0"/>
              <a:ea typeface="宋体" charset="-122"/>
              <a:cs typeface="Times New Roman" pitchFamily="18" charset="0"/>
              <a:hlinkClick r:id="rId3"/>
            </a:endParaRPr>
          </a:p>
          <a:p>
            <a:pPr>
              <a:spcBef>
                <a:spcPts val="4800"/>
              </a:spcBef>
              <a:defRPr/>
            </a:pPr>
            <a:r>
              <a:rPr lang="en-US" altLang="zh-CN" sz="4400" baseline="30000" dirty="0">
                <a:latin typeface="Times New Roman" pitchFamily="18" charset="0"/>
                <a:ea typeface="宋体" charset="-122"/>
                <a:cs typeface="Times New Roman" pitchFamily="18" charset="0"/>
              </a:rPr>
              <a:t>2</a:t>
            </a:r>
            <a:r>
              <a:rPr lang="en-US" altLang="zh-CN" sz="4400" dirty="0">
                <a:latin typeface="Times New Roman" pitchFamily="18" charset="0"/>
                <a:ea typeface="宋体" charset="-122"/>
                <a:cs typeface="Times New Roman" pitchFamily="18" charset="0"/>
              </a:rPr>
              <a:t>Stony Brook University, Stony Brook, USA</a:t>
            </a:r>
          </a:p>
          <a:p>
            <a:pPr>
              <a:spcBef>
                <a:spcPts val="4800"/>
              </a:spcBef>
              <a:defRPr/>
            </a:pPr>
            <a:r>
              <a:rPr lang="en-US" altLang="zh-CN" sz="4400" baseline="30000" dirty="0">
                <a:latin typeface="Times New Roman" pitchFamily="18" charset="0"/>
                <a:ea typeface="宋体" charset="-122"/>
                <a:cs typeface="Times New Roman" pitchFamily="18" charset="0"/>
              </a:rPr>
              <a:t>3</a:t>
            </a:r>
            <a:r>
              <a:rPr lang="en-US" altLang="zh-CN" sz="4400" dirty="0">
                <a:latin typeface="Times New Roman" pitchFamily="18" charset="0"/>
                <a:ea typeface="宋体" charset="-122"/>
                <a:cs typeface="Times New Roman" pitchFamily="18" charset="0"/>
              </a:rPr>
              <a:t>School of Mathematical Sciences,  Dalian University of Technology, Dalian, </a:t>
            </a:r>
            <a:r>
              <a:rPr lang="en-US" altLang="zh-CN" sz="4400" dirty="0" smtClean="0">
                <a:latin typeface="Times New Roman" pitchFamily="18" charset="0"/>
                <a:ea typeface="宋体" charset="-122"/>
                <a:cs typeface="Times New Roman" pitchFamily="18" charset="0"/>
              </a:rPr>
              <a:t>China</a:t>
            </a:r>
            <a:endParaRPr lang="en-US" altLang="zh-CN" sz="4400" dirty="0">
              <a:latin typeface="+mn-lt"/>
              <a:ea typeface="宋体" charset="-122"/>
            </a:endParaRPr>
          </a:p>
          <a:p>
            <a:pPr eaLnBrk="0" hangingPunct="0">
              <a:spcBef>
                <a:spcPts val="4800"/>
              </a:spcBef>
              <a:defRPr/>
            </a:pPr>
            <a:endParaRPr lang="en-US" altLang="zh-CN" sz="3600" dirty="0">
              <a:latin typeface="+mn-lt"/>
              <a:ea typeface="宋体" charset="-122"/>
            </a:endParaRPr>
          </a:p>
        </p:txBody>
      </p:sp>
      <p:pic>
        <p:nvPicPr>
          <p:cNvPr id="7" name="Picture 1" descr="C:\Users\SFWang\Documents\250066715\Image\91%4LC)55{{J0QQ0C7OPHCP.jpg"/>
          <p:cNvPicPr>
            <a:picLocks noChangeAspect="1" noChangeArrowheads="1"/>
          </p:cNvPicPr>
          <p:nvPr/>
        </p:nvPicPr>
        <p:blipFill>
          <a:blip r:embed="rId4" cstate="print"/>
          <a:srcRect/>
          <a:stretch>
            <a:fillRect/>
          </a:stretch>
        </p:blipFill>
        <p:spPr bwMode="auto">
          <a:xfrm>
            <a:off x="17606516" y="3709637"/>
            <a:ext cx="2300289" cy="1259041"/>
          </a:xfrm>
          <a:prstGeom prst="rect">
            <a:avLst/>
          </a:prstGeom>
          <a:noFill/>
          <a:ln w="9525">
            <a:noFill/>
            <a:miter lim="800000"/>
            <a:headEnd/>
            <a:tailEnd/>
          </a:ln>
        </p:spPr>
      </p:pic>
      <p:pic>
        <p:nvPicPr>
          <p:cNvPr id="12" name="Picture 1" descr="C:\Users\SFWang\AppData\Roaming\Tencent\Users\250066715\QQ\WinTemp\RichOle\(Y4WIYF(1CG{EMFNYVPU@B6.jpg"/>
          <p:cNvPicPr preferRelativeResize="0">
            <a:picLocks noChangeArrowheads="1"/>
          </p:cNvPicPr>
          <p:nvPr/>
        </p:nvPicPr>
        <p:blipFill>
          <a:blip r:embed="rId5" cstate="print"/>
          <a:srcRect/>
          <a:stretch>
            <a:fillRect/>
          </a:stretch>
        </p:blipFill>
        <p:spPr bwMode="auto">
          <a:xfrm>
            <a:off x="4118669" y="3816550"/>
            <a:ext cx="2268000" cy="2232000"/>
          </a:xfrm>
          <a:prstGeom prst="rect">
            <a:avLst/>
          </a:prstGeom>
          <a:noFill/>
          <a:ln w="9525">
            <a:noFill/>
            <a:miter lim="800000"/>
            <a:headEnd/>
            <a:tailEnd/>
          </a:ln>
        </p:spPr>
      </p:pic>
      <p:sp>
        <p:nvSpPr>
          <p:cNvPr id="13" name="矩形 12"/>
          <p:cNvSpPr/>
          <p:nvPr/>
        </p:nvSpPr>
        <p:spPr>
          <a:xfrm>
            <a:off x="-9276" y="6132529"/>
            <a:ext cx="34905701" cy="34912284"/>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510829" y="6412178"/>
            <a:ext cx="16735647" cy="338146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dirty="0" smtClean="0"/>
          </a:p>
        </p:txBody>
      </p:sp>
      <p:sp>
        <p:nvSpPr>
          <p:cNvPr id="72" name="矩形 71"/>
          <p:cNvSpPr/>
          <p:nvPr/>
        </p:nvSpPr>
        <p:spPr>
          <a:xfrm>
            <a:off x="17576725" y="6412178"/>
            <a:ext cx="16735647" cy="338146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t>After $k+1$ iterations, the approximate subband</a:t>
            </a:r>
          </a:p>
          <a:p>
            <a:pPr algn="ctr"/>
            <a:r>
              <a:rPr lang="en-US" altLang="zh-CN" dirty="0" smtClean="0"/>
              <a:t>corresponding to a certain scale can be obtained, and $k$ detail</a:t>
            </a:r>
          </a:p>
          <a:p>
            <a:pPr algn="ctr"/>
            <a:r>
              <a:rPr lang="en-US" altLang="zh-CN" dirty="0" smtClean="0"/>
              <a:t>subbands are respectively the difference between the neighboring</a:t>
            </a:r>
          </a:p>
          <a:p>
            <a:pPr algn="ctr"/>
            <a:r>
              <a:rPr lang="en-US" altLang="zh-CN" dirty="0" smtClean="0"/>
              <a:t>approximate subband. It is exactly an anisotropic approximation to the Laplacian. Thus, multi-scale point features can be</a:t>
            </a:r>
          </a:p>
          <a:p>
            <a:pPr algn="ctr"/>
            <a:r>
              <a:rPr lang="en-US" altLang="zh-CN" dirty="0" smtClean="0"/>
              <a:t>obtained by extracting local minima/maxima from the detail subbands</a:t>
            </a:r>
          </a:p>
          <a:p>
            <a:pPr algn="ctr"/>
            <a:r>
              <a:rPr lang="en-US" altLang="zh-CN" dirty="0" smtClean="0"/>
              <a:t>across scales. </a:t>
            </a:r>
            <a:endParaRPr lang="zh-CN" altLang="en-US" dirty="0"/>
          </a:p>
        </p:txBody>
      </p:sp>
      <p:sp>
        <p:nvSpPr>
          <p:cNvPr id="75" name="TextBox 65"/>
          <p:cNvSpPr txBox="1">
            <a:spLocks noChangeArrowheads="1"/>
          </p:cNvSpPr>
          <p:nvPr/>
        </p:nvSpPr>
        <p:spPr bwMode="auto">
          <a:xfrm>
            <a:off x="-9275" y="40194307"/>
            <a:ext cx="34934276" cy="830997"/>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a:r>
              <a:rPr lang="en-US" altLang="zh-CN" sz="4800" b="0" dirty="0">
                <a:latin typeface="Times New Roman" pitchFamily="18" charset="0"/>
                <a:cs typeface="Times New Roman" pitchFamily="18" charset="0"/>
              </a:rPr>
              <a:t>Page 1</a:t>
            </a:r>
            <a:endParaRPr lang="zh-CN" altLang="en-US" sz="4800" b="0" dirty="0">
              <a:latin typeface="Times New Roman" pitchFamily="18" charset="0"/>
              <a:cs typeface="Times New Roman" pitchFamily="18" charset="0"/>
            </a:endParaRPr>
          </a:p>
        </p:txBody>
      </p:sp>
      <p:sp>
        <p:nvSpPr>
          <p:cNvPr id="76" name="Text Box 7"/>
          <p:cNvSpPr txBox="1">
            <a:spLocks noChangeArrowheads="1"/>
          </p:cNvSpPr>
          <p:nvPr/>
        </p:nvSpPr>
        <p:spPr bwMode="auto">
          <a:xfrm>
            <a:off x="540620" y="6437914"/>
            <a:ext cx="16740000" cy="858838"/>
          </a:xfrm>
          <a:prstGeom prst="rect">
            <a:avLst/>
          </a:prstGeom>
          <a:solidFill>
            <a:schemeClr val="accent1">
              <a:lumMod val="75000"/>
            </a:schemeClr>
          </a:solidFill>
          <a:ln w="9525">
            <a:noFill/>
            <a:miter lim="800000"/>
            <a:headEnd/>
            <a:tailEnd/>
          </a:ln>
        </p:spPr>
        <p:txBody>
          <a:bodyPr wrap="square" lIns="118364" tIns="59170" rIns="118364" bIns="59170">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eaLnBrk="0" hangingPunct="0">
              <a:spcBef>
                <a:spcPct val="50000"/>
              </a:spcBef>
            </a:pPr>
            <a:r>
              <a:rPr lang="en-US" altLang="zh-CN" sz="4800" dirty="0">
                <a:solidFill>
                  <a:srgbClr val="F8F8F8"/>
                </a:solidFill>
              </a:rPr>
              <a:t>1. </a:t>
            </a:r>
            <a:r>
              <a:rPr lang="en-US" altLang="zh-CN" sz="4800" dirty="0" smtClean="0">
                <a:solidFill>
                  <a:srgbClr val="F8F8F8"/>
                </a:solidFill>
              </a:rPr>
              <a:t>Motivation and Challenges </a:t>
            </a:r>
            <a:endParaRPr lang="en-US" altLang="zh-CN" sz="4800" dirty="0">
              <a:solidFill>
                <a:srgbClr val="F8F8F8"/>
              </a:solidFill>
            </a:endParaRPr>
          </a:p>
        </p:txBody>
      </p:sp>
      <p:sp>
        <p:nvSpPr>
          <p:cNvPr id="77" name="Rectangle 50"/>
          <p:cNvSpPr>
            <a:spLocks noChangeArrowheads="1"/>
          </p:cNvSpPr>
          <p:nvPr/>
        </p:nvSpPr>
        <p:spPr bwMode="auto">
          <a:xfrm>
            <a:off x="557512" y="7200926"/>
            <a:ext cx="16631814" cy="12615475"/>
          </a:xfrm>
          <a:prstGeom prst="rect">
            <a:avLst/>
          </a:prstGeom>
          <a:noFill/>
          <a:ln w="9525">
            <a:noFill/>
            <a:miter lim="800000"/>
            <a:headEnd/>
            <a:tailEnd/>
          </a:ln>
        </p:spPr>
        <p:txBody>
          <a:bodyPr wrap="square" lIns="118587" tIns="59294" rIns="118587" bIns="592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r>
              <a:rPr lang="en-US" altLang="zh-CN" sz="4600" b="0" dirty="0" smtClean="0">
                <a:latin typeface="Times New Roman" pitchFamily="18" charset="0"/>
                <a:cs typeface="Times New Roman" pitchFamily="18" charset="0"/>
              </a:rPr>
              <a:t>Heterogeneous </a:t>
            </a:r>
            <a:r>
              <a:rPr lang="en-US" altLang="zh-CN" sz="4600" b="0" dirty="0">
                <a:latin typeface="Times New Roman" pitchFamily="18" charset="0"/>
                <a:cs typeface="Times New Roman" pitchFamily="18" charset="0"/>
              </a:rPr>
              <a:t>structural features can better transform the </a:t>
            </a:r>
            <a:r>
              <a:rPr lang="en-US" altLang="zh-CN" sz="4600" b="0" dirty="0" smtClean="0">
                <a:latin typeface="Times New Roman" pitchFamily="18" charset="0"/>
                <a:cs typeface="Times New Roman" pitchFamily="18" charset="0"/>
              </a:rPr>
              <a:t>difficult problem </a:t>
            </a:r>
            <a:r>
              <a:rPr lang="en-US" altLang="zh-CN" sz="4600" b="0" dirty="0">
                <a:latin typeface="Times New Roman" pitchFamily="18" charset="0"/>
                <a:cs typeface="Times New Roman" pitchFamily="18" charset="0"/>
              </a:rPr>
              <a:t>of understanding a raw data set into a simpler problem </a:t>
            </a:r>
            <a:r>
              <a:rPr lang="en-US" altLang="zh-CN" sz="4600" b="0" dirty="0" smtClean="0">
                <a:latin typeface="Times New Roman" pitchFamily="18" charset="0"/>
                <a:cs typeface="Times New Roman" pitchFamily="18" charset="0"/>
              </a:rPr>
              <a:t>of analyzing </a:t>
            </a:r>
            <a:r>
              <a:rPr lang="en-US" altLang="zh-CN" sz="4600" b="0" dirty="0">
                <a:latin typeface="Times New Roman" pitchFamily="18" charset="0"/>
                <a:cs typeface="Times New Roman" pitchFamily="18" charset="0"/>
              </a:rPr>
              <a:t>a collection of meaningful feature </a:t>
            </a:r>
            <a:r>
              <a:rPr lang="en-US" altLang="zh-CN" sz="4600" b="0" dirty="0" smtClean="0">
                <a:latin typeface="Times New Roman" pitchFamily="18" charset="0"/>
                <a:cs typeface="Times New Roman" pitchFamily="18" charset="0"/>
              </a:rPr>
              <a:t>elements.  </a:t>
            </a:r>
          </a:p>
          <a:p>
            <a:pPr algn="just">
              <a:spcBef>
                <a:spcPts val="1800"/>
              </a:spcBef>
            </a:pPr>
            <a:r>
              <a:rPr lang="en-US" altLang="zh-CN" sz="4600" b="0" dirty="0" smtClean="0">
                <a:latin typeface="Times New Roman" pitchFamily="18" charset="0"/>
                <a:cs typeface="Times New Roman" pitchFamily="18" charset="0"/>
              </a:rPr>
              <a:t>However</a:t>
            </a:r>
            <a:r>
              <a:rPr lang="en-US" altLang="zh-CN" sz="4600" b="0" dirty="0">
                <a:latin typeface="Times New Roman" pitchFamily="18" charset="0"/>
                <a:cs typeface="Times New Roman" pitchFamily="18" charset="0"/>
              </a:rPr>
              <a:t>, </a:t>
            </a:r>
            <a:r>
              <a:rPr lang="en-US" altLang="zh-CN" sz="4600" b="0" dirty="0" smtClean="0">
                <a:latin typeface="Times New Roman" pitchFamily="18" charset="0"/>
                <a:cs typeface="Times New Roman" pitchFamily="18" charset="0"/>
              </a:rPr>
              <a:t>volumetric </a:t>
            </a:r>
            <a:r>
              <a:rPr lang="en-US" altLang="zh-CN" sz="4600" b="0" dirty="0">
                <a:latin typeface="Times New Roman" pitchFamily="18" charset="0"/>
                <a:cs typeface="Times New Roman" pitchFamily="18" charset="0"/>
              </a:rPr>
              <a:t>medical </a:t>
            </a:r>
            <a:r>
              <a:rPr lang="en-US" altLang="zh-CN" sz="4600" b="0" dirty="0" smtClean="0">
                <a:latin typeface="Times New Roman" pitchFamily="18" charset="0"/>
                <a:cs typeface="Times New Roman" pitchFamily="18" charset="0"/>
              </a:rPr>
              <a:t>images typically </a:t>
            </a:r>
            <a:r>
              <a:rPr lang="en-US" altLang="zh-CN" sz="4600" b="0" dirty="0">
                <a:latin typeface="Times New Roman" pitchFamily="18" charset="0"/>
                <a:cs typeface="Times New Roman" pitchFamily="18" charset="0"/>
              </a:rPr>
              <a:t>have much more complex inner </a:t>
            </a:r>
            <a:r>
              <a:rPr lang="en-US" altLang="zh-CN" sz="4600" b="0" dirty="0" smtClean="0">
                <a:latin typeface="Times New Roman" pitchFamily="18" charset="0"/>
                <a:cs typeface="Times New Roman" pitchFamily="18" charset="0"/>
              </a:rPr>
              <a:t>structure, the </a:t>
            </a:r>
            <a:r>
              <a:rPr lang="en-US" altLang="zh-CN" sz="4600" b="0" dirty="0">
                <a:latin typeface="Times New Roman" pitchFamily="18" charset="0"/>
                <a:cs typeface="Times New Roman" pitchFamily="18" charset="0"/>
              </a:rPr>
              <a:t>diverse features may scatter apart over non-manifold </a:t>
            </a:r>
            <a:r>
              <a:rPr lang="en-US" altLang="zh-CN" sz="4600" b="0" dirty="0" smtClean="0">
                <a:latin typeface="Times New Roman" pitchFamily="18" charset="0"/>
                <a:cs typeface="Times New Roman" pitchFamily="18" charset="0"/>
              </a:rPr>
              <a:t>volumetric geometry</a:t>
            </a:r>
            <a:r>
              <a:rPr lang="en-US" altLang="zh-CN" sz="4600" b="0" dirty="0">
                <a:latin typeface="Times New Roman" pitchFamily="18" charset="0"/>
                <a:cs typeface="Times New Roman" pitchFamily="18" charset="0"/>
              </a:rPr>
              <a:t>, and </a:t>
            </a:r>
            <a:r>
              <a:rPr lang="en-US" altLang="zh-CN" sz="4600" b="0" dirty="0" smtClean="0">
                <a:latin typeface="Times New Roman" pitchFamily="18" charset="0"/>
                <a:cs typeface="Times New Roman" pitchFamily="18" charset="0"/>
              </a:rPr>
              <a:t>the embedded structures </a:t>
            </a:r>
            <a:r>
              <a:rPr lang="en-US" altLang="zh-CN" sz="4600" b="0" dirty="0">
                <a:latin typeface="Times New Roman" pitchFamily="18" charset="0"/>
                <a:cs typeface="Times New Roman" pitchFamily="18" charset="0"/>
              </a:rPr>
              <a:t>usually have certain </a:t>
            </a:r>
            <a:r>
              <a:rPr lang="en-US" altLang="zh-CN" sz="4600" b="0" dirty="0" smtClean="0">
                <a:latin typeface="Times New Roman" pitchFamily="18" charset="0"/>
                <a:cs typeface="Times New Roman" pitchFamily="18" charset="0"/>
              </a:rPr>
              <a:t>thickness. Meanwhile</a:t>
            </a:r>
            <a:r>
              <a:rPr lang="en-US" altLang="zh-CN" sz="4600" b="0" dirty="0">
                <a:latin typeface="Times New Roman" pitchFamily="18" charset="0"/>
                <a:cs typeface="Times New Roman" pitchFamily="18" charset="0"/>
              </a:rPr>
              <a:t>, </a:t>
            </a:r>
            <a:r>
              <a:rPr lang="en-US" altLang="zh-CN" sz="4600" b="0" dirty="0" smtClean="0">
                <a:latin typeface="Times New Roman" pitchFamily="18" charset="0"/>
                <a:cs typeface="Times New Roman" pitchFamily="18" charset="0"/>
              </a:rPr>
              <a:t>simple </a:t>
            </a:r>
            <a:r>
              <a:rPr lang="en-US" altLang="zh-CN" sz="4600" b="0" dirty="0">
                <a:latin typeface="Times New Roman" pitchFamily="18" charset="0"/>
                <a:cs typeface="Times New Roman" pitchFamily="18" charset="0"/>
              </a:rPr>
              <a:t>feature extraction might obtain a </a:t>
            </a:r>
            <a:r>
              <a:rPr lang="en-US" altLang="zh-CN" sz="4600" b="0" dirty="0" smtClean="0">
                <a:latin typeface="Times New Roman" pitchFamily="18" charset="0"/>
                <a:cs typeface="Times New Roman" pitchFamily="18" charset="0"/>
              </a:rPr>
              <a:t>large number </a:t>
            </a:r>
            <a:r>
              <a:rPr lang="en-US" altLang="zh-CN" sz="4600" b="0" dirty="0">
                <a:latin typeface="Times New Roman" pitchFamily="18" charset="0"/>
                <a:cs typeface="Times New Roman" pitchFamily="18" charset="0"/>
              </a:rPr>
              <a:t>of spurious small-scale structures, while user is </a:t>
            </a:r>
            <a:r>
              <a:rPr lang="en-US" altLang="zh-CN" sz="4600" b="0" dirty="0" smtClean="0">
                <a:latin typeface="Times New Roman" pitchFamily="18" charset="0"/>
                <a:cs typeface="Times New Roman" pitchFamily="18" charset="0"/>
              </a:rPr>
              <a:t>generally only </a:t>
            </a:r>
            <a:r>
              <a:rPr lang="en-US" altLang="zh-CN" sz="4600" b="0" dirty="0">
                <a:latin typeface="Times New Roman" pitchFamily="18" charset="0"/>
                <a:cs typeface="Times New Roman" pitchFamily="18" charset="0"/>
              </a:rPr>
              <a:t>interested in a small fraction of some primary </a:t>
            </a:r>
            <a:r>
              <a:rPr lang="en-US" altLang="zh-CN" sz="4600" b="0" dirty="0" smtClean="0">
                <a:latin typeface="Times New Roman" pitchFamily="18" charset="0"/>
                <a:cs typeface="Times New Roman" pitchFamily="18" charset="0"/>
              </a:rPr>
              <a:t>structure. </a:t>
            </a:r>
            <a:r>
              <a:rPr lang="en-US" altLang="zh-CN" sz="4600" b="0" dirty="0">
                <a:latin typeface="Times New Roman" pitchFamily="18" charset="0"/>
                <a:cs typeface="Times New Roman" pitchFamily="18" charset="0"/>
              </a:rPr>
              <a:t>Besides, </a:t>
            </a:r>
            <a:r>
              <a:rPr lang="en-US" altLang="zh-CN" sz="4600" b="0" dirty="0" smtClean="0">
                <a:latin typeface="Times New Roman" pitchFamily="18" charset="0"/>
                <a:cs typeface="Times New Roman" pitchFamily="18" charset="0"/>
              </a:rPr>
              <a:t>the overall </a:t>
            </a:r>
            <a:r>
              <a:rPr lang="en-US" altLang="zh-CN" sz="4600" b="0" dirty="0">
                <a:latin typeface="Times New Roman" pitchFamily="18" charset="0"/>
                <a:cs typeface="Times New Roman" pitchFamily="18" charset="0"/>
              </a:rPr>
              <a:t>performance of feature extraction and classification </a:t>
            </a:r>
            <a:r>
              <a:rPr lang="en-US" altLang="zh-CN" sz="4600" b="0" dirty="0" smtClean="0">
                <a:latin typeface="Times New Roman" pitchFamily="18" charset="0"/>
                <a:cs typeface="Times New Roman" pitchFamily="18" charset="0"/>
              </a:rPr>
              <a:t>largely depends </a:t>
            </a:r>
            <a:r>
              <a:rPr lang="en-US" altLang="zh-CN" sz="4600" b="0" dirty="0">
                <a:latin typeface="Times New Roman" pitchFamily="18" charset="0"/>
                <a:cs typeface="Times New Roman" pitchFamily="18" charset="0"/>
              </a:rPr>
              <a:t>on the quality of the feature measurements, noisy extent, </a:t>
            </a:r>
            <a:r>
              <a:rPr lang="en-US" altLang="zh-CN" sz="4600" b="0" dirty="0" smtClean="0">
                <a:latin typeface="Times New Roman" pitchFamily="18" charset="0"/>
                <a:cs typeface="Times New Roman" pitchFamily="18" charset="0"/>
              </a:rPr>
              <a:t>and the </a:t>
            </a:r>
            <a:r>
              <a:rPr lang="en-US" altLang="zh-CN" sz="4600" b="0" dirty="0">
                <a:latin typeface="Times New Roman" pitchFamily="18" charset="0"/>
                <a:cs typeface="Times New Roman" pitchFamily="18" charset="0"/>
              </a:rPr>
              <a:t>original data size. </a:t>
            </a:r>
            <a:endParaRPr lang="en-US" altLang="zh-CN" sz="4600" b="0" dirty="0" smtClean="0">
              <a:latin typeface="Times New Roman" pitchFamily="18" charset="0"/>
              <a:cs typeface="Times New Roman" pitchFamily="18" charset="0"/>
            </a:endParaRPr>
          </a:p>
          <a:p>
            <a:pPr algn="just">
              <a:spcBef>
                <a:spcPts val="1800"/>
              </a:spcBef>
            </a:pPr>
            <a:r>
              <a:rPr lang="en-US" altLang="zh-CN" sz="4600" b="0" dirty="0" smtClean="0">
                <a:latin typeface="Times New Roman" pitchFamily="18" charset="0"/>
                <a:cs typeface="Times New Roman" pitchFamily="18" charset="0"/>
              </a:rPr>
              <a:t>Thus</a:t>
            </a:r>
            <a:r>
              <a:rPr lang="en-US" altLang="zh-CN" sz="4600" b="0" dirty="0">
                <a:latin typeface="Times New Roman" pitchFamily="18" charset="0"/>
                <a:cs typeface="Times New Roman" pitchFamily="18" charset="0"/>
              </a:rPr>
              <a:t>, </a:t>
            </a:r>
            <a:r>
              <a:rPr lang="en-US" altLang="zh-CN" sz="4600" b="0" dirty="0" smtClean="0">
                <a:latin typeface="Times New Roman" pitchFamily="18" charset="0"/>
                <a:cs typeface="Times New Roman" pitchFamily="18" charset="0"/>
              </a:rPr>
              <a:t>the </a:t>
            </a:r>
            <a:r>
              <a:rPr lang="en-US" altLang="zh-CN" sz="4600" b="0" dirty="0">
                <a:latin typeface="Times New Roman" pitchFamily="18" charset="0"/>
                <a:cs typeface="Times New Roman" pitchFamily="18" charset="0"/>
              </a:rPr>
              <a:t>definition of their heterogeneous structural feature </a:t>
            </a:r>
            <a:r>
              <a:rPr lang="en-US" altLang="zh-CN" sz="4600" b="0" dirty="0" smtClean="0">
                <a:latin typeface="Times New Roman" pitchFamily="18" charset="0"/>
                <a:cs typeface="Times New Roman" pitchFamily="18" charset="0"/>
              </a:rPr>
              <a:t>tends to be </a:t>
            </a:r>
            <a:r>
              <a:rPr lang="en-US" altLang="zh-CN" sz="4600" b="0" dirty="0">
                <a:latin typeface="Times New Roman" pitchFamily="18" charset="0"/>
                <a:cs typeface="Times New Roman" pitchFamily="18" charset="0"/>
              </a:rPr>
              <a:t>highly subjective and very difficult to </a:t>
            </a:r>
            <a:r>
              <a:rPr lang="en-US" altLang="zh-CN" sz="4600" b="0" dirty="0" smtClean="0">
                <a:latin typeface="Times New Roman" pitchFamily="18" charset="0"/>
                <a:cs typeface="Times New Roman" pitchFamily="18" charset="0"/>
              </a:rPr>
              <a:t>express. Quantitative </a:t>
            </a:r>
            <a:r>
              <a:rPr lang="en-US" altLang="zh-CN" sz="4600" b="0" dirty="0">
                <a:latin typeface="Times New Roman" pitchFamily="18" charset="0"/>
                <a:cs typeface="Times New Roman" pitchFamily="18" charset="0"/>
              </a:rPr>
              <a:t>refinement criteria with explicit physical meaning </a:t>
            </a:r>
            <a:r>
              <a:rPr lang="en-US" altLang="zh-CN" sz="4600" b="0" dirty="0" smtClean="0">
                <a:latin typeface="Times New Roman" pitchFamily="18" charset="0"/>
                <a:cs typeface="Times New Roman" pitchFamily="18" charset="0"/>
              </a:rPr>
              <a:t>is</a:t>
            </a:r>
            <a:r>
              <a:rPr lang="en-US" altLang="zh-CN" sz="4600" b="0" dirty="0">
                <a:latin typeface="Times New Roman" pitchFamily="18" charset="0"/>
                <a:cs typeface="Times New Roman" pitchFamily="18" charset="0"/>
              </a:rPr>
              <a:t> urgently </a:t>
            </a:r>
            <a:r>
              <a:rPr lang="en-US" altLang="zh-CN" sz="4600" b="0" dirty="0" smtClean="0">
                <a:latin typeface="Times New Roman" pitchFamily="18" charset="0"/>
                <a:cs typeface="Times New Roman" pitchFamily="18" charset="0"/>
              </a:rPr>
              <a:t>needed. And a </a:t>
            </a:r>
            <a:r>
              <a:rPr lang="en-US" altLang="zh-CN" sz="4600" b="0" dirty="0">
                <a:latin typeface="Times New Roman" pitchFamily="18" charset="0"/>
                <a:cs typeface="Times New Roman" pitchFamily="18" charset="0"/>
              </a:rPr>
              <a:t>unified and robust framework together </a:t>
            </a:r>
            <a:r>
              <a:rPr lang="en-US" altLang="zh-CN" sz="4600" b="0" dirty="0" smtClean="0">
                <a:latin typeface="Times New Roman" pitchFamily="18" charset="0"/>
                <a:cs typeface="Times New Roman" pitchFamily="18" charset="0"/>
              </a:rPr>
              <a:t>with parallel computation </a:t>
            </a:r>
            <a:r>
              <a:rPr lang="en-US" altLang="zh-CN" sz="4600" b="0" dirty="0">
                <a:latin typeface="Times New Roman" pitchFamily="18" charset="0"/>
                <a:cs typeface="Times New Roman" pitchFamily="18" charset="0"/>
              </a:rPr>
              <a:t>is also non-trivial</a:t>
            </a:r>
            <a:r>
              <a:rPr lang="en-US" altLang="zh-CN" sz="4600" b="0" dirty="0" smtClean="0">
                <a:latin typeface="Times New Roman" pitchFamily="18" charset="0"/>
                <a:cs typeface="Times New Roman" pitchFamily="18" charset="0"/>
              </a:rPr>
              <a:t>.</a:t>
            </a:r>
          </a:p>
        </p:txBody>
      </p:sp>
      <p:sp>
        <p:nvSpPr>
          <p:cNvPr id="80" name="Text Box 7"/>
          <p:cNvSpPr txBox="1">
            <a:spLocks noChangeArrowheads="1"/>
          </p:cNvSpPr>
          <p:nvPr/>
        </p:nvSpPr>
        <p:spPr bwMode="auto">
          <a:xfrm>
            <a:off x="540620" y="19807296"/>
            <a:ext cx="16740000" cy="858838"/>
          </a:xfrm>
          <a:prstGeom prst="rect">
            <a:avLst/>
          </a:prstGeom>
          <a:solidFill>
            <a:schemeClr val="accent1">
              <a:lumMod val="75000"/>
            </a:schemeClr>
          </a:solidFill>
          <a:ln w="9525">
            <a:noFill/>
            <a:miter lim="800000"/>
            <a:headEnd/>
            <a:tailEnd/>
          </a:ln>
        </p:spPr>
        <p:txBody>
          <a:bodyPr wrap="square" lIns="118364" tIns="59170" rIns="118364" bIns="59170">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eaLnBrk="0" hangingPunct="0">
              <a:spcBef>
                <a:spcPct val="50000"/>
              </a:spcBef>
            </a:pPr>
            <a:r>
              <a:rPr lang="en-US" altLang="zh-CN" sz="4800" dirty="0" smtClean="0">
                <a:solidFill>
                  <a:srgbClr val="F8F8F8"/>
                </a:solidFill>
              </a:rPr>
              <a:t>2. Contributions</a:t>
            </a:r>
            <a:endParaRPr lang="en-US" altLang="zh-CN" sz="4800" dirty="0">
              <a:solidFill>
                <a:srgbClr val="F8F8F8"/>
              </a:solidFill>
            </a:endParaRPr>
          </a:p>
        </p:txBody>
      </p:sp>
      <p:sp>
        <p:nvSpPr>
          <p:cNvPr id="81" name="Rectangle 50"/>
          <p:cNvSpPr>
            <a:spLocks noChangeArrowheads="1"/>
          </p:cNvSpPr>
          <p:nvPr/>
        </p:nvSpPr>
        <p:spPr bwMode="auto">
          <a:xfrm>
            <a:off x="540620" y="20657869"/>
            <a:ext cx="16631814" cy="8937545"/>
          </a:xfrm>
          <a:prstGeom prst="rect">
            <a:avLst/>
          </a:prstGeom>
          <a:noFill/>
          <a:ln w="9525">
            <a:noFill/>
            <a:miter lim="800000"/>
            <a:headEnd/>
            <a:tailEnd/>
          </a:ln>
        </p:spPr>
        <p:txBody>
          <a:bodyPr wrap="square" lIns="118587" tIns="59294" rIns="118587" bIns="592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r>
              <a:rPr lang="en-US" altLang="zh-CN" sz="4600" b="0" dirty="0" smtClean="0">
                <a:latin typeface="Times New Roman" pitchFamily="18" charset="0"/>
                <a:cs typeface="Times New Roman" pitchFamily="18" charset="0"/>
              </a:rPr>
              <a:t>(</a:t>
            </a:r>
            <a:r>
              <a:rPr lang="en-US" altLang="zh-CN" sz="4600" b="0" dirty="0">
                <a:latin typeface="Times New Roman" pitchFamily="18" charset="0"/>
                <a:cs typeface="Times New Roman" pitchFamily="18" charset="0"/>
              </a:rPr>
              <a:t>1) We devise a systematic and robust algorithm for semi-automatic </a:t>
            </a:r>
            <a:r>
              <a:rPr lang="en-US" altLang="zh-CN" sz="4600" b="0" dirty="0" smtClean="0">
                <a:latin typeface="Times New Roman" pitchFamily="18" charset="0"/>
                <a:cs typeface="Times New Roman" pitchFamily="18" charset="0"/>
              </a:rPr>
              <a:t>heterogeneous structural </a:t>
            </a:r>
            <a:r>
              <a:rPr lang="en-US" altLang="zh-CN" sz="4600" b="0" dirty="0">
                <a:latin typeface="Times New Roman" pitchFamily="18" charset="0"/>
                <a:cs typeface="Times New Roman" pitchFamily="18" charset="0"/>
              </a:rPr>
              <a:t>feature extraction, classification, filtering </a:t>
            </a:r>
            <a:r>
              <a:rPr lang="en-US" altLang="zh-CN" sz="4600" b="0" dirty="0" smtClean="0">
                <a:latin typeface="Times New Roman" pitchFamily="18" charset="0"/>
                <a:cs typeface="Times New Roman" pitchFamily="18" charset="0"/>
              </a:rPr>
              <a:t>and visualization</a:t>
            </a:r>
            <a:r>
              <a:rPr lang="en-US" altLang="zh-CN" sz="4600" b="0" dirty="0">
                <a:latin typeface="Times New Roman" pitchFamily="18" charset="0"/>
                <a:cs typeface="Times New Roman" pitchFamily="18" charset="0"/>
              </a:rPr>
              <a:t>, which requires no additional manual inputs except for a few threshold parameters</a:t>
            </a:r>
            <a:r>
              <a:rPr lang="en-US" altLang="zh-CN" sz="4600" b="0" dirty="0" smtClean="0">
                <a:latin typeface="Times New Roman" pitchFamily="18" charset="0"/>
                <a:cs typeface="Times New Roman" pitchFamily="18" charset="0"/>
              </a:rPr>
              <a:t>.</a:t>
            </a:r>
            <a:endParaRPr lang="en-US" altLang="zh-CN" sz="4600" b="0" dirty="0">
              <a:latin typeface="Times New Roman" pitchFamily="18" charset="0"/>
              <a:cs typeface="Times New Roman" pitchFamily="18" charset="0"/>
            </a:endParaRPr>
          </a:p>
          <a:p>
            <a:pPr algn="just">
              <a:spcBef>
                <a:spcPts val="1800"/>
              </a:spcBef>
            </a:pPr>
            <a:r>
              <a:rPr lang="en-US" altLang="zh-CN" sz="4600" b="0" dirty="0">
                <a:latin typeface="Times New Roman" pitchFamily="18" charset="0"/>
                <a:cs typeface="Times New Roman" pitchFamily="18" charset="0"/>
              </a:rPr>
              <a:t>(2) We define a diffusion tensor to facilitate the recognition of candidate curve seeds and </a:t>
            </a:r>
            <a:r>
              <a:rPr lang="en-US" altLang="zh-CN" sz="4600" b="0" dirty="0" smtClean="0">
                <a:latin typeface="Times New Roman" pitchFamily="18" charset="0"/>
                <a:cs typeface="Times New Roman" pitchFamily="18" charset="0"/>
              </a:rPr>
              <a:t>blob features</a:t>
            </a:r>
            <a:r>
              <a:rPr lang="en-US" altLang="zh-CN" sz="4600" b="0" dirty="0">
                <a:latin typeface="Times New Roman" pitchFamily="18" charset="0"/>
                <a:cs typeface="Times New Roman" pitchFamily="18" charset="0"/>
              </a:rPr>
              <a:t>, guide CUDA-based global propagation of curve feature</a:t>
            </a:r>
            <a:r>
              <a:rPr lang="en-US" altLang="zh-CN" sz="4600" b="0" dirty="0" smtClean="0">
                <a:latin typeface="Times New Roman" pitchFamily="18" charset="0"/>
                <a:cs typeface="Times New Roman" pitchFamily="18" charset="0"/>
              </a:rPr>
              <a:t>.</a:t>
            </a:r>
            <a:endParaRPr lang="en-US" altLang="zh-CN" sz="4600" b="0" dirty="0">
              <a:latin typeface="Times New Roman" pitchFamily="18" charset="0"/>
              <a:cs typeface="Times New Roman" pitchFamily="18" charset="0"/>
            </a:endParaRPr>
          </a:p>
          <a:p>
            <a:pPr algn="just">
              <a:spcBef>
                <a:spcPts val="1800"/>
              </a:spcBef>
            </a:pPr>
            <a:r>
              <a:rPr lang="en-US" altLang="zh-CN" sz="4600" b="0" dirty="0">
                <a:latin typeface="Times New Roman" pitchFamily="18" charset="0"/>
                <a:cs typeface="Times New Roman" pitchFamily="18" charset="0"/>
              </a:rPr>
              <a:t>(3) We design a diffusion tensor based anisotropic convolution kernel to govern multi-scale point and surface feature extraction.</a:t>
            </a:r>
          </a:p>
          <a:p>
            <a:pPr algn="just">
              <a:spcBef>
                <a:spcPts val="1800"/>
              </a:spcBef>
            </a:pPr>
            <a:r>
              <a:rPr lang="en-US" altLang="zh-CN" sz="4600" b="0" dirty="0">
                <a:latin typeface="Times New Roman" pitchFamily="18" charset="0"/>
                <a:cs typeface="Times New Roman" pitchFamily="18" charset="0"/>
              </a:rPr>
              <a:t>(4) We propose a projection distance based verification technique </a:t>
            </a:r>
            <a:r>
              <a:rPr lang="en-US" altLang="zh-CN" sz="4600" b="0" dirty="0" smtClean="0">
                <a:latin typeface="Times New Roman" pitchFamily="18" charset="0"/>
                <a:cs typeface="Times New Roman" pitchFamily="18" charset="0"/>
              </a:rPr>
              <a:t>to exclude </a:t>
            </a:r>
            <a:r>
              <a:rPr lang="en-US" altLang="zh-CN" sz="4600" b="0" dirty="0">
                <a:latin typeface="Times New Roman" pitchFamily="18" charset="0"/>
                <a:cs typeface="Times New Roman" pitchFamily="18" charset="0"/>
              </a:rPr>
              <a:t>the false-alarm candidate curve seeds.</a:t>
            </a:r>
          </a:p>
        </p:txBody>
      </p:sp>
      <p:pic>
        <p:nvPicPr>
          <p:cNvPr id="83" name="图片 8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61201" y="30171478"/>
            <a:ext cx="16390652" cy="9721080"/>
          </a:xfrm>
          <a:prstGeom prst="rect">
            <a:avLst/>
          </a:prstGeom>
        </p:spPr>
      </p:pic>
      <p:sp>
        <p:nvSpPr>
          <p:cNvPr id="84" name="Text Box 7"/>
          <p:cNvSpPr txBox="1">
            <a:spLocks noChangeArrowheads="1"/>
          </p:cNvSpPr>
          <p:nvPr/>
        </p:nvSpPr>
        <p:spPr bwMode="auto">
          <a:xfrm>
            <a:off x="540620" y="29235374"/>
            <a:ext cx="16740000" cy="858838"/>
          </a:xfrm>
          <a:prstGeom prst="rect">
            <a:avLst/>
          </a:prstGeom>
          <a:solidFill>
            <a:schemeClr val="accent1">
              <a:lumMod val="75000"/>
            </a:schemeClr>
          </a:solidFill>
          <a:ln w="9525">
            <a:noFill/>
            <a:miter lim="800000"/>
            <a:headEnd/>
            <a:tailEnd/>
          </a:ln>
        </p:spPr>
        <p:txBody>
          <a:bodyPr wrap="square" lIns="118364" tIns="59170" rIns="118364" bIns="59170">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eaLnBrk="0" hangingPunct="0">
              <a:spcBef>
                <a:spcPct val="50000"/>
              </a:spcBef>
            </a:pPr>
            <a:r>
              <a:rPr lang="en-US" altLang="zh-CN" sz="4800" dirty="0">
                <a:solidFill>
                  <a:srgbClr val="F8F8F8"/>
                </a:solidFill>
              </a:rPr>
              <a:t>3</a:t>
            </a:r>
            <a:r>
              <a:rPr lang="en-US" altLang="zh-CN" sz="4800" dirty="0" smtClean="0">
                <a:solidFill>
                  <a:srgbClr val="F8F8F8"/>
                </a:solidFill>
              </a:rPr>
              <a:t>. Pipeline</a:t>
            </a:r>
            <a:endParaRPr lang="en-US" altLang="zh-CN" sz="4800" dirty="0">
              <a:solidFill>
                <a:srgbClr val="F8F8F8"/>
              </a:solidFill>
            </a:endParaRPr>
          </a:p>
        </p:txBody>
      </p:sp>
      <p:sp>
        <p:nvSpPr>
          <p:cNvPr id="85" name="Text Box 7"/>
          <p:cNvSpPr txBox="1">
            <a:spLocks noChangeArrowheads="1"/>
          </p:cNvSpPr>
          <p:nvPr/>
        </p:nvSpPr>
        <p:spPr bwMode="auto">
          <a:xfrm>
            <a:off x="17605300" y="6437914"/>
            <a:ext cx="16740000" cy="858159"/>
          </a:xfrm>
          <a:prstGeom prst="rect">
            <a:avLst/>
          </a:prstGeom>
          <a:solidFill>
            <a:schemeClr val="accent1">
              <a:lumMod val="75000"/>
            </a:schemeClr>
          </a:solidFill>
          <a:ln w="9525">
            <a:noFill/>
            <a:miter lim="800000"/>
            <a:headEnd/>
            <a:tailEnd/>
          </a:ln>
        </p:spPr>
        <p:txBody>
          <a:bodyPr wrap="square" lIns="118364" tIns="59170" rIns="118364" bIns="59170">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eaLnBrk="0" hangingPunct="0">
              <a:spcBef>
                <a:spcPct val="50000"/>
              </a:spcBef>
            </a:pPr>
            <a:r>
              <a:rPr lang="en-US" altLang="zh-CN" sz="4800" dirty="0">
                <a:solidFill>
                  <a:srgbClr val="F8F8F8"/>
                </a:solidFill>
              </a:rPr>
              <a:t>4. Hessian Eigen-system based Diffusion Tensor</a:t>
            </a:r>
          </a:p>
        </p:txBody>
      </p:sp>
      <p:pic>
        <p:nvPicPr>
          <p:cNvPr id="86" name="Picture 73"/>
          <p:cNvPicPr>
            <a:picLocks noChangeAspect="1" noChangeArrowheads="1"/>
          </p:cNvPicPr>
          <p:nvPr/>
        </p:nvPicPr>
        <p:blipFill>
          <a:blip r:embed="rId7" cstate="print"/>
          <a:srcRect/>
          <a:stretch>
            <a:fillRect/>
          </a:stretch>
        </p:blipFill>
        <p:spPr bwMode="auto">
          <a:xfrm>
            <a:off x="17678525" y="13177590"/>
            <a:ext cx="6912767" cy="1180490"/>
          </a:xfrm>
          <a:prstGeom prst="rect">
            <a:avLst/>
          </a:prstGeom>
          <a:noFill/>
          <a:ln w="9525">
            <a:noFill/>
            <a:miter lim="800000"/>
            <a:headEnd/>
            <a:tailEnd/>
          </a:ln>
        </p:spPr>
      </p:pic>
      <p:pic>
        <p:nvPicPr>
          <p:cNvPr id="87" name="Picture 74"/>
          <p:cNvPicPr>
            <a:picLocks noChangeAspect="1" noChangeArrowheads="1"/>
          </p:cNvPicPr>
          <p:nvPr/>
        </p:nvPicPr>
        <p:blipFill>
          <a:blip r:embed="rId8" cstate="print"/>
          <a:srcRect/>
          <a:stretch>
            <a:fillRect/>
          </a:stretch>
        </p:blipFill>
        <p:spPr bwMode="auto">
          <a:xfrm>
            <a:off x="17894548" y="14689758"/>
            <a:ext cx="4752528" cy="1152128"/>
          </a:xfrm>
          <a:prstGeom prst="rect">
            <a:avLst/>
          </a:prstGeom>
          <a:noFill/>
          <a:ln w="9525">
            <a:noFill/>
            <a:miter lim="800000"/>
            <a:headEnd/>
            <a:tailEnd/>
          </a:ln>
        </p:spPr>
      </p:pic>
      <p:pic>
        <p:nvPicPr>
          <p:cNvPr id="88" name="图片 87" descr="diffusionTensor.png"/>
          <p:cNvPicPr>
            <a:picLocks noChangeAspect="1"/>
          </p:cNvPicPr>
          <p:nvPr/>
        </p:nvPicPr>
        <p:blipFill>
          <a:blip r:embed="rId9" cstate="print"/>
          <a:srcRect/>
          <a:stretch>
            <a:fillRect/>
          </a:stretch>
        </p:blipFill>
        <p:spPr bwMode="auto">
          <a:xfrm>
            <a:off x="24879324" y="7704982"/>
            <a:ext cx="9361040" cy="2807866"/>
          </a:xfrm>
          <a:prstGeom prst="rect">
            <a:avLst/>
          </a:prstGeom>
          <a:noFill/>
          <a:ln w="9525">
            <a:noFill/>
            <a:miter lim="800000"/>
            <a:headEnd/>
            <a:tailEnd/>
          </a:ln>
        </p:spPr>
      </p:pic>
      <p:sp>
        <p:nvSpPr>
          <p:cNvPr id="89" name="矩形 88"/>
          <p:cNvSpPr>
            <a:spLocks noChangeArrowheads="1"/>
          </p:cNvSpPr>
          <p:nvPr/>
        </p:nvSpPr>
        <p:spPr bwMode="auto">
          <a:xfrm>
            <a:off x="17688049" y="7272934"/>
            <a:ext cx="7191275" cy="4339650"/>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spcBef>
                <a:spcPts val="1800"/>
              </a:spcBef>
            </a:pPr>
            <a:r>
              <a:rPr lang="en-US" altLang="zh-CN" sz="4600" b="0" dirty="0">
                <a:latin typeface="Times New Roman" pitchFamily="18" charset="0"/>
                <a:cs typeface="Times New Roman" pitchFamily="18" charset="0"/>
              </a:rPr>
              <a:t>To suppress the diffusion when cutting across sharp material boundaries, we formulate an anisotropic diffusion tensor by a spectral representation as</a:t>
            </a:r>
            <a:endParaRPr lang="zh-CN" altLang="en-US" sz="4600" b="0" dirty="0">
              <a:latin typeface="Times New Roman" pitchFamily="18" charset="0"/>
              <a:cs typeface="Times New Roman" pitchFamily="18" charset="0"/>
            </a:endParaRPr>
          </a:p>
        </p:txBody>
      </p:sp>
      <p:pic>
        <p:nvPicPr>
          <p:cNvPr id="90" name="Picture 72"/>
          <p:cNvPicPr>
            <a:picLocks noChangeAspect="1" noChangeArrowheads="1"/>
          </p:cNvPicPr>
          <p:nvPr/>
        </p:nvPicPr>
        <p:blipFill>
          <a:blip r:embed="rId10" cstate="print"/>
          <a:srcRect/>
          <a:stretch>
            <a:fillRect/>
          </a:stretch>
        </p:blipFill>
        <p:spPr bwMode="auto">
          <a:xfrm>
            <a:off x="17727737" y="11809438"/>
            <a:ext cx="6647532" cy="754586"/>
          </a:xfrm>
          <a:prstGeom prst="rect">
            <a:avLst/>
          </a:prstGeom>
          <a:noFill/>
          <a:ln w="9525">
            <a:noFill/>
            <a:miter lim="800000"/>
            <a:headEnd/>
            <a:tailEnd/>
          </a:ln>
        </p:spPr>
      </p:pic>
      <p:sp>
        <p:nvSpPr>
          <p:cNvPr id="91" name="矩形 90"/>
          <p:cNvSpPr>
            <a:spLocks noChangeArrowheads="1"/>
          </p:cNvSpPr>
          <p:nvPr/>
        </p:nvSpPr>
        <p:spPr bwMode="auto">
          <a:xfrm>
            <a:off x="25095349" y="10801326"/>
            <a:ext cx="9030790" cy="5278368"/>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spcBef>
                <a:spcPts val="1800"/>
              </a:spcBef>
            </a:pPr>
            <a:r>
              <a:rPr lang="en-US" altLang="zh-CN" sz="4600" b="0" dirty="0">
                <a:latin typeface="Times New Roman" pitchFamily="18" charset="0"/>
                <a:cs typeface="Times New Roman" pitchFamily="18" charset="0"/>
              </a:rPr>
              <a:t>For a voxel on a boundary surface, all the directions aligning with its tangent plane are principal diffusion directions. </a:t>
            </a:r>
          </a:p>
          <a:p>
            <a:pPr algn="just">
              <a:spcBef>
                <a:spcPts val="1800"/>
              </a:spcBef>
            </a:pPr>
            <a:r>
              <a:rPr lang="en-US" altLang="zh-CN" sz="4600" b="0" dirty="0">
                <a:latin typeface="Times New Roman" pitchFamily="18" charset="0"/>
                <a:cs typeface="Times New Roman" pitchFamily="18" charset="0"/>
              </a:rPr>
              <a:t>For a voxel on a sharp edge, the direction along the edge is principal diffusion direction. </a:t>
            </a:r>
            <a:endParaRPr lang="zh-CN" altLang="en-US" sz="4600" b="0" dirty="0">
              <a:latin typeface="Times New Roman" pitchFamily="18" charset="0"/>
              <a:cs typeface="Times New Roman" pitchFamily="18" charset="0"/>
            </a:endParaRPr>
          </a:p>
        </p:txBody>
      </p:sp>
      <p:sp>
        <p:nvSpPr>
          <p:cNvPr id="92" name="Text Box 7"/>
          <p:cNvSpPr txBox="1">
            <a:spLocks noChangeArrowheads="1"/>
          </p:cNvSpPr>
          <p:nvPr/>
        </p:nvSpPr>
        <p:spPr bwMode="auto">
          <a:xfrm>
            <a:off x="17576725" y="16104300"/>
            <a:ext cx="16740000" cy="858159"/>
          </a:xfrm>
          <a:prstGeom prst="rect">
            <a:avLst/>
          </a:prstGeom>
          <a:solidFill>
            <a:schemeClr val="accent1">
              <a:lumMod val="75000"/>
            </a:schemeClr>
          </a:solidFill>
          <a:ln w="9525">
            <a:noFill/>
            <a:miter lim="800000"/>
            <a:headEnd/>
            <a:tailEnd/>
          </a:ln>
        </p:spPr>
        <p:txBody>
          <a:bodyPr wrap="square" lIns="118364" tIns="59170" rIns="118364" bIns="59170">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eaLnBrk="0" hangingPunct="0">
              <a:spcBef>
                <a:spcPct val="50000"/>
              </a:spcBef>
            </a:pPr>
            <a:r>
              <a:rPr lang="en-US" altLang="zh-CN" sz="4800" dirty="0">
                <a:solidFill>
                  <a:srgbClr val="F8F8F8"/>
                </a:solidFill>
              </a:rPr>
              <a:t>5. DT Space based Anisotropic Convolution </a:t>
            </a:r>
            <a:r>
              <a:rPr lang="en-US" altLang="zh-CN" sz="4800" dirty="0" smtClean="0">
                <a:solidFill>
                  <a:srgbClr val="F8F8F8"/>
                </a:solidFill>
              </a:rPr>
              <a:t>Kernel</a:t>
            </a:r>
            <a:endParaRPr lang="en-US" altLang="zh-CN" sz="4800" dirty="0">
              <a:solidFill>
                <a:srgbClr val="F8F8F8"/>
              </a:solidFill>
            </a:endParaRPr>
          </a:p>
        </p:txBody>
      </p:sp>
      <p:sp>
        <p:nvSpPr>
          <p:cNvPr id="93" name="矩形 92"/>
          <p:cNvSpPr>
            <a:spLocks noChangeArrowheads="1"/>
          </p:cNvSpPr>
          <p:nvPr/>
        </p:nvSpPr>
        <p:spPr bwMode="auto">
          <a:xfrm>
            <a:off x="17755876" y="17066022"/>
            <a:ext cx="16392525" cy="9294852"/>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r>
              <a:rPr lang="en-US" altLang="zh-CN" sz="4600" b="0" dirty="0" smtClean="0">
                <a:latin typeface="Times New Roman" pitchFamily="18" charset="0"/>
                <a:cs typeface="Times New Roman" pitchFamily="18" charset="0"/>
              </a:rPr>
              <a:t>DT-based anisotropic convolution kernel (DACK) is derived from the diffusion tensor and bilateral filter. Since the surfaces and boundaries in volumetric images still have various directions due to their intrinsic geometrical structure, we devise a directional anisotropic convolution kernel by introducing the distance metric in</a:t>
            </a:r>
          </a:p>
          <a:p>
            <a:pPr algn="just"/>
            <a:r>
              <a:rPr lang="en-US" altLang="zh-CN" sz="4600" b="0" dirty="0" smtClean="0">
                <a:latin typeface="Times New Roman" pitchFamily="18" charset="0"/>
                <a:cs typeface="Times New Roman" pitchFamily="18" charset="0"/>
              </a:rPr>
              <a:t>diffusion tensor space. Given two neighboring voxels located at </a:t>
            </a:r>
            <a:r>
              <a:rPr lang="en-US" altLang="zh-CN" sz="4600" b="0" i="1" dirty="0" smtClean="0">
                <a:latin typeface="Times New Roman" pitchFamily="18" charset="0"/>
                <a:cs typeface="Times New Roman" pitchFamily="18" charset="0"/>
              </a:rPr>
              <a:t>p</a:t>
            </a:r>
            <a:r>
              <a:rPr lang="en-US" altLang="zh-CN" sz="4600" b="0" dirty="0" smtClean="0">
                <a:latin typeface="Times New Roman" pitchFamily="18" charset="0"/>
                <a:cs typeface="Times New Roman" pitchFamily="18" charset="0"/>
              </a:rPr>
              <a:t> and </a:t>
            </a:r>
            <a:r>
              <a:rPr lang="en-US" altLang="zh-CN" sz="4600" b="0" i="1" dirty="0" smtClean="0">
                <a:latin typeface="Times New Roman" pitchFamily="18" charset="0"/>
                <a:cs typeface="Times New Roman" pitchFamily="18" charset="0"/>
              </a:rPr>
              <a:t>q , </a:t>
            </a:r>
            <a:r>
              <a:rPr lang="en-US" altLang="zh-CN" sz="4600" b="0" dirty="0" smtClean="0">
                <a:latin typeface="Times New Roman" pitchFamily="18" charset="0"/>
                <a:cs typeface="Times New Roman" pitchFamily="18" charset="0"/>
              </a:rPr>
              <a:t>we  define their distance in DT space as</a:t>
            </a:r>
          </a:p>
          <a:p>
            <a:pPr algn="just"/>
            <a:endParaRPr lang="en-US" altLang="zh-CN" sz="4600" b="0" dirty="0" smtClean="0">
              <a:latin typeface="Times New Roman" pitchFamily="18" charset="0"/>
              <a:cs typeface="Times New Roman" pitchFamily="18" charset="0"/>
            </a:endParaRPr>
          </a:p>
          <a:p>
            <a:pPr algn="just"/>
            <a:endParaRPr lang="en-US" altLang="zh-CN" sz="4600" b="0" dirty="0" smtClean="0">
              <a:latin typeface="Times New Roman" pitchFamily="18" charset="0"/>
              <a:cs typeface="Times New Roman" pitchFamily="18" charset="0"/>
            </a:endParaRPr>
          </a:p>
          <a:p>
            <a:pPr algn="just"/>
            <a:r>
              <a:rPr lang="en-US" altLang="zh-CN" sz="4600" b="0" dirty="0" smtClean="0">
                <a:latin typeface="Times New Roman" pitchFamily="18" charset="0"/>
                <a:cs typeface="Times New Roman" pitchFamily="18" charset="0"/>
              </a:rPr>
              <a:t>          is introduced to amend the gradient, which changes in response to the intensity change of the neighboring voxels.</a:t>
            </a:r>
          </a:p>
          <a:p>
            <a:pPr algn="just"/>
            <a:r>
              <a:rPr lang="en-US" altLang="zh-CN" sz="4600" b="0" dirty="0" smtClean="0">
                <a:latin typeface="Times New Roman" pitchFamily="18" charset="0"/>
                <a:cs typeface="Times New Roman" pitchFamily="18" charset="0"/>
              </a:rPr>
              <a:t>                     describes the diffusivity and controls the diffusion directions and velocities. Then, we can define the DACK as</a:t>
            </a:r>
            <a:endParaRPr lang="zh-CN" altLang="zh-CN" sz="4600" b="0" dirty="0">
              <a:latin typeface="Times New Roman" pitchFamily="18" charset="0"/>
              <a:cs typeface="Times New Roman" pitchFamily="18" charset="0"/>
            </a:endParaRPr>
          </a:p>
        </p:txBody>
      </p:sp>
      <p:pic>
        <p:nvPicPr>
          <p:cNvPr id="94" name="Picture 75"/>
          <p:cNvPicPr>
            <a:picLocks noChangeAspect="1" noChangeArrowheads="1"/>
          </p:cNvPicPr>
          <p:nvPr/>
        </p:nvPicPr>
        <p:blipFill>
          <a:blip r:embed="rId11" cstate="print"/>
          <a:srcRect/>
          <a:stretch>
            <a:fillRect/>
          </a:stretch>
        </p:blipFill>
        <p:spPr bwMode="auto">
          <a:xfrm>
            <a:off x="19334708" y="22538630"/>
            <a:ext cx="12230100" cy="726951"/>
          </a:xfrm>
          <a:prstGeom prst="rect">
            <a:avLst/>
          </a:prstGeom>
          <a:noFill/>
          <a:ln w="9525">
            <a:noFill/>
            <a:miter lim="800000"/>
            <a:headEnd/>
            <a:tailEnd/>
          </a:ln>
        </p:spPr>
      </p:pic>
      <p:pic>
        <p:nvPicPr>
          <p:cNvPr id="95" name="Picture 76"/>
          <p:cNvPicPr>
            <a:picLocks noChangeAspect="1" noChangeArrowheads="1"/>
          </p:cNvPicPr>
          <p:nvPr/>
        </p:nvPicPr>
        <p:blipFill>
          <a:blip r:embed="rId12" cstate="print"/>
          <a:srcRect/>
          <a:stretch>
            <a:fillRect/>
          </a:stretch>
        </p:blipFill>
        <p:spPr bwMode="auto">
          <a:xfrm>
            <a:off x="20474879" y="26139030"/>
            <a:ext cx="10525125" cy="1562100"/>
          </a:xfrm>
          <a:prstGeom prst="rect">
            <a:avLst/>
          </a:prstGeom>
          <a:noFill/>
          <a:ln w="9525">
            <a:noFill/>
            <a:miter lim="800000"/>
            <a:headEnd/>
            <a:tailEnd/>
          </a:ln>
        </p:spPr>
      </p:pic>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17837398" y="23194326"/>
            <a:ext cx="1368152" cy="10583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8002385" y="24878679"/>
            <a:ext cx="2772483" cy="6523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1" name="Text Box 7"/>
          <p:cNvSpPr txBox="1">
            <a:spLocks noChangeArrowheads="1"/>
          </p:cNvSpPr>
          <p:nvPr/>
        </p:nvSpPr>
        <p:spPr bwMode="auto">
          <a:xfrm>
            <a:off x="17576725" y="27867222"/>
            <a:ext cx="16740000" cy="858159"/>
          </a:xfrm>
          <a:prstGeom prst="rect">
            <a:avLst/>
          </a:prstGeom>
          <a:solidFill>
            <a:schemeClr val="accent1">
              <a:lumMod val="75000"/>
            </a:schemeClr>
          </a:solidFill>
          <a:ln w="9525">
            <a:noFill/>
            <a:miter lim="800000"/>
            <a:headEnd/>
            <a:tailEnd/>
          </a:ln>
        </p:spPr>
        <p:txBody>
          <a:bodyPr wrap="square" lIns="118364" tIns="59170" rIns="118364" bIns="59170">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eaLnBrk="0" hangingPunct="0">
              <a:spcBef>
                <a:spcPct val="50000"/>
              </a:spcBef>
            </a:pPr>
            <a:r>
              <a:rPr lang="en-US" altLang="zh-CN" sz="4800" dirty="0" smtClean="0">
                <a:solidFill>
                  <a:srgbClr val="F8F8F8"/>
                </a:solidFill>
              </a:rPr>
              <a:t>6. Multi-scale Point Features and Surface Features</a:t>
            </a:r>
            <a:endParaRPr lang="en-US" altLang="zh-CN" sz="4800" dirty="0">
              <a:solidFill>
                <a:srgbClr val="F8F8F8"/>
              </a:solidFill>
            </a:endParaRPr>
          </a:p>
        </p:txBody>
      </p:sp>
      <p:pic>
        <p:nvPicPr>
          <p:cNvPr id="103" name="Picture 77"/>
          <p:cNvPicPr>
            <a:picLocks noChangeAspect="1" noChangeArrowheads="1"/>
          </p:cNvPicPr>
          <p:nvPr/>
        </p:nvPicPr>
        <p:blipFill>
          <a:blip r:embed="rId15" cstate="print"/>
          <a:srcRect/>
          <a:stretch>
            <a:fillRect/>
          </a:stretch>
        </p:blipFill>
        <p:spPr bwMode="auto">
          <a:xfrm>
            <a:off x="19388626" y="30747542"/>
            <a:ext cx="12611100" cy="1438275"/>
          </a:xfrm>
          <a:prstGeom prst="rect">
            <a:avLst/>
          </a:prstGeom>
          <a:noFill/>
          <a:ln w="9525">
            <a:noFill/>
            <a:miter lim="800000"/>
            <a:headEnd/>
            <a:tailEnd/>
          </a:ln>
        </p:spPr>
      </p:pic>
      <p:pic>
        <p:nvPicPr>
          <p:cNvPr id="104" name="Picture 78"/>
          <p:cNvPicPr>
            <a:picLocks noChangeAspect="1" noChangeArrowheads="1"/>
          </p:cNvPicPr>
          <p:nvPr/>
        </p:nvPicPr>
        <p:blipFill>
          <a:blip r:embed="rId16" cstate="print"/>
          <a:srcRect/>
          <a:stretch>
            <a:fillRect/>
          </a:stretch>
        </p:blipFill>
        <p:spPr bwMode="auto">
          <a:xfrm>
            <a:off x="19244164" y="32519911"/>
            <a:ext cx="11544300" cy="1323975"/>
          </a:xfrm>
          <a:prstGeom prst="rect">
            <a:avLst/>
          </a:prstGeom>
          <a:noFill/>
          <a:ln w="9525">
            <a:noFill/>
            <a:miter lim="800000"/>
            <a:headEnd/>
            <a:tailEnd/>
          </a:ln>
        </p:spPr>
      </p:pic>
      <p:pic>
        <p:nvPicPr>
          <p:cNvPr id="105" name="Picture 79"/>
          <p:cNvPicPr>
            <a:picLocks noChangeAspect="1" noChangeArrowheads="1"/>
          </p:cNvPicPr>
          <p:nvPr/>
        </p:nvPicPr>
        <p:blipFill>
          <a:blip r:embed="rId17" cstate="print"/>
          <a:srcRect/>
          <a:stretch>
            <a:fillRect/>
          </a:stretch>
        </p:blipFill>
        <p:spPr bwMode="auto">
          <a:xfrm>
            <a:off x="19388626" y="34267922"/>
            <a:ext cx="7010400" cy="800100"/>
          </a:xfrm>
          <a:prstGeom prst="rect">
            <a:avLst/>
          </a:prstGeom>
          <a:noFill/>
          <a:ln w="9525">
            <a:noFill/>
            <a:miter lim="800000"/>
            <a:headEnd/>
            <a:tailEnd/>
          </a:ln>
        </p:spPr>
      </p:pic>
      <p:sp>
        <p:nvSpPr>
          <p:cNvPr id="106" name="矩形 105"/>
          <p:cNvSpPr>
            <a:spLocks noChangeArrowheads="1"/>
          </p:cNvSpPr>
          <p:nvPr/>
        </p:nvSpPr>
        <p:spPr bwMode="auto">
          <a:xfrm>
            <a:off x="17678525" y="28770228"/>
            <a:ext cx="16392525" cy="1508105"/>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r>
              <a:rPr lang="en-US" altLang="zh-CN" sz="4600" b="0" dirty="0">
                <a:latin typeface="Times New Roman" pitchFamily="18" charset="0"/>
                <a:cs typeface="Times New Roman" pitchFamily="18" charset="0"/>
              </a:rPr>
              <a:t> We adopt dyadic wavelet transform to </a:t>
            </a:r>
            <a:r>
              <a:rPr lang="en-US" altLang="zh-CN" sz="4600" b="0" dirty="0" smtClean="0">
                <a:latin typeface="Times New Roman" pitchFamily="18" charset="0"/>
                <a:cs typeface="Times New Roman" pitchFamily="18" charset="0"/>
              </a:rPr>
              <a:t>conduct DACK-based </a:t>
            </a:r>
            <a:r>
              <a:rPr lang="en-US" altLang="zh-CN" sz="4600" b="0" dirty="0">
                <a:latin typeface="Times New Roman" pitchFamily="18" charset="0"/>
                <a:cs typeface="Times New Roman" pitchFamily="18" charset="0"/>
              </a:rPr>
              <a:t>multi-scale analysis </a:t>
            </a:r>
            <a:r>
              <a:rPr lang="en-US" altLang="zh-CN" sz="4600" b="0" dirty="0" smtClean="0">
                <a:latin typeface="Times New Roman" pitchFamily="18" charset="0"/>
                <a:cs typeface="Times New Roman" pitchFamily="18" charset="0"/>
              </a:rPr>
              <a:t>by</a:t>
            </a:r>
          </a:p>
        </p:txBody>
      </p:sp>
      <p:sp>
        <p:nvSpPr>
          <p:cNvPr id="107" name="矩形 106"/>
          <p:cNvSpPr>
            <a:spLocks noChangeArrowheads="1"/>
          </p:cNvSpPr>
          <p:nvPr/>
        </p:nvSpPr>
        <p:spPr bwMode="auto">
          <a:xfrm>
            <a:off x="17688049" y="35408892"/>
            <a:ext cx="16392525" cy="433965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r>
              <a:rPr lang="en-US" altLang="zh-CN" sz="4600" b="0" dirty="0">
                <a:latin typeface="Times New Roman" pitchFamily="18" charset="0"/>
                <a:cs typeface="Times New Roman" pitchFamily="18" charset="0"/>
              </a:rPr>
              <a:t> After</a:t>
            </a:r>
            <a:r>
              <a:rPr lang="en-US" altLang="zh-CN" sz="4600" b="0" i="1" dirty="0">
                <a:latin typeface="Times New Roman" pitchFamily="18" charset="0"/>
                <a:cs typeface="Times New Roman" pitchFamily="18" charset="0"/>
              </a:rPr>
              <a:t> </a:t>
            </a:r>
            <a:r>
              <a:rPr lang="en-US" altLang="zh-CN" sz="4600" b="0" i="1" dirty="0" smtClean="0">
                <a:latin typeface="Times New Roman" pitchFamily="18" charset="0"/>
                <a:cs typeface="Times New Roman" pitchFamily="18" charset="0"/>
              </a:rPr>
              <a:t>k+1 </a:t>
            </a:r>
            <a:r>
              <a:rPr lang="en-US" altLang="zh-CN" sz="4600" b="0" dirty="0" smtClean="0">
                <a:latin typeface="Times New Roman" pitchFamily="18" charset="0"/>
                <a:cs typeface="Times New Roman" pitchFamily="18" charset="0"/>
              </a:rPr>
              <a:t>iterations</a:t>
            </a:r>
            <a:r>
              <a:rPr lang="en-US" altLang="zh-CN" sz="4600" b="0" dirty="0">
                <a:latin typeface="Times New Roman" pitchFamily="18" charset="0"/>
                <a:cs typeface="Times New Roman" pitchFamily="18" charset="0"/>
              </a:rPr>
              <a:t>, the approximate </a:t>
            </a:r>
            <a:r>
              <a:rPr lang="en-US" altLang="zh-CN" sz="4600" b="0" dirty="0" smtClean="0">
                <a:latin typeface="Times New Roman" pitchFamily="18" charset="0"/>
                <a:cs typeface="Times New Roman" pitchFamily="18" charset="0"/>
              </a:rPr>
              <a:t>subband corresponding </a:t>
            </a:r>
            <a:r>
              <a:rPr lang="en-US" altLang="zh-CN" sz="4600" b="0" dirty="0">
                <a:latin typeface="Times New Roman" pitchFamily="18" charset="0"/>
                <a:cs typeface="Times New Roman" pitchFamily="18" charset="0"/>
              </a:rPr>
              <a:t>to a certain scale can be obtained, and </a:t>
            </a:r>
            <a:r>
              <a:rPr lang="en-US" altLang="zh-CN" sz="4600" b="0" i="1" dirty="0" smtClean="0">
                <a:latin typeface="Times New Roman" pitchFamily="18" charset="0"/>
                <a:cs typeface="Times New Roman" pitchFamily="18" charset="0"/>
              </a:rPr>
              <a:t>k</a:t>
            </a:r>
            <a:r>
              <a:rPr lang="en-US" altLang="zh-CN" sz="4600" b="0" dirty="0" smtClean="0">
                <a:latin typeface="Times New Roman" pitchFamily="18" charset="0"/>
                <a:cs typeface="Times New Roman" pitchFamily="18" charset="0"/>
              </a:rPr>
              <a:t> detail subbands </a:t>
            </a:r>
            <a:r>
              <a:rPr lang="en-US" altLang="zh-CN" sz="4600" b="0" dirty="0">
                <a:latin typeface="Times New Roman" pitchFamily="18" charset="0"/>
                <a:cs typeface="Times New Roman" pitchFamily="18" charset="0"/>
              </a:rPr>
              <a:t>are respectively the difference between the </a:t>
            </a:r>
            <a:r>
              <a:rPr lang="en-US" altLang="zh-CN" sz="4600" b="0" dirty="0" smtClean="0">
                <a:latin typeface="Times New Roman" pitchFamily="18" charset="0"/>
                <a:cs typeface="Times New Roman" pitchFamily="18" charset="0"/>
              </a:rPr>
              <a:t>neighboring approximate </a:t>
            </a:r>
            <a:r>
              <a:rPr lang="en-US" altLang="zh-CN" sz="4600" b="0" dirty="0">
                <a:latin typeface="Times New Roman" pitchFamily="18" charset="0"/>
                <a:cs typeface="Times New Roman" pitchFamily="18" charset="0"/>
              </a:rPr>
              <a:t>subband. It is exactly an anisotropic approximation to the Laplacian. Thus, multi-scale point features can </a:t>
            </a:r>
            <a:r>
              <a:rPr lang="en-US" altLang="zh-CN" sz="4600" b="0" dirty="0" smtClean="0">
                <a:latin typeface="Times New Roman" pitchFamily="18" charset="0"/>
                <a:cs typeface="Times New Roman" pitchFamily="18" charset="0"/>
              </a:rPr>
              <a:t>be obtained </a:t>
            </a:r>
            <a:r>
              <a:rPr lang="en-US" altLang="zh-CN" sz="4600" b="0" dirty="0">
                <a:latin typeface="Times New Roman" pitchFamily="18" charset="0"/>
                <a:cs typeface="Times New Roman" pitchFamily="18" charset="0"/>
              </a:rPr>
              <a:t>by extracting local minima/maxima from the detail </a:t>
            </a:r>
            <a:r>
              <a:rPr lang="en-US" altLang="zh-CN" sz="4600" b="0" dirty="0" smtClean="0">
                <a:latin typeface="Times New Roman" pitchFamily="18" charset="0"/>
                <a:cs typeface="Times New Roman" pitchFamily="18" charset="0"/>
              </a:rPr>
              <a:t>subbands across </a:t>
            </a:r>
            <a:r>
              <a:rPr lang="en-US" altLang="zh-CN" sz="4600" b="0" dirty="0">
                <a:latin typeface="Times New Roman" pitchFamily="18" charset="0"/>
                <a:cs typeface="Times New Roman" pitchFamily="18" charset="0"/>
              </a:rPr>
              <a:t>scales. </a:t>
            </a:r>
            <a:endParaRPr lang="en-US" altLang="zh-CN" sz="4600" b="0" dirty="0" smtClean="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18" cstate="print"/>
          <a:srcRect/>
          <a:stretch>
            <a:fillRect/>
          </a:stretch>
        </p:blipFill>
        <p:spPr bwMode="auto">
          <a:xfrm>
            <a:off x="4285036" y="1728318"/>
            <a:ext cx="2050132" cy="2050132"/>
          </a:xfrm>
          <a:prstGeom prst="rect">
            <a:avLst/>
          </a:prstGeom>
          <a:noFill/>
          <a:ln w="9525">
            <a:noFill/>
            <a:miter lim="800000"/>
            <a:headEnd/>
            <a:tailEnd/>
          </a:ln>
        </p:spPr>
      </p:pic>
    </p:spTree>
    <p:extLst>
      <p:ext uri="{BB962C8B-B14F-4D97-AF65-F5344CB8AC3E}">
        <p14:creationId xmlns:p14="http://schemas.microsoft.com/office/powerpoint/2010/main" xmlns="" val="331833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276" y="0"/>
            <a:ext cx="34905701" cy="41044813"/>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510829" y="216150"/>
            <a:ext cx="16735647" cy="4001064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dirty="0" smtClean="0"/>
          </a:p>
        </p:txBody>
      </p:sp>
      <p:sp>
        <p:nvSpPr>
          <p:cNvPr id="72" name="矩形 71"/>
          <p:cNvSpPr/>
          <p:nvPr/>
        </p:nvSpPr>
        <p:spPr>
          <a:xfrm>
            <a:off x="17576725" y="216150"/>
            <a:ext cx="16735647" cy="4001064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TextBox 65"/>
          <p:cNvSpPr txBox="1">
            <a:spLocks noChangeArrowheads="1"/>
          </p:cNvSpPr>
          <p:nvPr/>
        </p:nvSpPr>
        <p:spPr bwMode="auto">
          <a:xfrm>
            <a:off x="-9275" y="40137157"/>
            <a:ext cx="34934276" cy="830997"/>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a:r>
              <a:rPr lang="en-US" altLang="zh-CN" sz="4800" b="0" dirty="0">
                <a:latin typeface="Times New Roman" pitchFamily="18" charset="0"/>
                <a:cs typeface="Times New Roman" pitchFamily="18" charset="0"/>
              </a:rPr>
              <a:t>Page </a:t>
            </a:r>
            <a:r>
              <a:rPr lang="en-US" altLang="zh-CN" sz="4800" b="0" dirty="0" smtClean="0">
                <a:latin typeface="Times New Roman" pitchFamily="18" charset="0"/>
                <a:cs typeface="Times New Roman" pitchFamily="18" charset="0"/>
              </a:rPr>
              <a:t>2</a:t>
            </a:r>
            <a:endParaRPr lang="zh-CN" altLang="en-US" sz="4800" b="0" dirty="0">
              <a:latin typeface="Times New Roman" pitchFamily="18" charset="0"/>
              <a:cs typeface="Times New Roman" pitchFamily="18" charset="0"/>
            </a:endParaRPr>
          </a:p>
        </p:txBody>
      </p:sp>
      <p:sp>
        <p:nvSpPr>
          <p:cNvPr id="76" name="Text Box 7"/>
          <p:cNvSpPr txBox="1">
            <a:spLocks noChangeArrowheads="1"/>
          </p:cNvSpPr>
          <p:nvPr/>
        </p:nvSpPr>
        <p:spPr bwMode="auto">
          <a:xfrm>
            <a:off x="540620" y="288158"/>
            <a:ext cx="16740000" cy="858159"/>
          </a:xfrm>
          <a:prstGeom prst="rect">
            <a:avLst/>
          </a:prstGeom>
          <a:solidFill>
            <a:schemeClr val="accent1">
              <a:lumMod val="75000"/>
            </a:schemeClr>
          </a:solidFill>
          <a:ln w="9525">
            <a:noFill/>
            <a:miter lim="800000"/>
            <a:headEnd/>
            <a:tailEnd/>
          </a:ln>
        </p:spPr>
        <p:txBody>
          <a:bodyPr wrap="square" lIns="118364" tIns="59170" rIns="118364" bIns="59170">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eaLnBrk="0" hangingPunct="0">
              <a:spcBef>
                <a:spcPct val="50000"/>
              </a:spcBef>
            </a:pPr>
            <a:r>
              <a:rPr lang="en-US" altLang="zh-CN" sz="4800" dirty="0">
                <a:solidFill>
                  <a:srgbClr val="F8F8F8"/>
                </a:solidFill>
              </a:rPr>
              <a:t>6. Multi-scale Point Features and Surface </a:t>
            </a:r>
            <a:r>
              <a:rPr lang="en-US" altLang="zh-CN" sz="4800" dirty="0" smtClean="0">
                <a:solidFill>
                  <a:srgbClr val="F8F8F8"/>
                </a:solidFill>
              </a:rPr>
              <a:t>Features</a:t>
            </a:r>
            <a:endParaRPr lang="en-US" altLang="zh-CN" sz="4800" dirty="0">
              <a:solidFill>
                <a:srgbClr val="F8F8F8"/>
              </a:solidFill>
            </a:endParaRPr>
          </a:p>
        </p:txBody>
      </p:sp>
      <p:sp>
        <p:nvSpPr>
          <p:cNvPr id="77" name="Rectangle 50"/>
          <p:cNvSpPr>
            <a:spLocks noChangeArrowheads="1"/>
          </p:cNvSpPr>
          <p:nvPr/>
        </p:nvSpPr>
        <p:spPr bwMode="auto">
          <a:xfrm>
            <a:off x="557512" y="1051170"/>
            <a:ext cx="16631814" cy="7198607"/>
          </a:xfrm>
          <a:prstGeom prst="rect">
            <a:avLst/>
          </a:prstGeom>
          <a:noFill/>
          <a:ln w="9525">
            <a:noFill/>
            <a:miter lim="800000"/>
            <a:headEnd/>
            <a:tailEnd/>
          </a:ln>
        </p:spPr>
        <p:txBody>
          <a:bodyPr wrap="square" lIns="118587" tIns="59294" rIns="118587" bIns="592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r>
              <a:rPr lang="en-US" altLang="zh-CN" sz="4600" b="0" dirty="0" smtClean="0">
                <a:latin typeface="Times New Roman" pitchFamily="18" charset="0"/>
                <a:cs typeface="Times New Roman" pitchFamily="18" charset="0"/>
              </a:rPr>
              <a:t>With no additional computation cost, we can obtain the multi-scale surface features directly from the decomposed detail subbands, since the highest frequency details usually correspond to finest scale features while lower frequency corresponds to coarser scale features. For a larger </a:t>
            </a:r>
            <a:r>
              <a:rPr lang="en-US" altLang="zh-CN" sz="4600" b="0" i="1" dirty="0" smtClean="0">
                <a:latin typeface="Times New Roman" pitchFamily="18" charset="0"/>
                <a:cs typeface="Times New Roman" pitchFamily="18" charset="0"/>
              </a:rPr>
              <a:t>n</a:t>
            </a:r>
            <a:r>
              <a:rPr lang="en-US" altLang="zh-CN" sz="4600" b="0" dirty="0" smtClean="0">
                <a:latin typeface="Times New Roman" pitchFamily="18" charset="0"/>
                <a:cs typeface="Times New Roman" pitchFamily="18" charset="0"/>
              </a:rPr>
              <a:t> each individual voxel will contribute less to the surface variation and high-frequency oscillations will be attenuated, which is analogous to a low-pass filter.  Besides, the original intensity of volumetric images can provide enough information to discriminate different materials, thus we employ adaptive K-means algorithm to conduct further classification.</a:t>
            </a:r>
            <a:endParaRPr lang="en-US" altLang="zh-CN" sz="4600" b="0" dirty="0">
              <a:latin typeface="Times New Roman" pitchFamily="18" charset="0"/>
              <a:cs typeface="Times New Roman" pitchFamily="18" charset="0"/>
            </a:endParaRPr>
          </a:p>
        </p:txBody>
      </p:sp>
      <p:sp>
        <p:nvSpPr>
          <p:cNvPr id="80" name="Text Box 7"/>
          <p:cNvSpPr txBox="1">
            <a:spLocks noChangeArrowheads="1"/>
          </p:cNvSpPr>
          <p:nvPr/>
        </p:nvSpPr>
        <p:spPr bwMode="auto">
          <a:xfrm>
            <a:off x="540620" y="14478992"/>
            <a:ext cx="16740000" cy="858838"/>
          </a:xfrm>
          <a:prstGeom prst="rect">
            <a:avLst/>
          </a:prstGeom>
          <a:solidFill>
            <a:schemeClr val="accent1">
              <a:lumMod val="75000"/>
            </a:schemeClr>
          </a:solidFill>
          <a:ln w="9525">
            <a:noFill/>
            <a:miter lim="800000"/>
            <a:headEnd/>
            <a:tailEnd/>
          </a:ln>
        </p:spPr>
        <p:txBody>
          <a:bodyPr wrap="square" lIns="118364" tIns="59170" rIns="118364" bIns="59170">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eaLnBrk="0" hangingPunct="0">
              <a:spcBef>
                <a:spcPct val="50000"/>
              </a:spcBef>
            </a:pPr>
            <a:r>
              <a:rPr lang="en-US" altLang="zh-CN" sz="4800" dirty="0">
                <a:solidFill>
                  <a:srgbClr val="F8F8F8"/>
                </a:solidFill>
              </a:rPr>
              <a:t>7</a:t>
            </a:r>
            <a:r>
              <a:rPr lang="en-US" altLang="zh-CN" sz="4800" dirty="0" smtClean="0">
                <a:solidFill>
                  <a:srgbClr val="F8F8F8"/>
                </a:solidFill>
              </a:rPr>
              <a:t>. </a:t>
            </a:r>
            <a:r>
              <a:rPr lang="en-US" altLang="zh-CN" sz="4800" dirty="0">
                <a:solidFill>
                  <a:srgbClr val="F8F8F8"/>
                </a:solidFill>
              </a:rPr>
              <a:t>Blob Feature and Multi-level Curve </a:t>
            </a:r>
            <a:r>
              <a:rPr lang="en-US" altLang="zh-CN" sz="4800" dirty="0" smtClean="0">
                <a:solidFill>
                  <a:srgbClr val="F8F8F8"/>
                </a:solidFill>
              </a:rPr>
              <a:t>Feature</a:t>
            </a:r>
            <a:endParaRPr lang="en-US" altLang="zh-CN" sz="4800" dirty="0">
              <a:solidFill>
                <a:srgbClr val="F8F8F8"/>
              </a:solidFill>
            </a:endParaRPr>
          </a:p>
        </p:txBody>
      </p:sp>
      <p:sp>
        <p:nvSpPr>
          <p:cNvPr id="81" name="Rectangle 50"/>
          <p:cNvSpPr>
            <a:spLocks noChangeArrowheads="1"/>
          </p:cNvSpPr>
          <p:nvPr/>
        </p:nvSpPr>
        <p:spPr bwMode="auto">
          <a:xfrm>
            <a:off x="614662" y="15337830"/>
            <a:ext cx="16631814" cy="8137326"/>
          </a:xfrm>
          <a:prstGeom prst="rect">
            <a:avLst/>
          </a:prstGeom>
          <a:noFill/>
          <a:ln w="9525">
            <a:noFill/>
            <a:miter lim="800000"/>
            <a:headEnd/>
            <a:tailEnd/>
          </a:ln>
        </p:spPr>
        <p:txBody>
          <a:bodyPr wrap="square" lIns="118587" tIns="59294" rIns="118587" bIns="592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r>
              <a:rPr lang="en-US" altLang="zh-CN" sz="4600" b="0" dirty="0">
                <a:latin typeface="Times New Roman" pitchFamily="18" charset="0"/>
                <a:cs typeface="Times New Roman" pitchFamily="18" charset="0"/>
              </a:rPr>
              <a:t>We conduct DT eigen-values analysis to classify voxels into blobs, candidate curve seeds, and </a:t>
            </a:r>
            <a:r>
              <a:rPr lang="en-US" altLang="zh-CN" sz="4600" b="0" dirty="0" smtClean="0">
                <a:latin typeface="Times New Roman" pitchFamily="18" charset="0"/>
                <a:cs typeface="Times New Roman" pitchFamily="18" charset="0"/>
              </a:rPr>
              <a:t>noise as</a:t>
            </a:r>
          </a:p>
          <a:p>
            <a:pPr algn="just"/>
            <a:r>
              <a:rPr lang="en-US" altLang="zh-CN" sz="4600" dirty="0" smtClean="0">
                <a:latin typeface="Times New Roman" pitchFamily="18" charset="0"/>
                <a:cs typeface="Times New Roman" pitchFamily="18" charset="0"/>
              </a:rPr>
              <a:t>Blob</a:t>
            </a:r>
            <a:r>
              <a:rPr lang="en-US" altLang="zh-CN" sz="4600" b="0" dirty="0" smtClean="0">
                <a:latin typeface="Times New Roman" pitchFamily="18" charset="0"/>
                <a:cs typeface="Times New Roman" pitchFamily="18" charset="0"/>
              </a:rPr>
              <a:t>:            and       are </a:t>
            </a:r>
            <a:r>
              <a:rPr lang="en-US" altLang="zh-CN" sz="4600" b="0" dirty="0">
                <a:latin typeface="Times New Roman" pitchFamily="18" charset="0"/>
                <a:cs typeface="Times New Roman" pitchFamily="18" charset="0"/>
              </a:rPr>
              <a:t>equally dominant </a:t>
            </a:r>
            <a:r>
              <a:rPr lang="en-US" altLang="zh-CN" sz="4600" b="0" dirty="0" smtClean="0">
                <a:latin typeface="Times New Roman" pitchFamily="18" charset="0"/>
                <a:cs typeface="Times New Roman" pitchFamily="18" charset="0"/>
              </a:rPr>
              <a:t>(        </a:t>
            </a:r>
            <a:r>
              <a:rPr lang="en-US" altLang="zh-CN" sz="4600" b="0" dirty="0" smtClean="0">
                <a:latin typeface="Times New Roman" pitchFamily="18" charset="0"/>
                <a:cs typeface="Times New Roman" pitchFamily="18" charset="0"/>
              </a:rPr>
              <a:t>); </a:t>
            </a:r>
            <a:endParaRPr lang="en-US" altLang="zh-CN" sz="4600" b="0" dirty="0">
              <a:latin typeface="Times New Roman" pitchFamily="18" charset="0"/>
              <a:cs typeface="Times New Roman" pitchFamily="18" charset="0"/>
            </a:endParaRPr>
          </a:p>
          <a:p>
            <a:pPr algn="just"/>
            <a:r>
              <a:rPr lang="en-US" altLang="zh-CN" sz="4600" dirty="0" smtClean="0">
                <a:latin typeface="Times New Roman" pitchFamily="18" charset="0"/>
                <a:cs typeface="Times New Roman" pitchFamily="18" charset="0"/>
              </a:rPr>
              <a:t>Candidate </a:t>
            </a:r>
            <a:r>
              <a:rPr lang="en-US" altLang="zh-CN" sz="4600" dirty="0">
                <a:latin typeface="Times New Roman" pitchFamily="18" charset="0"/>
                <a:cs typeface="Times New Roman" pitchFamily="18" charset="0"/>
              </a:rPr>
              <a:t>curve </a:t>
            </a:r>
            <a:r>
              <a:rPr lang="en-US" altLang="zh-CN" sz="4600" dirty="0" smtClean="0">
                <a:latin typeface="Times New Roman" pitchFamily="18" charset="0"/>
                <a:cs typeface="Times New Roman" pitchFamily="18" charset="0"/>
              </a:rPr>
              <a:t>seed</a:t>
            </a:r>
            <a:r>
              <a:rPr lang="en-US" altLang="zh-CN" sz="4600" b="0" dirty="0" smtClean="0">
                <a:latin typeface="Times New Roman" pitchFamily="18" charset="0"/>
                <a:cs typeface="Times New Roman" pitchFamily="18" charset="0"/>
              </a:rPr>
              <a:t>:       is </a:t>
            </a:r>
            <a:r>
              <a:rPr lang="en-US" altLang="zh-CN" sz="4600" b="0" dirty="0">
                <a:latin typeface="Times New Roman" pitchFamily="18" charset="0"/>
                <a:cs typeface="Times New Roman" pitchFamily="18" charset="0"/>
              </a:rPr>
              <a:t>dominant </a:t>
            </a:r>
            <a:r>
              <a:rPr lang="en-US" altLang="zh-CN" sz="4600" b="0" dirty="0" smtClean="0">
                <a:latin typeface="Times New Roman" pitchFamily="18" charset="0"/>
                <a:cs typeface="Times New Roman" pitchFamily="18" charset="0"/>
              </a:rPr>
              <a:t>(        </a:t>
            </a:r>
            <a:r>
              <a:rPr lang="en-US" altLang="zh-CN" sz="4600" b="0" dirty="0" smtClean="0">
                <a:latin typeface="Times New Roman" pitchFamily="18" charset="0"/>
                <a:cs typeface="Times New Roman" pitchFamily="18" charset="0"/>
              </a:rPr>
              <a:t>),             </a:t>
            </a:r>
            <a:r>
              <a:rPr lang="en-US" altLang="zh-CN" sz="4600" b="0" dirty="0" smtClean="0">
                <a:latin typeface="Times New Roman" pitchFamily="18" charset="0"/>
                <a:cs typeface="Times New Roman" pitchFamily="18" charset="0"/>
              </a:rPr>
              <a:t>are </a:t>
            </a:r>
            <a:r>
              <a:rPr lang="en-US" altLang="zh-CN" sz="4600" b="0" dirty="0">
                <a:latin typeface="Times New Roman" pitchFamily="18" charset="0"/>
                <a:cs typeface="Times New Roman" pitchFamily="18" charset="0"/>
              </a:rPr>
              <a:t>close to 0;</a:t>
            </a:r>
          </a:p>
          <a:p>
            <a:pPr algn="just"/>
            <a:r>
              <a:rPr lang="en-US" altLang="zh-CN" sz="4600" dirty="0" smtClean="0">
                <a:latin typeface="Times New Roman" pitchFamily="18" charset="0"/>
                <a:cs typeface="Times New Roman" pitchFamily="18" charset="0"/>
              </a:rPr>
              <a:t>Noise</a:t>
            </a:r>
            <a:r>
              <a:rPr lang="en-US" altLang="zh-CN" sz="4600" b="0" dirty="0" smtClean="0">
                <a:latin typeface="Times New Roman" pitchFamily="18" charset="0"/>
                <a:cs typeface="Times New Roman" pitchFamily="18" charset="0"/>
              </a:rPr>
              <a:t>:                        </a:t>
            </a:r>
            <a:r>
              <a:rPr lang="en-US" altLang="zh-CN" sz="4600" b="0" dirty="0" smtClean="0">
                <a:latin typeface="Times New Roman" pitchFamily="18" charset="0"/>
                <a:cs typeface="Times New Roman" pitchFamily="18" charset="0"/>
              </a:rPr>
              <a:t>are </a:t>
            </a:r>
            <a:r>
              <a:rPr lang="en-US" altLang="zh-CN" sz="4600" b="0" dirty="0">
                <a:latin typeface="Times New Roman" pitchFamily="18" charset="0"/>
                <a:cs typeface="Times New Roman" pitchFamily="18" charset="0"/>
              </a:rPr>
              <a:t>close to 0, and its principal diffusion </a:t>
            </a:r>
            <a:endParaRPr lang="en-US" altLang="zh-CN" sz="4600" b="0" dirty="0" smtClean="0">
              <a:latin typeface="Times New Roman" pitchFamily="18" charset="0"/>
              <a:cs typeface="Times New Roman" pitchFamily="18" charset="0"/>
            </a:endParaRPr>
          </a:p>
          <a:p>
            <a:pPr algn="just"/>
            <a:r>
              <a:rPr lang="en-US" altLang="zh-CN" sz="4600" b="0" dirty="0" smtClean="0">
                <a:latin typeface="Times New Roman" pitchFamily="18" charset="0"/>
                <a:cs typeface="Times New Roman" pitchFamily="18" charset="0"/>
              </a:rPr>
              <a:t>directions  are </a:t>
            </a:r>
            <a:r>
              <a:rPr lang="en-US" altLang="zh-CN" sz="4600" b="0" dirty="0">
                <a:latin typeface="Times New Roman" pitchFamily="18" charset="0"/>
                <a:cs typeface="Times New Roman" pitchFamily="18" charset="0"/>
              </a:rPr>
              <a:t>different from its neighboring voxels</a:t>
            </a:r>
            <a:r>
              <a:rPr lang="en-US" altLang="zh-CN" sz="4600" b="0" dirty="0" smtClean="0">
                <a:latin typeface="Times New Roman" pitchFamily="18" charset="0"/>
                <a:cs typeface="Times New Roman" pitchFamily="18" charset="0"/>
              </a:rPr>
              <a:t>.</a:t>
            </a:r>
            <a:endParaRPr lang="en-US" altLang="zh-CN" sz="4600" b="0" dirty="0">
              <a:latin typeface="Times New Roman" pitchFamily="18" charset="0"/>
              <a:cs typeface="Times New Roman" pitchFamily="18" charset="0"/>
            </a:endParaRPr>
          </a:p>
          <a:p>
            <a:pPr algn="just">
              <a:spcBef>
                <a:spcPts val="1800"/>
              </a:spcBef>
            </a:pPr>
            <a:r>
              <a:rPr lang="en-US" altLang="zh-CN" sz="4600" b="0" dirty="0" smtClean="0">
                <a:latin typeface="Times New Roman" pitchFamily="18" charset="0"/>
                <a:cs typeface="Times New Roman" pitchFamily="18" charset="0"/>
              </a:rPr>
              <a:t>However, some </a:t>
            </a:r>
            <a:r>
              <a:rPr lang="en-US" altLang="zh-CN" sz="4600" b="0" dirty="0">
                <a:latin typeface="Times New Roman" pitchFamily="18" charset="0"/>
                <a:cs typeface="Times New Roman" pitchFamily="18" charset="0"/>
              </a:rPr>
              <a:t>of the candidate </a:t>
            </a:r>
            <a:r>
              <a:rPr lang="en-US" altLang="zh-CN" sz="4600" b="0" dirty="0" smtClean="0">
                <a:latin typeface="Times New Roman" pitchFamily="18" charset="0"/>
                <a:cs typeface="Times New Roman" pitchFamily="18" charset="0"/>
              </a:rPr>
              <a:t>curve seeds </a:t>
            </a:r>
            <a:r>
              <a:rPr lang="en-US" altLang="zh-CN" sz="4600" b="0" dirty="0">
                <a:latin typeface="Times New Roman" pitchFamily="18" charset="0"/>
                <a:cs typeface="Times New Roman" pitchFamily="18" charset="0"/>
              </a:rPr>
              <a:t>may be false-alarm due to the jagged boundary voxels, </a:t>
            </a:r>
            <a:r>
              <a:rPr lang="en-US" altLang="zh-CN" sz="4600" b="0" dirty="0" smtClean="0">
                <a:latin typeface="Times New Roman" pitchFamily="18" charset="0"/>
                <a:cs typeface="Times New Roman" pitchFamily="18" charset="0"/>
              </a:rPr>
              <a:t>whose projection </a:t>
            </a:r>
            <a:r>
              <a:rPr lang="en-US" altLang="zh-CN" sz="4600" b="0" dirty="0">
                <a:latin typeface="Times New Roman" pitchFamily="18" charset="0"/>
                <a:cs typeface="Times New Roman" pitchFamily="18" charset="0"/>
              </a:rPr>
              <a:t>distance to the locally fitted surface will be </a:t>
            </a:r>
            <a:r>
              <a:rPr lang="en-US" altLang="zh-CN" sz="4600" b="0" dirty="0" smtClean="0">
                <a:latin typeface="Times New Roman" pitchFamily="18" charset="0"/>
                <a:cs typeface="Times New Roman" pitchFamily="18" charset="0"/>
              </a:rPr>
              <a:t>relatively larger </a:t>
            </a:r>
            <a:r>
              <a:rPr lang="en-US" altLang="zh-CN" sz="4600" b="0" dirty="0">
                <a:latin typeface="Times New Roman" pitchFamily="18" charset="0"/>
                <a:cs typeface="Times New Roman" pitchFamily="18" charset="0"/>
              </a:rPr>
              <a:t>than the jagged voxels. Thus, we can </a:t>
            </a:r>
            <a:r>
              <a:rPr lang="en-US" altLang="zh-CN" sz="4600" b="0" dirty="0" smtClean="0">
                <a:latin typeface="Times New Roman" pitchFamily="18" charset="0"/>
                <a:cs typeface="Times New Roman" pitchFamily="18" charset="0"/>
              </a:rPr>
              <a:t>filter out these </a:t>
            </a:r>
            <a:r>
              <a:rPr lang="en-US" altLang="zh-CN" sz="4600" b="0" dirty="0">
                <a:latin typeface="Times New Roman" pitchFamily="18" charset="0"/>
                <a:cs typeface="Times New Roman" pitchFamily="18" charset="0"/>
              </a:rPr>
              <a:t>false-alarm </a:t>
            </a:r>
            <a:r>
              <a:rPr lang="en-US" altLang="zh-CN" sz="4600" b="0" dirty="0" smtClean="0">
                <a:latin typeface="Times New Roman" pitchFamily="18" charset="0"/>
                <a:cs typeface="Times New Roman" pitchFamily="18" charset="0"/>
              </a:rPr>
              <a:t>seeds </a:t>
            </a:r>
            <a:r>
              <a:rPr lang="en-US" altLang="zh-CN" sz="4600" b="0" dirty="0">
                <a:latin typeface="Times New Roman" pitchFamily="18" charset="0"/>
                <a:cs typeface="Times New Roman" pitchFamily="18" charset="0"/>
              </a:rPr>
              <a:t>according to the projection distance </a:t>
            </a:r>
            <a:r>
              <a:rPr lang="en-US" altLang="zh-CN" sz="4600" b="0" dirty="0" smtClean="0">
                <a:latin typeface="Times New Roman" pitchFamily="18" charset="0"/>
                <a:cs typeface="Times New Roman" pitchFamily="18" charset="0"/>
              </a:rPr>
              <a:t>to by minimizing</a:t>
            </a:r>
            <a:endParaRPr lang="en-US" altLang="zh-CN" sz="4600" b="0" dirty="0">
              <a:latin typeface="Times New Roman" pitchFamily="18" charset="0"/>
              <a:cs typeface="Times New Roman" pitchFamily="18" charset="0"/>
            </a:endParaRPr>
          </a:p>
        </p:txBody>
      </p:sp>
      <p:sp>
        <p:nvSpPr>
          <p:cNvPr id="85" name="Text Box 7"/>
          <p:cNvSpPr txBox="1">
            <a:spLocks noChangeArrowheads="1"/>
          </p:cNvSpPr>
          <p:nvPr/>
        </p:nvSpPr>
        <p:spPr bwMode="auto">
          <a:xfrm>
            <a:off x="17547963" y="31683646"/>
            <a:ext cx="16740000" cy="858159"/>
          </a:xfrm>
          <a:prstGeom prst="rect">
            <a:avLst/>
          </a:prstGeom>
          <a:solidFill>
            <a:schemeClr val="accent1">
              <a:lumMod val="75000"/>
            </a:schemeClr>
          </a:solidFill>
          <a:ln w="9525">
            <a:noFill/>
            <a:miter lim="800000"/>
            <a:headEnd/>
            <a:tailEnd/>
          </a:ln>
        </p:spPr>
        <p:txBody>
          <a:bodyPr wrap="square" lIns="118364" tIns="59170" rIns="118364" bIns="59170">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eaLnBrk="0" hangingPunct="0">
              <a:spcBef>
                <a:spcPct val="50000"/>
              </a:spcBef>
            </a:pPr>
            <a:r>
              <a:rPr lang="en-US" altLang="zh-CN" sz="4800" dirty="0">
                <a:solidFill>
                  <a:srgbClr val="F8F8F8"/>
                </a:solidFill>
              </a:rPr>
              <a:t>9. </a:t>
            </a:r>
            <a:r>
              <a:rPr lang="en-US" altLang="zh-CN" sz="4800" dirty="0" smtClean="0">
                <a:solidFill>
                  <a:srgbClr val="F8F8F8"/>
                </a:solidFill>
              </a:rPr>
              <a:t>Acknowledgement</a:t>
            </a:r>
            <a:endParaRPr lang="en-US" altLang="zh-CN" sz="4800" dirty="0">
              <a:solidFill>
                <a:srgbClr val="F8F8F8"/>
              </a:solidFill>
            </a:endParaRPr>
          </a:p>
        </p:txBody>
      </p:sp>
      <p:sp>
        <p:nvSpPr>
          <p:cNvPr id="89" name="矩形 88"/>
          <p:cNvSpPr>
            <a:spLocks noChangeArrowheads="1"/>
          </p:cNvSpPr>
          <p:nvPr/>
        </p:nvSpPr>
        <p:spPr bwMode="auto">
          <a:xfrm>
            <a:off x="17030452" y="48605526"/>
            <a:ext cx="16438090" cy="29531161"/>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spcBef>
                <a:spcPts val="1800"/>
              </a:spcBef>
            </a:pPr>
            <a:r>
              <a:rPr lang="en-US" altLang="zh-CN" sz="4600" b="0" dirty="0" smtClean="0">
                <a:latin typeface="Times New Roman" pitchFamily="18" charset="0"/>
                <a:cs typeface="Times New Roman" pitchFamily="18" charset="0"/>
              </a:rPr>
              <a:t>[</a:t>
            </a:r>
            <a:r>
              <a:rPr lang="en-US" altLang="zh-CN" sz="4600" b="0" dirty="0">
                <a:latin typeface="Times New Roman" pitchFamily="18" charset="0"/>
                <a:cs typeface="Times New Roman" pitchFamily="18" charset="0"/>
              </a:rPr>
              <a:t>1] O. Monga and S. Benayoun, “Using partial </a:t>
            </a:r>
            <a:r>
              <a:rPr lang="en-US" altLang="zh-CN" sz="4600" b="0" dirty="0" smtClean="0">
                <a:latin typeface="Times New Roman" pitchFamily="18" charset="0"/>
                <a:cs typeface="Times New Roman" pitchFamily="18" charset="0"/>
              </a:rPr>
              <a:t>derivatives </a:t>
            </a:r>
            <a:r>
              <a:rPr lang="en-US" altLang="zh-CN" sz="4600" b="0" dirty="0">
                <a:latin typeface="Times New Roman" pitchFamily="18" charset="0"/>
                <a:cs typeface="Times New Roman" pitchFamily="18" charset="0"/>
              </a:rPr>
              <a:t>of 3d images to extract typical surface features</a:t>
            </a:r>
            <a:r>
              <a:rPr lang="en-US" altLang="zh-CN" sz="4600" b="0" dirty="0" smtClean="0">
                <a:latin typeface="Times New Roman" pitchFamily="18" charset="0"/>
                <a:cs typeface="Times New Roman" pitchFamily="18" charset="0"/>
              </a:rPr>
              <a:t>,” Computer </a:t>
            </a:r>
            <a:r>
              <a:rPr lang="en-US" altLang="zh-CN" sz="4600" b="0" dirty="0">
                <a:latin typeface="Times New Roman" pitchFamily="18" charset="0"/>
                <a:cs typeface="Times New Roman" pitchFamily="18" charset="0"/>
              </a:rPr>
              <a:t>Vision and Image Understanding, vol. 61, pp</a:t>
            </a:r>
            <a:r>
              <a:rPr lang="en-US" altLang="zh-CN" sz="4600" b="0" dirty="0" smtClean="0">
                <a:latin typeface="Times New Roman" pitchFamily="18" charset="0"/>
                <a:cs typeface="Times New Roman" pitchFamily="18" charset="0"/>
              </a:rPr>
              <a:t>. 171–189</a:t>
            </a:r>
            <a:r>
              <a:rPr lang="en-US" altLang="zh-CN" sz="4600" b="0" dirty="0">
                <a:latin typeface="Times New Roman" pitchFamily="18" charset="0"/>
                <a:cs typeface="Times New Roman" pitchFamily="18" charset="0"/>
              </a:rPr>
              <a:t>, 1995.</a:t>
            </a:r>
          </a:p>
          <a:p>
            <a:pPr algn="just">
              <a:spcBef>
                <a:spcPts val="1800"/>
              </a:spcBef>
            </a:pPr>
            <a:r>
              <a:rPr lang="en-US" altLang="zh-CN" sz="4600" b="0" dirty="0">
                <a:latin typeface="Times New Roman" pitchFamily="18" charset="0"/>
                <a:cs typeface="Times New Roman" pitchFamily="18" charset="0"/>
              </a:rPr>
              <a:t>[2] Y. Sato, C. F. Westin, A. </a:t>
            </a:r>
            <a:r>
              <a:rPr lang="en-US" altLang="zh-CN" sz="4600" b="0" dirty="0" err="1">
                <a:latin typeface="Times New Roman" pitchFamily="18" charset="0"/>
                <a:cs typeface="Times New Roman" pitchFamily="18" charset="0"/>
              </a:rPr>
              <a:t>Bhalerao</a:t>
            </a:r>
            <a:r>
              <a:rPr lang="en-US" altLang="zh-CN" sz="4600" b="0" dirty="0">
                <a:latin typeface="Times New Roman" pitchFamily="18" charset="0"/>
                <a:cs typeface="Times New Roman" pitchFamily="18" charset="0"/>
              </a:rPr>
              <a:t>, S. Nakajima, N. Shi-raga, S. Tamura, and R. </a:t>
            </a:r>
            <a:r>
              <a:rPr lang="en-US" altLang="zh-CN" sz="4600" b="0" dirty="0" err="1">
                <a:latin typeface="Times New Roman" pitchFamily="18" charset="0"/>
                <a:cs typeface="Times New Roman" pitchFamily="18" charset="0"/>
              </a:rPr>
              <a:t>Kikinis</a:t>
            </a:r>
            <a:r>
              <a:rPr lang="en-US" altLang="zh-CN" sz="4600" b="0" dirty="0">
                <a:latin typeface="Times New Roman" pitchFamily="18" charset="0"/>
                <a:cs typeface="Times New Roman" pitchFamily="18" charset="0"/>
              </a:rPr>
              <a:t>, “Tissue </a:t>
            </a:r>
            <a:r>
              <a:rPr lang="en-US" altLang="zh-CN" sz="4600" b="0" dirty="0" smtClean="0">
                <a:latin typeface="Times New Roman" pitchFamily="18" charset="0"/>
                <a:cs typeface="Times New Roman" pitchFamily="18" charset="0"/>
              </a:rPr>
              <a:t>classification based </a:t>
            </a:r>
            <a:r>
              <a:rPr lang="en-US" altLang="zh-CN" sz="4600" b="0" dirty="0">
                <a:latin typeface="Times New Roman" pitchFamily="18" charset="0"/>
                <a:cs typeface="Times New Roman" pitchFamily="18" charset="0"/>
              </a:rPr>
              <a:t>on 3d local intensity structures for volume </a:t>
            </a:r>
            <a:r>
              <a:rPr lang="en-US" altLang="zh-CN" sz="4600" b="0" dirty="0" smtClean="0">
                <a:latin typeface="Times New Roman" pitchFamily="18" charset="0"/>
                <a:cs typeface="Times New Roman" pitchFamily="18" charset="0"/>
              </a:rPr>
              <a:t>rendering</a:t>
            </a:r>
            <a:r>
              <a:rPr lang="en-US" altLang="zh-CN" sz="4600" b="0" dirty="0">
                <a:latin typeface="Times New Roman" pitchFamily="18" charset="0"/>
                <a:cs typeface="Times New Roman" pitchFamily="18" charset="0"/>
              </a:rPr>
              <a:t>,” IEEE Transactions on Visualization and </a:t>
            </a:r>
            <a:r>
              <a:rPr lang="en-US" altLang="zh-CN" sz="4600" b="0" dirty="0" smtClean="0">
                <a:latin typeface="Times New Roman" pitchFamily="18" charset="0"/>
                <a:cs typeface="Times New Roman" pitchFamily="18" charset="0"/>
              </a:rPr>
              <a:t>Computer Graphics</a:t>
            </a:r>
            <a:r>
              <a:rPr lang="en-US" altLang="zh-CN" sz="4600" b="0" dirty="0">
                <a:latin typeface="Times New Roman" pitchFamily="18" charset="0"/>
                <a:cs typeface="Times New Roman" pitchFamily="18" charset="0"/>
              </a:rPr>
              <a:t>, vol. 6, pp. 160–180, 2000.</a:t>
            </a:r>
          </a:p>
          <a:p>
            <a:pPr algn="just">
              <a:spcBef>
                <a:spcPts val="1800"/>
              </a:spcBef>
            </a:pPr>
            <a:r>
              <a:rPr lang="en-US" altLang="zh-CN" sz="4600" b="0" dirty="0">
                <a:latin typeface="Times New Roman" pitchFamily="18" charset="0"/>
                <a:cs typeface="Times New Roman" pitchFamily="18" charset="0"/>
              </a:rPr>
              <a:t>[3] C. Bajaj, Z.-Y. Yu, and M. Auer, “Volumetric </a:t>
            </a:r>
            <a:r>
              <a:rPr lang="en-US" altLang="zh-CN" sz="4600" b="0" dirty="0" smtClean="0">
                <a:latin typeface="Times New Roman" pitchFamily="18" charset="0"/>
                <a:cs typeface="Times New Roman" pitchFamily="18" charset="0"/>
              </a:rPr>
              <a:t>feature extraction </a:t>
            </a:r>
            <a:r>
              <a:rPr lang="en-US" altLang="zh-CN" sz="4600" b="0" dirty="0">
                <a:latin typeface="Times New Roman" pitchFamily="18" charset="0"/>
                <a:cs typeface="Times New Roman" pitchFamily="18" charset="0"/>
              </a:rPr>
              <a:t>and visualization of tomographic </a:t>
            </a:r>
            <a:r>
              <a:rPr lang="en-US" altLang="zh-CN" sz="4600" b="0" dirty="0" smtClean="0">
                <a:latin typeface="Times New Roman" pitchFamily="18" charset="0"/>
                <a:cs typeface="Times New Roman" pitchFamily="18" charset="0"/>
              </a:rPr>
              <a:t>molecular imaging</a:t>
            </a:r>
            <a:r>
              <a:rPr lang="en-US" altLang="zh-CN" sz="4600" b="0" dirty="0">
                <a:latin typeface="Times New Roman" pitchFamily="18" charset="0"/>
                <a:cs typeface="Times New Roman" pitchFamily="18" charset="0"/>
              </a:rPr>
              <a:t>,” Journal of Structural Biology, vol. 144, pp</a:t>
            </a:r>
            <a:r>
              <a:rPr lang="en-US" altLang="zh-CN" sz="4600" b="0" dirty="0" smtClean="0">
                <a:latin typeface="Times New Roman" pitchFamily="18" charset="0"/>
                <a:cs typeface="Times New Roman" pitchFamily="18" charset="0"/>
              </a:rPr>
              <a:t>. 132–143</a:t>
            </a:r>
            <a:r>
              <a:rPr lang="en-US" altLang="zh-CN" sz="4600" b="0" dirty="0">
                <a:latin typeface="Times New Roman" pitchFamily="18" charset="0"/>
                <a:cs typeface="Times New Roman" pitchFamily="18" charset="0"/>
              </a:rPr>
              <a:t>, 2003.</a:t>
            </a:r>
          </a:p>
          <a:p>
            <a:pPr algn="just">
              <a:spcBef>
                <a:spcPts val="1800"/>
              </a:spcBef>
            </a:pPr>
            <a:r>
              <a:rPr lang="en-US" altLang="zh-CN" sz="4600" b="0" dirty="0">
                <a:latin typeface="Times New Roman" pitchFamily="18" charset="0"/>
                <a:cs typeface="Times New Roman" pitchFamily="18" charset="0"/>
              </a:rPr>
              <a:t>[4] G. L. </a:t>
            </a:r>
            <a:r>
              <a:rPr lang="en-US" altLang="zh-CN" sz="4600" b="0" dirty="0" err="1">
                <a:latin typeface="Times New Roman" pitchFamily="18" charset="0"/>
                <a:cs typeface="Times New Roman" pitchFamily="18" charset="0"/>
              </a:rPr>
              <a:t>Kindlmann</a:t>
            </a:r>
            <a:r>
              <a:rPr lang="en-US" altLang="zh-CN" sz="4600" b="0" dirty="0">
                <a:latin typeface="Times New Roman" pitchFamily="18" charset="0"/>
                <a:cs typeface="Times New Roman" pitchFamily="18" charset="0"/>
              </a:rPr>
              <a:t>, X. </a:t>
            </a:r>
            <a:r>
              <a:rPr lang="en-US" altLang="zh-CN" sz="4600" b="0" dirty="0" err="1">
                <a:latin typeface="Times New Roman" pitchFamily="18" charset="0"/>
                <a:cs typeface="Times New Roman" pitchFamily="18" charset="0"/>
              </a:rPr>
              <a:t>Tricoche</a:t>
            </a:r>
            <a:r>
              <a:rPr lang="en-US" altLang="zh-CN" sz="4600" b="0" dirty="0">
                <a:latin typeface="Times New Roman" pitchFamily="18" charset="0"/>
                <a:cs typeface="Times New Roman" pitchFamily="18" charset="0"/>
              </a:rPr>
              <a:t>, and C.-F. Westin, “</a:t>
            </a:r>
            <a:r>
              <a:rPr lang="en-US" altLang="zh-CN" sz="4600" b="0" dirty="0" smtClean="0">
                <a:latin typeface="Times New Roman" pitchFamily="18" charset="0"/>
                <a:cs typeface="Times New Roman" pitchFamily="18" charset="0"/>
              </a:rPr>
              <a:t>Delineating </a:t>
            </a:r>
            <a:r>
              <a:rPr lang="en-US" altLang="zh-CN" sz="4600" b="0" dirty="0">
                <a:latin typeface="Times New Roman" pitchFamily="18" charset="0"/>
                <a:cs typeface="Times New Roman" pitchFamily="18" charset="0"/>
              </a:rPr>
              <a:t>white matter structure in diffusion tensor </a:t>
            </a:r>
            <a:r>
              <a:rPr lang="en-US" altLang="zh-CN" sz="4600" b="0" dirty="0" err="1" smtClean="0">
                <a:latin typeface="Times New Roman" pitchFamily="18" charset="0"/>
                <a:cs typeface="Times New Roman" pitchFamily="18" charset="0"/>
              </a:rPr>
              <a:t>mri</a:t>
            </a:r>
            <a:r>
              <a:rPr lang="en-US" altLang="zh-CN" sz="4600" b="0" dirty="0" smtClean="0">
                <a:latin typeface="Times New Roman" pitchFamily="18" charset="0"/>
                <a:cs typeface="Times New Roman" pitchFamily="18" charset="0"/>
              </a:rPr>
              <a:t> with </a:t>
            </a:r>
            <a:r>
              <a:rPr lang="en-US" altLang="zh-CN" sz="4600" b="0" dirty="0">
                <a:latin typeface="Times New Roman" pitchFamily="18" charset="0"/>
                <a:cs typeface="Times New Roman" pitchFamily="18" charset="0"/>
              </a:rPr>
              <a:t>anisotropy creases</a:t>
            </a:r>
            <a:r>
              <a:rPr lang="en-US" altLang="zh-CN" sz="4600" b="0" dirty="0" smtClean="0">
                <a:latin typeface="Times New Roman" pitchFamily="18" charset="0"/>
                <a:cs typeface="Times New Roman" pitchFamily="18" charset="0"/>
              </a:rPr>
              <a:t>,” Medical </a:t>
            </a:r>
            <a:r>
              <a:rPr lang="en-US" altLang="zh-CN" sz="4600" b="0" dirty="0">
                <a:latin typeface="Times New Roman" pitchFamily="18" charset="0"/>
                <a:cs typeface="Times New Roman" pitchFamily="18" charset="0"/>
              </a:rPr>
              <a:t>Image Analysis, vol</a:t>
            </a:r>
            <a:r>
              <a:rPr lang="en-US" altLang="zh-CN" sz="4600" b="0" dirty="0" smtClean="0">
                <a:latin typeface="Times New Roman" pitchFamily="18" charset="0"/>
                <a:cs typeface="Times New Roman" pitchFamily="18" charset="0"/>
              </a:rPr>
              <a:t>. 11</a:t>
            </a:r>
            <a:r>
              <a:rPr lang="en-US" altLang="zh-CN" sz="4600" b="0" dirty="0">
                <a:latin typeface="Times New Roman" pitchFamily="18" charset="0"/>
                <a:cs typeface="Times New Roman" pitchFamily="18" charset="0"/>
              </a:rPr>
              <a:t>, no. 5, pp. 492–502, 2007.</a:t>
            </a:r>
          </a:p>
          <a:p>
            <a:pPr algn="just">
              <a:spcBef>
                <a:spcPts val="1800"/>
              </a:spcBef>
            </a:pPr>
            <a:r>
              <a:rPr lang="en-US" altLang="zh-CN" sz="4600" b="0" dirty="0">
                <a:latin typeface="Times New Roman" pitchFamily="18" charset="0"/>
                <a:cs typeface="Times New Roman" pitchFamily="18" charset="0"/>
              </a:rPr>
              <a:t>[5] X. </a:t>
            </a:r>
            <a:r>
              <a:rPr lang="en-US" altLang="zh-CN" sz="4600" b="0" dirty="0" err="1">
                <a:latin typeface="Times New Roman" pitchFamily="18" charset="0"/>
                <a:cs typeface="Times New Roman" pitchFamily="18" charset="0"/>
              </a:rPr>
              <a:t>Tricoche</a:t>
            </a:r>
            <a:r>
              <a:rPr lang="en-US" altLang="zh-CN" sz="4600" b="0" dirty="0">
                <a:latin typeface="Times New Roman" pitchFamily="18" charset="0"/>
                <a:cs typeface="Times New Roman" pitchFamily="18" charset="0"/>
              </a:rPr>
              <a:t>, G. </a:t>
            </a:r>
            <a:r>
              <a:rPr lang="en-US" altLang="zh-CN" sz="4600" b="0" dirty="0" err="1">
                <a:latin typeface="Times New Roman" pitchFamily="18" charset="0"/>
                <a:cs typeface="Times New Roman" pitchFamily="18" charset="0"/>
              </a:rPr>
              <a:t>Kindlmann</a:t>
            </a:r>
            <a:r>
              <a:rPr lang="en-US" altLang="zh-CN" sz="4600" b="0" dirty="0">
                <a:latin typeface="Times New Roman" pitchFamily="18" charset="0"/>
                <a:cs typeface="Times New Roman" pitchFamily="18" charset="0"/>
              </a:rPr>
              <a:t>, and C.-F. Westin, “</a:t>
            </a:r>
            <a:r>
              <a:rPr lang="en-US" altLang="zh-CN" sz="4600" b="0" dirty="0" smtClean="0">
                <a:latin typeface="Times New Roman" pitchFamily="18" charset="0"/>
                <a:cs typeface="Times New Roman" pitchFamily="18" charset="0"/>
              </a:rPr>
              <a:t>Invariant </a:t>
            </a:r>
            <a:r>
              <a:rPr lang="en-US" altLang="zh-CN" sz="4600" b="0" dirty="0">
                <a:latin typeface="Times New Roman" pitchFamily="18" charset="0"/>
                <a:cs typeface="Times New Roman" pitchFamily="18" charset="0"/>
              </a:rPr>
              <a:t>crease lines for topological and structural </a:t>
            </a:r>
            <a:r>
              <a:rPr lang="en-US" altLang="zh-CN" sz="4600" b="0" dirty="0" smtClean="0">
                <a:latin typeface="Times New Roman" pitchFamily="18" charset="0"/>
                <a:cs typeface="Times New Roman" pitchFamily="18" charset="0"/>
              </a:rPr>
              <a:t>analysis of </a:t>
            </a:r>
            <a:r>
              <a:rPr lang="en-US" altLang="zh-CN" sz="4600" b="0" dirty="0">
                <a:latin typeface="Times New Roman" pitchFamily="18" charset="0"/>
                <a:cs typeface="Times New Roman" pitchFamily="18" charset="0"/>
              </a:rPr>
              <a:t>tensor fields,” IEEE Transactions on </a:t>
            </a:r>
            <a:r>
              <a:rPr lang="en-US" altLang="zh-CN" sz="4600" b="0" dirty="0" smtClean="0">
                <a:latin typeface="Times New Roman" pitchFamily="18" charset="0"/>
                <a:cs typeface="Times New Roman" pitchFamily="18" charset="0"/>
              </a:rPr>
              <a:t>Visualization and </a:t>
            </a:r>
            <a:r>
              <a:rPr lang="en-US" altLang="zh-CN" sz="4600" b="0" dirty="0">
                <a:latin typeface="Times New Roman" pitchFamily="18" charset="0"/>
                <a:cs typeface="Times New Roman" pitchFamily="18" charset="0"/>
              </a:rPr>
              <a:t>Computer Graphics, vol. 14, no. 6, pp. 1627–1634</a:t>
            </a:r>
            <a:r>
              <a:rPr lang="en-US" altLang="zh-CN" sz="4600" b="0" dirty="0" smtClean="0">
                <a:latin typeface="Times New Roman" pitchFamily="18" charset="0"/>
                <a:cs typeface="Times New Roman" pitchFamily="18" charset="0"/>
              </a:rPr>
              <a:t>, 2008</a:t>
            </a:r>
            <a:r>
              <a:rPr lang="en-US" altLang="zh-CN" sz="4600" b="0" dirty="0">
                <a:latin typeface="Times New Roman" pitchFamily="18" charset="0"/>
                <a:cs typeface="Times New Roman" pitchFamily="18" charset="0"/>
              </a:rPr>
              <a:t>.</a:t>
            </a:r>
          </a:p>
          <a:p>
            <a:pPr algn="just">
              <a:spcBef>
                <a:spcPts val="1800"/>
              </a:spcBef>
            </a:pPr>
            <a:r>
              <a:rPr lang="en-US" altLang="zh-CN" sz="4600" b="0" dirty="0">
                <a:latin typeface="Times New Roman" pitchFamily="18" charset="0"/>
                <a:cs typeface="Times New Roman" pitchFamily="18" charset="0"/>
              </a:rPr>
              <a:t>[6] T. Schultz, H. </a:t>
            </a:r>
            <a:r>
              <a:rPr lang="en-US" altLang="zh-CN" sz="4600" b="0" dirty="0" err="1">
                <a:latin typeface="Times New Roman" pitchFamily="18" charset="0"/>
                <a:cs typeface="Times New Roman" pitchFamily="18" charset="0"/>
              </a:rPr>
              <a:t>Theisel</a:t>
            </a:r>
            <a:r>
              <a:rPr lang="en-US" altLang="zh-CN" sz="4600" b="0" dirty="0">
                <a:latin typeface="Times New Roman" pitchFamily="18" charset="0"/>
                <a:cs typeface="Times New Roman" pitchFamily="18" charset="0"/>
              </a:rPr>
              <a:t>, and H.-P. Seidel, “Crease </a:t>
            </a:r>
            <a:r>
              <a:rPr lang="en-US" altLang="zh-CN" sz="4600" b="0" dirty="0" smtClean="0">
                <a:latin typeface="Times New Roman" pitchFamily="18" charset="0"/>
                <a:cs typeface="Times New Roman" pitchFamily="18" charset="0"/>
              </a:rPr>
              <a:t>surfaces</a:t>
            </a:r>
            <a:r>
              <a:rPr lang="en-US" altLang="zh-CN" sz="4600" b="0" dirty="0">
                <a:latin typeface="Times New Roman" pitchFamily="18" charset="0"/>
                <a:cs typeface="Times New Roman" pitchFamily="18" charset="0"/>
              </a:rPr>
              <a:t>: From theory to extraction and application to </a:t>
            </a:r>
            <a:r>
              <a:rPr lang="en-US" altLang="zh-CN" sz="4600" b="0" dirty="0" smtClean="0">
                <a:latin typeface="Times New Roman" pitchFamily="18" charset="0"/>
                <a:cs typeface="Times New Roman" pitchFamily="18" charset="0"/>
              </a:rPr>
              <a:t>diffusion </a:t>
            </a:r>
            <a:r>
              <a:rPr lang="en-US" altLang="zh-CN" sz="4600" b="0" dirty="0">
                <a:latin typeface="Times New Roman" pitchFamily="18" charset="0"/>
                <a:cs typeface="Times New Roman" pitchFamily="18" charset="0"/>
              </a:rPr>
              <a:t>tensor </a:t>
            </a:r>
            <a:r>
              <a:rPr lang="en-US" altLang="zh-CN" sz="4600" b="0" dirty="0" err="1">
                <a:latin typeface="Times New Roman" pitchFamily="18" charset="0"/>
                <a:cs typeface="Times New Roman" pitchFamily="18" charset="0"/>
              </a:rPr>
              <a:t>mri</a:t>
            </a:r>
            <a:r>
              <a:rPr lang="en-US" altLang="zh-CN" sz="4600" b="0" dirty="0">
                <a:latin typeface="Times New Roman" pitchFamily="18" charset="0"/>
                <a:cs typeface="Times New Roman" pitchFamily="18" charset="0"/>
              </a:rPr>
              <a:t>,” IEEE Transactions on </a:t>
            </a:r>
            <a:r>
              <a:rPr lang="en-US" altLang="zh-CN" sz="4600" b="0" dirty="0" smtClean="0">
                <a:latin typeface="Times New Roman" pitchFamily="18" charset="0"/>
                <a:cs typeface="Times New Roman" pitchFamily="18" charset="0"/>
              </a:rPr>
              <a:t>Visualization and </a:t>
            </a:r>
            <a:r>
              <a:rPr lang="en-US" altLang="zh-CN" sz="4600" b="0" dirty="0">
                <a:latin typeface="Times New Roman" pitchFamily="18" charset="0"/>
                <a:cs typeface="Times New Roman" pitchFamily="18" charset="0"/>
              </a:rPr>
              <a:t>Computer Graphics, vol. 16, pp. 109–119, 2010.</a:t>
            </a:r>
          </a:p>
          <a:p>
            <a:pPr algn="just">
              <a:spcBef>
                <a:spcPts val="1800"/>
              </a:spcBef>
            </a:pPr>
            <a:r>
              <a:rPr lang="en-US" altLang="zh-CN" sz="4600" b="0" dirty="0">
                <a:latin typeface="Times New Roman" pitchFamily="18" charset="0"/>
                <a:cs typeface="Times New Roman" pitchFamily="18" charset="0"/>
              </a:rPr>
              <a:t>[7] V. </a:t>
            </a:r>
            <a:r>
              <a:rPr lang="en-US" altLang="zh-CN" sz="4600" b="0" dirty="0" err="1">
                <a:latin typeface="Times New Roman" pitchFamily="18" charset="0"/>
                <a:cs typeface="Times New Roman" pitchFamily="18" charset="0"/>
              </a:rPr>
              <a:t>Lempitsky</a:t>
            </a:r>
            <a:r>
              <a:rPr lang="en-US" altLang="zh-CN" sz="4600" b="0" dirty="0">
                <a:latin typeface="Times New Roman" pitchFamily="18" charset="0"/>
                <a:cs typeface="Times New Roman" pitchFamily="18" charset="0"/>
              </a:rPr>
              <a:t>, “Surface extraction from binary </a:t>
            </a:r>
            <a:r>
              <a:rPr lang="en-US" altLang="zh-CN" sz="4600" b="0" dirty="0" smtClean="0">
                <a:latin typeface="Times New Roman" pitchFamily="18" charset="0"/>
                <a:cs typeface="Times New Roman" pitchFamily="18" charset="0"/>
              </a:rPr>
              <a:t>volumes with </a:t>
            </a:r>
            <a:r>
              <a:rPr lang="en-US" altLang="zh-CN" sz="4600" b="0" dirty="0">
                <a:latin typeface="Times New Roman" pitchFamily="18" charset="0"/>
                <a:cs typeface="Times New Roman" pitchFamily="18" charset="0"/>
              </a:rPr>
              <a:t>higher-order smoothness,” </a:t>
            </a:r>
            <a:r>
              <a:rPr lang="en-US" altLang="zh-CN" sz="4600" b="0" dirty="0" smtClean="0">
                <a:latin typeface="Times New Roman" pitchFamily="18" charset="0"/>
                <a:cs typeface="Times New Roman" pitchFamily="18" charset="0"/>
              </a:rPr>
              <a:t>in Computer </a:t>
            </a:r>
            <a:r>
              <a:rPr lang="en-US" altLang="zh-CN" sz="4600" b="0" dirty="0">
                <a:latin typeface="Times New Roman" pitchFamily="18" charset="0"/>
                <a:cs typeface="Times New Roman" pitchFamily="18" charset="0"/>
              </a:rPr>
              <a:t>Vision </a:t>
            </a:r>
            <a:r>
              <a:rPr lang="en-US" altLang="zh-CN" sz="4600" b="0" dirty="0" smtClean="0">
                <a:latin typeface="Times New Roman" pitchFamily="18" charset="0"/>
                <a:cs typeface="Times New Roman" pitchFamily="18" charset="0"/>
              </a:rPr>
              <a:t>and Pattern </a:t>
            </a:r>
            <a:r>
              <a:rPr lang="en-US" altLang="zh-CN" sz="4600" b="0" dirty="0">
                <a:latin typeface="Times New Roman" pitchFamily="18" charset="0"/>
                <a:cs typeface="Times New Roman" pitchFamily="18" charset="0"/>
              </a:rPr>
              <a:t>Recognition, 2010, pp. 1197 –1204.</a:t>
            </a:r>
          </a:p>
          <a:p>
            <a:pPr algn="just">
              <a:spcBef>
                <a:spcPts val="1800"/>
              </a:spcBef>
            </a:pPr>
            <a:r>
              <a:rPr lang="en-US" altLang="zh-CN" sz="4600" b="0" dirty="0">
                <a:latin typeface="Times New Roman" pitchFamily="18" charset="0"/>
                <a:cs typeface="Times New Roman" pitchFamily="18" charset="0"/>
              </a:rPr>
              <a:t>[8] S.-d. Liu, W.-D. </a:t>
            </a:r>
            <a:r>
              <a:rPr lang="en-US" altLang="zh-CN" sz="4600" b="0" dirty="0" err="1">
                <a:latin typeface="Times New Roman" pitchFamily="18" charset="0"/>
                <a:cs typeface="Times New Roman" pitchFamily="18" charset="0"/>
              </a:rPr>
              <a:t>Cai</a:t>
            </a:r>
            <a:r>
              <a:rPr lang="en-US" altLang="zh-CN" sz="4600" b="0" dirty="0">
                <a:latin typeface="Times New Roman" pitchFamily="18" charset="0"/>
                <a:cs typeface="Times New Roman" pitchFamily="18" charset="0"/>
              </a:rPr>
              <a:t>, L.-F. Wen, S. </a:t>
            </a:r>
            <a:r>
              <a:rPr lang="en-US" altLang="zh-CN" sz="4600" b="0" dirty="0" err="1">
                <a:latin typeface="Times New Roman" pitchFamily="18" charset="0"/>
                <a:cs typeface="Times New Roman" pitchFamily="18" charset="0"/>
              </a:rPr>
              <a:t>Eberl</a:t>
            </a:r>
            <a:r>
              <a:rPr lang="en-US" altLang="zh-CN" sz="4600" b="0" dirty="0">
                <a:latin typeface="Times New Roman" pitchFamily="18" charset="0"/>
                <a:cs typeface="Times New Roman" pitchFamily="18" charset="0"/>
              </a:rPr>
              <a:t>, M.J. </a:t>
            </a:r>
            <a:r>
              <a:rPr lang="en-US" altLang="zh-CN" sz="4600" b="0" dirty="0" err="1">
                <a:latin typeface="Times New Roman" pitchFamily="18" charset="0"/>
                <a:cs typeface="Times New Roman" pitchFamily="18" charset="0"/>
              </a:rPr>
              <a:t>Fulham</a:t>
            </a:r>
            <a:r>
              <a:rPr lang="en-US" altLang="zh-CN" sz="4600" b="0" dirty="0" smtClean="0">
                <a:latin typeface="Times New Roman" pitchFamily="18" charset="0"/>
                <a:cs typeface="Times New Roman" pitchFamily="18" charset="0"/>
              </a:rPr>
              <a:t>, and </a:t>
            </a:r>
            <a:r>
              <a:rPr lang="en-US" altLang="zh-CN" sz="4600" b="0" dirty="0">
                <a:latin typeface="Times New Roman" pitchFamily="18" charset="0"/>
                <a:cs typeface="Times New Roman" pitchFamily="18" charset="0"/>
              </a:rPr>
              <a:t>D.-G. </a:t>
            </a:r>
            <a:r>
              <a:rPr lang="en-US" altLang="zh-CN" sz="4600" b="0" dirty="0" err="1">
                <a:latin typeface="Times New Roman" pitchFamily="18" charset="0"/>
                <a:cs typeface="Times New Roman" pitchFamily="18" charset="0"/>
              </a:rPr>
              <a:t>Feng</a:t>
            </a:r>
            <a:r>
              <a:rPr lang="en-US" altLang="zh-CN" sz="4600" b="0" dirty="0">
                <a:latin typeface="Times New Roman" pitchFamily="18" charset="0"/>
                <a:cs typeface="Times New Roman" pitchFamily="18" charset="0"/>
              </a:rPr>
              <a:t>, “A robust volumetric feature </a:t>
            </a:r>
            <a:r>
              <a:rPr lang="en-US" altLang="zh-CN" sz="4600" b="0" dirty="0" smtClean="0">
                <a:latin typeface="Times New Roman" pitchFamily="18" charset="0"/>
                <a:cs typeface="Times New Roman" pitchFamily="18" charset="0"/>
              </a:rPr>
              <a:t>extraction approach </a:t>
            </a:r>
            <a:r>
              <a:rPr lang="en-US" altLang="zh-CN" sz="4600" b="0" dirty="0">
                <a:latin typeface="Times New Roman" pitchFamily="18" charset="0"/>
                <a:cs typeface="Times New Roman" pitchFamily="18" charset="0"/>
              </a:rPr>
              <a:t>for 3d neuroimaging retrieval,” </a:t>
            </a:r>
            <a:r>
              <a:rPr lang="en-US" altLang="zh-CN" sz="4600" b="0" dirty="0" smtClean="0">
                <a:latin typeface="Times New Roman" pitchFamily="18" charset="0"/>
                <a:cs typeface="Times New Roman" pitchFamily="18" charset="0"/>
              </a:rPr>
              <a:t>in Engineering in </a:t>
            </a:r>
            <a:r>
              <a:rPr lang="en-US" altLang="zh-CN" sz="4600" b="0" dirty="0">
                <a:latin typeface="Times New Roman" pitchFamily="18" charset="0"/>
                <a:cs typeface="Times New Roman" pitchFamily="18" charset="0"/>
              </a:rPr>
              <a:t>Medicine and Biology Society, 2010, pp. 5657 –5660.</a:t>
            </a:r>
          </a:p>
          <a:p>
            <a:pPr algn="just">
              <a:spcBef>
                <a:spcPts val="1800"/>
              </a:spcBef>
            </a:pPr>
            <a:r>
              <a:rPr lang="en-US" altLang="zh-CN" sz="4600" b="0" dirty="0">
                <a:latin typeface="Times New Roman" pitchFamily="18" charset="0"/>
                <a:cs typeface="Times New Roman" pitchFamily="18" charset="0"/>
              </a:rPr>
              <a:t>[9] S. </a:t>
            </a:r>
            <a:r>
              <a:rPr lang="en-US" altLang="zh-CN" sz="4600" b="0" dirty="0" err="1">
                <a:latin typeface="Times New Roman" pitchFamily="18" charset="0"/>
                <a:cs typeface="Times New Roman" pitchFamily="18" charset="0"/>
              </a:rPr>
              <a:t>Barakat</a:t>
            </a:r>
            <a:r>
              <a:rPr lang="en-US" altLang="zh-CN" sz="4600" b="0" dirty="0">
                <a:latin typeface="Times New Roman" pitchFamily="18" charset="0"/>
                <a:cs typeface="Times New Roman" pitchFamily="18" charset="0"/>
              </a:rPr>
              <a:t>, N. </a:t>
            </a:r>
            <a:r>
              <a:rPr lang="en-US" altLang="zh-CN" sz="4600" b="0" dirty="0" err="1">
                <a:latin typeface="Times New Roman" pitchFamily="18" charset="0"/>
                <a:cs typeface="Times New Roman" pitchFamily="18" charset="0"/>
              </a:rPr>
              <a:t>Andrysco</a:t>
            </a:r>
            <a:r>
              <a:rPr lang="en-US" altLang="zh-CN" sz="4600" b="0" dirty="0">
                <a:latin typeface="Times New Roman" pitchFamily="18" charset="0"/>
                <a:cs typeface="Times New Roman" pitchFamily="18" charset="0"/>
              </a:rPr>
              <a:t>, and X. </a:t>
            </a:r>
            <a:r>
              <a:rPr lang="en-US" altLang="zh-CN" sz="4600" b="0" dirty="0" err="1">
                <a:latin typeface="Times New Roman" pitchFamily="18" charset="0"/>
                <a:cs typeface="Times New Roman" pitchFamily="18" charset="0"/>
              </a:rPr>
              <a:t>Tricoche</a:t>
            </a:r>
            <a:r>
              <a:rPr lang="en-US" altLang="zh-CN" sz="4600" b="0" dirty="0">
                <a:latin typeface="Times New Roman" pitchFamily="18" charset="0"/>
                <a:cs typeface="Times New Roman" pitchFamily="18" charset="0"/>
              </a:rPr>
              <a:t>, “Fast </a:t>
            </a:r>
            <a:r>
              <a:rPr lang="en-US" altLang="zh-CN" sz="4600" b="0" dirty="0" smtClean="0">
                <a:latin typeface="Times New Roman" pitchFamily="18" charset="0"/>
                <a:cs typeface="Times New Roman" pitchFamily="18" charset="0"/>
              </a:rPr>
              <a:t>extraction </a:t>
            </a:r>
            <a:r>
              <a:rPr lang="en-US" altLang="zh-CN" sz="4600" b="0" dirty="0">
                <a:latin typeface="Times New Roman" pitchFamily="18" charset="0"/>
                <a:cs typeface="Times New Roman" pitchFamily="18" charset="0"/>
              </a:rPr>
              <a:t>of high-quality crease surfaces for visual analysis</a:t>
            </a:r>
            <a:r>
              <a:rPr lang="en-US" altLang="zh-CN" sz="4600" b="0" dirty="0" smtClean="0">
                <a:latin typeface="Times New Roman" pitchFamily="18" charset="0"/>
                <a:cs typeface="Times New Roman" pitchFamily="18" charset="0"/>
              </a:rPr>
              <a:t>,” Computer </a:t>
            </a:r>
            <a:r>
              <a:rPr lang="en-US" altLang="zh-CN" sz="4600" b="0" dirty="0">
                <a:latin typeface="Times New Roman" pitchFamily="18" charset="0"/>
                <a:cs typeface="Times New Roman" pitchFamily="18" charset="0"/>
              </a:rPr>
              <a:t>Graphics Forum, vol. 30, no. 3, pp. 961–970</a:t>
            </a:r>
            <a:r>
              <a:rPr lang="en-US" altLang="zh-CN" sz="4600" b="0" dirty="0" smtClean="0">
                <a:latin typeface="Times New Roman" pitchFamily="18" charset="0"/>
                <a:cs typeface="Times New Roman" pitchFamily="18" charset="0"/>
              </a:rPr>
              <a:t>, 2011</a:t>
            </a:r>
            <a:r>
              <a:rPr lang="en-US" altLang="zh-CN" sz="4600" b="0" dirty="0">
                <a:latin typeface="Times New Roman" pitchFamily="18" charset="0"/>
                <a:cs typeface="Times New Roman" pitchFamily="18" charset="0"/>
              </a:rPr>
              <a:t>.</a:t>
            </a:r>
          </a:p>
          <a:p>
            <a:pPr algn="just">
              <a:spcBef>
                <a:spcPts val="1800"/>
              </a:spcBef>
            </a:pPr>
            <a:r>
              <a:rPr lang="en-US" altLang="zh-CN" sz="4600" b="0" dirty="0">
                <a:latin typeface="Times New Roman" pitchFamily="18" charset="0"/>
                <a:cs typeface="Times New Roman" pitchFamily="18" charset="0"/>
              </a:rPr>
              <a:t>[10] S.-F. Wang, T.-B. </a:t>
            </a:r>
            <a:r>
              <a:rPr lang="en-US" altLang="zh-CN" sz="4600" b="0" dirty="0" err="1">
                <a:latin typeface="Times New Roman" pitchFamily="18" charset="0"/>
                <a:cs typeface="Times New Roman" pitchFamily="18" charset="0"/>
              </a:rPr>
              <a:t>Hou</a:t>
            </a:r>
            <a:r>
              <a:rPr lang="en-US" altLang="zh-CN" sz="4600" b="0" dirty="0">
                <a:latin typeface="Times New Roman" pitchFamily="18" charset="0"/>
                <a:cs typeface="Times New Roman" pitchFamily="18" charset="0"/>
              </a:rPr>
              <a:t>, Z.-X. Su, and H. Qin, “</a:t>
            </a:r>
            <a:r>
              <a:rPr lang="en-US" altLang="zh-CN" sz="4600" b="0" dirty="0" smtClean="0">
                <a:latin typeface="Times New Roman" pitchFamily="18" charset="0"/>
                <a:cs typeface="Times New Roman" pitchFamily="18" charset="0"/>
              </a:rPr>
              <a:t>Diffusion </a:t>
            </a:r>
            <a:r>
              <a:rPr lang="en-US" altLang="zh-CN" sz="4600" b="0" dirty="0">
                <a:latin typeface="Times New Roman" pitchFamily="18" charset="0"/>
                <a:cs typeface="Times New Roman" pitchFamily="18" charset="0"/>
              </a:rPr>
              <a:t>tensor weighted harmonic fields for feature </a:t>
            </a:r>
            <a:r>
              <a:rPr lang="en-US" altLang="zh-CN" sz="4600" b="0" dirty="0" err="1" smtClean="0">
                <a:latin typeface="Times New Roman" pitchFamily="18" charset="0"/>
                <a:cs typeface="Times New Roman" pitchFamily="18" charset="0"/>
              </a:rPr>
              <a:t>classiication</a:t>
            </a:r>
            <a:r>
              <a:rPr lang="en-US" altLang="zh-CN" sz="4600" b="0" dirty="0">
                <a:latin typeface="Times New Roman" pitchFamily="18" charset="0"/>
                <a:cs typeface="Times New Roman" pitchFamily="18" charset="0"/>
              </a:rPr>
              <a:t>,” </a:t>
            </a:r>
            <a:r>
              <a:rPr lang="en-US" altLang="zh-CN" sz="4600" b="0" dirty="0" smtClean="0">
                <a:latin typeface="Times New Roman" pitchFamily="18" charset="0"/>
                <a:cs typeface="Times New Roman" pitchFamily="18" charset="0"/>
              </a:rPr>
              <a:t>in Pacific </a:t>
            </a:r>
            <a:r>
              <a:rPr lang="en-US" altLang="zh-CN" sz="4600" b="0" dirty="0">
                <a:latin typeface="Times New Roman" pitchFamily="18" charset="0"/>
                <a:cs typeface="Times New Roman" pitchFamily="18" charset="0"/>
              </a:rPr>
              <a:t>Graphics, 2011, pp. 93–98.</a:t>
            </a:r>
          </a:p>
          <a:p>
            <a:pPr algn="just">
              <a:spcBef>
                <a:spcPts val="1800"/>
              </a:spcBef>
            </a:pPr>
            <a:r>
              <a:rPr lang="en-US" altLang="zh-CN" sz="4600" b="0" dirty="0">
                <a:latin typeface="Times New Roman" pitchFamily="18" charset="0"/>
                <a:cs typeface="Times New Roman" pitchFamily="18" charset="0"/>
              </a:rPr>
              <a:t>[11] S.-F. Wang, T.-B. </a:t>
            </a:r>
            <a:r>
              <a:rPr lang="en-US" altLang="zh-CN" sz="4600" b="0" dirty="0" err="1">
                <a:latin typeface="Times New Roman" pitchFamily="18" charset="0"/>
                <a:cs typeface="Times New Roman" pitchFamily="18" charset="0"/>
              </a:rPr>
              <a:t>Hou</a:t>
            </a:r>
            <a:r>
              <a:rPr lang="en-US" altLang="zh-CN" sz="4600" b="0" dirty="0">
                <a:latin typeface="Times New Roman" pitchFamily="18" charset="0"/>
                <a:cs typeface="Times New Roman" pitchFamily="18" charset="0"/>
              </a:rPr>
              <a:t>, S. Li, Z.-X. Su, and H. Qin</a:t>
            </a:r>
            <a:r>
              <a:rPr lang="en-US" altLang="zh-CN" sz="4600" b="0" dirty="0" smtClean="0">
                <a:latin typeface="Times New Roman" pitchFamily="18" charset="0"/>
                <a:cs typeface="Times New Roman" pitchFamily="18" charset="0"/>
              </a:rPr>
              <a:t>, “</a:t>
            </a:r>
            <a:r>
              <a:rPr lang="en-US" altLang="zh-CN" sz="4600" b="0" dirty="0">
                <a:latin typeface="Times New Roman" pitchFamily="18" charset="0"/>
                <a:cs typeface="Times New Roman" pitchFamily="18" charset="0"/>
              </a:rPr>
              <a:t>Anisotropic elliptic </a:t>
            </a:r>
            <a:r>
              <a:rPr lang="en-US" altLang="zh-CN" sz="4600" b="0" dirty="0" err="1">
                <a:latin typeface="Times New Roman" pitchFamily="18" charset="0"/>
                <a:cs typeface="Times New Roman" pitchFamily="18" charset="0"/>
              </a:rPr>
              <a:t>pdes</a:t>
            </a:r>
            <a:r>
              <a:rPr lang="en-US" altLang="zh-CN" sz="4600" b="0" dirty="0">
                <a:latin typeface="Times New Roman" pitchFamily="18" charset="0"/>
                <a:cs typeface="Times New Roman" pitchFamily="18" charset="0"/>
              </a:rPr>
              <a:t> for feature classification</a:t>
            </a:r>
            <a:r>
              <a:rPr lang="en-US" altLang="zh-CN" sz="4600" b="0" dirty="0" smtClean="0">
                <a:latin typeface="Times New Roman" pitchFamily="18" charset="0"/>
                <a:cs typeface="Times New Roman" pitchFamily="18" charset="0"/>
              </a:rPr>
              <a:t>,” IEEE </a:t>
            </a:r>
            <a:r>
              <a:rPr lang="en-US" altLang="zh-CN" sz="4600" b="0" dirty="0">
                <a:latin typeface="Times New Roman" pitchFamily="18" charset="0"/>
                <a:cs typeface="Times New Roman" pitchFamily="18" charset="0"/>
              </a:rPr>
              <a:t>Transactions on Visualization and </a:t>
            </a:r>
            <a:r>
              <a:rPr lang="en-US" altLang="zh-CN" sz="4600" b="0" dirty="0" smtClean="0">
                <a:latin typeface="Times New Roman" pitchFamily="18" charset="0"/>
                <a:cs typeface="Times New Roman" pitchFamily="18" charset="0"/>
              </a:rPr>
              <a:t>Computer Graphics</a:t>
            </a:r>
            <a:r>
              <a:rPr lang="en-US" altLang="zh-CN" sz="4600" b="0" dirty="0">
                <a:latin typeface="Times New Roman" pitchFamily="18" charset="0"/>
                <a:cs typeface="Times New Roman" pitchFamily="18" charset="0"/>
              </a:rPr>
              <a:t>, to appear, 2013.</a:t>
            </a:r>
            <a:endParaRPr lang="zh-CN" altLang="en-US" sz="4600" b="0" dirty="0">
              <a:latin typeface="Times New Roman" pitchFamily="18" charset="0"/>
              <a:cs typeface="Times New Roman" pitchFamily="18" charset="0"/>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008679" y="8255433"/>
            <a:ext cx="7661733" cy="4922157"/>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93176" y="8255434"/>
            <a:ext cx="7560840" cy="4922156"/>
          </a:xfrm>
          <a:prstGeom prst="rect">
            <a:avLst/>
          </a:prstGeom>
        </p:spPr>
      </p:pic>
      <p:sp>
        <p:nvSpPr>
          <p:cNvPr id="37" name="Rectangle 50"/>
          <p:cNvSpPr>
            <a:spLocks noChangeArrowheads="1"/>
          </p:cNvSpPr>
          <p:nvPr/>
        </p:nvSpPr>
        <p:spPr bwMode="auto">
          <a:xfrm>
            <a:off x="540620" y="13286062"/>
            <a:ext cx="16631814" cy="827632"/>
          </a:xfrm>
          <a:prstGeom prst="rect">
            <a:avLst/>
          </a:prstGeom>
          <a:noFill/>
          <a:ln w="9525">
            <a:noFill/>
            <a:miter lim="800000"/>
            <a:headEnd/>
            <a:tailEnd/>
          </a:ln>
        </p:spPr>
        <p:txBody>
          <a:bodyPr wrap="square" lIns="118587" tIns="59294" rIns="118587" bIns="592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a:r>
              <a:rPr lang="en-US" altLang="zh-CN" sz="4600" dirty="0" smtClean="0">
                <a:latin typeface="Times New Roman" pitchFamily="18" charset="0"/>
                <a:cs typeface="Times New Roman" pitchFamily="18" charset="0"/>
              </a:rPr>
              <a:t>Illustration of Multi-scale </a:t>
            </a:r>
            <a:r>
              <a:rPr lang="en-US" altLang="zh-CN" sz="4600" dirty="0">
                <a:latin typeface="Times New Roman" pitchFamily="18" charset="0"/>
                <a:cs typeface="Times New Roman" pitchFamily="18" charset="0"/>
              </a:rPr>
              <a:t>surface features</a:t>
            </a: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24796" y="16994014"/>
            <a:ext cx="1656184" cy="5603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61101" y="16906280"/>
            <a:ext cx="576064" cy="6480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2" name="Picture 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1019721" y="16994014"/>
            <a:ext cx="998848" cy="4320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3" name="Picture 5"/>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445277" y="17600814"/>
            <a:ext cx="576064" cy="6284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4" name="Picture 6"/>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2277924" y="17655400"/>
            <a:ext cx="1224136" cy="5476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5" name="Picture 7"/>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484836" y="18380901"/>
            <a:ext cx="3096344" cy="5573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6" name="Picture 8"/>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756644" y="23349772"/>
            <a:ext cx="9793088" cy="11330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 name="图片 13"/>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540620" y="24554854"/>
            <a:ext cx="8952427" cy="3816424"/>
          </a:xfrm>
          <a:prstGeom prst="rect">
            <a:avLst/>
          </a:prstGeom>
        </p:spPr>
      </p:pic>
      <p:pic>
        <p:nvPicPr>
          <p:cNvPr id="2059" name="Picture 1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1629852" y="23402726"/>
            <a:ext cx="4320480" cy="7633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3" name="Rectangle 50"/>
          <p:cNvSpPr>
            <a:spLocks noChangeArrowheads="1"/>
          </p:cNvSpPr>
          <p:nvPr/>
        </p:nvSpPr>
        <p:spPr bwMode="auto">
          <a:xfrm>
            <a:off x="9613628" y="24482846"/>
            <a:ext cx="7617228" cy="2951290"/>
          </a:xfrm>
          <a:prstGeom prst="rect">
            <a:avLst/>
          </a:prstGeom>
          <a:noFill/>
          <a:ln w="9525">
            <a:noFill/>
            <a:miter lim="800000"/>
            <a:headEnd/>
            <a:tailEnd/>
          </a:ln>
        </p:spPr>
        <p:txBody>
          <a:bodyPr wrap="square" lIns="118587" tIns="59294" rIns="118587" bIns="592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r>
              <a:rPr lang="en-US" altLang="zh-CN" sz="4600" b="0" dirty="0">
                <a:latin typeface="Times New Roman" pitchFamily="18" charset="0"/>
                <a:cs typeface="Times New Roman" pitchFamily="18" charset="0"/>
              </a:rPr>
              <a:t>Let </a:t>
            </a:r>
            <a:r>
              <a:rPr lang="en-US" altLang="zh-CN" sz="4600" b="0" dirty="0" smtClean="0">
                <a:latin typeface="Times New Roman" pitchFamily="18" charset="0"/>
                <a:cs typeface="Times New Roman" pitchFamily="18" charset="0"/>
              </a:rPr>
              <a:t>    be </a:t>
            </a:r>
            <a:r>
              <a:rPr lang="en-US" altLang="zh-CN" sz="4600" b="0" dirty="0">
                <a:latin typeface="Times New Roman" pitchFamily="18" charset="0"/>
                <a:cs typeface="Times New Roman" pitchFamily="18" charset="0"/>
              </a:rPr>
              <a:t>the line passing through </a:t>
            </a:r>
            <a:r>
              <a:rPr lang="en-US" altLang="zh-CN" sz="4600" b="0" i="1" dirty="0" smtClean="0">
                <a:latin typeface="Times New Roman" pitchFamily="18" charset="0"/>
                <a:cs typeface="Times New Roman" pitchFamily="18" charset="0"/>
              </a:rPr>
              <a:t>x</a:t>
            </a:r>
            <a:r>
              <a:rPr lang="en-US" altLang="zh-CN" sz="4600" b="0" dirty="0" smtClean="0">
                <a:latin typeface="Times New Roman" pitchFamily="18" charset="0"/>
                <a:cs typeface="Times New Roman" pitchFamily="18" charset="0"/>
              </a:rPr>
              <a:t> with direction</a:t>
            </a:r>
          </a:p>
          <a:p>
            <a:pPr algn="just"/>
            <a:endParaRPr lang="en-US" altLang="zh-CN" sz="4600" b="0" dirty="0">
              <a:latin typeface="Times New Roman" pitchFamily="18" charset="0"/>
              <a:cs typeface="Times New Roman" pitchFamily="18" charset="0"/>
            </a:endParaRPr>
          </a:p>
          <a:p>
            <a:pPr algn="just"/>
            <a:r>
              <a:rPr lang="en-US" altLang="zh-CN" sz="4600" b="0" dirty="0" smtClean="0">
                <a:latin typeface="Times New Roman" pitchFamily="18" charset="0"/>
                <a:cs typeface="Times New Roman" pitchFamily="18" charset="0"/>
              </a:rPr>
              <a:t>the </a:t>
            </a:r>
            <a:r>
              <a:rPr lang="en-US" altLang="zh-CN" sz="4600" b="0" dirty="0">
                <a:latin typeface="Times New Roman" pitchFamily="18" charset="0"/>
                <a:cs typeface="Times New Roman" pitchFamily="18" charset="0"/>
              </a:rPr>
              <a:t>surface is formed by points </a:t>
            </a:r>
          </a:p>
        </p:txBody>
      </p:sp>
      <p:pic>
        <p:nvPicPr>
          <p:cNvPr id="2060" name="Picture 12"/>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10675637" y="24689693"/>
            <a:ext cx="1458271" cy="6572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61" name="Picture 13"/>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9632467" y="26017159"/>
            <a:ext cx="5844800" cy="5539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62" name="Picture 14"/>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9685636" y="27507182"/>
            <a:ext cx="7344816" cy="7200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8" name="Rectangle 50"/>
          <p:cNvSpPr>
            <a:spLocks noChangeArrowheads="1"/>
          </p:cNvSpPr>
          <p:nvPr/>
        </p:nvSpPr>
        <p:spPr bwMode="auto">
          <a:xfrm>
            <a:off x="612628" y="28443286"/>
            <a:ext cx="16576698" cy="2243404"/>
          </a:xfrm>
          <a:prstGeom prst="rect">
            <a:avLst/>
          </a:prstGeom>
          <a:noFill/>
          <a:ln w="9525">
            <a:noFill/>
            <a:miter lim="800000"/>
            <a:headEnd/>
            <a:tailEnd/>
          </a:ln>
        </p:spPr>
        <p:txBody>
          <a:bodyPr wrap="square" lIns="118587" tIns="59294" rIns="118587" bIns="592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r>
              <a:rPr lang="en-US" altLang="zh-CN" sz="4600" b="0" dirty="0">
                <a:latin typeface="Times New Roman" pitchFamily="18" charset="0"/>
                <a:cs typeface="Times New Roman" pitchFamily="18" charset="0"/>
              </a:rPr>
              <a:t>Based on the filtered curve seed set, the curve features can </a:t>
            </a:r>
            <a:r>
              <a:rPr lang="en-US" altLang="zh-CN" sz="4600" b="0" dirty="0" smtClean="0">
                <a:latin typeface="Times New Roman" pitchFamily="18" charset="0"/>
                <a:cs typeface="Times New Roman" pitchFamily="18" charset="0"/>
              </a:rPr>
              <a:t>be obtained </a:t>
            </a:r>
            <a:r>
              <a:rPr lang="en-US" altLang="zh-CN" sz="4600" b="0" dirty="0">
                <a:latin typeface="Times New Roman" pitchFamily="18" charset="0"/>
                <a:cs typeface="Times New Roman" pitchFamily="18" charset="0"/>
              </a:rPr>
              <a:t>through CUDA-based parallel propagation governed by diffusion tensor, which </a:t>
            </a:r>
            <a:r>
              <a:rPr lang="en-US" altLang="zh-CN" sz="4600" b="0" dirty="0" smtClean="0">
                <a:latin typeface="Times New Roman" pitchFamily="18" charset="0"/>
                <a:cs typeface="Times New Roman" pitchFamily="18" charset="0"/>
              </a:rPr>
              <a:t>is defined as</a:t>
            </a:r>
            <a:endParaRPr lang="en-US" altLang="zh-CN" sz="4600" b="0" dirty="0">
              <a:latin typeface="Times New Roman" pitchFamily="18" charset="0"/>
              <a:cs typeface="Times New Roman" pitchFamily="18" charset="0"/>
            </a:endParaRPr>
          </a:p>
        </p:txBody>
      </p:sp>
      <p:pic>
        <p:nvPicPr>
          <p:cNvPr id="2063" name="Picture 15"/>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3348932" y="30675534"/>
            <a:ext cx="8136904" cy="19825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0" name="Rectangle 50"/>
          <p:cNvSpPr>
            <a:spLocks noChangeArrowheads="1"/>
          </p:cNvSpPr>
          <p:nvPr/>
        </p:nvSpPr>
        <p:spPr bwMode="auto">
          <a:xfrm>
            <a:off x="565920" y="32691758"/>
            <a:ext cx="16576698" cy="2951290"/>
          </a:xfrm>
          <a:prstGeom prst="rect">
            <a:avLst/>
          </a:prstGeom>
          <a:noFill/>
          <a:ln w="9525">
            <a:noFill/>
            <a:miter lim="800000"/>
            <a:headEnd/>
            <a:tailEnd/>
          </a:ln>
        </p:spPr>
        <p:txBody>
          <a:bodyPr wrap="square" lIns="118587" tIns="59294" rIns="118587" bIns="592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r>
              <a:rPr lang="en-US" altLang="zh-CN" sz="4600" b="0" dirty="0" smtClean="0">
                <a:latin typeface="Times New Roman" pitchFamily="18" charset="0"/>
                <a:cs typeface="Times New Roman" pitchFamily="18" charset="0"/>
              </a:rPr>
              <a:t>       is </a:t>
            </a:r>
            <a:r>
              <a:rPr lang="en-US" altLang="zh-CN" sz="4600" b="0" dirty="0">
                <a:latin typeface="Times New Roman" pitchFamily="18" charset="0"/>
                <a:cs typeface="Times New Roman" pitchFamily="18" charset="0"/>
              </a:rPr>
              <a:t>a threshold </a:t>
            </a:r>
            <a:r>
              <a:rPr lang="en-US" altLang="zh-CN" sz="4600" b="0" dirty="0" smtClean="0">
                <a:latin typeface="Times New Roman" pitchFamily="18" charset="0"/>
                <a:cs typeface="Times New Roman" pitchFamily="18" charset="0"/>
              </a:rPr>
              <a:t>that controls </a:t>
            </a:r>
            <a:r>
              <a:rPr lang="en-US" altLang="zh-CN" sz="4600" b="0" dirty="0">
                <a:latin typeface="Times New Roman" pitchFamily="18" charset="0"/>
                <a:cs typeface="Times New Roman" pitchFamily="18" charset="0"/>
              </a:rPr>
              <a:t>the significant level of the curve </a:t>
            </a:r>
            <a:r>
              <a:rPr lang="en-US" altLang="zh-CN" sz="4600" b="0" dirty="0" smtClean="0">
                <a:latin typeface="Times New Roman" pitchFamily="18" charset="0"/>
                <a:cs typeface="Times New Roman" pitchFamily="18" charset="0"/>
              </a:rPr>
              <a:t>feature</a:t>
            </a:r>
            <a:r>
              <a:rPr lang="en-US" altLang="zh-CN" sz="4600" b="0" dirty="0">
                <a:latin typeface="Times New Roman" pitchFamily="18" charset="0"/>
                <a:cs typeface="Times New Roman" pitchFamily="18" charset="0"/>
              </a:rPr>
              <a:t>, while </a:t>
            </a:r>
            <a:r>
              <a:rPr lang="en-US" altLang="zh-CN" sz="4600" b="0" dirty="0" smtClean="0">
                <a:latin typeface="Times New Roman" pitchFamily="18" charset="0"/>
                <a:cs typeface="Times New Roman" pitchFamily="18" charset="0"/>
              </a:rPr>
              <a:t>the </a:t>
            </a:r>
            <a:r>
              <a:rPr lang="en-US" altLang="zh-CN" sz="4600" b="0" dirty="0">
                <a:latin typeface="Times New Roman" pitchFamily="18" charset="0"/>
                <a:cs typeface="Times New Roman" pitchFamily="18" charset="0"/>
              </a:rPr>
              <a:t>spurious small </a:t>
            </a:r>
            <a:r>
              <a:rPr lang="en-US" altLang="zh-CN" sz="4600" b="0" dirty="0" smtClean="0">
                <a:latin typeface="Times New Roman" pitchFamily="18" charset="0"/>
                <a:cs typeface="Times New Roman" pitchFamily="18" charset="0"/>
              </a:rPr>
              <a:t>curves can </a:t>
            </a:r>
            <a:r>
              <a:rPr lang="en-US" altLang="zh-CN" sz="4600" b="0" dirty="0">
                <a:latin typeface="Times New Roman" pitchFamily="18" charset="0"/>
                <a:cs typeface="Times New Roman" pitchFamily="18" charset="0"/>
              </a:rPr>
              <a:t>be </a:t>
            </a:r>
            <a:r>
              <a:rPr lang="en-US" altLang="zh-CN" sz="4600" b="0" dirty="0" smtClean="0">
                <a:latin typeface="Times New Roman" pitchFamily="18" charset="0"/>
                <a:cs typeface="Times New Roman" pitchFamily="18" charset="0"/>
              </a:rPr>
              <a:t>filtered </a:t>
            </a:r>
            <a:r>
              <a:rPr lang="en-US" altLang="zh-CN" sz="4600" b="0" dirty="0">
                <a:latin typeface="Times New Roman" pitchFamily="18" charset="0"/>
                <a:cs typeface="Times New Roman" pitchFamily="18" charset="0"/>
              </a:rPr>
              <a:t>out </a:t>
            </a:r>
            <a:r>
              <a:rPr lang="en-US" altLang="zh-CN" sz="4600" b="0" dirty="0" smtClean="0">
                <a:latin typeface="Times New Roman" pitchFamily="18" charset="0"/>
                <a:cs typeface="Times New Roman" pitchFamily="18" charset="0"/>
              </a:rPr>
              <a:t>by </a:t>
            </a:r>
            <a:r>
              <a:rPr lang="en-US" altLang="zh-CN" sz="4600" b="0" dirty="0">
                <a:latin typeface="Times New Roman" pitchFamily="18" charset="0"/>
                <a:cs typeface="Times New Roman" pitchFamily="18" charset="0"/>
              </a:rPr>
              <a:t>using another threshold parameter  </a:t>
            </a:r>
            <a:r>
              <a:rPr lang="en-US" altLang="zh-CN" sz="4600" b="0" dirty="0" smtClean="0">
                <a:latin typeface="Times New Roman" pitchFamily="18" charset="0"/>
                <a:cs typeface="Times New Roman" pitchFamily="18" charset="0"/>
              </a:rPr>
              <a:t>         to  limit </a:t>
            </a:r>
            <a:r>
              <a:rPr lang="en-US" altLang="zh-CN" sz="4600" b="0" dirty="0">
                <a:latin typeface="Times New Roman" pitchFamily="18" charset="0"/>
                <a:cs typeface="Times New Roman" pitchFamily="18" charset="0"/>
              </a:rPr>
              <a:t>the arc-length of extracted curves.</a:t>
            </a:r>
          </a:p>
        </p:txBody>
      </p:sp>
      <p:pic>
        <p:nvPicPr>
          <p:cNvPr id="2065" name="Picture 17"/>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828652" y="32970434"/>
            <a:ext cx="715666" cy="5134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6" name="图片 15"/>
          <p:cNvPicPr>
            <a:picLocks noChangeAspect="1"/>
          </p:cNvPicPr>
          <p:nvPr/>
        </p:nvPicPr>
        <p:blipFill>
          <a:blip r:embed="rId18" cstate="print">
            <a:extLst>
              <a:ext uri="{28A0092B-C50C-407E-A947-70E740481C1C}">
                <a14:useLocalDpi xmlns:a14="http://schemas.microsoft.com/office/drawing/2010/main" xmlns="" val="0"/>
              </a:ext>
            </a:extLst>
          </a:blip>
          <a:stretch>
            <a:fillRect/>
          </a:stretch>
        </p:blipFill>
        <p:spPr>
          <a:xfrm>
            <a:off x="2484836" y="35356054"/>
            <a:ext cx="11747067" cy="3960440"/>
          </a:xfrm>
          <a:prstGeom prst="rect">
            <a:avLst/>
          </a:prstGeom>
        </p:spPr>
      </p:pic>
      <p:pic>
        <p:nvPicPr>
          <p:cNvPr id="2066" name="Picture 18"/>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7680704" y="34347942"/>
            <a:ext cx="869685" cy="4891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6" name="Text Box 7"/>
          <p:cNvSpPr txBox="1">
            <a:spLocks noChangeArrowheads="1"/>
          </p:cNvSpPr>
          <p:nvPr/>
        </p:nvSpPr>
        <p:spPr bwMode="auto">
          <a:xfrm>
            <a:off x="17566269" y="288158"/>
            <a:ext cx="16740000" cy="858159"/>
          </a:xfrm>
          <a:prstGeom prst="rect">
            <a:avLst/>
          </a:prstGeom>
          <a:solidFill>
            <a:schemeClr val="accent1">
              <a:lumMod val="75000"/>
            </a:schemeClr>
          </a:solidFill>
          <a:ln w="9525">
            <a:noFill/>
            <a:miter lim="800000"/>
            <a:headEnd/>
            <a:tailEnd/>
          </a:ln>
        </p:spPr>
        <p:txBody>
          <a:bodyPr wrap="square" lIns="118364" tIns="59170" rIns="118364" bIns="59170">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eaLnBrk="0" hangingPunct="0">
              <a:spcBef>
                <a:spcPct val="50000"/>
              </a:spcBef>
            </a:pPr>
            <a:r>
              <a:rPr lang="en-US" altLang="zh-CN" sz="4800" dirty="0">
                <a:solidFill>
                  <a:srgbClr val="F8F8F8"/>
                </a:solidFill>
              </a:rPr>
              <a:t>8. Experimental Results </a:t>
            </a:r>
            <a:r>
              <a:rPr lang="en-US" altLang="zh-CN" sz="4800" dirty="0" smtClean="0"/>
              <a:t>  </a:t>
            </a:r>
            <a:endParaRPr lang="en-US" altLang="zh-CN" sz="4800" dirty="0">
              <a:solidFill>
                <a:srgbClr val="F8F8F8"/>
              </a:solidFill>
            </a:endParaRPr>
          </a:p>
        </p:txBody>
      </p:sp>
      <p:sp>
        <p:nvSpPr>
          <p:cNvPr id="67" name="Rectangle 50"/>
          <p:cNvSpPr>
            <a:spLocks noChangeArrowheads="1"/>
          </p:cNvSpPr>
          <p:nvPr/>
        </p:nvSpPr>
        <p:spPr bwMode="auto">
          <a:xfrm>
            <a:off x="27399605" y="1008238"/>
            <a:ext cx="6840760" cy="4367063"/>
          </a:xfrm>
          <a:prstGeom prst="rect">
            <a:avLst/>
          </a:prstGeom>
          <a:noFill/>
          <a:ln w="9525">
            <a:noFill/>
            <a:miter lim="800000"/>
            <a:headEnd/>
            <a:tailEnd/>
          </a:ln>
        </p:spPr>
        <p:txBody>
          <a:bodyPr wrap="square" lIns="118587" tIns="59294" rIns="118587" bIns="592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r>
              <a:rPr lang="en-US" altLang="zh-CN" sz="4600" b="0" dirty="0" smtClean="0">
                <a:latin typeface="Times New Roman" pitchFamily="18" charset="0"/>
                <a:cs typeface="Times New Roman" pitchFamily="18" charset="0"/>
              </a:rPr>
              <a:t>All the experiments is run on a commodity laptop with NVIDIA </a:t>
            </a:r>
            <a:r>
              <a:rPr lang="en-US" altLang="zh-CN" sz="4600" b="0" dirty="0">
                <a:latin typeface="Times New Roman" pitchFamily="18" charset="0"/>
                <a:cs typeface="Times New Roman" pitchFamily="18" charset="0"/>
              </a:rPr>
              <a:t>GeForce 330M GPU, Intel </a:t>
            </a:r>
            <a:r>
              <a:rPr lang="en-US" altLang="zh-CN" sz="4600" b="0" dirty="0" smtClean="0">
                <a:latin typeface="Times New Roman" pitchFamily="18" charset="0"/>
                <a:cs typeface="Times New Roman" pitchFamily="18" charset="0"/>
              </a:rPr>
              <a:t>Core (</a:t>
            </a:r>
            <a:r>
              <a:rPr lang="en-US" altLang="zh-CN" sz="4600" b="0" dirty="0">
                <a:latin typeface="Times New Roman" pitchFamily="18" charset="0"/>
                <a:cs typeface="Times New Roman" pitchFamily="18" charset="0"/>
              </a:rPr>
              <a:t>TM) i7 CPU (1.6GHz, 2 cores) and 4G RAM</a:t>
            </a:r>
            <a:r>
              <a:rPr lang="en-US" altLang="zh-CN" sz="4600" b="0" dirty="0" smtClean="0">
                <a:latin typeface="Times New Roman" pitchFamily="18" charset="0"/>
                <a:cs typeface="Times New Roman" pitchFamily="18" charset="0"/>
              </a:rPr>
              <a:t>. </a:t>
            </a:r>
            <a:endParaRPr lang="en-US" altLang="zh-CN" sz="4600" b="0" dirty="0">
              <a:latin typeface="Times New Roman" pitchFamily="18" charset="0"/>
              <a:cs typeface="Times New Roman" pitchFamily="18" charset="0"/>
            </a:endParaRPr>
          </a:p>
        </p:txBody>
      </p:sp>
      <p:pic>
        <p:nvPicPr>
          <p:cNvPr id="17" name="图片 16"/>
          <p:cNvPicPr>
            <a:picLocks noChangeAspect="1"/>
          </p:cNvPicPr>
          <p:nvPr/>
        </p:nvPicPr>
        <p:blipFill>
          <a:blip r:embed="rId20" cstate="print">
            <a:extLst>
              <a:ext uri="{28A0092B-C50C-407E-A947-70E740481C1C}">
                <a14:useLocalDpi xmlns:a14="http://schemas.microsoft.com/office/drawing/2010/main" xmlns="" val="0"/>
              </a:ext>
            </a:extLst>
          </a:blip>
          <a:stretch>
            <a:fillRect/>
          </a:stretch>
        </p:blipFill>
        <p:spPr>
          <a:xfrm>
            <a:off x="17717225" y="5467394"/>
            <a:ext cx="16307116" cy="7998228"/>
          </a:xfrm>
          <a:prstGeom prst="rect">
            <a:avLst/>
          </a:prstGeom>
        </p:spPr>
      </p:pic>
      <p:pic>
        <p:nvPicPr>
          <p:cNvPr id="18" name="图片 17"/>
          <p:cNvPicPr>
            <a:picLocks noChangeAspect="1"/>
          </p:cNvPicPr>
          <p:nvPr/>
        </p:nvPicPr>
        <p:blipFill>
          <a:blip r:embed="rId21" cstate="print">
            <a:extLst>
              <a:ext uri="{28A0092B-C50C-407E-A947-70E740481C1C}">
                <a14:useLocalDpi xmlns:a14="http://schemas.microsoft.com/office/drawing/2010/main" xmlns="" val="0"/>
              </a:ext>
            </a:extLst>
          </a:blip>
          <a:stretch>
            <a:fillRect/>
          </a:stretch>
        </p:blipFill>
        <p:spPr>
          <a:xfrm>
            <a:off x="17797568" y="22689941"/>
            <a:ext cx="16285063" cy="8489649"/>
          </a:xfrm>
          <a:prstGeom prst="rect">
            <a:avLst/>
          </a:prstGeom>
        </p:spPr>
      </p:pic>
      <p:pic>
        <p:nvPicPr>
          <p:cNvPr id="19" name="图片 18"/>
          <p:cNvPicPr>
            <a:picLocks noChangeAspect="1"/>
          </p:cNvPicPr>
          <p:nvPr/>
        </p:nvPicPr>
        <p:blipFill>
          <a:blip r:embed="rId22" cstate="print">
            <a:extLst>
              <a:ext uri="{28A0092B-C50C-407E-A947-70E740481C1C}">
                <a14:useLocalDpi xmlns:a14="http://schemas.microsoft.com/office/drawing/2010/main" xmlns="" val="0"/>
              </a:ext>
            </a:extLst>
          </a:blip>
          <a:stretch>
            <a:fillRect/>
          </a:stretch>
        </p:blipFill>
        <p:spPr>
          <a:xfrm>
            <a:off x="17750532" y="14113694"/>
            <a:ext cx="16328268" cy="7776864"/>
          </a:xfrm>
          <a:prstGeom prst="rect">
            <a:avLst/>
          </a:prstGeom>
        </p:spPr>
      </p:pic>
      <p:pic>
        <p:nvPicPr>
          <p:cNvPr id="2067" name="Picture 19"/>
          <p:cNvPicPr>
            <a:picLocks noChangeAspect="1" noChangeArrowheads="1"/>
          </p:cNvPicPr>
          <p:nvPr/>
        </p:nvPicPr>
        <p:blipFill>
          <a:blip r:embed="rId23" cstate="print">
            <a:extLst>
              <a:ext uri="{28A0092B-C50C-407E-A947-70E740481C1C}">
                <a14:useLocalDpi xmlns:a14="http://schemas.microsoft.com/office/drawing/2010/main" xmlns="" val="0"/>
              </a:ext>
            </a:extLst>
          </a:blip>
          <a:srcRect/>
          <a:stretch>
            <a:fillRect/>
          </a:stretch>
        </p:blipFill>
        <p:spPr bwMode="auto">
          <a:xfrm>
            <a:off x="17678525" y="1728318"/>
            <a:ext cx="9793088" cy="33843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21" name="直接连接符 20"/>
          <p:cNvCxnSpPr/>
          <p:nvPr/>
        </p:nvCxnSpPr>
        <p:spPr>
          <a:xfrm>
            <a:off x="17750532" y="13753654"/>
            <a:ext cx="1645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7750532" y="22322606"/>
            <a:ext cx="1645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50"/>
          <p:cNvSpPr>
            <a:spLocks noChangeArrowheads="1"/>
          </p:cNvSpPr>
          <p:nvPr/>
        </p:nvSpPr>
        <p:spPr bwMode="auto">
          <a:xfrm>
            <a:off x="17587650" y="32547742"/>
            <a:ext cx="16652714" cy="6490721"/>
          </a:xfrm>
          <a:prstGeom prst="rect">
            <a:avLst/>
          </a:prstGeom>
          <a:noFill/>
          <a:ln w="9525">
            <a:noFill/>
            <a:miter lim="800000"/>
            <a:headEnd/>
            <a:tailEnd/>
          </a:ln>
        </p:spPr>
        <p:txBody>
          <a:bodyPr wrap="square" lIns="118587" tIns="59294" rIns="118587" bIns="592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just"/>
            <a:r>
              <a:rPr lang="en-US" altLang="zh-CN" sz="4600" b="0" dirty="0" smtClean="0">
                <a:latin typeface="Times New Roman" pitchFamily="18" charset="0"/>
                <a:cs typeface="Times New Roman" pitchFamily="18" charset="0"/>
              </a:rPr>
              <a:t>This </a:t>
            </a:r>
            <a:r>
              <a:rPr lang="en-US" altLang="zh-CN" sz="4600" b="0" dirty="0">
                <a:latin typeface="Times New Roman" pitchFamily="18" charset="0"/>
                <a:cs typeface="Times New Roman" pitchFamily="18" charset="0"/>
              </a:rPr>
              <a:t>research is supported </a:t>
            </a:r>
            <a:r>
              <a:rPr lang="en-US" altLang="zh-CN" sz="4600" b="0" dirty="0" smtClean="0">
                <a:latin typeface="Times New Roman" pitchFamily="18" charset="0"/>
                <a:cs typeface="Times New Roman" pitchFamily="18" charset="0"/>
              </a:rPr>
              <a:t>by </a:t>
            </a:r>
            <a:r>
              <a:rPr lang="en-US" altLang="zh-CN" sz="4600" b="0" dirty="0">
                <a:latin typeface="Times New Roman" pitchFamily="18" charset="0"/>
                <a:cs typeface="Times New Roman" pitchFamily="18" charset="0"/>
              </a:rPr>
              <a:t>National Natural Science Foundation of China (No.61190120, No.61190121 and No.61190125) and NSF </a:t>
            </a:r>
            <a:r>
              <a:rPr lang="en-US" altLang="zh-CN" sz="4600" b="0" dirty="0" smtClean="0">
                <a:latin typeface="Times New Roman" pitchFamily="18" charset="0"/>
                <a:cs typeface="Times New Roman" pitchFamily="18" charset="0"/>
              </a:rPr>
              <a:t>grants IIS-1047715</a:t>
            </a:r>
            <a:r>
              <a:rPr lang="en-US" altLang="zh-CN" sz="4600" b="0" dirty="0">
                <a:latin typeface="Times New Roman" pitchFamily="18" charset="0"/>
                <a:cs typeface="Times New Roman" pitchFamily="18" charset="0"/>
              </a:rPr>
              <a:t>, and IIS-1049448. </a:t>
            </a:r>
            <a:endParaRPr lang="en-US" altLang="zh-CN" sz="4600" b="0" dirty="0" smtClean="0">
              <a:latin typeface="Times New Roman" pitchFamily="18" charset="0"/>
              <a:cs typeface="Times New Roman" pitchFamily="18" charset="0"/>
            </a:endParaRPr>
          </a:p>
          <a:p>
            <a:pPr algn="just"/>
            <a:r>
              <a:rPr lang="en-US" altLang="zh-CN" sz="4600" b="0" dirty="0" smtClean="0">
                <a:latin typeface="Times New Roman" pitchFamily="18" charset="0"/>
                <a:cs typeface="Times New Roman" pitchFamily="18" charset="0"/>
              </a:rPr>
              <a:t>We </a:t>
            </a:r>
            <a:r>
              <a:rPr lang="en-US" altLang="zh-CN" sz="4600" b="0" dirty="0">
                <a:latin typeface="Times New Roman" pitchFamily="18" charset="0"/>
                <a:cs typeface="Times New Roman" pitchFamily="18" charset="0"/>
              </a:rPr>
              <a:t>appreciate the people/organizations that provide the volumetric medical datasets on the website (http://www.volvis.org/) and (http://www9.informatik.uni-erlangen.de/External/vollib/). </a:t>
            </a:r>
            <a:endParaRPr lang="en-US" altLang="zh-CN" sz="4600" b="0" dirty="0" smtClean="0">
              <a:latin typeface="Times New Roman" pitchFamily="18" charset="0"/>
              <a:cs typeface="Times New Roman" pitchFamily="18" charset="0"/>
            </a:endParaRPr>
          </a:p>
          <a:p>
            <a:pPr algn="just"/>
            <a:r>
              <a:rPr lang="en-US" altLang="zh-CN" sz="4600" b="0" dirty="0" smtClean="0">
                <a:latin typeface="Times New Roman" pitchFamily="18" charset="0"/>
                <a:cs typeface="Times New Roman" pitchFamily="18" charset="0"/>
              </a:rPr>
              <a:t>And </a:t>
            </a:r>
            <a:r>
              <a:rPr lang="en-US" altLang="zh-CN" sz="4600" b="0" dirty="0">
                <a:latin typeface="Times New Roman" pitchFamily="18" charset="0"/>
                <a:cs typeface="Times New Roman" pitchFamily="18" charset="0"/>
              </a:rPr>
              <a:t>we also want to thank the anonymous reviewers for their valuable comments.</a:t>
            </a:r>
            <a:endParaRPr lang="zh-CN" altLang="en-US" sz="4600" b="0" dirty="0">
              <a:latin typeface="Times New Roman" pitchFamily="18" charset="0"/>
              <a:cs typeface="Times New Roman" pitchFamily="18" charset="0"/>
            </a:endParaRPr>
          </a:p>
          <a:p>
            <a:pPr algn="just"/>
            <a:endParaRPr lang="en-US" altLang="zh-CN" sz="4600" b="0" dirty="0">
              <a:latin typeface="Times New Roman" pitchFamily="18" charset="0"/>
              <a:cs typeface="Times New Roman" pitchFamily="18" charset="0"/>
            </a:endParaRPr>
          </a:p>
        </p:txBody>
      </p:sp>
      <p:pic>
        <p:nvPicPr>
          <p:cNvPr id="44" name="Picture 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477724" y="17714094"/>
            <a:ext cx="998848" cy="4320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6242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TotalTime>
  <Words>1629</Words>
  <Application>Microsoft Office PowerPoint</Application>
  <PresentationFormat>自定义</PresentationFormat>
  <Paragraphs>70</Paragraphs>
  <Slides>2</Slides>
  <Notes>1</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幻灯片 1</vt:lpstr>
      <vt:lpstr>幻灯片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lishuai</dc:creator>
  <cp:lastModifiedBy>lishuai</cp:lastModifiedBy>
  <cp:revision>41</cp:revision>
  <dcterms:created xsi:type="dcterms:W3CDTF">2013-09-10T03:38:38Z</dcterms:created>
  <dcterms:modified xsi:type="dcterms:W3CDTF">2013-09-11T03:28:40Z</dcterms:modified>
</cp:coreProperties>
</file>