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308" r:id="rId3"/>
    <p:sldId id="290" r:id="rId4"/>
    <p:sldId id="299" r:id="rId5"/>
    <p:sldId id="297" r:id="rId6"/>
    <p:sldId id="319" r:id="rId7"/>
    <p:sldId id="622" r:id="rId8"/>
    <p:sldId id="639" r:id="rId9"/>
    <p:sldId id="257" r:id="rId10"/>
    <p:sldId id="260" r:id="rId11"/>
    <p:sldId id="261" r:id="rId12"/>
    <p:sldId id="264" r:id="rId13"/>
    <p:sldId id="268" r:id="rId14"/>
    <p:sldId id="267" r:id="rId15"/>
    <p:sldId id="265" r:id="rId16"/>
    <p:sldId id="266" r:id="rId17"/>
    <p:sldId id="269" r:id="rId18"/>
    <p:sldId id="634" r:id="rId19"/>
    <p:sldId id="627" r:id="rId20"/>
    <p:sldId id="417" r:id="rId21"/>
    <p:sldId id="632" r:id="rId22"/>
    <p:sldId id="422" r:id="rId23"/>
    <p:sldId id="630" r:id="rId24"/>
    <p:sldId id="418" r:id="rId25"/>
    <p:sldId id="629" r:id="rId26"/>
    <p:sldId id="626" r:id="rId27"/>
    <p:sldId id="625" r:id="rId28"/>
    <p:sldId id="637" r:id="rId29"/>
    <p:sldId id="635" r:id="rId30"/>
    <p:sldId id="258" r:id="rId31"/>
    <p:sldId id="376" r:id="rId32"/>
    <p:sldId id="638" r:id="rId33"/>
    <p:sldId id="416" r:id="rId34"/>
    <p:sldId id="379" r:id="rId35"/>
    <p:sldId id="633"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19"/>
    <p:restoredTop sz="86434"/>
  </p:normalViewPr>
  <p:slideViewPr>
    <p:cSldViewPr snapToGrid="0">
      <p:cViewPr varScale="1">
        <p:scale>
          <a:sx n="112" d="100"/>
          <a:sy n="112" d="100"/>
        </p:scale>
        <p:origin x="1016"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695489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15</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16</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17</a:t>
            </a:fld>
            <a:endParaRPr lang="en-US"/>
          </a:p>
        </p:txBody>
      </p:sp>
    </p:spTree>
    <p:extLst>
      <p:ext uri="{BB962C8B-B14F-4D97-AF65-F5344CB8AC3E}">
        <p14:creationId xmlns:p14="http://schemas.microsoft.com/office/powerpoint/2010/main" val="36141258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18</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19</a:t>
            </a:fld>
            <a:endParaRPr lang="en-US"/>
          </a:p>
        </p:txBody>
      </p:sp>
    </p:spTree>
    <p:extLst>
      <p:ext uri="{BB962C8B-B14F-4D97-AF65-F5344CB8AC3E}">
        <p14:creationId xmlns:p14="http://schemas.microsoft.com/office/powerpoint/2010/main" val="4595057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20</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21</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22</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4</a:t>
            </a:fld>
            <a:endParaRPr lang="en-US"/>
          </a:p>
        </p:txBody>
      </p:sp>
    </p:spTree>
    <p:extLst>
      <p:ext uri="{BB962C8B-B14F-4D97-AF65-F5344CB8AC3E}">
        <p14:creationId xmlns:p14="http://schemas.microsoft.com/office/powerpoint/2010/main" val="16646746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23</a:t>
            </a:fld>
            <a:endParaRPr lang="en-US"/>
          </a:p>
        </p:txBody>
      </p:sp>
    </p:spTree>
    <p:extLst>
      <p:ext uri="{BB962C8B-B14F-4D97-AF65-F5344CB8AC3E}">
        <p14:creationId xmlns:p14="http://schemas.microsoft.com/office/powerpoint/2010/main" val="68282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24</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25</a:t>
            </a:fld>
            <a:endParaRPr lang="en-US"/>
          </a:p>
        </p:txBody>
      </p:sp>
    </p:spTree>
    <p:extLst>
      <p:ext uri="{BB962C8B-B14F-4D97-AF65-F5344CB8AC3E}">
        <p14:creationId xmlns:p14="http://schemas.microsoft.com/office/powerpoint/2010/main" val="30321558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1036D1-982B-C8B9-AB51-F11E670664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A4C5FC-F35D-D64C-D4BD-FFA00CDED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06DB2D-791C-2BC2-2229-53E68476D2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169E1B-552B-570D-5CDF-4FCC06F075CC}"/>
              </a:ext>
            </a:extLst>
          </p:cNvPr>
          <p:cNvSpPr>
            <a:spLocks noGrp="1"/>
          </p:cNvSpPr>
          <p:nvPr>
            <p:ph type="sldNum" sz="quarter" idx="5"/>
          </p:nvPr>
        </p:nvSpPr>
        <p:spPr/>
        <p:txBody>
          <a:bodyPr/>
          <a:lstStyle/>
          <a:p>
            <a:fld id="{0BC4C52C-F579-D748-8F0F-8523A9278DEB}" type="slidenum">
              <a:rPr lang="en-US" smtClean="0"/>
              <a:t>26</a:t>
            </a:fld>
            <a:endParaRPr lang="en-US"/>
          </a:p>
        </p:txBody>
      </p:sp>
    </p:spTree>
    <p:extLst>
      <p:ext uri="{BB962C8B-B14F-4D97-AF65-F5344CB8AC3E}">
        <p14:creationId xmlns:p14="http://schemas.microsoft.com/office/powerpoint/2010/main" val="10628079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22520-82C7-A7C8-1529-264D25FE71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C6A1C-2AB6-718E-B250-C0F9345E84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DD2651-0027-4100-029B-9A5BB0AF87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0EA4FD5-D422-4D0A-EC60-B55EDA787FEA}"/>
              </a:ext>
            </a:extLst>
          </p:cNvPr>
          <p:cNvSpPr>
            <a:spLocks noGrp="1"/>
          </p:cNvSpPr>
          <p:nvPr>
            <p:ph type="sldNum" sz="quarter" idx="5"/>
          </p:nvPr>
        </p:nvSpPr>
        <p:spPr/>
        <p:txBody>
          <a:bodyPr/>
          <a:lstStyle/>
          <a:p>
            <a:fld id="{0BC4C52C-F579-D748-8F0F-8523A9278DEB}" type="slidenum">
              <a:rPr lang="en-US" smtClean="0"/>
              <a:t>27</a:t>
            </a:fld>
            <a:endParaRPr lang="en-US"/>
          </a:p>
        </p:txBody>
      </p:sp>
    </p:spTree>
    <p:extLst>
      <p:ext uri="{BB962C8B-B14F-4D97-AF65-F5344CB8AC3E}">
        <p14:creationId xmlns:p14="http://schemas.microsoft.com/office/powerpoint/2010/main" val="4073063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F3724-45F3-6BD9-B2F7-6D86340A1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160F7-1B3D-2F5A-CA7E-B81B8062C7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788BF7-7B4C-FB87-64A9-998F1665236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EE189F-DCC5-AB71-3AF4-ABF8BCFA2D04}"/>
              </a:ext>
            </a:extLst>
          </p:cNvPr>
          <p:cNvSpPr>
            <a:spLocks noGrp="1"/>
          </p:cNvSpPr>
          <p:nvPr>
            <p:ph type="sldNum" sz="quarter" idx="5"/>
          </p:nvPr>
        </p:nvSpPr>
        <p:spPr/>
        <p:txBody>
          <a:bodyPr/>
          <a:lstStyle/>
          <a:p>
            <a:fld id="{0BC4C52C-F579-D748-8F0F-8523A9278DEB}" type="slidenum">
              <a:rPr lang="en-US" smtClean="0"/>
              <a:t>28</a:t>
            </a:fld>
            <a:endParaRPr lang="en-US"/>
          </a:p>
        </p:txBody>
      </p:sp>
    </p:spTree>
    <p:extLst>
      <p:ext uri="{BB962C8B-B14F-4D97-AF65-F5344CB8AC3E}">
        <p14:creationId xmlns:p14="http://schemas.microsoft.com/office/powerpoint/2010/main" val="10173550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29</a:t>
            </a:fld>
            <a:endParaRPr lang="en-US"/>
          </a:p>
        </p:txBody>
      </p:sp>
    </p:spTree>
    <p:extLst>
      <p:ext uri="{BB962C8B-B14F-4D97-AF65-F5344CB8AC3E}">
        <p14:creationId xmlns:p14="http://schemas.microsoft.com/office/powerpoint/2010/main" val="1643055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30</a:t>
            </a:fld>
            <a:endParaRPr lang="en-US"/>
          </a:p>
        </p:txBody>
      </p:sp>
    </p:spTree>
    <p:extLst>
      <p:ext uri="{BB962C8B-B14F-4D97-AF65-F5344CB8AC3E}">
        <p14:creationId xmlns:p14="http://schemas.microsoft.com/office/powerpoint/2010/main" val="11313659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p:cNvSpPr>
            <a:spLocks noGrp="1"/>
          </p:cNvSpPr>
          <p:nvPr>
            <p:ph type="sldNum" sz="quarter" idx="10"/>
          </p:nvPr>
        </p:nvSpPr>
        <p:spPr/>
        <p:txBody>
          <a:bodyPr/>
          <a:lstStyle/>
          <a:p>
            <a:fld id="{49949633-68FC-8C45-BD1F-FC2B0CEACDDD}" type="slidenum">
              <a:rPr lang="en-US" smtClean="0"/>
              <a:t>31</a:t>
            </a:fld>
            <a:endParaRPr lang="en-US"/>
          </a:p>
        </p:txBody>
      </p:sp>
    </p:spTree>
    <p:extLst>
      <p:ext uri="{BB962C8B-B14F-4D97-AF65-F5344CB8AC3E}">
        <p14:creationId xmlns:p14="http://schemas.microsoft.com/office/powerpoint/2010/main" val="6820660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472DF-4A5C-83DC-EF57-CAEAEC499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2A8A9-9AC7-22D3-3439-2FC0AA30A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DAFC79-6F48-43F2-8D7C-BF261336397F}"/>
              </a:ext>
            </a:extLst>
          </p:cNvPr>
          <p:cNvSpPr>
            <a:spLocks noGrp="1"/>
          </p:cNvSpPr>
          <p:nvPr>
            <p:ph type="body" idx="1"/>
          </p:nvPr>
        </p:nvSpPr>
        <p:spPr/>
        <p:txBody>
          <a:bodyPr/>
          <a:lstStyle/>
          <a:p>
            <a:r>
              <a:rPr lang="en-US" dirty="0"/>
              <a:t>The SRA metadata describes the technical aspects of sequencing experiments: the sequencing libraries, preparation techniques and data files.</a:t>
            </a:r>
          </a:p>
        </p:txBody>
      </p:sp>
      <p:sp>
        <p:nvSpPr>
          <p:cNvPr id="4" name="Slide Number Placeholder 3">
            <a:extLst>
              <a:ext uri="{FF2B5EF4-FFF2-40B4-BE49-F238E27FC236}">
                <a16:creationId xmlns:a16="http://schemas.microsoft.com/office/drawing/2014/main" id="{879D5E00-A558-EF99-9FA4-4F43DCC08EA5}"/>
              </a:ext>
            </a:extLst>
          </p:cNvPr>
          <p:cNvSpPr>
            <a:spLocks noGrp="1"/>
          </p:cNvSpPr>
          <p:nvPr>
            <p:ph type="sldNum" sz="quarter" idx="10"/>
          </p:nvPr>
        </p:nvSpPr>
        <p:spPr/>
        <p:txBody>
          <a:bodyPr/>
          <a:lstStyle/>
          <a:p>
            <a:fld id="{49949633-68FC-8C45-BD1F-FC2B0CEACDDD}" type="slidenum">
              <a:rPr lang="en-US" smtClean="0"/>
              <a:t>32</a:t>
            </a:fld>
            <a:endParaRPr lang="en-US"/>
          </a:p>
        </p:txBody>
      </p:sp>
    </p:spTree>
    <p:extLst>
      <p:ext uri="{BB962C8B-B14F-4D97-AF65-F5344CB8AC3E}">
        <p14:creationId xmlns:p14="http://schemas.microsoft.com/office/powerpoint/2010/main" val="1672856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git stash</a:t>
            </a:r>
            <a:r>
              <a:rPr lang="en-US" b="0" i="0" dirty="0">
                <a:solidFill>
                  <a:srgbClr val="D1D5DB"/>
                </a:solidFill>
                <a:effectLst/>
                <a:latin typeface="Söhne"/>
              </a:rPr>
              <a:t> command. To apply stashed changes, you can use the </a:t>
            </a:r>
            <a:r>
              <a:rPr lang="en-US" dirty="0"/>
              <a:t>git stash apply</a:t>
            </a:r>
            <a:r>
              <a:rPr lang="en-US" b="0" i="0" dirty="0">
                <a:solidFill>
                  <a:srgbClr val="D1D5DB"/>
                </a:solidFill>
                <a:effectLst/>
                <a:latin typeface="Söhne"/>
              </a:rPr>
              <a:t> command, and to discard stashed changes, you can use the </a:t>
            </a:r>
            <a:r>
              <a:rPr lang="en-US" dirty="0"/>
              <a:t>git stash drop</a:t>
            </a:r>
            <a:r>
              <a:rPr lang="en-US" b="0" i="0" dirty="0">
                <a:solidFill>
                  <a:srgbClr val="D1D5DB"/>
                </a:solidFill>
                <a:effectLst/>
                <a:latin typeface="Söhne"/>
              </a:rPr>
              <a:t> command.</a:t>
            </a:r>
            <a:endParaRPr lang="en-US" dirty="0"/>
          </a:p>
        </p:txBody>
      </p:sp>
      <p:sp>
        <p:nvSpPr>
          <p:cNvPr id="4" name="Slide Number Placeholder 3"/>
          <p:cNvSpPr>
            <a:spLocks noGrp="1"/>
          </p:cNvSpPr>
          <p:nvPr>
            <p:ph type="sldNum" sz="quarter" idx="5"/>
          </p:nvPr>
        </p:nvSpPr>
        <p:spPr/>
        <p:txBody>
          <a:bodyPr/>
          <a:lstStyle/>
          <a:p>
            <a:fld id="{D2042D64-B0EB-4845-B085-D499D4D09042}" type="slidenum">
              <a:rPr lang="en-US" smtClean="0"/>
              <a:t>6</a:t>
            </a:fld>
            <a:endParaRPr lang="en-US"/>
          </a:p>
        </p:txBody>
      </p:sp>
    </p:spTree>
    <p:extLst>
      <p:ext uri="{BB962C8B-B14F-4D97-AF65-F5344CB8AC3E}">
        <p14:creationId xmlns:p14="http://schemas.microsoft.com/office/powerpoint/2010/main" val="2207005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33</a:t>
            </a:fld>
            <a:endParaRPr lang="en-US"/>
          </a:p>
        </p:txBody>
      </p:sp>
    </p:spTree>
    <p:extLst>
      <p:ext uri="{BB962C8B-B14F-4D97-AF65-F5344CB8AC3E}">
        <p14:creationId xmlns:p14="http://schemas.microsoft.com/office/powerpoint/2010/main" val="3233933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latin typeface="Courier"/>
                <a:cs typeface="Courier"/>
              </a:rPr>
              <a:t># --split-files: write reads into different files </a:t>
            </a:r>
          </a:p>
          <a:p>
            <a:endParaRPr lang="en-US" dirty="0"/>
          </a:p>
        </p:txBody>
      </p:sp>
      <p:sp>
        <p:nvSpPr>
          <p:cNvPr id="4" name="Slide Number Placeholder 3"/>
          <p:cNvSpPr>
            <a:spLocks noGrp="1"/>
          </p:cNvSpPr>
          <p:nvPr>
            <p:ph type="sldNum" sz="quarter" idx="5"/>
          </p:nvPr>
        </p:nvSpPr>
        <p:spPr/>
        <p:txBody>
          <a:bodyPr/>
          <a:lstStyle/>
          <a:p>
            <a:fld id="{0E9480CA-12A1-5F4F-9420-84776E456B5D}" type="slidenum">
              <a:rPr lang="en-US" smtClean="0"/>
              <a:t>34</a:t>
            </a:fld>
            <a:endParaRPr lang="en-US"/>
          </a:p>
        </p:txBody>
      </p:sp>
    </p:spTree>
    <p:extLst>
      <p:ext uri="{BB962C8B-B14F-4D97-AF65-F5344CB8AC3E}">
        <p14:creationId xmlns:p14="http://schemas.microsoft.com/office/powerpoint/2010/main" val="836118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35</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7</a:t>
            </a:fld>
            <a:endParaRPr lang="en-US"/>
          </a:p>
        </p:txBody>
      </p:sp>
    </p:spTree>
    <p:extLst>
      <p:ext uri="{BB962C8B-B14F-4D97-AF65-F5344CB8AC3E}">
        <p14:creationId xmlns:p14="http://schemas.microsoft.com/office/powerpoint/2010/main" val="2668890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52BA3-FF07-8EA9-7BD6-DDD4EDA117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58E60D-AE3F-0C55-E79D-4E2A91633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AF1986-0E5D-4991-4326-56F957F1B93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85D4D4-A9C3-CDD9-2E86-46484B4798D7}"/>
              </a:ext>
            </a:extLst>
          </p:cNvPr>
          <p:cNvSpPr>
            <a:spLocks noGrp="1"/>
          </p:cNvSpPr>
          <p:nvPr>
            <p:ph type="sldNum" sz="quarter" idx="5"/>
          </p:nvPr>
        </p:nvSpPr>
        <p:spPr/>
        <p:txBody>
          <a:bodyPr/>
          <a:lstStyle/>
          <a:p>
            <a:fld id="{0BC4C52C-F579-D748-8F0F-8523A9278DEB}" type="slidenum">
              <a:rPr lang="en-US" smtClean="0"/>
              <a:t>8</a:t>
            </a:fld>
            <a:endParaRPr lang="en-US"/>
          </a:p>
        </p:txBody>
      </p:sp>
    </p:spTree>
    <p:extLst>
      <p:ext uri="{BB962C8B-B14F-4D97-AF65-F5344CB8AC3E}">
        <p14:creationId xmlns:p14="http://schemas.microsoft.com/office/powerpoint/2010/main" val="3124905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84097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67895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Times New Roman" panose="02020603050405020304" pitchFamily="18" charset="0"/>
              </a:rPr>
              <a:t>All </a:t>
            </a:r>
            <a:r>
              <a:rPr lang="en-US" b="0" i="0" dirty="0" err="1">
                <a:solidFill>
                  <a:srgbClr val="000000"/>
                </a:solidFill>
                <a:effectLst/>
                <a:latin typeface="Times New Roman" panose="02020603050405020304" pitchFamily="18" charset="0"/>
              </a:rPr>
              <a:t>EDirect</a:t>
            </a:r>
            <a:r>
              <a:rPr lang="en-US" b="0" i="0" dirty="0">
                <a:solidFill>
                  <a:srgbClr val="000000"/>
                </a:solidFill>
                <a:effectLst/>
                <a:latin typeface="Times New Roman" panose="02020603050405020304" pitchFamily="18" charset="0"/>
              </a:rPr>
              <a:t> programs are designed to work on large sets of data. They handle many technical details behind the scenes (avoiding the learning curve normally required for E-utilities programming). Intermediate results are either saved on the Entrez history server or instantiated in the hidden message. For best performance, obtain an API Key from NCBI, and place the following line in your .</a:t>
            </a:r>
            <a:r>
              <a:rPr lang="en-US" b="0" i="0" dirty="0" err="1">
                <a:solidFill>
                  <a:srgbClr val="000000"/>
                </a:solidFill>
                <a:effectLst/>
                <a:latin typeface="Times New Roman" panose="02020603050405020304" pitchFamily="18" charset="0"/>
              </a:rPr>
              <a:t>bash_profile</a:t>
            </a:r>
            <a:r>
              <a:rPr lang="en-US" b="0" i="0" dirty="0">
                <a:solidFill>
                  <a:srgbClr val="000000"/>
                </a:solidFill>
                <a:effectLst/>
                <a:latin typeface="Times New Roman" panose="02020603050405020304" pitchFamily="18" charset="0"/>
              </a:rPr>
              <a:t> and .</a:t>
            </a:r>
            <a:r>
              <a:rPr lang="en-US" b="0" i="0" dirty="0" err="1">
                <a:solidFill>
                  <a:srgbClr val="000000"/>
                </a:solidFill>
                <a:effectLst/>
                <a:latin typeface="Times New Roman" panose="02020603050405020304" pitchFamily="18" charset="0"/>
              </a:rPr>
              <a:t>zshrc</a:t>
            </a:r>
            <a:r>
              <a:rPr lang="en-US" b="0" i="0" dirty="0">
                <a:solidFill>
                  <a:srgbClr val="000000"/>
                </a:solidFill>
                <a:effectLst/>
                <a:latin typeface="Times New Roman" panose="02020603050405020304" pitchFamily="18" charset="0"/>
              </a:rPr>
              <a:t> configuration files:</a:t>
            </a:r>
          </a:p>
          <a:p>
            <a:r>
              <a:rPr lang="en-US" b="1" dirty="0">
                <a:effectLst/>
              </a:rPr>
              <a:t>export NCBI_API_KEY=</a:t>
            </a:r>
            <a:r>
              <a:rPr lang="en-US" b="1" i="1" dirty="0" err="1">
                <a:effectLst/>
              </a:rPr>
              <a:t>unique_api_key</a:t>
            </a:r>
            <a:endParaRPr lang="en-US" dirty="0"/>
          </a:p>
        </p:txBody>
      </p:sp>
      <p:sp>
        <p:nvSpPr>
          <p:cNvPr id="4" name="Slide Number Placeholder 3"/>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291811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D1684310-64D6-BC4F-95ED-34FB0A6A8E9B}" type="datetime1">
              <a:rPr lang="en-US" smtClean="0"/>
              <a:t>2/18/25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4A79E272-0D01-104C-9006-8BE659B621D8}" type="datetime1">
              <a:rPr lang="en-US" smtClean="0"/>
              <a:t>2/18/25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951F95FF-69B7-F941-B135-20787339849A}" type="datetime1">
              <a:rPr lang="en-US" smtClean="0"/>
              <a:t>2/18/25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CCF5E1D7-41E3-FE45-9087-033499FB955B}" type="datetime1">
              <a:rPr lang="en-US" smtClean="0"/>
              <a:t>2/18/25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C75C17B6-D3C2-9A40-A457-68591DFDA3E3}" type="datetime1">
              <a:rPr lang="en-US" smtClean="0"/>
              <a:t>2/18/25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E87EFFDC-421B-634C-A4F8-2A7FAE1E10F8}" type="datetime1">
              <a:rPr lang="en-US" smtClean="0"/>
              <a:t>2/18/25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47A21D92-DDEC-564C-B1EC-391FEFA4806E}" type="datetime1">
              <a:rPr lang="en-US" smtClean="0"/>
              <a:t>2/18/25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1634B748-CFE1-8F4D-A594-2B60435B6B35}" type="datetime1">
              <a:rPr lang="en-US" smtClean="0"/>
              <a:t>2/18/25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3FEB5D6-5FB7-E64E-8549-33354E712D55}" type="datetime1">
              <a:rPr lang="en-US" smtClean="0"/>
              <a:t>2/18/25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44BFD535-E899-E242-B9D0-CC0B35332420}" type="datetime1">
              <a:rPr lang="en-US" smtClean="0"/>
              <a:t>2/18/25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1000EEFE-761D-7849-97C8-2D9D955A0F49}" type="datetime1">
              <a:rPr lang="en-US" smtClean="0"/>
              <a:t>2/18/25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AEB71F-7597-0549-9530-74E9D41169B8}" type="datetime1">
              <a:rPr lang="en-US" smtClean="0"/>
              <a:t>2/18/25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cbi.nlm.nih.gov/nucleotid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www.ncbi.nlm.nih.gov/books/NBK25501/" TargetMode="External"/><Relationship Id="rId4" Type="http://schemas.openxmlformats.org/officeDocument/2006/relationships/hyperlink" Target="ftp://ftp.ncbi.nlm.nih.gov/genbank"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ftp.ensemblgenomes.ebi.ac.uk/pub/plants/" TargetMode="External"/><Relationship Id="rId3" Type="http://schemas.openxmlformats.org/officeDocument/2006/relationships/hyperlink" Target="https://ftp.ensemblgenomes.ebi.ac.uk/pub/" TargetMode="External"/><Relationship Id="rId7" Type="http://schemas.openxmlformats.org/officeDocument/2006/relationships/hyperlink" Target="https://ftp.ensemblgenomes.ebi.ac.uk/pub/metazoa/"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ftp.ensemblgenomes.ebi.ac.uk/pub/fungi/" TargetMode="External"/><Relationship Id="rId5" Type="http://schemas.openxmlformats.org/officeDocument/2006/relationships/hyperlink" Target="https://ftp.ensemblgenomes.ebi.ac.uk/pub/bacteria/" TargetMode="External"/><Relationship Id="rId4" Type="http://schemas.openxmlformats.org/officeDocument/2006/relationships/hyperlink" Target="https://www.ensembl.org/Homo_sapiens/Info/Index" TargetMode="External"/></Relationships>
</file>

<file path=ppt/slides/_rels/slide28.xml.rels><?xml version="1.0" encoding="UTF-8" standalone="yes"?>
<Relationships xmlns="http://schemas.openxmlformats.org/package/2006/relationships"><Relationship Id="rId8" Type="http://schemas.openxmlformats.org/officeDocument/2006/relationships/hyperlink" Target="https://ftp.ensemblgenomes.ebi.ac.uk/pub/plants/current/fasta/zea_mays/cdna/" TargetMode="External"/><Relationship Id="rId3" Type="http://schemas.openxmlformats.org/officeDocument/2006/relationships/hyperlink" Target="https://ftp.ensemblgenomes.ebi.ac.uk/pub/plants/" TargetMode="External"/><Relationship Id="rId7" Type="http://schemas.openxmlformats.org/officeDocument/2006/relationships/hyperlink" Target="https://ftp.ensemblgenomes.ebi.ac.uk/pub/plants/current/fasta/zea_mays/dna/" TargetMode="External"/><Relationship Id="rId12" Type="http://schemas.openxmlformats.org/officeDocument/2006/relationships/hyperlink" Target="https://ftp.ensemblgenomes.ebi.ac.uk/pub/plants/current/gtf/"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ftp.ensemblgenomes.ebi.ac.uk/pub/plants/current/fasta/" TargetMode="External"/><Relationship Id="rId11" Type="http://schemas.openxmlformats.org/officeDocument/2006/relationships/hyperlink" Target="https://ftp.ensemblgenomes.ebi.ac.uk/pub/plants/current/gff3/" TargetMode="External"/><Relationship Id="rId5" Type="http://schemas.openxmlformats.org/officeDocument/2006/relationships/hyperlink" Target="https://ftp.ensemblgenomes.ebi.ac.uk/pub/plants/current/fasta/zea_mays/" TargetMode="External"/><Relationship Id="rId10" Type="http://schemas.openxmlformats.org/officeDocument/2006/relationships/hyperlink" Target="https://ftp.ensemblgenomes.ebi.ac.uk/pub/plants/current/fasta/zea_mays/pep/" TargetMode="External"/><Relationship Id="rId4" Type="http://schemas.openxmlformats.org/officeDocument/2006/relationships/hyperlink" Target="https://ftp.ensemblgenomes.ebi.ac.uk/pub/plants/current/" TargetMode="External"/><Relationship Id="rId9" Type="http://schemas.openxmlformats.org/officeDocument/2006/relationships/hyperlink" Target="https://ftp.ensemblgenomes.ebi.ac.uk/pub/plants/current/fasta/zea_mays/cds/"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ncbi.nlm.nih.gov/sra/?term=SRR1238718"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31686"/>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Command-line NCBI tools</a:t>
            </a:r>
            <a:br>
              <a:rPr lang="en-US" sz="3600" b="0" i="0" u="none" strike="noStrike" kern="1200" dirty="0">
                <a:solidFill>
                  <a:srgbClr val="000000"/>
                </a:solidFill>
                <a:effectLst/>
                <a:latin typeface="Calibri" panose="020F0502020204030204" pitchFamily="34" charset="0"/>
                <a:cs typeface="Calibri" panose="020F0502020204030204" pitchFamily="34" charset="0"/>
              </a:rPr>
            </a:br>
            <a:r>
              <a:rPr lang="en-US" sz="3600" b="0" i="0" u="none" strike="noStrike" kern="1200" dirty="0">
                <a:solidFill>
                  <a:srgbClr val="000000"/>
                </a:solidFill>
                <a:effectLst/>
                <a:latin typeface="Calibri" panose="020F0502020204030204" pitchFamily="34" charset="0"/>
                <a:cs typeface="Calibri" panose="020F0502020204030204" pitchFamily="34" charset="0"/>
              </a:rPr>
              <a:t>(E-Utilities, Dataset, faster-dump)</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a:xfrm>
            <a:off x="1524000" y="3480657"/>
            <a:ext cx="9144000" cy="2491265"/>
          </a:xfrm>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PLPTH813</a:t>
            </a:r>
          </a:p>
          <a:p>
            <a:r>
              <a:rPr lang="en-US" sz="3200" dirty="0">
                <a:latin typeface="Calibri" panose="020F0502020204030204" pitchFamily="34" charset="0"/>
                <a:cs typeface="Calibri" panose="020F0502020204030204" pitchFamily="34" charset="0"/>
              </a:rPr>
              <a:t>Feb 18, 2025</a:t>
            </a:r>
          </a:p>
        </p:txBody>
      </p:sp>
      <p:sp>
        <p:nvSpPr>
          <p:cNvPr id="4" name="Slide Number Placeholder 3">
            <a:extLst>
              <a:ext uri="{FF2B5EF4-FFF2-40B4-BE49-F238E27FC236}">
                <a16:creationId xmlns:a16="http://schemas.microsoft.com/office/drawing/2014/main" id="{015A64D8-CAF0-077C-739C-F623CF1E6D91}"/>
              </a:ext>
            </a:extLst>
          </p:cNvPr>
          <p:cNvSpPr>
            <a:spLocks noGrp="1"/>
          </p:cNvSpPr>
          <p:nvPr>
            <p:ph type="sldNum" sz="quarter" idx="12"/>
          </p:nvPr>
        </p:nvSpPr>
        <p:spPr/>
        <p:txBody>
          <a:bodyPr/>
          <a:lstStyle/>
          <a:p>
            <a:fld id="{96F592FA-1326-C146-9841-60E4C45BB5E0}" type="slidenum">
              <a:rPr lang="en-US" smtClean="0"/>
              <a:t>1</a:t>
            </a:fld>
            <a:endParaRPr lang="en-US"/>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5AA18-2162-E0F5-16F0-61650BABE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184E60-8D37-A10B-6253-19CF7218F7B0}"/>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Access to GenBank</a:t>
            </a:r>
          </a:p>
        </p:txBody>
      </p:sp>
      <p:sp>
        <p:nvSpPr>
          <p:cNvPr id="3" name="Content Placeholder 2">
            <a:extLst>
              <a:ext uri="{FF2B5EF4-FFF2-40B4-BE49-F238E27FC236}">
                <a16:creationId xmlns:a16="http://schemas.microsoft.com/office/drawing/2014/main" id="{2758C2B1-4828-9FD1-DF1C-0224CBF26760}"/>
              </a:ext>
            </a:extLst>
          </p:cNvPr>
          <p:cNvSpPr>
            <a:spLocks noGrp="1"/>
          </p:cNvSpPr>
          <p:nvPr>
            <p:ph idx="1"/>
          </p:nvPr>
        </p:nvSpPr>
        <p:spPr>
          <a:xfrm>
            <a:off x="838200" y="1712946"/>
            <a:ext cx="10515600" cy="3721836"/>
          </a:xfrm>
        </p:spPr>
        <p:txBody>
          <a:bodyPr>
            <a:normAutofit/>
          </a:bodyPr>
          <a:lstStyle/>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GenBank sequences with </a:t>
            </a:r>
            <a:r>
              <a:rPr lang="en-US" dirty="0">
                <a:solidFill>
                  <a:srgbClr val="2F4A8B"/>
                </a:solidFill>
                <a:effectLst/>
                <a:latin typeface="Calibri" panose="020F0502020204030204" pitchFamily="34" charset="0"/>
                <a:cs typeface="Calibri" panose="020F0502020204030204" pitchFamily="34" charset="0"/>
                <a:hlinkClick r:id="rId3"/>
              </a:rPr>
              <a:t>Entrez Nucleotide</a:t>
            </a: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dirty="0">
                <a:solidFill>
                  <a:srgbClr val="000000"/>
                </a:solidFill>
                <a:effectLst/>
                <a:latin typeface="Calibri" panose="020F0502020204030204" pitchFamily="34" charset="0"/>
                <a:cs typeface="Calibri" panose="020F0502020204030204" pitchFamily="34" charset="0"/>
              </a:rPr>
              <a:t>Search and align GenBank sequences using BLAST</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r>
              <a:rPr lang="en-US" dirty="0">
                <a:solidFill>
                  <a:srgbClr val="000000"/>
                </a:solidFill>
                <a:latin typeface="Calibri" panose="020F0502020204030204" pitchFamily="34" charset="0"/>
                <a:cs typeface="Calibri" panose="020F0502020204030204" pitchFamily="34" charset="0"/>
              </a:rPr>
              <a:t>FTP server: </a:t>
            </a:r>
            <a:r>
              <a:rPr lang="en-US" dirty="0">
                <a:solidFill>
                  <a:srgbClr val="2F4A8B"/>
                </a:solidFill>
                <a:latin typeface="Calibri" panose="020F0502020204030204" pitchFamily="34" charset="0"/>
                <a:cs typeface="Calibri" panose="020F0502020204030204" pitchFamily="34" charset="0"/>
                <a:hlinkClick r:id="rId4"/>
              </a:rPr>
              <a:t>ftp://ftp.ncbi.nlm.nih.gov/genbank</a:t>
            </a:r>
            <a:endParaRPr lang="en-US" dirty="0">
              <a:solidFill>
                <a:srgbClr val="000000"/>
              </a:solidFill>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r>
              <a:rPr lang="en-US" b="1" dirty="0">
                <a:solidFill>
                  <a:srgbClr val="000000"/>
                </a:solidFill>
                <a:effectLst/>
                <a:latin typeface="Calibri" panose="020F0502020204030204" pitchFamily="34" charset="0"/>
                <a:cs typeface="Calibri" panose="020F0502020204030204" pitchFamily="34" charset="0"/>
              </a:rPr>
              <a:t>Search</a:t>
            </a:r>
            <a:r>
              <a:rPr lang="en-US" b="1" dirty="0">
                <a:solidFill>
                  <a:srgbClr val="000000"/>
                </a:solidFill>
                <a:latin typeface="Calibri" panose="020F0502020204030204" pitchFamily="34" charset="0"/>
                <a:cs typeface="Calibri" panose="020F0502020204030204" pitchFamily="34" charset="0"/>
              </a:rPr>
              <a:t> </a:t>
            </a:r>
            <a:r>
              <a:rPr lang="en-US" b="1" dirty="0">
                <a:solidFill>
                  <a:srgbClr val="000000"/>
                </a:solidFill>
                <a:effectLst/>
                <a:latin typeface="Calibri" panose="020F0502020204030204" pitchFamily="34" charset="0"/>
                <a:cs typeface="Calibri" panose="020F0502020204030204" pitchFamily="34" charset="0"/>
              </a:rPr>
              <a:t>and download sequences using </a:t>
            </a:r>
            <a:r>
              <a:rPr lang="en-US" b="1" dirty="0">
                <a:solidFill>
                  <a:srgbClr val="2F4A8B"/>
                </a:solidFill>
                <a:effectLst/>
                <a:latin typeface="Calibri" panose="020F0502020204030204" pitchFamily="34" charset="0"/>
                <a:cs typeface="Calibri" panose="020F0502020204030204" pitchFamily="34" charset="0"/>
                <a:hlinkClick r:id="rId5"/>
              </a:rPr>
              <a:t>NCBI e-utilities</a:t>
            </a:r>
            <a:endParaRPr lang="en-US" b="1" dirty="0">
              <a:solidFill>
                <a:srgbClr val="000000"/>
              </a:solidFill>
              <a:effectLst/>
              <a:latin typeface="Calibri" panose="020F0502020204030204" pitchFamily="34" charset="0"/>
              <a:cs typeface="Calibri" panose="020F0502020204030204" pitchFamily="34" charset="0"/>
            </a:endParaRPr>
          </a:p>
          <a:p>
            <a:pPr algn="l">
              <a:buFont typeface="Arial" panose="020B0604020202020204" pitchFamily="34" charset="0"/>
              <a:buChar char="•"/>
            </a:pPr>
            <a:endParaRPr lang="en-US" dirty="0">
              <a:solidFill>
                <a:srgbClr val="000000"/>
              </a:solidFill>
              <a:effectLst/>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A2C0A3E-1429-E21D-EF41-32A0AC208E49}"/>
              </a:ext>
            </a:extLst>
          </p:cNvPr>
          <p:cNvSpPr>
            <a:spLocks noGrp="1"/>
          </p:cNvSpPr>
          <p:nvPr>
            <p:ph type="sldNum" sz="quarter" idx="12"/>
          </p:nvPr>
        </p:nvSpPr>
        <p:spPr/>
        <p:txBody>
          <a:bodyPr/>
          <a:lstStyle/>
          <a:p>
            <a:fld id="{96F592FA-1326-C146-9841-60E4C45BB5E0}" type="slidenum">
              <a:rPr lang="en-US" smtClean="0"/>
              <a:t>10</a:t>
            </a:fld>
            <a:endParaRPr lang="en-US"/>
          </a:p>
        </p:txBody>
      </p:sp>
    </p:spTree>
    <p:extLst>
      <p:ext uri="{BB962C8B-B14F-4D97-AF65-F5344CB8AC3E}">
        <p14:creationId xmlns:p14="http://schemas.microsoft.com/office/powerpoint/2010/main" val="532871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E-utilities on the Unix Command Line</a:t>
            </a:r>
          </a:p>
        </p:txBody>
      </p:sp>
      <p:sp>
        <p:nvSpPr>
          <p:cNvPr id="3" name="Content Placeholder 2">
            <a:extLst>
              <a:ext uri="{FF2B5EF4-FFF2-40B4-BE49-F238E27FC236}">
                <a16:creationId xmlns:a16="http://schemas.microsoft.com/office/drawing/2014/main" id="{122D3B2A-277D-98F4-C89F-624C410D0729}"/>
              </a:ext>
            </a:extLst>
          </p:cNvPr>
          <p:cNvSpPr>
            <a:spLocks noGrp="1"/>
          </p:cNvSpPr>
          <p:nvPr>
            <p:ph idx="1"/>
          </p:nvPr>
        </p:nvSpPr>
        <p:spPr>
          <a:xfrm>
            <a:off x="838200" y="1299991"/>
            <a:ext cx="10515600" cy="1266940"/>
          </a:xfrm>
        </p:spPr>
        <p:txBody>
          <a:bodyPr/>
          <a:lstStyle/>
          <a:p>
            <a:pPr marL="0" indent="0">
              <a:buNone/>
            </a:pPr>
            <a:r>
              <a:rPr lang="en-US" b="1" i="1" dirty="0" err="1">
                <a:solidFill>
                  <a:srgbClr val="000000"/>
                </a:solidFill>
                <a:effectLst/>
                <a:latin typeface="Calibri" panose="020F0502020204030204" pitchFamily="34" charset="0"/>
                <a:cs typeface="Calibri" panose="020F0502020204030204" pitchFamily="34" charset="0"/>
              </a:rPr>
              <a:t>EDirect</a:t>
            </a:r>
            <a:r>
              <a:rPr lang="en-US" dirty="0">
                <a:solidFill>
                  <a:srgbClr val="000000"/>
                </a:solidFill>
                <a:effectLst/>
                <a:latin typeface="Calibri" panose="020F0502020204030204" pitchFamily="34" charset="0"/>
                <a:cs typeface="Calibri" panose="020F0502020204030204" pitchFamily="34" charset="0"/>
              </a:rPr>
              <a:t> provides access to the NCBI's suite of databases (publication, sequence, structure, gene, variation, expression, etc.) from a Unix terminal.</a:t>
            </a: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914400" y="2963537"/>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914400" y="3552406"/>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914400" y="4639733"/>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982132" y="5276545"/>
            <a:ext cx="682109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
        <p:nvSpPr>
          <p:cNvPr id="8" name="Slide Number Placeholder 7">
            <a:extLst>
              <a:ext uri="{FF2B5EF4-FFF2-40B4-BE49-F238E27FC236}">
                <a16:creationId xmlns:a16="http://schemas.microsoft.com/office/drawing/2014/main" id="{5800168A-CCE2-8963-3860-819DF928A30A}"/>
              </a:ext>
            </a:extLst>
          </p:cNvPr>
          <p:cNvSpPr>
            <a:spLocks noGrp="1"/>
          </p:cNvSpPr>
          <p:nvPr>
            <p:ph type="sldNum" sz="quarter" idx="12"/>
          </p:nvPr>
        </p:nvSpPr>
        <p:spPr/>
        <p:txBody>
          <a:bodyPr/>
          <a:lstStyle/>
          <a:p>
            <a:fld id="{96F592FA-1326-C146-9841-60E4C45BB5E0}" type="slidenum">
              <a:rPr lang="en-US" smtClean="0"/>
              <a:t>11</a:t>
            </a:fld>
            <a:endParaRPr lang="en-US"/>
          </a:p>
        </p:txBody>
      </p:sp>
    </p:spTree>
    <p:extLst>
      <p:ext uri="{BB962C8B-B14F-4D97-AF65-F5344CB8AC3E}">
        <p14:creationId xmlns:p14="http://schemas.microsoft.com/office/powerpoint/2010/main" val="3563370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742A6-22F2-7C72-C524-0C8A65F5E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3C5A88-EE31-7119-2F33-0320D24A45A0}"/>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to search Entrez keywords in a certain NCBI database</a:t>
            </a:r>
          </a:p>
        </p:txBody>
      </p:sp>
      <p:sp>
        <p:nvSpPr>
          <p:cNvPr id="3" name="Content Placeholder 2">
            <a:extLst>
              <a:ext uri="{FF2B5EF4-FFF2-40B4-BE49-F238E27FC236}">
                <a16:creationId xmlns:a16="http://schemas.microsoft.com/office/drawing/2014/main" id="{32BA3472-AB7B-B36D-8B81-2D900E0932B4}"/>
              </a:ext>
            </a:extLst>
          </p:cNvPr>
          <p:cNvSpPr>
            <a:spLocks noGrp="1"/>
          </p:cNvSpPr>
          <p:nvPr>
            <p:ph idx="1"/>
          </p:nvPr>
        </p:nvSpPr>
        <p:spPr>
          <a:xfrm>
            <a:off x="718930" y="1693984"/>
            <a:ext cx="11188148" cy="736561"/>
          </a:xfrm>
        </p:spPr>
        <p:txBody>
          <a:bodyPr>
            <a:normAutofit/>
          </a:bodyPr>
          <a:lstStyle/>
          <a:p>
            <a:pPr marL="0" indent="0">
              <a:buNone/>
            </a:pPr>
            <a:r>
              <a:rPr lang="en-US" sz="2000" dirty="0" err="1">
                <a:effectLst/>
                <a:latin typeface="Courier New" panose="02070309020205020404" pitchFamily="49" charset="0"/>
                <a:cs typeface="Courier New" panose="02070309020205020404" pitchFamily="49" charset="0"/>
              </a:rPr>
              <a:t>esearch</a:t>
            </a:r>
            <a:r>
              <a:rPr lang="en-US" sz="2000" dirty="0">
                <a:effectLst/>
                <a:latin typeface="Courier New" panose="02070309020205020404" pitchFamily="49" charset="0"/>
                <a:cs typeface="Courier New" panose="02070309020205020404" pitchFamily="49" charset="0"/>
              </a:rPr>
              <a:t> </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b="1" dirty="0" err="1">
                <a:solidFill>
                  <a:schemeClr val="accent2">
                    <a:lumMod val="50000"/>
                  </a:schemeClr>
                </a:solidFill>
                <a:effectLst/>
                <a:latin typeface="Courier New" panose="02070309020205020404" pitchFamily="49" charset="0"/>
                <a:cs typeface="Courier New" panose="02070309020205020404" pitchFamily="49" charset="0"/>
              </a:rPr>
              <a:t>pubmed</a:t>
            </a:r>
            <a:r>
              <a:rPr lang="en-US" sz="2000" b="1" dirty="0">
                <a:solidFill>
                  <a:schemeClr val="accent2">
                    <a:lumMod val="50000"/>
                  </a:schemeClr>
                </a:solidFill>
                <a:effectLst/>
                <a:latin typeface="Courier New" panose="02070309020205020404" pitchFamily="49" charset="0"/>
                <a:cs typeface="Courier New" panose="02070309020205020404" pitchFamily="49" charset="0"/>
              </a:rPr>
              <a:t> </a:t>
            </a:r>
            <a:r>
              <a:rPr lang="en-US" sz="2000" dirty="0">
                <a:effectLst/>
                <a:latin typeface="Courier New" panose="02070309020205020404" pitchFamily="49" charset="0"/>
                <a:cs typeface="Courier New" panose="02070309020205020404" pitchFamily="49" charset="0"/>
              </a:rPr>
              <a:t>-query "diabetes AND pregnancy" -sort "Relevance"</a:t>
            </a:r>
          </a:p>
        </p:txBody>
      </p:sp>
      <p:sp>
        <p:nvSpPr>
          <p:cNvPr id="4" name="Content Placeholder 2">
            <a:extLst>
              <a:ext uri="{FF2B5EF4-FFF2-40B4-BE49-F238E27FC236}">
                <a16:creationId xmlns:a16="http://schemas.microsoft.com/office/drawing/2014/main" id="{8FC27DE7-A0F9-8055-7C03-764D632C7E9B}"/>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None/>
            </a:pPr>
            <a:r>
              <a:rPr lang="en-US" sz="1600" dirty="0">
                <a:effectLst/>
                <a:latin typeface="Calibri Light" panose="020F0302020204030204" pitchFamily="34" charset="0"/>
                <a:cs typeface="Calibri Light" panose="020F0302020204030204" pitchFamily="34" charset="0"/>
              </a:rPr>
              <a:t>  &lt;Db&gt;protein&lt;/Db&gt;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&gt;MCID_67707f33de35c4ab830ac868&lt;/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&gt;1&lt;/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&lt;Count&gt;</a:t>
            </a:r>
            <a:r>
              <a:rPr lang="en-US" sz="2400" dirty="0">
                <a:solidFill>
                  <a:srgbClr val="FF0000"/>
                </a:solidFill>
                <a:effectLst/>
                <a:highlight>
                  <a:srgbClr val="FFFF00"/>
                </a:highlight>
                <a:latin typeface="Calibri Light" panose="020F0302020204030204" pitchFamily="34" charset="0"/>
                <a:cs typeface="Calibri Light" panose="020F0302020204030204" pitchFamily="34" charset="0"/>
              </a:rPr>
              <a:t>41373</a:t>
            </a:r>
            <a:r>
              <a:rPr lang="en-US" sz="1600" dirty="0">
                <a:effectLst/>
                <a:latin typeface="Calibri Light" panose="020F0302020204030204" pitchFamily="34" charset="0"/>
                <a:cs typeface="Calibri Light" panose="020F0302020204030204" pitchFamily="34" charset="0"/>
              </a:rPr>
              <a:t>&lt;/Count&gt;</a:t>
            </a:r>
          </a:p>
          <a:p>
            <a:pPr marL="0" indent="0">
              <a:buNone/>
            </a:pPr>
            <a:r>
              <a:rPr lang="en-US" sz="1600" dirty="0">
                <a:effectLst/>
                <a:latin typeface="Calibri Light" panose="020F0302020204030204" pitchFamily="34" charset="0"/>
                <a:cs typeface="Calibri Light" panose="020F0302020204030204" pitchFamily="34" charset="0"/>
              </a:rPr>
              <a:t>  &lt;Step&gt;1&lt;/Step&gt;</a:t>
            </a:r>
          </a:p>
          <a:p>
            <a:pPr marL="0" indent="0">
              <a:buNone/>
            </a:pPr>
            <a:r>
              <a:rPr lang="en-US" sz="1600" dirty="0">
                <a:effectLst/>
                <a:latin typeface="Calibri Light" panose="020F0302020204030204" pitchFamily="34" charset="0"/>
                <a:cs typeface="Calibri Light" panose="020F0302020204030204" pitchFamily="34" charset="0"/>
              </a:rPr>
              <a:t>  &lt;Elapsed&gt;1&lt;/Elapsed&gt;</a:t>
            </a:r>
          </a:p>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9274094F-7FC0-049C-28F8-6C005727DD95}"/>
              </a:ext>
            </a:extLst>
          </p:cNvPr>
          <p:cNvSpPr>
            <a:spLocks noGrp="1"/>
          </p:cNvSpPr>
          <p:nvPr>
            <p:ph type="sldNum" sz="quarter" idx="12"/>
          </p:nvPr>
        </p:nvSpPr>
        <p:spPr/>
        <p:txBody>
          <a:bodyPr/>
          <a:lstStyle/>
          <a:p>
            <a:fld id="{96F592FA-1326-C146-9841-60E4C45BB5E0}" type="slidenum">
              <a:rPr lang="en-US" smtClean="0"/>
              <a:t>12</a:t>
            </a:fld>
            <a:endParaRPr lang="en-US"/>
          </a:p>
        </p:txBody>
      </p:sp>
      <p:sp>
        <p:nvSpPr>
          <p:cNvPr id="6" name="TextBox 5">
            <a:extLst>
              <a:ext uri="{FF2B5EF4-FFF2-40B4-BE49-F238E27FC236}">
                <a16:creationId xmlns:a16="http://schemas.microsoft.com/office/drawing/2014/main" id="{9B9819D3-1A36-9B3F-79F4-AF894503FB98}"/>
              </a:ext>
            </a:extLst>
          </p:cNvPr>
          <p:cNvSpPr txBox="1"/>
          <p:nvPr/>
        </p:nvSpPr>
        <p:spPr>
          <a:xfrm>
            <a:off x="6968067" y="3531579"/>
            <a:ext cx="4240263" cy="830997"/>
          </a:xfrm>
          <a:prstGeom prst="rect">
            <a:avLst/>
          </a:prstGeom>
          <a:noFill/>
        </p:spPr>
        <p:txBody>
          <a:bodyPr wrap="none" rtlCol="0">
            <a:spAutoFit/>
          </a:bodyPr>
          <a:lstStyle/>
          <a:p>
            <a:r>
              <a:rPr lang="en-US" sz="2400" b="1" i="0" dirty="0">
                <a:solidFill>
                  <a:srgbClr val="000000"/>
                </a:solidFill>
                <a:effectLst/>
                <a:latin typeface="Courier New" panose="02070309020205020404" pitchFamily="49" charset="0"/>
                <a:cs typeface="Courier New" panose="02070309020205020404" pitchFamily="49" charset="0"/>
              </a:rPr>
              <a:t>Output:</a:t>
            </a:r>
          </a:p>
          <a:p>
            <a:r>
              <a:rPr lang="en-US" sz="2400" b="1" i="0" dirty="0">
                <a:solidFill>
                  <a:srgbClr val="000000"/>
                </a:solidFill>
                <a:effectLst/>
                <a:latin typeface="Courier New" panose="02070309020205020404" pitchFamily="49" charset="0"/>
                <a:cs typeface="Courier New" panose="02070309020205020404" pitchFamily="49" charset="0"/>
              </a:rPr>
              <a:t>XML Document Summaries</a:t>
            </a:r>
            <a:endParaRPr 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6745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1647124"/>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a:t>
            </a:r>
            <a:r>
              <a:rPr lang="en-US" sz="2800" b="1" dirty="0" err="1">
                <a:solidFill>
                  <a:schemeClr val="accent2">
                    <a:lumMod val="50000"/>
                  </a:schemeClr>
                </a:solidFill>
                <a:effectLst/>
                <a:latin typeface="Courier New" panose="02070309020205020404" pitchFamily="49" charset="0"/>
                <a:cs typeface="Courier New" panose="02070309020205020404" pitchFamily="49" charset="0"/>
              </a:rPr>
              <a:t>db</a:t>
            </a:r>
            <a:r>
              <a:rPr lang="en-US" sz="2800" b="1" dirty="0">
                <a:solidFill>
                  <a:schemeClr val="accent2">
                    <a:lumMod val="50000"/>
                  </a:schemeClr>
                </a:solidFill>
                <a:effectLst/>
                <a:latin typeface="Courier New" panose="02070309020205020404" pitchFamily="49" charset="0"/>
                <a:cs typeface="Courier New" panose="02070309020205020404" pitchFamily="49" charset="0"/>
              </a:rPr>
              <a:t> protein </a:t>
            </a:r>
            <a:r>
              <a:rPr lang="en-US" sz="2800" dirty="0">
                <a:effectLst/>
                <a:latin typeface="Courier New" panose="02070309020205020404" pitchFamily="49" charset="0"/>
                <a:cs typeface="Courier New" panose="02070309020205020404" pitchFamily="49" charset="0"/>
              </a:rPr>
              <a:t>-query "lycopene cyclase"</a:t>
            </a:r>
          </a:p>
        </p:txBody>
      </p:sp>
      <p:sp>
        <p:nvSpPr>
          <p:cNvPr id="4" name="Content Placeholder 2">
            <a:extLst>
              <a:ext uri="{FF2B5EF4-FFF2-40B4-BE49-F238E27FC236}">
                <a16:creationId xmlns:a16="http://schemas.microsoft.com/office/drawing/2014/main" id="{41A043FA-706A-37DF-E967-7D97F4FFD902}"/>
              </a:ext>
            </a:extLst>
          </p:cNvPr>
          <p:cNvSpPr txBox="1">
            <a:spLocks/>
          </p:cNvSpPr>
          <p:nvPr/>
        </p:nvSpPr>
        <p:spPr>
          <a:xfrm>
            <a:off x="838200" y="2552036"/>
            <a:ext cx="10515600" cy="361535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None/>
            </a:pPr>
            <a:r>
              <a:rPr lang="en-US" sz="1600" dirty="0">
                <a:effectLst/>
                <a:latin typeface="Calibri Light" panose="020F0302020204030204" pitchFamily="34" charset="0"/>
                <a:cs typeface="Calibri Light" panose="020F0302020204030204" pitchFamily="34" charset="0"/>
              </a:rPr>
              <a:t>  &lt;Db&gt;protein&lt;/Db&gt;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&gt;MCID_67707f33de35c4ab830ac868&lt;/</a:t>
            </a:r>
            <a:r>
              <a:rPr lang="en-US" sz="1600" dirty="0" err="1">
                <a:effectLst/>
                <a:latin typeface="Calibri Light" panose="020F0302020204030204" pitchFamily="34" charset="0"/>
                <a:cs typeface="Calibri Light" panose="020F0302020204030204" pitchFamily="34" charset="0"/>
              </a:rPr>
              <a:t>WebEnv</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&gt;1&lt;/</a:t>
            </a:r>
            <a:r>
              <a:rPr lang="en-US" sz="1600" dirty="0" err="1">
                <a:effectLst/>
                <a:latin typeface="Calibri Light" panose="020F0302020204030204" pitchFamily="34" charset="0"/>
                <a:cs typeface="Calibri Light" panose="020F0302020204030204" pitchFamily="34" charset="0"/>
              </a:rPr>
              <a:t>QueryKey</a:t>
            </a:r>
            <a:r>
              <a:rPr lang="en-US" sz="1600" dirty="0">
                <a:effectLst/>
                <a:latin typeface="Calibri Light" panose="020F0302020204030204" pitchFamily="34" charset="0"/>
                <a:cs typeface="Calibri Light" panose="020F0302020204030204" pitchFamily="34" charset="0"/>
              </a:rPr>
              <a:t>&gt;</a:t>
            </a:r>
          </a:p>
          <a:p>
            <a:pPr marL="0" indent="0">
              <a:buNone/>
            </a:pPr>
            <a:r>
              <a:rPr lang="en-US" sz="1600" dirty="0">
                <a:effectLst/>
                <a:latin typeface="Calibri Light" panose="020F0302020204030204" pitchFamily="34" charset="0"/>
                <a:cs typeface="Calibri Light" panose="020F0302020204030204" pitchFamily="34" charset="0"/>
              </a:rPr>
              <a:t>  &lt;Count&gt;</a:t>
            </a:r>
            <a:r>
              <a:rPr lang="en-US" sz="2400" dirty="0">
                <a:solidFill>
                  <a:srgbClr val="FF0000"/>
                </a:solidFill>
                <a:effectLst/>
                <a:highlight>
                  <a:srgbClr val="FFFF00"/>
                </a:highlight>
                <a:latin typeface="Calibri Light" panose="020F0302020204030204" pitchFamily="34" charset="0"/>
                <a:cs typeface="Calibri Light" panose="020F0302020204030204" pitchFamily="34" charset="0"/>
              </a:rPr>
              <a:t>41373</a:t>
            </a:r>
            <a:r>
              <a:rPr lang="en-US" sz="1600" dirty="0">
                <a:effectLst/>
                <a:latin typeface="Calibri Light" panose="020F0302020204030204" pitchFamily="34" charset="0"/>
                <a:cs typeface="Calibri Light" panose="020F0302020204030204" pitchFamily="34" charset="0"/>
              </a:rPr>
              <a:t>&lt;/Count&gt;</a:t>
            </a:r>
          </a:p>
          <a:p>
            <a:pPr marL="0" indent="0">
              <a:buNone/>
            </a:pPr>
            <a:r>
              <a:rPr lang="en-US" sz="1600" dirty="0">
                <a:effectLst/>
                <a:latin typeface="Calibri Light" panose="020F0302020204030204" pitchFamily="34" charset="0"/>
                <a:cs typeface="Calibri Light" panose="020F0302020204030204" pitchFamily="34" charset="0"/>
              </a:rPr>
              <a:t>  &lt;Step&gt;1&lt;/Step&gt;</a:t>
            </a:r>
          </a:p>
          <a:p>
            <a:pPr marL="0" indent="0">
              <a:buNone/>
            </a:pPr>
            <a:r>
              <a:rPr lang="en-US" sz="1600" dirty="0">
                <a:effectLst/>
                <a:latin typeface="Calibri Light" panose="020F0302020204030204" pitchFamily="34" charset="0"/>
                <a:cs typeface="Calibri Light" panose="020F0302020204030204" pitchFamily="34" charset="0"/>
              </a:rPr>
              <a:t>  &lt;Elapsed&gt;1&lt;/Elapsed&gt;</a:t>
            </a:r>
          </a:p>
          <a:p>
            <a:pPr marL="0" indent="0">
              <a:buNone/>
            </a:pPr>
            <a:r>
              <a:rPr lang="en-US" sz="1600" dirty="0">
                <a:effectLst/>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683C3167-FE38-264F-BD83-2EA0E8618B24}"/>
              </a:ext>
            </a:extLst>
          </p:cNvPr>
          <p:cNvSpPr>
            <a:spLocks noGrp="1"/>
          </p:cNvSpPr>
          <p:nvPr>
            <p:ph type="sldNum" sz="quarter" idx="12"/>
          </p:nvPr>
        </p:nvSpPr>
        <p:spPr/>
        <p:txBody>
          <a:bodyPr/>
          <a:lstStyle/>
          <a:p>
            <a:fld id="{96F592FA-1326-C146-9841-60E4C45BB5E0}" type="slidenum">
              <a:rPr lang="en-US" smtClean="0"/>
              <a:t>13</a:t>
            </a:fld>
            <a:endParaRPr lang="en-US"/>
          </a:p>
        </p:txBody>
      </p:sp>
    </p:spTree>
    <p:extLst>
      <p:ext uri="{BB962C8B-B14F-4D97-AF65-F5344CB8AC3E}">
        <p14:creationId xmlns:p14="http://schemas.microsoft.com/office/powerpoint/2010/main" val="419662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3786-5EAA-0ACA-B437-1467F60E2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0ABCF-880B-535A-C1E7-DDDE8C353E24}"/>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640CC919-CB5C-E804-F067-FEA63EC3FF4F}"/>
              </a:ext>
            </a:extLst>
          </p:cNvPr>
          <p:cNvSpPr>
            <a:spLocks noGrp="1"/>
          </p:cNvSpPr>
          <p:nvPr>
            <p:ph idx="1"/>
          </p:nvPr>
        </p:nvSpPr>
        <p:spPr>
          <a:xfrm>
            <a:off x="838200" y="1283057"/>
            <a:ext cx="10515600" cy="969076"/>
          </a:xfrm>
        </p:spPr>
        <p:txBody>
          <a:bodyPr>
            <a:normAutofit/>
          </a:bodyPr>
          <a:lstStyle/>
          <a:p>
            <a:pPr marL="0" indent="0">
              <a:buNone/>
            </a:pPr>
            <a:r>
              <a:rPr lang="en-US" sz="2000" dirty="0" err="1">
                <a:latin typeface="Courier New" panose="02070309020205020404" pitchFamily="49" charset="0"/>
                <a:cs typeface="Courier New" panose="02070309020205020404" pitchFamily="49" charset="0"/>
              </a:rPr>
              <a:t>esearch</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db</a:t>
            </a:r>
            <a:r>
              <a:rPr lang="en-US" sz="2000" dirty="0">
                <a:latin typeface="Courier New" panose="02070309020205020404" pitchFamily="49" charset="0"/>
                <a:cs typeface="Courier New" panose="02070309020205020404" pitchFamily="49" charset="0"/>
              </a:rPr>
              <a:t> protein \</a:t>
            </a:r>
          </a:p>
          <a:p>
            <a:pPr marL="0" indent="0">
              <a:buNone/>
            </a:pPr>
            <a:r>
              <a:rPr lang="en-US" sz="2000" dirty="0">
                <a:latin typeface="Courier New" panose="02070309020205020404" pitchFamily="49" charset="0"/>
                <a:cs typeface="Courier New" panose="02070309020205020404" pitchFamily="49" charset="0"/>
              </a:rPr>
              <a:t> -query "lycopene cyclase [PROT] </a:t>
            </a:r>
            <a:r>
              <a:rPr lang="en-US" sz="2000" b="1" dirty="0">
                <a:solidFill>
                  <a:schemeClr val="accent2">
                    <a:lumMod val="50000"/>
                  </a:schemeClr>
                </a:solidFill>
                <a:latin typeface="Courier New" panose="02070309020205020404" pitchFamily="49" charset="0"/>
                <a:cs typeface="Courier New" panose="02070309020205020404" pitchFamily="49" charset="0"/>
              </a:rPr>
              <a:t>AND Streptomyces [ORGN]</a:t>
            </a:r>
            <a:r>
              <a:rPr lang="en-US" sz="2000" dirty="0">
                <a:latin typeface="Courier New" panose="02070309020205020404" pitchFamily="49" charset="0"/>
                <a:cs typeface="Courier New" panose="02070309020205020404" pitchFamily="49" charset="0"/>
              </a:rPr>
              <a:t>"</a:t>
            </a:r>
          </a:p>
        </p:txBody>
      </p:sp>
      <p:sp>
        <p:nvSpPr>
          <p:cNvPr id="4" name="Content Placeholder 2">
            <a:extLst>
              <a:ext uri="{FF2B5EF4-FFF2-40B4-BE49-F238E27FC236}">
                <a16:creationId xmlns:a16="http://schemas.microsoft.com/office/drawing/2014/main" id="{99483753-DA35-1C0D-BBAA-833B34E3BB72}"/>
              </a:ext>
            </a:extLst>
          </p:cNvPr>
          <p:cNvSpPr txBox="1">
            <a:spLocks/>
          </p:cNvSpPr>
          <p:nvPr/>
        </p:nvSpPr>
        <p:spPr>
          <a:xfrm>
            <a:off x="838200" y="2433503"/>
            <a:ext cx="10515600" cy="328149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&lt;Db&gt;protein&lt;/Db&gt;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&gt;MCID_67707e5d2a962480ee0ceb3c&lt;/</a:t>
            </a:r>
            <a:r>
              <a:rPr lang="en-US" sz="1800" dirty="0" err="1">
                <a:latin typeface="Calibri Light" panose="020F0302020204030204" pitchFamily="34" charset="0"/>
                <a:cs typeface="Calibri Light" panose="020F0302020204030204" pitchFamily="34" charset="0"/>
              </a:rPr>
              <a:t>WebEnv</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&gt;1&lt;/</a:t>
            </a:r>
            <a:r>
              <a:rPr lang="en-US" sz="1800" dirty="0" err="1">
                <a:latin typeface="Calibri Light" panose="020F0302020204030204" pitchFamily="34" charset="0"/>
                <a:cs typeface="Calibri Light" panose="020F0302020204030204" pitchFamily="34" charset="0"/>
              </a:rPr>
              <a:t>QueryKey</a:t>
            </a:r>
            <a:r>
              <a:rPr lang="en-US" sz="1800" dirty="0">
                <a:latin typeface="Calibri Light" panose="020F0302020204030204" pitchFamily="34" charset="0"/>
                <a:cs typeface="Calibri Light" panose="020F0302020204030204" pitchFamily="34" charset="0"/>
              </a:rPr>
              <a: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&lt;Count&gt;</a:t>
            </a:r>
            <a:r>
              <a:rPr lang="en-US" dirty="0">
                <a:solidFill>
                  <a:srgbClr val="FF0000"/>
                </a:solidFill>
                <a:highlight>
                  <a:srgbClr val="FFFF00"/>
                </a:highlight>
                <a:latin typeface="Calibri Light" panose="020F0302020204030204" pitchFamily="34" charset="0"/>
                <a:cs typeface="Calibri Light" panose="020F0302020204030204" pitchFamily="34" charset="0"/>
              </a:rPr>
              <a:t>702</a:t>
            </a:r>
            <a:r>
              <a:rPr lang="en-US" sz="1800" dirty="0">
                <a:latin typeface="Calibri Light" panose="020F0302020204030204" pitchFamily="34" charset="0"/>
                <a:cs typeface="Calibri Light" panose="020F0302020204030204" pitchFamily="34" charset="0"/>
              </a:rPr>
              <a:t>&lt;/Count&gt;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&lt;Step&gt;1&lt;/Step&gt;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  &lt;Elapsed&gt;1&lt;/Elapsed&gt;</a:t>
            </a:r>
          </a:p>
          <a:p>
            <a:pPr marL="0" indent="0">
              <a:buFont typeface="Arial" panose="020B0604020202020204" pitchFamily="34" charset="0"/>
              <a:buNone/>
            </a:pPr>
            <a:r>
              <a:rPr lang="en-US" sz="1800" dirty="0">
                <a:latin typeface="Calibri Light" panose="020F0302020204030204" pitchFamily="34" charset="0"/>
                <a:cs typeface="Calibri Light" panose="020F0302020204030204" pitchFamily="34" charset="0"/>
              </a:rPr>
              <a:t>&lt;/ENTREZ_DIRECT&gt;</a:t>
            </a:r>
          </a:p>
          <a:p>
            <a:pPr marL="0" indent="0">
              <a:buFont typeface="Arial" panose="020B0604020202020204" pitchFamily="34" charset="0"/>
              <a:buNone/>
            </a:pPr>
            <a:endParaRPr lang="en-US" sz="1800" dirty="0">
              <a:latin typeface="Calibri Light" panose="020F0302020204030204" pitchFamily="34" charset="0"/>
              <a:cs typeface="Calibri Light" panose="020F0302020204030204" pitchFamily="34" charset="0"/>
            </a:endParaRPr>
          </a:p>
        </p:txBody>
      </p:sp>
      <p:sp>
        <p:nvSpPr>
          <p:cNvPr id="5" name="Slide Number Placeholder 4">
            <a:extLst>
              <a:ext uri="{FF2B5EF4-FFF2-40B4-BE49-F238E27FC236}">
                <a16:creationId xmlns:a16="http://schemas.microsoft.com/office/drawing/2014/main" id="{F3E42515-2D90-3C9F-E6A5-3E49748178EB}"/>
              </a:ext>
            </a:extLst>
          </p:cNvPr>
          <p:cNvSpPr>
            <a:spLocks noGrp="1"/>
          </p:cNvSpPr>
          <p:nvPr>
            <p:ph type="sldNum" sz="quarter" idx="12"/>
          </p:nvPr>
        </p:nvSpPr>
        <p:spPr/>
        <p:txBody>
          <a:bodyPr/>
          <a:lstStyle/>
          <a:p>
            <a:fld id="{96F592FA-1326-C146-9841-60E4C45BB5E0}" type="slidenum">
              <a:rPr lang="en-US" smtClean="0"/>
              <a:t>14</a:t>
            </a:fld>
            <a:endParaRPr lang="en-US"/>
          </a:p>
        </p:txBody>
      </p:sp>
    </p:spTree>
    <p:extLst>
      <p:ext uri="{BB962C8B-B14F-4D97-AF65-F5344CB8AC3E}">
        <p14:creationId xmlns:p14="http://schemas.microsoft.com/office/powerpoint/2010/main" val="2714931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dirty="0">
                <a:latin typeface="Courier New" panose="02070309020205020404" pitchFamily="49" charset="0"/>
                <a:cs typeface="Courier New" panose="02070309020205020404" pitchFamily="49" charset="0"/>
              </a:rPr>
              <a:t> –format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
        <p:nvSpPr>
          <p:cNvPr id="5" name="Slide Number Placeholder 4">
            <a:extLst>
              <a:ext uri="{FF2B5EF4-FFF2-40B4-BE49-F238E27FC236}">
                <a16:creationId xmlns:a16="http://schemas.microsoft.com/office/drawing/2014/main" id="{54C68B49-90B7-1C19-257E-C80EDE60B736}"/>
              </a:ext>
            </a:extLst>
          </p:cNvPr>
          <p:cNvSpPr>
            <a:spLocks noGrp="1"/>
          </p:cNvSpPr>
          <p:nvPr>
            <p:ph type="sldNum" sz="quarter" idx="12"/>
          </p:nvPr>
        </p:nvSpPr>
        <p:spPr/>
        <p:txBody>
          <a:bodyPr/>
          <a:lstStyle/>
          <a:p>
            <a:fld id="{96F592FA-1326-C146-9841-60E4C45BB5E0}" type="slidenum">
              <a:rPr lang="en-US" smtClean="0"/>
              <a:t>15</a:t>
            </a:fld>
            <a:endParaRPr lang="en-US"/>
          </a:p>
        </p:txBody>
      </p:sp>
    </p:spTree>
    <p:extLst>
      <p:ext uri="{BB962C8B-B14F-4D97-AF65-F5344CB8AC3E}">
        <p14:creationId xmlns:p14="http://schemas.microsoft.com/office/powerpoint/2010/main" val="367586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
        <p:nvSpPr>
          <p:cNvPr id="4" name="Slide Number Placeholder 3">
            <a:extLst>
              <a:ext uri="{FF2B5EF4-FFF2-40B4-BE49-F238E27FC236}">
                <a16:creationId xmlns:a16="http://schemas.microsoft.com/office/drawing/2014/main" id="{9AE07E11-199D-E911-0C14-318CC6B09774}"/>
              </a:ext>
            </a:extLst>
          </p:cNvPr>
          <p:cNvSpPr>
            <a:spLocks noGrp="1"/>
          </p:cNvSpPr>
          <p:nvPr>
            <p:ph type="sldNum" sz="quarter" idx="12"/>
          </p:nvPr>
        </p:nvSpPr>
        <p:spPr/>
        <p:txBody>
          <a:bodyPr/>
          <a:lstStyle/>
          <a:p>
            <a:fld id="{96F592FA-1326-C146-9841-60E4C45BB5E0}" type="slidenum">
              <a:rPr lang="en-US" smtClean="0"/>
              <a:t>16</a:t>
            </a:fld>
            <a:endParaRPr lang="en-US"/>
          </a:p>
        </p:txBody>
      </p:sp>
    </p:spTree>
    <p:extLst>
      <p:ext uri="{BB962C8B-B14F-4D97-AF65-F5344CB8AC3E}">
        <p14:creationId xmlns:p14="http://schemas.microsoft.com/office/powerpoint/2010/main" val="262058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490418"/>
            <a:ext cx="842507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from PubMed</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1704060"/>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
        <p:nvSpPr>
          <p:cNvPr id="4" name="TextBox 3">
            <a:extLst>
              <a:ext uri="{FF2B5EF4-FFF2-40B4-BE49-F238E27FC236}">
                <a16:creationId xmlns:a16="http://schemas.microsoft.com/office/drawing/2014/main" id="{D15C4905-721C-BBB5-60F7-1DEA656FBB6A}"/>
              </a:ext>
            </a:extLst>
          </p:cNvPr>
          <p:cNvSpPr txBox="1"/>
          <p:nvPr/>
        </p:nvSpPr>
        <p:spPr>
          <a:xfrm>
            <a:off x="10356574" y="288235"/>
            <a:ext cx="1096775" cy="461665"/>
          </a:xfrm>
          <a:prstGeom prst="rect">
            <a:avLst/>
          </a:prstGeom>
          <a:noFill/>
        </p:spPr>
        <p:txBody>
          <a:bodyPr wrap="none" rtlCol="0">
            <a:spAutoFit/>
          </a:bodyPr>
          <a:lstStyle/>
          <a:p>
            <a:r>
              <a:rPr lang="en-US" sz="2400" dirty="0">
                <a:highlight>
                  <a:srgbClr val="FFFF00"/>
                </a:highlight>
                <a:latin typeface="Calibri Light" panose="020F0302020204030204" pitchFamily="34" charset="0"/>
                <a:cs typeface="Calibri Light" panose="020F0302020204030204" pitchFamily="34" charset="0"/>
              </a:rPr>
              <a:t>Activity</a:t>
            </a:r>
          </a:p>
        </p:txBody>
      </p:sp>
      <p:sp>
        <p:nvSpPr>
          <p:cNvPr id="5" name="Slide Number Placeholder 4">
            <a:extLst>
              <a:ext uri="{FF2B5EF4-FFF2-40B4-BE49-F238E27FC236}">
                <a16:creationId xmlns:a16="http://schemas.microsoft.com/office/drawing/2014/main" id="{AE7E2FB5-7531-DD13-EF7A-5F8B1915A1E0}"/>
              </a:ext>
            </a:extLst>
          </p:cNvPr>
          <p:cNvSpPr>
            <a:spLocks noGrp="1"/>
          </p:cNvSpPr>
          <p:nvPr>
            <p:ph type="sldNum" sz="quarter" idx="12"/>
          </p:nvPr>
        </p:nvSpPr>
        <p:spPr/>
        <p:txBody>
          <a:bodyPr/>
          <a:lstStyle/>
          <a:p>
            <a:fld id="{96F592FA-1326-C146-9841-60E4C45BB5E0}" type="slidenum">
              <a:rPr lang="en-US" smtClean="0"/>
              <a:t>17</a:t>
            </a:fld>
            <a:endParaRPr lang="en-US"/>
          </a:p>
        </p:txBody>
      </p:sp>
    </p:spTree>
    <p:extLst>
      <p:ext uri="{BB962C8B-B14F-4D97-AF65-F5344CB8AC3E}">
        <p14:creationId xmlns:p14="http://schemas.microsoft.com/office/powerpoint/2010/main" val="238498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83E7FCBB-1F28-464B-611A-99A54FE54810}"/>
              </a:ext>
            </a:extLst>
          </p:cNvPr>
          <p:cNvSpPr>
            <a:spLocks noGrp="1"/>
          </p:cNvSpPr>
          <p:nvPr>
            <p:ph type="sldNum" sz="quarter" idx="12"/>
          </p:nvPr>
        </p:nvSpPr>
        <p:spPr/>
        <p:txBody>
          <a:bodyPr/>
          <a:lstStyle/>
          <a:p>
            <a:fld id="{96F592FA-1326-C146-9841-60E4C45BB5E0}" type="slidenum">
              <a:rPr lang="en-US" smtClean="0"/>
              <a:t>18</a:t>
            </a:fld>
            <a:endParaRPr lang="en-US"/>
          </a:p>
        </p:txBody>
      </p:sp>
    </p:spTree>
    <p:extLst>
      <p:ext uri="{BB962C8B-B14F-4D97-AF65-F5344CB8AC3E}">
        <p14:creationId xmlns:p14="http://schemas.microsoft.com/office/powerpoint/2010/main" val="2873341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169333"/>
            <a:ext cx="10515600" cy="652729"/>
          </a:xfrm>
        </p:spPr>
        <p:txBody>
          <a:bodyPr>
            <a:normAutofit/>
          </a:bodyPr>
          <a:lstStyle/>
          <a:p>
            <a:pPr algn="ctr"/>
            <a:r>
              <a:rPr lang="en-US" sz="3200" dirty="0"/>
              <a:t>NCBI Genomes</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838200" y="1808268"/>
            <a:ext cx="5410200" cy="652729"/>
          </a:xfrm>
        </p:spPr>
        <p:txBody>
          <a:bodyPr anchor="ctr">
            <a:normAutofit/>
          </a:bodyPr>
          <a:lstStyle/>
          <a:p>
            <a:pPr marL="0" indent="0" algn="ctr">
              <a:buNone/>
            </a:pPr>
            <a:r>
              <a:rPr lang="en-US" sz="2000" dirty="0"/>
              <a:t>https://</a:t>
            </a:r>
            <a:r>
              <a:rPr lang="en-US" sz="2000" dirty="0" err="1"/>
              <a:t>www.ncbi.nlm.nih.gov</a:t>
            </a:r>
            <a:r>
              <a:rPr lang="en-US" sz="2000" dirty="0"/>
              <a:t>/</a:t>
            </a:r>
            <a:r>
              <a:rPr lang="en-US" sz="2000" dirty="0" err="1"/>
              <a:t>gdv</a:t>
            </a:r>
            <a:endParaRPr lang="en-US" sz="2000" dirty="0"/>
          </a:p>
        </p:txBody>
      </p:sp>
      <p:pic>
        <p:nvPicPr>
          <p:cNvPr id="5" name="Picture 4" descr="A diagram of a human life cycle&#10;&#10;AI-generated content may be incorrect.">
            <a:extLst>
              <a:ext uri="{FF2B5EF4-FFF2-40B4-BE49-F238E27FC236}">
                <a16:creationId xmlns:a16="http://schemas.microsoft.com/office/drawing/2014/main" id="{5709D3C8-D9F2-D302-FD72-0C3EFC600890}"/>
              </a:ext>
            </a:extLst>
          </p:cNvPr>
          <p:cNvPicPr>
            <a:picLocks noChangeAspect="1"/>
          </p:cNvPicPr>
          <p:nvPr/>
        </p:nvPicPr>
        <p:blipFill>
          <a:blip r:embed="rId3"/>
          <a:stretch>
            <a:fillRect/>
          </a:stretch>
        </p:blipFill>
        <p:spPr>
          <a:xfrm>
            <a:off x="1050402" y="2537665"/>
            <a:ext cx="5248261" cy="3952928"/>
          </a:xfrm>
          <a:prstGeom prst="rect">
            <a:avLst/>
          </a:prstGeom>
        </p:spPr>
      </p:pic>
      <p:pic>
        <p:nvPicPr>
          <p:cNvPr id="7" name="Picture 6" descr="A screenshot of a cell phone&#10;&#10;AI-generated content may be incorrect.">
            <a:extLst>
              <a:ext uri="{FF2B5EF4-FFF2-40B4-BE49-F238E27FC236}">
                <a16:creationId xmlns:a16="http://schemas.microsoft.com/office/drawing/2014/main" id="{787FD696-736C-7B84-B1A7-E3385C76486D}"/>
              </a:ext>
            </a:extLst>
          </p:cNvPr>
          <p:cNvPicPr>
            <a:picLocks noChangeAspect="1"/>
          </p:cNvPicPr>
          <p:nvPr/>
        </p:nvPicPr>
        <p:blipFill>
          <a:blip r:embed="rId4"/>
          <a:stretch>
            <a:fillRect/>
          </a:stretch>
        </p:blipFill>
        <p:spPr>
          <a:xfrm>
            <a:off x="7204651" y="1109398"/>
            <a:ext cx="4504747" cy="5445112"/>
          </a:xfrm>
          <a:prstGeom prst="rect">
            <a:avLst/>
          </a:prstGeom>
        </p:spPr>
      </p:pic>
      <p:sp>
        <p:nvSpPr>
          <p:cNvPr id="10" name="TextBox 9">
            <a:extLst>
              <a:ext uri="{FF2B5EF4-FFF2-40B4-BE49-F238E27FC236}">
                <a16:creationId xmlns:a16="http://schemas.microsoft.com/office/drawing/2014/main" id="{BC2A7343-A099-D0DC-F532-566EDEC7BBCF}"/>
              </a:ext>
            </a:extLst>
          </p:cNvPr>
          <p:cNvSpPr txBox="1"/>
          <p:nvPr/>
        </p:nvSpPr>
        <p:spPr>
          <a:xfrm>
            <a:off x="389708" y="977271"/>
            <a:ext cx="6569651" cy="830997"/>
          </a:xfrm>
          <a:prstGeom prst="rect">
            <a:avLst/>
          </a:prstGeom>
          <a:noFill/>
        </p:spPr>
        <p:txBody>
          <a:bodyPr wrap="square" rtlCol="0">
            <a:spAutoFit/>
          </a:bodyPr>
          <a:lstStyle/>
          <a:p>
            <a:r>
              <a:rPr lang="en-US" sz="2400" dirty="0"/>
              <a:t>NCBI Genome Data View (GDV) hosts genome assemblies of 3,490 organisms (as of 2/16/2025) </a:t>
            </a:r>
          </a:p>
        </p:txBody>
      </p:sp>
      <p:sp>
        <p:nvSpPr>
          <p:cNvPr id="4" name="Slide Number Placeholder 3">
            <a:extLst>
              <a:ext uri="{FF2B5EF4-FFF2-40B4-BE49-F238E27FC236}">
                <a16:creationId xmlns:a16="http://schemas.microsoft.com/office/drawing/2014/main" id="{9FAB4F48-FBCA-A870-FE23-135A014B64AC}"/>
              </a:ext>
            </a:extLst>
          </p:cNvPr>
          <p:cNvSpPr>
            <a:spLocks noGrp="1"/>
          </p:cNvSpPr>
          <p:nvPr>
            <p:ph type="sldNum" sz="quarter" idx="12"/>
          </p:nvPr>
        </p:nvSpPr>
        <p:spPr/>
        <p:txBody>
          <a:bodyPr/>
          <a:lstStyle/>
          <a:p>
            <a:fld id="{96F592FA-1326-C146-9841-60E4C45BB5E0}" type="slidenum">
              <a:rPr lang="en-US" smtClean="0"/>
              <a:t>19</a:t>
            </a:fld>
            <a:endParaRPr lang="en-US"/>
          </a:p>
        </p:txBody>
      </p:sp>
    </p:spTree>
    <p:extLst>
      <p:ext uri="{BB962C8B-B14F-4D97-AF65-F5344CB8AC3E}">
        <p14:creationId xmlns:p14="http://schemas.microsoft.com/office/powerpoint/2010/main" val="410806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80436"/>
            <a:ext cx="10515600" cy="1155353"/>
          </a:xfrm>
        </p:spPr>
        <p:txBody>
          <a:bodyPr>
            <a:normAutofit/>
          </a:bodyPr>
          <a:lstStyle/>
          <a:p>
            <a:pPr algn="ctr"/>
            <a:r>
              <a:rPr lang="en-US" sz="4267" dirty="0"/>
              <a:t>BED format</a:t>
            </a:r>
          </a:p>
        </p:txBody>
      </p:sp>
      <p:sp>
        <p:nvSpPr>
          <p:cNvPr id="4" name="TextBox 3"/>
          <p:cNvSpPr txBox="1"/>
          <p:nvPr/>
        </p:nvSpPr>
        <p:spPr>
          <a:xfrm>
            <a:off x="1194318" y="1073440"/>
            <a:ext cx="10159481" cy="5591018"/>
          </a:xfrm>
          <a:prstGeom prst="rect">
            <a:avLst/>
          </a:prstGeom>
          <a:noFill/>
        </p:spPr>
        <p:txBody>
          <a:bodyPr wrap="square" rtlCol="0">
            <a:spAutoFit/>
          </a:bodyPr>
          <a:lstStyle/>
          <a:p>
            <a:r>
              <a:rPr lang="en-US" sz="2400" b="1" dirty="0">
                <a:latin typeface="Calibri Light" panose="020F0302020204030204" pitchFamily="34" charset="0"/>
                <a:cs typeface="Calibri Light" panose="020F0302020204030204" pitchFamily="34" charset="0"/>
              </a:rPr>
              <a:t>1. </a:t>
            </a:r>
            <a:r>
              <a:rPr lang="en-US" sz="2400" b="1" dirty="0" err="1">
                <a:latin typeface="Calibri Light" panose="020F0302020204030204" pitchFamily="34" charset="0"/>
                <a:cs typeface="Calibri Light" panose="020F0302020204030204" pitchFamily="34" charset="0"/>
              </a:rPr>
              <a:t>chrom</a:t>
            </a:r>
            <a:r>
              <a:rPr lang="en-US" sz="2400" dirty="0">
                <a:latin typeface="Calibri Light" panose="020F0302020204030204" pitchFamily="34" charset="0"/>
                <a:cs typeface="Calibri Light" panose="020F0302020204030204" pitchFamily="34" charset="0"/>
              </a:rPr>
              <a:t> - the chromosome</a:t>
            </a:r>
          </a:p>
          <a:p>
            <a:r>
              <a:rPr lang="en-US" sz="2400" b="1" dirty="0">
                <a:latin typeface="Calibri Light" panose="020F0302020204030204" pitchFamily="34" charset="0"/>
                <a:cs typeface="Calibri Light" panose="020F0302020204030204" pitchFamily="34" charset="0"/>
              </a:rPr>
              <a:t>2. </a:t>
            </a:r>
            <a:r>
              <a:rPr lang="en-US" sz="2400" b="1" dirty="0" err="1">
                <a:latin typeface="Calibri Light" panose="020F0302020204030204" pitchFamily="34" charset="0"/>
                <a:cs typeface="Calibri Light" panose="020F0302020204030204" pitchFamily="34" charset="0"/>
              </a:rPr>
              <a:t>chromStart</a:t>
            </a:r>
            <a:r>
              <a:rPr lang="en-US" sz="2400" dirty="0">
                <a:latin typeface="Calibri Light" panose="020F0302020204030204" pitchFamily="34" charset="0"/>
                <a:cs typeface="Calibri Light" panose="020F0302020204030204" pitchFamily="34" charset="0"/>
              </a:rPr>
              <a:t> - the starting position; 0-based</a:t>
            </a:r>
          </a:p>
          <a:p>
            <a:r>
              <a:rPr lang="en-US" sz="2400" b="1" dirty="0">
                <a:latin typeface="Calibri Light" panose="020F0302020204030204" pitchFamily="34" charset="0"/>
                <a:cs typeface="Calibri Light" panose="020F0302020204030204" pitchFamily="34" charset="0"/>
              </a:rPr>
              <a:t>3. </a:t>
            </a:r>
            <a:r>
              <a:rPr lang="en-US" sz="2400" b="1" dirty="0" err="1">
                <a:latin typeface="Calibri Light" panose="020F0302020204030204" pitchFamily="34" charset="0"/>
                <a:cs typeface="Calibri Light" panose="020F0302020204030204" pitchFamily="34" charset="0"/>
              </a:rPr>
              <a:t>chromEnd</a:t>
            </a:r>
            <a:r>
              <a:rPr lang="en-US" sz="2400" dirty="0">
                <a:latin typeface="Calibri Light" panose="020F0302020204030204" pitchFamily="34" charset="0"/>
                <a:cs typeface="Calibri Light" panose="020F0302020204030204" pitchFamily="34" charset="0"/>
              </a:rPr>
              <a:t> - the ending position; 1-based</a:t>
            </a:r>
          </a:p>
          <a:p>
            <a:r>
              <a:rPr lang="en-US" sz="2400" b="1" dirty="0">
                <a:latin typeface="Calibri Light" panose="020F0302020204030204" pitchFamily="34" charset="0"/>
                <a:cs typeface="Calibri Light" panose="020F0302020204030204" pitchFamily="34" charset="0"/>
              </a:rPr>
              <a:t>4. name</a:t>
            </a:r>
            <a:r>
              <a:rPr lang="en-US" sz="2400" dirty="0">
                <a:latin typeface="Calibri Light" panose="020F0302020204030204" pitchFamily="34" charset="0"/>
                <a:cs typeface="Calibri Light" panose="020F0302020204030204" pitchFamily="34" charset="0"/>
              </a:rPr>
              <a:t> - Defines the name of the BED line.</a:t>
            </a:r>
          </a:p>
          <a:p>
            <a:r>
              <a:rPr lang="en-US" sz="2400" b="1" dirty="0">
                <a:latin typeface="Calibri Light" panose="020F0302020204030204" pitchFamily="34" charset="0"/>
                <a:cs typeface="Calibri Light" panose="020F0302020204030204" pitchFamily="34" charset="0"/>
              </a:rPr>
              <a:t>5. score</a:t>
            </a:r>
            <a:r>
              <a:rPr lang="en-US" sz="2400" dirty="0">
                <a:latin typeface="Calibri Light" panose="020F0302020204030204" pitchFamily="34" charset="0"/>
                <a:cs typeface="Calibri Light" panose="020F0302020204030204" pitchFamily="34" charset="0"/>
              </a:rPr>
              <a:t> - A score between 0 and 1000</a:t>
            </a:r>
          </a:p>
          <a:p>
            <a:r>
              <a:rPr lang="en-US" sz="2400" b="1" dirty="0">
                <a:latin typeface="Calibri Light" panose="020F0302020204030204" pitchFamily="34" charset="0"/>
                <a:cs typeface="Calibri Light" panose="020F0302020204030204" pitchFamily="34" charset="0"/>
              </a:rPr>
              <a:t>6. strand</a:t>
            </a:r>
            <a:r>
              <a:rPr lang="en-US" sz="2400" dirty="0">
                <a:latin typeface="Calibri Light" panose="020F0302020204030204" pitchFamily="34" charset="0"/>
                <a:cs typeface="Calibri Light" panose="020F0302020204030204" pitchFamily="34" charset="0"/>
              </a:rPr>
              <a:t> - Defines the strand - either '+' or '-’</a:t>
            </a:r>
          </a:p>
          <a:p>
            <a:r>
              <a:rPr lang="en-US" sz="3733" dirty="0">
                <a:latin typeface="Calibri Light" panose="020F0302020204030204" pitchFamily="34" charset="0"/>
                <a:cs typeface="Calibri Light" panose="020F0302020204030204" pitchFamily="34" charset="0"/>
              </a:rPr>
              <a:t>…</a:t>
            </a:r>
          </a:p>
          <a:p>
            <a:endParaRPr lang="en-US" sz="3733" dirty="0">
              <a:latin typeface="Calibri Light" panose="020F0302020204030204" pitchFamily="34" charset="0"/>
              <a:cs typeface="Calibri Light" panose="020F0302020204030204" pitchFamily="34" charset="0"/>
            </a:endParaRPr>
          </a:p>
          <a:p>
            <a:r>
              <a:rPr lang="en-US" sz="3733" dirty="0">
                <a:latin typeface="Calibri Light" panose="020F0302020204030204" pitchFamily="34" charset="0"/>
                <a:cs typeface="Calibri Light" panose="020F0302020204030204" pitchFamily="34" charset="0"/>
              </a:rPr>
              <a:t>e.g., the first 100 bases of chromosome 1</a:t>
            </a:r>
          </a:p>
          <a:p>
            <a:r>
              <a:rPr lang="en-US" sz="3200" dirty="0">
                <a:latin typeface="Courier" pitchFamily="2" charset="0"/>
                <a:cs typeface="Calibri Light" panose="020F0302020204030204" pitchFamily="34" charset="0"/>
              </a:rPr>
              <a:t>chr1	0	100	region1	.	+</a:t>
            </a:r>
          </a:p>
          <a:p>
            <a:r>
              <a:rPr lang="en-US" sz="3200" dirty="0">
                <a:latin typeface="Courier" pitchFamily="2" charset="0"/>
                <a:cs typeface="Calibri Light" panose="020F0302020204030204" pitchFamily="34" charset="0"/>
              </a:rPr>
              <a:t>chr1	100	200	region2	.	-</a:t>
            </a:r>
          </a:p>
          <a:p>
            <a:r>
              <a:rPr lang="en-US" sz="3733" dirty="0">
                <a:latin typeface="Calibri Light" panose="020F0302020204030204" pitchFamily="34" charset="0"/>
                <a:cs typeface="Calibri Light" panose="020F0302020204030204" pitchFamily="34" charset="0"/>
              </a:rPr>
              <a:t>…</a:t>
            </a:r>
          </a:p>
        </p:txBody>
      </p:sp>
      <p:sp>
        <p:nvSpPr>
          <p:cNvPr id="3" name="TextBox 2">
            <a:extLst>
              <a:ext uri="{FF2B5EF4-FFF2-40B4-BE49-F238E27FC236}">
                <a16:creationId xmlns:a16="http://schemas.microsoft.com/office/drawing/2014/main" id="{C91EC85F-FFD3-7A17-666B-8044FDCEADBE}"/>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B6B3F2-29AF-2042-456C-8AB368302D8D}"/>
              </a:ext>
            </a:extLst>
          </p:cNvPr>
          <p:cNvSpPr>
            <a:spLocks noGrp="1"/>
          </p:cNvSpPr>
          <p:nvPr>
            <p:ph type="sldNum" sz="quarter" idx="12"/>
          </p:nvPr>
        </p:nvSpPr>
        <p:spPr/>
        <p:txBody>
          <a:bodyPr/>
          <a:lstStyle/>
          <a:p>
            <a:fld id="{96F592FA-1326-C146-9841-60E4C45BB5E0}" type="slidenum">
              <a:rPr lang="en-US" smtClean="0"/>
              <a:t>2</a:t>
            </a:fld>
            <a:endParaRPr lang="en-US"/>
          </a:p>
        </p:txBody>
      </p:sp>
    </p:spTree>
    <p:extLst>
      <p:ext uri="{BB962C8B-B14F-4D97-AF65-F5344CB8AC3E}">
        <p14:creationId xmlns:p14="http://schemas.microsoft.com/office/powerpoint/2010/main" val="548648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
        <p:nvSpPr>
          <p:cNvPr id="3" name="Slide Number Placeholder 2">
            <a:extLst>
              <a:ext uri="{FF2B5EF4-FFF2-40B4-BE49-F238E27FC236}">
                <a16:creationId xmlns:a16="http://schemas.microsoft.com/office/drawing/2014/main" id="{690FD2BD-DE04-7759-C7AF-EBF5AFBEC3C2}"/>
              </a:ext>
            </a:extLst>
          </p:cNvPr>
          <p:cNvSpPr>
            <a:spLocks noGrp="1"/>
          </p:cNvSpPr>
          <p:nvPr>
            <p:ph type="sldNum" sz="quarter" idx="12"/>
          </p:nvPr>
        </p:nvSpPr>
        <p:spPr/>
        <p:txBody>
          <a:bodyPr/>
          <a:lstStyle/>
          <a:p>
            <a:fld id="{96F592FA-1326-C146-9841-60E4C45BB5E0}" type="slidenum">
              <a:rPr lang="en-US" smtClean="0"/>
              <a:t>20</a:t>
            </a:fld>
            <a:endParaRPr lang="en-US"/>
          </a:p>
        </p:txBody>
      </p:sp>
    </p:spTree>
    <p:extLst>
      <p:ext uri="{BB962C8B-B14F-4D97-AF65-F5344CB8AC3E}">
        <p14:creationId xmlns:p14="http://schemas.microsoft.com/office/powerpoint/2010/main" val="36188322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982132" y="1629398"/>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982132" y="2218267"/>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3" name="Slide Number Placeholder 2">
            <a:extLst>
              <a:ext uri="{FF2B5EF4-FFF2-40B4-BE49-F238E27FC236}">
                <a16:creationId xmlns:a16="http://schemas.microsoft.com/office/drawing/2014/main" id="{B66098C0-CA4A-A651-3037-5FFDCA10F7C5}"/>
              </a:ext>
            </a:extLst>
          </p:cNvPr>
          <p:cNvSpPr>
            <a:spLocks noGrp="1"/>
          </p:cNvSpPr>
          <p:nvPr>
            <p:ph type="sldNum" sz="quarter" idx="12"/>
          </p:nvPr>
        </p:nvSpPr>
        <p:spPr/>
        <p:txBody>
          <a:bodyPr/>
          <a:lstStyle/>
          <a:p>
            <a:fld id="{96F592FA-1326-C146-9841-60E4C45BB5E0}" type="slidenum">
              <a:rPr lang="en-US" smtClean="0"/>
              <a:t>21</a:t>
            </a:fld>
            <a:endParaRPr lang="en-US"/>
          </a:p>
        </p:txBody>
      </p:sp>
    </p:spTree>
    <p:extLst>
      <p:ext uri="{BB962C8B-B14F-4D97-AF65-F5344CB8AC3E}">
        <p14:creationId xmlns:p14="http://schemas.microsoft.com/office/powerpoint/2010/main" val="1391020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
        <p:nvSpPr>
          <p:cNvPr id="8" name="Slide Number Placeholder 7">
            <a:extLst>
              <a:ext uri="{FF2B5EF4-FFF2-40B4-BE49-F238E27FC236}">
                <a16:creationId xmlns:a16="http://schemas.microsoft.com/office/drawing/2014/main" id="{C4455179-7290-15B3-63A3-BDDE4EDC583A}"/>
              </a:ext>
            </a:extLst>
          </p:cNvPr>
          <p:cNvSpPr>
            <a:spLocks noGrp="1"/>
          </p:cNvSpPr>
          <p:nvPr>
            <p:ph type="sldNum" sz="quarter" idx="12"/>
          </p:nvPr>
        </p:nvSpPr>
        <p:spPr/>
        <p:txBody>
          <a:bodyPr/>
          <a:lstStyle/>
          <a:p>
            <a:fld id="{96F592FA-1326-C146-9841-60E4C45BB5E0}" type="slidenum">
              <a:rPr lang="en-US" smtClean="0"/>
              <a:t>22</a:t>
            </a:fld>
            <a:endParaRPr lang="en-US"/>
          </a:p>
        </p:txBody>
      </p:sp>
    </p:spTree>
    <p:extLst>
      <p:ext uri="{BB962C8B-B14F-4D97-AF65-F5344CB8AC3E}">
        <p14:creationId xmlns:p14="http://schemas.microsoft.com/office/powerpoint/2010/main" val="1966408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E3414-7DE4-EAD0-98E8-6F11235C0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2CAD7-169E-3E50-2C55-8CB421846AF2}"/>
              </a:ext>
            </a:extLst>
          </p:cNvPr>
          <p:cNvSpPr>
            <a:spLocks noGrp="1"/>
          </p:cNvSpPr>
          <p:nvPr>
            <p:ph type="title"/>
          </p:nvPr>
        </p:nvSpPr>
        <p:spPr>
          <a:xfrm>
            <a:off x="785489" y="326510"/>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 (II)</a:t>
            </a:r>
            <a:endParaRPr lang="en-US" sz="3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0A35EDCF-6CB0-3B9E-2DFB-5025E3176ED7}"/>
              </a:ext>
            </a:extLst>
          </p:cNvPr>
          <p:cNvSpPr txBox="1"/>
          <p:nvPr/>
        </p:nvSpPr>
        <p:spPr>
          <a:xfrm>
            <a:off x="565479" y="2409567"/>
            <a:ext cx="11491053" cy="1938992"/>
          </a:xfrm>
          <a:prstGeom prst="rect">
            <a:avLst/>
          </a:prstGeom>
          <a:noFill/>
        </p:spPr>
        <p:txBody>
          <a:bodyPr wrap="squar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summary genome taxon "</a:t>
            </a:r>
            <a:r>
              <a:rPr lang="en-US" dirty="0" err="1"/>
              <a:t>Zea</a:t>
            </a:r>
            <a:r>
              <a:rPr lang="en-US" dirty="0"/>
              <a:t> mays" \</a:t>
            </a:r>
          </a:p>
          <a:p>
            <a:r>
              <a:rPr lang="en-US" dirty="0"/>
              <a:t>    --released-after 01/01/2024 \</a:t>
            </a:r>
          </a:p>
          <a:p>
            <a:r>
              <a:rPr lang="en-US" dirty="0"/>
              <a:t>    --as-</a:t>
            </a:r>
            <a:r>
              <a:rPr lang="en-US" dirty="0" err="1"/>
              <a:t>json</a:t>
            </a:r>
            <a:r>
              <a:rPr lang="en-US" dirty="0"/>
              <a:t>-lines | \</a:t>
            </a:r>
          </a:p>
          <a:p>
            <a:r>
              <a:rPr lang="en-US" dirty="0"/>
              <a:t>    </a:t>
            </a:r>
            <a:r>
              <a:rPr lang="en-US" dirty="0" err="1"/>
              <a:t>dataformat</a:t>
            </a:r>
            <a:r>
              <a:rPr lang="en-US" dirty="0"/>
              <a:t> </a:t>
            </a:r>
            <a:r>
              <a:rPr lang="en-US" dirty="0" err="1"/>
              <a:t>tsv</a:t>
            </a:r>
            <a:r>
              <a:rPr lang="en-US" dirty="0"/>
              <a:t> genome \</a:t>
            </a:r>
          </a:p>
          <a:p>
            <a:r>
              <a:rPr lang="en-US" dirty="0"/>
              <a:t>    --fields </a:t>
            </a:r>
            <a:r>
              <a:rPr lang="en-US" sz="1600" dirty="0"/>
              <a:t>assminfo-assembly-method,assminfo-level,organism-infraspecific-cultivar</a:t>
            </a:r>
          </a:p>
        </p:txBody>
      </p:sp>
      <p:sp>
        <p:nvSpPr>
          <p:cNvPr id="11" name="Content Placeholder 2">
            <a:extLst>
              <a:ext uri="{FF2B5EF4-FFF2-40B4-BE49-F238E27FC236}">
                <a16:creationId xmlns:a16="http://schemas.microsoft.com/office/drawing/2014/main" id="{E318729F-759E-DEF0-3E30-8E125A06B365}"/>
              </a:ext>
            </a:extLst>
          </p:cNvPr>
          <p:cNvSpPr txBox="1">
            <a:spLocks/>
          </p:cNvSpPr>
          <p:nvPr/>
        </p:nvSpPr>
        <p:spPr>
          <a:xfrm>
            <a:off x="565480" y="1735834"/>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check genomes submitted from 1/1/2024 for </a:t>
            </a:r>
            <a:r>
              <a:rPr lang="en-US" i="1" dirty="0" err="1">
                <a:solidFill>
                  <a:schemeClr val="tx2">
                    <a:lumMod val="75000"/>
                    <a:lumOff val="25000"/>
                  </a:schemeClr>
                </a:solidFill>
              </a:rPr>
              <a:t>Zea</a:t>
            </a:r>
            <a:r>
              <a:rPr lang="en-US" i="1" dirty="0">
                <a:solidFill>
                  <a:schemeClr val="tx2">
                    <a:lumMod val="75000"/>
                    <a:lumOff val="25000"/>
                  </a:schemeClr>
                </a:solidFill>
              </a:rPr>
              <a:t> mays</a:t>
            </a:r>
          </a:p>
        </p:txBody>
      </p:sp>
      <p:sp>
        <p:nvSpPr>
          <p:cNvPr id="3" name="Slide Number Placeholder 2">
            <a:extLst>
              <a:ext uri="{FF2B5EF4-FFF2-40B4-BE49-F238E27FC236}">
                <a16:creationId xmlns:a16="http://schemas.microsoft.com/office/drawing/2014/main" id="{41900B9C-07FD-1C1F-6C0C-4C3A7FC8CCE3}"/>
              </a:ext>
            </a:extLst>
          </p:cNvPr>
          <p:cNvSpPr>
            <a:spLocks noGrp="1"/>
          </p:cNvSpPr>
          <p:nvPr>
            <p:ph type="sldNum" sz="quarter" idx="12"/>
          </p:nvPr>
        </p:nvSpPr>
        <p:spPr/>
        <p:txBody>
          <a:bodyPr/>
          <a:lstStyle/>
          <a:p>
            <a:fld id="{96F592FA-1326-C146-9841-60E4C45BB5E0}" type="slidenum">
              <a:rPr lang="en-US" smtClean="0"/>
              <a:t>23</a:t>
            </a:fld>
            <a:endParaRPr lang="en-US"/>
          </a:p>
        </p:txBody>
      </p:sp>
    </p:spTree>
    <p:extLst>
      <p:ext uri="{BB962C8B-B14F-4D97-AF65-F5344CB8AC3E}">
        <p14:creationId xmlns:p14="http://schemas.microsoft.com/office/powerpoint/2010/main" val="1180009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Examples using datasets for </a:t>
            </a:r>
            <a:r>
              <a:rPr lang="en-US" sz="3600" b="1" dirty="0">
                <a:solidFill>
                  <a:schemeClr val="accent2">
                    <a:lumMod val="50000"/>
                  </a:schemeClr>
                </a:solidFill>
                <a:latin typeface="Calibri" panose="020F0502020204030204" pitchFamily="34" charset="0"/>
                <a:cs typeface="Calibri" panose="020F0502020204030204" pitchFamily="34" charset="0"/>
              </a:rPr>
              <a:t>gene</a:t>
            </a:r>
            <a:r>
              <a:rPr lang="en-US" sz="3600" dirty="0">
                <a:latin typeface="Calibri" panose="020F0502020204030204" pitchFamily="34" charset="0"/>
                <a:cs typeface="Calibri" panose="020F0502020204030204" pitchFamily="34" charset="0"/>
              </a:rPr>
              <a:t> data (I)</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907025" y="2470721"/>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907025" y="2904088"/>
            <a:ext cx="6452407"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907025" y="1275735"/>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907025" y="1787786"/>
            <a:ext cx="11061041"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907025" y="4157797"/>
            <a:ext cx="10033516"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a:t>
            </a:r>
            <a:r>
              <a:rPr lang="en-US" sz="2000" b="1" dirty="0">
                <a:solidFill>
                  <a:schemeClr val="accent2">
                    <a:lumMod val="50000"/>
                  </a:schemeClr>
                </a:solidFill>
              </a:rPr>
              <a:t>gene-id</a:t>
            </a:r>
            <a:r>
              <a:rPr lang="en-US" sz="2000" dirty="0"/>
              <a:t> 59272 --ortholog mammals</a:t>
            </a:r>
          </a:p>
          <a:p>
            <a:r>
              <a:rPr lang="en-US" sz="2000" dirty="0"/>
              <a:t>datasets download gene </a:t>
            </a:r>
            <a:r>
              <a:rPr lang="en-US" sz="2000" b="1" dirty="0">
                <a:solidFill>
                  <a:schemeClr val="accent2">
                    <a:lumMod val="50000"/>
                  </a:schemeClr>
                </a:solidFill>
              </a:rPr>
              <a:t>symbol</a:t>
            </a:r>
            <a:r>
              <a:rPr lang="en-US" sz="2000" dirty="0"/>
              <a:t> </a:t>
            </a:r>
            <a:r>
              <a:rPr lang="en-US" sz="2000" dirty="0" err="1"/>
              <a:t>cftr</a:t>
            </a:r>
            <a:r>
              <a:rPr lang="en-US" sz="2000" dirty="0"/>
              <a:t> --ortholog all</a:t>
            </a:r>
          </a:p>
          <a:p>
            <a:r>
              <a:rPr lang="en-US" sz="2000" dirty="0"/>
              <a:t>datasets download gene </a:t>
            </a:r>
            <a:r>
              <a:rPr lang="en-US" sz="2000" b="1" dirty="0">
                <a:solidFill>
                  <a:schemeClr val="accent2">
                    <a:lumMod val="50000"/>
                  </a:schemeClr>
                </a:solidFill>
              </a:rPr>
              <a:t>accession</a:t>
            </a:r>
            <a:r>
              <a:rPr lang="en-US" sz="2000" dirty="0"/>
              <a:t>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907025" y="3702311"/>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4F52DF9E-5586-00D9-F347-6754CE3DDABC}"/>
              </a:ext>
            </a:extLst>
          </p:cNvPr>
          <p:cNvSpPr txBox="1"/>
          <p:nvPr/>
        </p:nvSpPr>
        <p:spPr>
          <a:xfrm>
            <a:off x="907025" y="5184658"/>
            <a:ext cx="8819536" cy="1323439"/>
          </a:xfrm>
          <a:prstGeom prst="rect">
            <a:avLst/>
          </a:prstGeom>
          <a:noFill/>
        </p:spPr>
        <p:txBody>
          <a:bodyPr wrap="square" rtlCol="0">
            <a:spAutoFit/>
          </a:bodyPr>
          <a:lstStyle/>
          <a:p>
            <a:r>
              <a:rPr lang="en-US" sz="2000" dirty="0">
                <a:highlight>
                  <a:srgbClr val="C0C0C0"/>
                </a:highlight>
                <a:latin typeface="Calibri Light" panose="020F0302020204030204" pitchFamily="34" charset="0"/>
                <a:cs typeface="Calibri Light" panose="020F0302020204030204" pitchFamily="34" charset="0"/>
              </a:rPr>
              <a:t>Default output: </a:t>
            </a:r>
            <a:r>
              <a:rPr lang="en-US" sz="2000" dirty="0" err="1">
                <a:highlight>
                  <a:srgbClr val="C0C0C0"/>
                </a:highlight>
                <a:latin typeface="Calibri Light" panose="020F0302020204030204" pitchFamily="34" charset="0"/>
                <a:cs typeface="Calibri Light" panose="020F0302020204030204" pitchFamily="34" charset="0"/>
              </a:rPr>
              <a:t>ncbi_dataset.zip</a:t>
            </a:r>
            <a:r>
              <a:rPr lang="en-US" sz="2000" dirty="0">
                <a:highlight>
                  <a:srgbClr val="C0C0C0"/>
                </a:highlight>
                <a:latin typeface="Calibri Light" panose="020F0302020204030204" pitchFamily="34" charset="0"/>
                <a:cs typeface="Calibri Light" panose="020F0302020204030204" pitchFamily="34" charset="0"/>
              </a:rPr>
              <a:t>, including:</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protein.faa</a:t>
            </a:r>
            <a:r>
              <a:rPr lang="en-US" sz="2000" dirty="0">
                <a:highlight>
                  <a:srgbClr val="C0C0C0"/>
                </a:highlight>
                <a:latin typeface="Calibri Light" panose="020F0302020204030204" pitchFamily="34" charset="0"/>
                <a:cs typeface="Calibri Light" panose="020F0302020204030204" pitchFamily="34" charset="0"/>
              </a:rPr>
              <a:t>,</a:t>
            </a:r>
          </a:p>
          <a:p>
            <a:pPr indent="461963"/>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a:p>
            <a:pPr indent="461963"/>
            <a:r>
              <a:rPr lang="en-US" sz="2000" dirty="0">
                <a:effectLst/>
                <a:highlight>
                  <a:srgbClr val="C0C0C0"/>
                </a:highlight>
                <a:latin typeface="Calibri Light" panose="020F0302020204030204" pitchFamily="34" charset="0"/>
                <a:cs typeface="Calibri Light" panose="020F0302020204030204" pitchFamily="34" charset="0"/>
              </a:rPr>
              <a:t>other files</a:t>
            </a:r>
          </a:p>
        </p:txBody>
      </p:sp>
      <p:sp>
        <p:nvSpPr>
          <p:cNvPr id="4" name="Slide Number Placeholder 3">
            <a:extLst>
              <a:ext uri="{FF2B5EF4-FFF2-40B4-BE49-F238E27FC236}">
                <a16:creationId xmlns:a16="http://schemas.microsoft.com/office/drawing/2014/main" id="{F7C43DC7-B90D-45F5-BD25-D85A824B8E24}"/>
              </a:ext>
            </a:extLst>
          </p:cNvPr>
          <p:cNvSpPr>
            <a:spLocks noGrp="1"/>
          </p:cNvSpPr>
          <p:nvPr>
            <p:ph type="sldNum" sz="quarter" idx="12"/>
          </p:nvPr>
        </p:nvSpPr>
        <p:spPr/>
        <p:txBody>
          <a:bodyPr/>
          <a:lstStyle/>
          <a:p>
            <a:fld id="{96F592FA-1326-C146-9841-60E4C45BB5E0}" type="slidenum">
              <a:rPr lang="en-US" smtClean="0"/>
              <a:t>24</a:t>
            </a:fld>
            <a:endParaRPr lang="en-US"/>
          </a:p>
        </p:txBody>
      </p:sp>
    </p:spTree>
    <p:extLst>
      <p:ext uri="{BB962C8B-B14F-4D97-AF65-F5344CB8AC3E}">
        <p14:creationId xmlns:p14="http://schemas.microsoft.com/office/powerpoint/2010/main" val="2453174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FFB95-2511-CA9F-96D9-A2F386DC7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912F99-85B3-CCCE-5D8B-18358E3B0079}"/>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Output example</a:t>
            </a:r>
          </a:p>
        </p:txBody>
      </p:sp>
      <p:sp>
        <p:nvSpPr>
          <p:cNvPr id="9" name="TextBox 8">
            <a:extLst>
              <a:ext uri="{FF2B5EF4-FFF2-40B4-BE49-F238E27FC236}">
                <a16:creationId xmlns:a16="http://schemas.microsoft.com/office/drawing/2014/main" id="{1EFDB209-8072-68F3-1D02-133EBD705252}"/>
              </a:ext>
            </a:extLst>
          </p:cNvPr>
          <p:cNvSpPr txBox="1"/>
          <p:nvPr/>
        </p:nvSpPr>
        <p:spPr>
          <a:xfrm>
            <a:off x="907025" y="1880266"/>
            <a:ext cx="10323660" cy="461665"/>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dirty="0"/>
              <a:t>datasets download gene gene-id 59272 --ortholog mammals</a:t>
            </a:r>
          </a:p>
        </p:txBody>
      </p:sp>
      <p:sp>
        <p:nvSpPr>
          <p:cNvPr id="11" name="Content Placeholder 2">
            <a:extLst>
              <a:ext uri="{FF2B5EF4-FFF2-40B4-BE49-F238E27FC236}">
                <a16:creationId xmlns:a16="http://schemas.microsoft.com/office/drawing/2014/main" id="{2037E264-E6D1-5C76-407B-19F5F8F14458}"/>
              </a:ext>
            </a:extLst>
          </p:cNvPr>
          <p:cNvSpPr txBox="1">
            <a:spLocks/>
          </p:cNvSpPr>
          <p:nvPr/>
        </p:nvSpPr>
        <p:spPr>
          <a:xfrm>
            <a:off x="907025" y="1375867"/>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
        <p:nvSpPr>
          <p:cNvPr id="12" name="TextBox 11">
            <a:extLst>
              <a:ext uri="{FF2B5EF4-FFF2-40B4-BE49-F238E27FC236}">
                <a16:creationId xmlns:a16="http://schemas.microsoft.com/office/drawing/2014/main" id="{184BF956-AEAC-13C4-E2BD-416980F658C5}"/>
              </a:ext>
            </a:extLst>
          </p:cNvPr>
          <p:cNvSpPr txBox="1"/>
          <p:nvPr/>
        </p:nvSpPr>
        <p:spPr>
          <a:xfrm>
            <a:off x="907025" y="2721221"/>
            <a:ext cx="8819536" cy="461665"/>
          </a:xfrm>
          <a:prstGeom prst="rect">
            <a:avLst/>
          </a:prstGeom>
          <a:noFill/>
        </p:spPr>
        <p:txBody>
          <a:bodyPr wrap="square" rtlCol="0">
            <a:spAutoFit/>
          </a:bodyPr>
          <a:lstStyle/>
          <a:p>
            <a:r>
              <a:rPr lang="en-US" sz="2400" dirty="0" err="1">
                <a:effectLst/>
                <a:latin typeface="Calibri Light" panose="020F0302020204030204" pitchFamily="34" charset="0"/>
                <a:cs typeface="Calibri Light" panose="020F0302020204030204" pitchFamily="34" charset="0"/>
              </a:rPr>
              <a:t>protein.faa</a:t>
            </a:r>
            <a:r>
              <a:rPr lang="en-US" sz="2400" dirty="0">
                <a:effectLst/>
                <a:latin typeface="Calibri Light" panose="020F0302020204030204" pitchFamily="34" charset="0"/>
                <a:cs typeface="Calibri Light" panose="020F0302020204030204" pitchFamily="34" charset="0"/>
              </a:rPr>
              <a:t>: 419 protein sequences:</a:t>
            </a:r>
          </a:p>
        </p:txBody>
      </p:sp>
      <p:sp>
        <p:nvSpPr>
          <p:cNvPr id="8" name="TextBox 7">
            <a:extLst>
              <a:ext uri="{FF2B5EF4-FFF2-40B4-BE49-F238E27FC236}">
                <a16:creationId xmlns:a16="http://schemas.microsoft.com/office/drawing/2014/main" id="{B0266038-5D7C-DE44-A3F6-546E267EC03B}"/>
              </a:ext>
            </a:extLst>
          </p:cNvPr>
          <p:cNvSpPr txBox="1"/>
          <p:nvPr/>
        </p:nvSpPr>
        <p:spPr>
          <a:xfrm>
            <a:off x="957134" y="3301999"/>
            <a:ext cx="8548302" cy="2308324"/>
          </a:xfrm>
          <a:prstGeom prst="rect">
            <a:avLst/>
          </a:prstGeom>
          <a:noFill/>
        </p:spPr>
        <p:txBody>
          <a:bodyPr wrap="none" rtlCol="0">
            <a:spAutoFit/>
          </a:bodyPr>
          <a:lstStyle/>
          <a:p>
            <a:r>
              <a:rPr lang="en-US" dirty="0"/>
              <a:t>&gt;XP_025842512.1 ACE2 [organism=Vulpes vulpes] [</a:t>
            </a:r>
            <a:r>
              <a:rPr lang="en-US" dirty="0" err="1"/>
              <a:t>GeneID</a:t>
            </a:r>
            <a:r>
              <a:rPr lang="en-US" dirty="0"/>
              <a:t>=112910549]</a:t>
            </a:r>
          </a:p>
          <a:p>
            <a:r>
              <a:rPr lang="en-US" dirty="0"/>
              <a:t>&gt;XP_025842513.1 ACE2 [organism=Vulpes vulpes] [</a:t>
            </a:r>
            <a:r>
              <a:rPr lang="en-US" dirty="0" err="1"/>
              <a:t>GeneID</a:t>
            </a:r>
            <a:r>
              <a:rPr lang="en-US" dirty="0"/>
              <a:t>=112910549]</a:t>
            </a:r>
          </a:p>
          <a:p>
            <a:r>
              <a:rPr lang="en-US" dirty="0"/>
              <a:t>&gt;XP_021788732.1 ACE2 [organism=Papio </a:t>
            </a:r>
            <a:r>
              <a:rPr lang="en-US" dirty="0" err="1"/>
              <a:t>anubis</a:t>
            </a:r>
            <a:r>
              <a:rPr lang="en-US" dirty="0"/>
              <a:t>] [</a:t>
            </a:r>
            <a:r>
              <a:rPr lang="en-US" dirty="0" err="1"/>
              <a:t>GeneID</a:t>
            </a:r>
            <a:r>
              <a:rPr lang="en-US" dirty="0"/>
              <a:t>=101008749]</a:t>
            </a:r>
          </a:p>
          <a:p>
            <a:r>
              <a:rPr lang="en-US" dirty="0"/>
              <a:t>&gt;XP_021788733.1 ACE2 [organism=Papio </a:t>
            </a:r>
            <a:r>
              <a:rPr lang="en-US" dirty="0" err="1"/>
              <a:t>anubis</a:t>
            </a:r>
            <a:r>
              <a:rPr lang="en-US" dirty="0"/>
              <a:t>] [</a:t>
            </a:r>
            <a:r>
              <a:rPr lang="en-US" dirty="0" err="1"/>
              <a:t>GeneID</a:t>
            </a:r>
            <a:r>
              <a:rPr lang="en-US" dirty="0"/>
              <a:t>=101008749]</a:t>
            </a:r>
          </a:p>
          <a:p>
            <a:r>
              <a:rPr lang="en-US" dirty="0"/>
              <a:t>&gt;NP_001277036.1 ACE2 [organism=Capra </a:t>
            </a:r>
            <a:r>
              <a:rPr lang="en-US" dirty="0" err="1"/>
              <a:t>hircus</a:t>
            </a:r>
            <a:r>
              <a:rPr lang="en-US" dirty="0"/>
              <a:t>] [</a:t>
            </a:r>
            <a:r>
              <a:rPr lang="en-US" dirty="0" err="1"/>
              <a:t>GeneID</a:t>
            </a:r>
            <a:r>
              <a:rPr lang="en-US" dirty="0"/>
              <a:t>=102184608]</a:t>
            </a:r>
          </a:p>
          <a:p>
            <a:r>
              <a:rPr lang="en-US" dirty="0"/>
              <a:t>&gt;XP_005701129.2 ACE2 [organism=Capra </a:t>
            </a:r>
            <a:r>
              <a:rPr lang="en-US" dirty="0" err="1"/>
              <a:t>hircus</a:t>
            </a:r>
            <a:r>
              <a:rPr lang="en-US" dirty="0"/>
              <a:t>] [</a:t>
            </a:r>
            <a:r>
              <a:rPr lang="en-US" dirty="0" err="1"/>
              <a:t>GeneID</a:t>
            </a:r>
            <a:r>
              <a:rPr lang="en-US" dirty="0"/>
              <a:t>=102184608] [isoform=X1]</a:t>
            </a:r>
          </a:p>
          <a:p>
            <a:r>
              <a:rPr lang="en-US" dirty="0"/>
              <a:t>&gt;XP_017899103.1 ACE2 [organism=Capra </a:t>
            </a:r>
            <a:r>
              <a:rPr lang="en-US" dirty="0" err="1"/>
              <a:t>hircus</a:t>
            </a:r>
            <a:r>
              <a:rPr lang="en-US" dirty="0"/>
              <a:t>] [</a:t>
            </a:r>
            <a:r>
              <a:rPr lang="en-US" dirty="0" err="1"/>
              <a:t>GeneID</a:t>
            </a:r>
            <a:r>
              <a:rPr lang="en-US" dirty="0"/>
              <a:t>=102184608] [isoform=X2]</a:t>
            </a:r>
          </a:p>
          <a:p>
            <a:r>
              <a:rPr lang="en-US" dirty="0"/>
              <a:t>…</a:t>
            </a:r>
          </a:p>
        </p:txBody>
      </p:sp>
      <p:sp>
        <p:nvSpPr>
          <p:cNvPr id="3" name="Slide Number Placeholder 2">
            <a:extLst>
              <a:ext uri="{FF2B5EF4-FFF2-40B4-BE49-F238E27FC236}">
                <a16:creationId xmlns:a16="http://schemas.microsoft.com/office/drawing/2014/main" id="{179B2CE1-9DFC-2670-70F7-14DDEB942260}"/>
              </a:ext>
            </a:extLst>
          </p:cNvPr>
          <p:cNvSpPr>
            <a:spLocks noGrp="1"/>
          </p:cNvSpPr>
          <p:nvPr>
            <p:ph type="sldNum" sz="quarter" idx="12"/>
          </p:nvPr>
        </p:nvSpPr>
        <p:spPr/>
        <p:txBody>
          <a:bodyPr/>
          <a:lstStyle/>
          <a:p>
            <a:fld id="{96F592FA-1326-C146-9841-60E4C45BB5E0}" type="slidenum">
              <a:rPr lang="en-US" smtClean="0"/>
              <a:t>25</a:t>
            </a:fld>
            <a:endParaRPr lang="en-US"/>
          </a:p>
        </p:txBody>
      </p:sp>
    </p:spTree>
    <p:extLst>
      <p:ext uri="{BB962C8B-B14F-4D97-AF65-F5344CB8AC3E}">
        <p14:creationId xmlns:p14="http://schemas.microsoft.com/office/powerpoint/2010/main" val="39570232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832E1-6378-F94C-0762-22F169F29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00548-8039-66E2-C6A4-EBDB84E3A816}"/>
              </a:ext>
            </a:extLst>
          </p:cNvPr>
          <p:cNvSpPr>
            <a:spLocks noGrp="1"/>
          </p:cNvSpPr>
          <p:nvPr>
            <p:ph type="title"/>
          </p:nvPr>
        </p:nvSpPr>
        <p:spPr>
          <a:xfrm>
            <a:off x="838200" y="365126"/>
            <a:ext cx="10515600" cy="913342"/>
          </a:xfrm>
        </p:spPr>
        <p:txBody>
          <a:bodyPr>
            <a:normAutofit fontScale="90000"/>
          </a:bodyPr>
          <a:lstStyle/>
          <a:p>
            <a:pPr algn="ct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an alternative source of genomic data</a:t>
            </a:r>
          </a:p>
        </p:txBody>
      </p:sp>
      <p:sp>
        <p:nvSpPr>
          <p:cNvPr id="3" name="Content Placeholder 2">
            <a:extLst>
              <a:ext uri="{FF2B5EF4-FFF2-40B4-BE49-F238E27FC236}">
                <a16:creationId xmlns:a16="http://schemas.microsoft.com/office/drawing/2014/main" id="{6C9F3134-4C54-B44B-AB41-C4AA3E87897A}"/>
              </a:ext>
            </a:extLst>
          </p:cNvPr>
          <p:cNvSpPr>
            <a:spLocks noGrp="1"/>
          </p:cNvSpPr>
          <p:nvPr>
            <p:ph idx="1"/>
          </p:nvPr>
        </p:nvSpPr>
        <p:spPr>
          <a:xfrm>
            <a:off x="838200" y="1893358"/>
            <a:ext cx="10515600" cy="3381375"/>
          </a:xfrm>
        </p:spPr>
        <p:txBody>
          <a:bodyPr/>
          <a:lstStyle/>
          <a:p>
            <a:pPr marL="0" indent="0">
              <a:buNone/>
            </a:pPr>
            <a:r>
              <a:rPr lang="en-US" b="1" dirty="0" err="1">
                <a:latin typeface="Calibri" panose="020F0502020204030204" pitchFamily="34" charset="0"/>
                <a:cs typeface="Calibri" panose="020F0502020204030204" pitchFamily="34" charset="0"/>
              </a:rPr>
              <a:t>Ensembl</a:t>
            </a:r>
            <a:r>
              <a:rPr lang="en-US" b="1" dirty="0">
                <a:latin typeface="Calibri" panose="020F0502020204030204" pitchFamily="34" charset="0"/>
                <a:cs typeface="Calibri" panose="020F0502020204030204" pitchFamily="34" charset="0"/>
              </a:rPr>
              <a:t> genome database project </a:t>
            </a:r>
            <a:r>
              <a:rPr lang="en-US" dirty="0">
                <a:latin typeface="Calibri" panose="020F0502020204030204" pitchFamily="34" charset="0"/>
                <a:cs typeface="Calibri" panose="020F0502020204030204" pitchFamily="34" charset="0"/>
              </a:rPr>
              <a:t>is a project at the European Bioinformatics Institute.</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dirty="0" err="1">
                <a:latin typeface="Calibri" panose="020F0502020204030204" pitchFamily="34" charset="0"/>
                <a:cs typeface="Calibri" panose="020F0502020204030204" pitchFamily="34" charset="0"/>
              </a:rPr>
              <a:t>Ensembl</a:t>
            </a:r>
            <a:r>
              <a:rPr lang="en-US" dirty="0">
                <a:latin typeface="Calibri" panose="020F0502020204030204" pitchFamily="34" charset="0"/>
                <a:cs typeface="Calibri" panose="020F0502020204030204" pitchFamily="34" charset="0"/>
              </a:rPr>
              <a:t> is a well-known genome browsers for the retrieval of genomic information.</a:t>
            </a:r>
          </a:p>
        </p:txBody>
      </p:sp>
      <p:sp>
        <p:nvSpPr>
          <p:cNvPr id="4" name="Slide Number Placeholder 3">
            <a:extLst>
              <a:ext uri="{FF2B5EF4-FFF2-40B4-BE49-F238E27FC236}">
                <a16:creationId xmlns:a16="http://schemas.microsoft.com/office/drawing/2014/main" id="{3043FC1B-C8EA-1059-1A70-B780770946CE}"/>
              </a:ext>
            </a:extLst>
          </p:cNvPr>
          <p:cNvSpPr>
            <a:spLocks noGrp="1"/>
          </p:cNvSpPr>
          <p:nvPr>
            <p:ph type="sldNum" sz="quarter" idx="12"/>
          </p:nvPr>
        </p:nvSpPr>
        <p:spPr/>
        <p:txBody>
          <a:bodyPr/>
          <a:lstStyle/>
          <a:p>
            <a:fld id="{96F592FA-1326-C146-9841-60E4C45BB5E0}" type="slidenum">
              <a:rPr lang="en-US" smtClean="0"/>
              <a:t>26</a:t>
            </a:fld>
            <a:endParaRPr lang="en-US"/>
          </a:p>
        </p:txBody>
      </p:sp>
    </p:spTree>
    <p:extLst>
      <p:ext uri="{BB962C8B-B14F-4D97-AF65-F5344CB8AC3E}">
        <p14:creationId xmlns:p14="http://schemas.microsoft.com/office/powerpoint/2010/main" val="3686748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97471-52F1-F58A-38DA-3FBB417A6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33790D-4D22-A85A-F71B-D7CB20D64DFB}"/>
              </a:ext>
            </a:extLst>
          </p:cNvPr>
          <p:cNvSpPr>
            <a:spLocks noGrp="1"/>
          </p:cNvSpPr>
          <p:nvPr>
            <p:ph type="title"/>
          </p:nvPr>
        </p:nvSpPr>
        <p:spPr>
          <a:xfrm>
            <a:off x="838200" y="365126"/>
            <a:ext cx="10515600" cy="769408"/>
          </a:xfrm>
        </p:spPr>
        <p:txBody>
          <a:bodyPr/>
          <a:lstStyle/>
          <a:p>
            <a:pPr algn="ctr"/>
            <a:r>
              <a:rPr lang="en-US" dirty="0" err="1"/>
              <a:t>Ensembl</a:t>
            </a:r>
            <a:r>
              <a:rPr lang="en-US" dirty="0"/>
              <a:t> ftp</a:t>
            </a:r>
          </a:p>
        </p:txBody>
      </p:sp>
      <p:sp>
        <p:nvSpPr>
          <p:cNvPr id="3" name="Content Placeholder 2">
            <a:extLst>
              <a:ext uri="{FF2B5EF4-FFF2-40B4-BE49-F238E27FC236}">
                <a16:creationId xmlns:a16="http://schemas.microsoft.com/office/drawing/2014/main" id="{BF7CB36E-E929-BBAD-0848-8E5D06313EA5}"/>
              </a:ext>
            </a:extLst>
          </p:cNvPr>
          <p:cNvSpPr>
            <a:spLocks noGrp="1"/>
          </p:cNvSpPr>
          <p:nvPr>
            <p:ph idx="1"/>
          </p:nvPr>
        </p:nvSpPr>
        <p:spPr>
          <a:xfrm>
            <a:off x="1862667" y="3013501"/>
            <a:ext cx="8559800" cy="830997"/>
          </a:xfrm>
        </p:spPr>
        <p:txBody>
          <a:bodyPr anchor="ctr">
            <a:normAutofit fontScale="92500" lnSpcReduction="20000"/>
          </a:bodyPr>
          <a:lstStyle/>
          <a:p>
            <a:pPr marL="0" indent="0">
              <a:buNone/>
            </a:pPr>
            <a:r>
              <a:rPr lang="en-US" dirty="0">
                <a:latin typeface="Calibri" panose="020F0502020204030204" pitchFamily="34" charset="0"/>
                <a:cs typeface="Calibri" panose="020F0502020204030204" pitchFamily="34" charset="0"/>
              </a:rPr>
              <a:t>ftp links for many other species:</a:t>
            </a:r>
          </a:p>
          <a:p>
            <a:pPr marL="0" indent="0">
              <a:buNone/>
            </a:pPr>
            <a:r>
              <a:rPr lang="en-US" dirty="0">
                <a:latin typeface="Calibri" panose="020F0502020204030204" pitchFamily="34" charset="0"/>
                <a:cs typeface="Calibri" panose="020F0502020204030204" pitchFamily="34" charset="0"/>
                <a:hlinkClick r:id="rId3"/>
              </a:rPr>
              <a:t>https://ftp.ensemblgenomes.ebi.ac.uk/pub/</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F27A915F-DFCF-C65F-2295-C735599E4C2D}"/>
              </a:ext>
            </a:extLst>
          </p:cNvPr>
          <p:cNvSpPr txBox="1"/>
          <p:nvPr/>
        </p:nvSpPr>
        <p:spPr>
          <a:xfrm>
            <a:off x="1862667" y="1540931"/>
            <a:ext cx="6804940" cy="830997"/>
          </a:xfrm>
          <a:prstGeom prst="rect">
            <a:avLst/>
          </a:prstGeom>
          <a:noFill/>
        </p:spPr>
        <p:txBody>
          <a:bodyPr wrap="none" rtlCol="0">
            <a:spAutoFit/>
          </a:bodyPr>
          <a:lstStyle/>
          <a:p>
            <a:r>
              <a:rPr lang="en-US" sz="2400" dirty="0">
                <a:latin typeface="Calibri" panose="020F0502020204030204" pitchFamily="34" charset="0"/>
                <a:cs typeface="Calibri" panose="020F0502020204030204" pitchFamily="34" charset="0"/>
              </a:rPr>
              <a:t>Human reference genome</a:t>
            </a:r>
          </a:p>
          <a:p>
            <a:r>
              <a:rPr lang="en-US" sz="2400" dirty="0">
                <a:latin typeface="Calibri" panose="020F0502020204030204" pitchFamily="34" charset="0"/>
                <a:cs typeface="Calibri" panose="020F0502020204030204" pitchFamily="34" charset="0"/>
                <a:hlinkClick r:id="rId4"/>
              </a:rPr>
              <a:t>https://www.ensembl.org/Homo_sapiens/Info/Index</a:t>
            </a:r>
            <a:endParaRPr lang="en-US" sz="24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D7027C11-A62E-173E-233A-B536B633E596}"/>
              </a:ext>
            </a:extLst>
          </p:cNvPr>
          <p:cNvSpPr txBox="1"/>
          <p:nvPr/>
        </p:nvSpPr>
        <p:spPr>
          <a:xfrm>
            <a:off x="2478473" y="4075037"/>
            <a:ext cx="6096000" cy="1569660"/>
          </a:xfrm>
          <a:prstGeom prst="rect">
            <a:avLst/>
          </a:prstGeom>
          <a:noFill/>
        </p:spPr>
        <p:txBody>
          <a:bodyPr wrap="square">
            <a:spAutoFit/>
          </a:bodyPr>
          <a:lstStyle/>
          <a:p>
            <a:pPr algn="l"/>
            <a:r>
              <a:rPr lang="en-US" sz="2400" b="0" i="0" u="none" strike="noStrike" dirty="0">
                <a:solidFill>
                  <a:srgbClr val="4183C4"/>
                </a:solidFill>
                <a:effectLst/>
                <a:latin typeface="Open Sans" panose="020F0502020204030204" pitchFamily="34" charset="0"/>
                <a:hlinkClick r:id="rId5"/>
              </a:rPr>
              <a:t>bacteria/</a:t>
            </a:r>
            <a:endParaRPr lang="en-US" sz="2400" b="0" i="0" u="none" strike="noStrike" dirty="0">
              <a:solidFill>
                <a:srgbClr val="333333"/>
              </a:solidFill>
              <a:effectLst/>
              <a:latin typeface="Open Sans" panose="020F0502020204030204" pitchFamily="34" charset="0"/>
            </a:endParaRPr>
          </a:p>
          <a:p>
            <a:pPr algn="l"/>
            <a:r>
              <a:rPr lang="en-US" sz="2400" b="0" i="0" u="none" strike="noStrike" dirty="0">
                <a:solidFill>
                  <a:srgbClr val="4183C4"/>
                </a:solidFill>
                <a:effectLst/>
                <a:latin typeface="Open Sans" panose="020B0606030504020204" pitchFamily="34" charset="0"/>
                <a:hlinkClick r:id="rId6"/>
              </a:rPr>
              <a:t>fungi/</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7"/>
              </a:rPr>
              <a:t>metazoa/</a:t>
            </a:r>
            <a:endParaRPr lang="en-US" sz="2400" b="0" i="0" u="none" strike="noStrike" dirty="0">
              <a:solidFill>
                <a:srgbClr val="333333"/>
              </a:solidFill>
              <a:effectLst/>
              <a:latin typeface="Open Sans" panose="020B0606030504020204" pitchFamily="34" charset="0"/>
            </a:endParaRPr>
          </a:p>
          <a:p>
            <a:pPr algn="l"/>
            <a:r>
              <a:rPr lang="en-US" sz="2400" b="0" i="0" u="none" strike="noStrike" dirty="0">
                <a:solidFill>
                  <a:srgbClr val="4183C4"/>
                </a:solidFill>
                <a:effectLst/>
                <a:latin typeface="Open Sans" panose="020B0606030504020204" pitchFamily="34" charset="0"/>
                <a:hlinkClick r:id="rId8"/>
              </a:rPr>
              <a:t>plants/</a:t>
            </a:r>
            <a:endParaRPr lang="en-US" sz="2400" b="0" i="0" u="none" strike="noStrike" dirty="0">
              <a:solidFill>
                <a:srgbClr val="333333"/>
              </a:solidFill>
              <a:effectLst/>
              <a:latin typeface="Open Sans" panose="020B0606030504020204" pitchFamily="34" charset="0"/>
            </a:endParaRPr>
          </a:p>
        </p:txBody>
      </p:sp>
      <p:sp>
        <p:nvSpPr>
          <p:cNvPr id="4" name="Slide Number Placeholder 3">
            <a:extLst>
              <a:ext uri="{FF2B5EF4-FFF2-40B4-BE49-F238E27FC236}">
                <a16:creationId xmlns:a16="http://schemas.microsoft.com/office/drawing/2014/main" id="{642D5CC4-1C44-2BD6-5EAA-595FC2C3853D}"/>
              </a:ext>
            </a:extLst>
          </p:cNvPr>
          <p:cNvSpPr>
            <a:spLocks noGrp="1"/>
          </p:cNvSpPr>
          <p:nvPr>
            <p:ph type="sldNum" sz="quarter" idx="12"/>
          </p:nvPr>
        </p:nvSpPr>
        <p:spPr/>
        <p:txBody>
          <a:bodyPr/>
          <a:lstStyle/>
          <a:p>
            <a:fld id="{96F592FA-1326-C146-9841-60E4C45BB5E0}" type="slidenum">
              <a:rPr lang="en-US" smtClean="0"/>
              <a:t>27</a:t>
            </a:fld>
            <a:endParaRPr lang="en-US"/>
          </a:p>
        </p:txBody>
      </p:sp>
    </p:spTree>
    <p:extLst>
      <p:ext uri="{BB962C8B-B14F-4D97-AF65-F5344CB8AC3E}">
        <p14:creationId xmlns:p14="http://schemas.microsoft.com/office/powerpoint/2010/main" val="1332522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F9057-D44F-9098-9ED4-DF3D438BA2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522D7F-7CD9-2EB4-7E8A-0EA840FD3F90}"/>
              </a:ext>
            </a:extLst>
          </p:cNvPr>
          <p:cNvSpPr>
            <a:spLocks noGrp="1"/>
          </p:cNvSpPr>
          <p:nvPr>
            <p:ph type="title"/>
          </p:nvPr>
        </p:nvSpPr>
        <p:spPr>
          <a:xfrm>
            <a:off x="838200" y="365126"/>
            <a:ext cx="10515600" cy="769408"/>
          </a:xfrm>
        </p:spPr>
        <p:txBody>
          <a:bodyPr/>
          <a:lstStyle/>
          <a:p>
            <a:pPr algn="ctr"/>
            <a:r>
              <a:rPr lang="en-US" dirty="0"/>
              <a:t>An example using </a:t>
            </a:r>
            <a:r>
              <a:rPr lang="en-US" dirty="0" err="1"/>
              <a:t>Ensembl</a:t>
            </a:r>
            <a:r>
              <a:rPr lang="en-US" dirty="0"/>
              <a:t> data</a:t>
            </a:r>
          </a:p>
        </p:txBody>
      </p:sp>
      <p:sp>
        <p:nvSpPr>
          <p:cNvPr id="8" name="TextBox 7">
            <a:extLst>
              <a:ext uri="{FF2B5EF4-FFF2-40B4-BE49-F238E27FC236}">
                <a16:creationId xmlns:a16="http://schemas.microsoft.com/office/drawing/2014/main" id="{ADCA6F6D-9469-9B3D-B356-EC77CCC9C559}"/>
              </a:ext>
            </a:extLst>
          </p:cNvPr>
          <p:cNvSpPr txBox="1"/>
          <p:nvPr/>
        </p:nvSpPr>
        <p:spPr>
          <a:xfrm>
            <a:off x="1623340" y="1651004"/>
            <a:ext cx="1983460"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3"/>
              </a:rPr>
              <a:t>plants/</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4115C6A5-FC01-0DB9-A97E-3E5A0FDC5C69}"/>
              </a:ext>
            </a:extLst>
          </p:cNvPr>
          <p:cNvSpPr txBox="1"/>
          <p:nvPr/>
        </p:nvSpPr>
        <p:spPr>
          <a:xfrm>
            <a:off x="2269067" y="2278070"/>
            <a:ext cx="1983460"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4"/>
              </a:rPr>
              <a:t>current/</a:t>
            </a:r>
            <a:endParaRPr lang="en-US" sz="28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4E2E36E5-9C3A-3D30-C1B6-9892DC0EFAA7}"/>
              </a:ext>
            </a:extLst>
          </p:cNvPr>
          <p:cNvSpPr txBox="1"/>
          <p:nvPr/>
        </p:nvSpPr>
        <p:spPr>
          <a:xfrm>
            <a:off x="3513667" y="3532201"/>
            <a:ext cx="2116666" cy="523220"/>
          </a:xfrm>
          <a:prstGeom prst="rect">
            <a:avLst/>
          </a:prstGeom>
          <a:noFill/>
        </p:spPr>
        <p:txBody>
          <a:bodyPr wrap="square">
            <a:spAutoFit/>
          </a:bodyPr>
          <a:lstStyle/>
          <a:p>
            <a:r>
              <a:rPr lang="en-US" sz="2800" b="0" i="0" dirty="0">
                <a:effectLst/>
                <a:latin typeface="Calibri" panose="020F0502020204030204" pitchFamily="34" charset="0"/>
                <a:cs typeface="Calibri" panose="020F0502020204030204" pitchFamily="34" charset="0"/>
                <a:hlinkClick r:id="rId5"/>
              </a:rPr>
              <a:t>zea_mays/</a:t>
            </a:r>
            <a:endParaRPr lang="en-US" sz="2800" dirty="0">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3FED878-55B8-5BC8-A188-508022B95D62}"/>
              </a:ext>
            </a:extLst>
          </p:cNvPr>
          <p:cNvSpPr txBox="1"/>
          <p:nvPr/>
        </p:nvSpPr>
        <p:spPr>
          <a:xfrm>
            <a:off x="3145506" y="2905136"/>
            <a:ext cx="102207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6"/>
              </a:rPr>
              <a:t>fasta/</a:t>
            </a:r>
            <a:endParaRPr lang="en-US" sz="2800" dirty="0">
              <a:latin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28558F57-279F-F64A-1643-78523BD0DCE2}"/>
              </a:ext>
            </a:extLst>
          </p:cNvPr>
          <p:cNvSpPr txBox="1"/>
          <p:nvPr/>
        </p:nvSpPr>
        <p:spPr>
          <a:xfrm>
            <a:off x="3970865" y="4160677"/>
            <a:ext cx="1312333" cy="1815882"/>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7"/>
              </a:rPr>
              <a:t>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8"/>
              </a:rPr>
              <a:t>cdna/</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9"/>
              </a:rPr>
              <a:t>cds/</a:t>
            </a:r>
            <a:endParaRPr lang="en-US" sz="2800" b="0" i="0" u="none" strike="noStrike" dirty="0">
              <a:solidFill>
                <a:srgbClr val="333333"/>
              </a:solidFill>
              <a:effectLst/>
              <a:latin typeface="Calibri" panose="020F0502020204030204" pitchFamily="34" charset="0"/>
              <a:cs typeface="Calibri" panose="020F0502020204030204" pitchFamily="34" charset="0"/>
            </a:endParaRPr>
          </a:p>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0"/>
              </a:rPr>
              <a:t>pep/</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5C9850BC-8E9F-B1D6-1DD5-527D9FAF0BE7}"/>
              </a:ext>
            </a:extLst>
          </p:cNvPr>
          <p:cNvSpPr txBox="1"/>
          <p:nvPr/>
        </p:nvSpPr>
        <p:spPr>
          <a:xfrm>
            <a:off x="4978398" y="4160677"/>
            <a:ext cx="3301930" cy="1815882"/>
          </a:xfrm>
          <a:prstGeom prst="rect">
            <a:avLst/>
          </a:prstGeom>
          <a:noFill/>
        </p:spPr>
        <p:txBody>
          <a:bodyPr wrap="none" rtlCol="0">
            <a:spAutoFit/>
          </a:bodyPr>
          <a:lstStyle/>
          <a:p>
            <a:r>
              <a:rPr lang="en-US" sz="2800" dirty="0"/>
              <a:t>: Genomic DNA</a:t>
            </a:r>
          </a:p>
          <a:p>
            <a:r>
              <a:rPr lang="en-US" sz="2800" dirty="0"/>
              <a:t>: cDNA – transcripts</a:t>
            </a:r>
          </a:p>
          <a:p>
            <a:r>
              <a:rPr lang="en-US" sz="2800" dirty="0"/>
              <a:t>: Coding sequences</a:t>
            </a:r>
          </a:p>
          <a:p>
            <a:r>
              <a:rPr lang="en-US" sz="2800" dirty="0"/>
              <a:t>: Protein sequences</a:t>
            </a:r>
          </a:p>
        </p:txBody>
      </p:sp>
      <p:sp>
        <p:nvSpPr>
          <p:cNvPr id="17" name="TextBox 16">
            <a:extLst>
              <a:ext uri="{FF2B5EF4-FFF2-40B4-BE49-F238E27FC236}">
                <a16:creationId xmlns:a16="http://schemas.microsoft.com/office/drawing/2014/main" id="{3D0C6252-7E81-8775-28DE-D74453D7A9E0}"/>
              </a:ext>
            </a:extLst>
          </p:cNvPr>
          <p:cNvSpPr txBox="1"/>
          <p:nvPr/>
        </p:nvSpPr>
        <p:spPr>
          <a:xfrm>
            <a:off x="6214532" y="2905136"/>
            <a:ext cx="2633134" cy="523220"/>
          </a:xfrm>
          <a:prstGeom prst="rect">
            <a:avLst/>
          </a:prstGeom>
          <a:noFill/>
        </p:spPr>
        <p:txBody>
          <a:bodyPr wrap="square">
            <a:spAutoFit/>
          </a:bodyPr>
          <a:lstStyle/>
          <a:p>
            <a:pPr algn="l"/>
            <a:r>
              <a:rPr lang="en-US" sz="2800" b="0" i="0" u="none" strike="noStrike" dirty="0">
                <a:solidFill>
                  <a:srgbClr val="4183C4"/>
                </a:solidFill>
                <a:effectLst/>
                <a:latin typeface="Calibri" panose="020F0502020204030204" pitchFamily="34" charset="0"/>
                <a:cs typeface="Calibri" panose="020F0502020204030204" pitchFamily="34" charset="0"/>
                <a:hlinkClick r:id="rId11"/>
              </a:rPr>
              <a:t>gff3/</a:t>
            </a:r>
            <a:r>
              <a:rPr lang="en-US" sz="2800" b="0" i="0" u="none" strike="noStrike" dirty="0">
                <a:solidFill>
                  <a:srgbClr val="4183C4"/>
                </a:solidFill>
                <a:effectLst/>
                <a:latin typeface="Calibri" panose="020F0502020204030204" pitchFamily="34" charset="0"/>
                <a:cs typeface="Calibri" panose="020F0502020204030204" pitchFamily="34" charset="0"/>
              </a:rPr>
              <a:t>		</a:t>
            </a:r>
            <a:r>
              <a:rPr lang="en-US" sz="2800" b="0" i="0" u="none" strike="noStrike" dirty="0">
                <a:solidFill>
                  <a:srgbClr val="4183C4"/>
                </a:solidFill>
                <a:effectLst/>
                <a:latin typeface="Calibri" panose="020F0502020204030204" pitchFamily="34" charset="0"/>
                <a:cs typeface="Calibri" panose="020F0502020204030204" pitchFamily="34" charset="0"/>
                <a:hlinkClick r:id="rId12"/>
              </a:rPr>
              <a:t>gtf/</a:t>
            </a:r>
            <a:endParaRPr lang="en-US" sz="2800" b="0" i="0" u="none" strike="noStrike" dirty="0">
              <a:solidFill>
                <a:srgbClr val="333333"/>
              </a:solidFill>
              <a:effectLst/>
              <a:latin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782F01F8-FD4E-F1FC-AE4C-EE4C25BC1B85}"/>
              </a:ext>
            </a:extLst>
          </p:cNvPr>
          <p:cNvSpPr>
            <a:spLocks noGrp="1"/>
          </p:cNvSpPr>
          <p:nvPr>
            <p:ph type="sldNum" sz="quarter" idx="12"/>
          </p:nvPr>
        </p:nvSpPr>
        <p:spPr/>
        <p:txBody>
          <a:bodyPr/>
          <a:lstStyle/>
          <a:p>
            <a:fld id="{96F592FA-1326-C146-9841-60E4C45BB5E0}" type="slidenum">
              <a:rPr lang="en-US" smtClean="0"/>
              <a:t>28</a:t>
            </a:fld>
            <a:endParaRPr lang="en-US"/>
          </a:p>
        </p:txBody>
      </p:sp>
    </p:spTree>
    <p:extLst>
      <p:ext uri="{BB962C8B-B14F-4D97-AF65-F5344CB8AC3E}">
        <p14:creationId xmlns:p14="http://schemas.microsoft.com/office/powerpoint/2010/main" val="3369459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FF9D6-BED8-8C84-A16C-3693A3A5F1E2}"/>
              </a:ext>
            </a:extLst>
          </p:cNvPr>
          <p:cNvSpPr>
            <a:spLocks noGrp="1"/>
          </p:cNvSpPr>
          <p:nvPr>
            <p:ph type="title"/>
          </p:nvPr>
        </p:nvSpPr>
        <p:spPr/>
        <p:txBody>
          <a:bodyPr/>
          <a:lstStyle/>
          <a:p>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DC68E85C-6450-4CD7-1E8B-263FE902F989}"/>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AC7E8011-3B74-AA68-9B00-178317944659}"/>
              </a:ext>
            </a:extLst>
          </p:cNvPr>
          <p:cNvSpPr>
            <a:spLocks noGrp="1"/>
          </p:cNvSpPr>
          <p:nvPr>
            <p:ph type="sldNum" sz="quarter" idx="12"/>
          </p:nvPr>
        </p:nvSpPr>
        <p:spPr/>
        <p:txBody>
          <a:bodyPr/>
          <a:lstStyle/>
          <a:p>
            <a:fld id="{96F592FA-1326-C146-9841-60E4C45BB5E0}" type="slidenum">
              <a:rPr lang="en-US" smtClean="0"/>
              <a:t>29</a:t>
            </a:fld>
            <a:endParaRPr lang="en-US"/>
          </a:p>
        </p:txBody>
      </p:sp>
    </p:spTree>
    <p:extLst>
      <p:ext uri="{BB962C8B-B14F-4D97-AF65-F5344CB8AC3E}">
        <p14:creationId xmlns:p14="http://schemas.microsoft.com/office/powerpoint/2010/main" val="1698972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199" y="249293"/>
            <a:ext cx="10515600" cy="757872"/>
          </a:xfrm>
        </p:spPr>
        <p:txBody>
          <a:bodyPr>
            <a:normAutofit/>
          </a:bodyPr>
          <a:lstStyle/>
          <a:p>
            <a:pPr algn="ctr"/>
            <a:r>
              <a:rPr lang="en-US" sz="4267" dirty="0" err="1"/>
              <a:t>BEDtools</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978825" y="1010987"/>
            <a:ext cx="10725496" cy="5597720"/>
          </a:xfrm>
        </p:spPr>
        <p:txBody>
          <a:bodyPr>
            <a:noAutofit/>
          </a:bodyPr>
          <a:lstStyle/>
          <a:p>
            <a:pPr marL="0" indent="0">
              <a:spcBef>
                <a:spcPts val="200"/>
              </a:spcBef>
              <a:buNone/>
            </a:pPr>
            <a:r>
              <a:rPr lang="en-US" sz="1867" b="1" dirty="0">
                <a:latin typeface="Courier" pitchFamily="2" charset="0"/>
              </a:rPr>
              <a:t>intersect   Find overlapping intervals in various ways.</a:t>
            </a:r>
          </a:p>
          <a:p>
            <a:pPr marL="0" indent="0">
              <a:spcBef>
                <a:spcPts val="200"/>
              </a:spcBef>
              <a:buNone/>
            </a:pPr>
            <a:r>
              <a:rPr lang="en-US" sz="1867" dirty="0">
                <a:latin typeface="Courier" pitchFamily="2" charset="0"/>
              </a:rPr>
              <a:t>window      Find overlapping intervals within a window</a:t>
            </a:r>
          </a:p>
          <a:p>
            <a:pPr marL="0" indent="0">
              <a:spcBef>
                <a:spcPts val="200"/>
              </a:spcBef>
              <a:buNone/>
            </a:pPr>
            <a:r>
              <a:rPr lang="en-US" sz="1867" b="1" dirty="0">
                <a:latin typeface="Courier" pitchFamily="2" charset="0"/>
              </a:rPr>
              <a:t>closest     Find the closest, potentially non-overlapping interval.</a:t>
            </a:r>
          </a:p>
          <a:p>
            <a:pPr marL="0" indent="0">
              <a:spcBef>
                <a:spcPts val="200"/>
              </a:spcBef>
              <a:buNone/>
            </a:pPr>
            <a:r>
              <a:rPr lang="en-US" sz="1867" dirty="0">
                <a:latin typeface="Courier" pitchFamily="2" charset="0"/>
              </a:rPr>
              <a:t>coverage    Compute the coverage over defined intervals.</a:t>
            </a:r>
          </a:p>
          <a:p>
            <a:pPr marL="0" indent="0">
              <a:spcBef>
                <a:spcPts val="200"/>
              </a:spcBef>
              <a:buNone/>
            </a:pPr>
            <a:r>
              <a:rPr lang="en-US" sz="1867" dirty="0">
                <a:latin typeface="Courier" pitchFamily="2" charset="0"/>
              </a:rPr>
              <a:t>map         Apply a function to a column</a:t>
            </a:r>
          </a:p>
          <a:p>
            <a:pPr marL="0" indent="0">
              <a:spcBef>
                <a:spcPts val="200"/>
              </a:spcBef>
              <a:buNone/>
            </a:pPr>
            <a:r>
              <a:rPr lang="en-US" sz="1867" dirty="0" err="1">
                <a:latin typeface="Courier" pitchFamily="2" charset="0"/>
              </a:rPr>
              <a:t>genomecov</a:t>
            </a:r>
            <a:r>
              <a:rPr lang="en-US" sz="1867" dirty="0">
                <a:latin typeface="Courier" pitchFamily="2" charset="0"/>
              </a:rPr>
              <a:t>   Compute the coverage over an entire genome.</a:t>
            </a:r>
          </a:p>
          <a:p>
            <a:pPr marL="0" indent="0">
              <a:spcBef>
                <a:spcPts val="200"/>
              </a:spcBef>
              <a:buNone/>
            </a:pPr>
            <a:r>
              <a:rPr lang="en-US" sz="1867" dirty="0">
                <a:latin typeface="Courier" pitchFamily="2" charset="0"/>
              </a:rPr>
              <a:t>merge       Combine overlapping/nearby intervals</a:t>
            </a:r>
          </a:p>
          <a:p>
            <a:pPr marL="0" indent="0">
              <a:spcBef>
                <a:spcPts val="200"/>
              </a:spcBef>
              <a:buNone/>
            </a:pPr>
            <a:r>
              <a:rPr lang="en-US" sz="1867" dirty="0">
                <a:latin typeface="Courier" pitchFamily="2" charset="0"/>
              </a:rPr>
              <a:t>cluster     Cluster (but don't merge) overlapping/nearby intervals.</a:t>
            </a:r>
          </a:p>
          <a:p>
            <a:pPr marL="0" indent="0">
              <a:spcBef>
                <a:spcPts val="200"/>
              </a:spcBef>
              <a:buNone/>
            </a:pPr>
            <a:r>
              <a:rPr lang="en-US" sz="1867" dirty="0">
                <a:latin typeface="Courier" pitchFamily="2" charset="0"/>
              </a:rPr>
              <a:t>complement  Extract intervals _not_ represented by an interval file.</a:t>
            </a:r>
          </a:p>
          <a:p>
            <a:pPr marL="0" indent="0">
              <a:spcBef>
                <a:spcPts val="200"/>
              </a:spcBef>
              <a:buNone/>
            </a:pPr>
            <a:r>
              <a:rPr lang="en-US" sz="1867" dirty="0">
                <a:latin typeface="Courier" pitchFamily="2" charset="0"/>
              </a:rPr>
              <a:t>shift       Adjust the position of intervals.</a:t>
            </a:r>
          </a:p>
          <a:p>
            <a:pPr marL="0" indent="0">
              <a:spcBef>
                <a:spcPts val="200"/>
              </a:spcBef>
              <a:buNone/>
            </a:pPr>
            <a:r>
              <a:rPr lang="en-US" sz="1867" dirty="0">
                <a:latin typeface="Courier" pitchFamily="2" charset="0"/>
              </a:rPr>
              <a:t>subtract    Remove intervals based on overlaps b/w two files.</a:t>
            </a:r>
          </a:p>
          <a:p>
            <a:pPr marL="0" indent="0">
              <a:spcBef>
                <a:spcPts val="200"/>
              </a:spcBef>
              <a:buNone/>
            </a:pPr>
            <a:r>
              <a:rPr lang="en-US" sz="1867" dirty="0">
                <a:latin typeface="Courier" pitchFamily="2" charset="0"/>
              </a:rPr>
              <a:t>slop        Adjust the size of intervals.</a:t>
            </a:r>
          </a:p>
          <a:p>
            <a:pPr marL="0" indent="0">
              <a:spcBef>
                <a:spcPts val="200"/>
              </a:spcBef>
              <a:buNone/>
            </a:pPr>
            <a:r>
              <a:rPr lang="en-US" sz="1867" b="1" dirty="0">
                <a:latin typeface="Courier" pitchFamily="2" charset="0"/>
              </a:rPr>
              <a:t>flank       Create new intervals from flanks of existing intervals.</a:t>
            </a:r>
          </a:p>
          <a:p>
            <a:pPr marL="0" indent="0">
              <a:spcBef>
                <a:spcPts val="200"/>
              </a:spcBef>
              <a:buNone/>
            </a:pPr>
            <a:r>
              <a:rPr lang="en-US" sz="1867" dirty="0">
                <a:latin typeface="Courier" pitchFamily="2" charset="0"/>
              </a:rPr>
              <a:t>sort        Order the intervals in a file.</a:t>
            </a:r>
          </a:p>
          <a:p>
            <a:pPr marL="0" indent="0">
              <a:spcBef>
                <a:spcPts val="200"/>
              </a:spcBef>
              <a:buNone/>
            </a:pPr>
            <a:r>
              <a:rPr lang="en-US" sz="1867" dirty="0">
                <a:latin typeface="Courier" pitchFamily="2" charset="0"/>
              </a:rPr>
              <a:t>random      Generate random intervals in a genome.</a:t>
            </a:r>
          </a:p>
          <a:p>
            <a:pPr marL="0" indent="0">
              <a:spcBef>
                <a:spcPts val="200"/>
              </a:spcBef>
              <a:buNone/>
            </a:pPr>
            <a:r>
              <a:rPr lang="en-US" sz="1867" dirty="0">
                <a:latin typeface="Courier" pitchFamily="2" charset="0"/>
              </a:rPr>
              <a:t>shuffle     Randomly redistribute intervals in a genome.</a:t>
            </a:r>
          </a:p>
          <a:p>
            <a:pPr marL="0" indent="0">
              <a:spcBef>
                <a:spcPts val="200"/>
              </a:spcBef>
              <a:buNone/>
            </a:pPr>
            <a:r>
              <a:rPr lang="en-US" sz="1867" dirty="0">
                <a:latin typeface="Courier" pitchFamily="2" charset="0"/>
              </a:rPr>
              <a:t>sample      Sample random records from file using reservoir sampling.</a:t>
            </a:r>
          </a:p>
          <a:p>
            <a:pPr marL="0" indent="0">
              <a:spcBef>
                <a:spcPts val="200"/>
              </a:spcBef>
              <a:buNone/>
            </a:pPr>
            <a:r>
              <a:rPr lang="en-US" sz="1867" dirty="0">
                <a:latin typeface="Courier" pitchFamily="2" charset="0"/>
              </a:rPr>
              <a:t>spacing     Report the gap lengths between intervals in a file.</a:t>
            </a:r>
          </a:p>
          <a:p>
            <a:pPr marL="0" indent="0">
              <a:spcBef>
                <a:spcPts val="200"/>
              </a:spcBef>
              <a:buNone/>
            </a:pPr>
            <a:r>
              <a:rPr lang="en-US" sz="1867" dirty="0">
                <a:latin typeface="Courier" pitchFamily="2" charset="0"/>
              </a:rPr>
              <a:t>annotate    Annotate coverage of features from multiple files.</a:t>
            </a:r>
          </a:p>
        </p:txBody>
      </p:sp>
      <p:sp>
        <p:nvSpPr>
          <p:cNvPr id="4" name="TextBox 3">
            <a:extLst>
              <a:ext uri="{FF2B5EF4-FFF2-40B4-BE49-F238E27FC236}">
                <a16:creationId xmlns:a16="http://schemas.microsoft.com/office/drawing/2014/main" id="{DD2644C7-A9D7-05CF-03A8-67B53DB20F8B}"/>
              </a:ext>
            </a:extLst>
          </p:cNvPr>
          <p:cNvSpPr txBox="1"/>
          <p:nvPr/>
        </p:nvSpPr>
        <p:spPr>
          <a:xfrm>
            <a:off x="243280" y="297169"/>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E05CC443-5158-7338-802C-138E85559180}"/>
              </a:ext>
            </a:extLst>
          </p:cNvPr>
          <p:cNvSpPr>
            <a:spLocks noGrp="1"/>
          </p:cNvSpPr>
          <p:nvPr>
            <p:ph type="sldNum" sz="quarter" idx="12"/>
          </p:nvPr>
        </p:nvSpPr>
        <p:spPr/>
        <p:txBody>
          <a:bodyPr/>
          <a:lstStyle/>
          <a:p>
            <a:fld id="{96F592FA-1326-C146-9841-60E4C45BB5E0}" type="slidenum">
              <a:rPr lang="en-US" smtClean="0"/>
              <a:t>3</a:t>
            </a:fld>
            <a:endParaRPr lang="en-US"/>
          </a:p>
        </p:txBody>
      </p:sp>
    </p:spTree>
    <p:extLst>
      <p:ext uri="{BB962C8B-B14F-4D97-AF65-F5344CB8AC3E}">
        <p14:creationId xmlns:p14="http://schemas.microsoft.com/office/powerpoint/2010/main" val="26690942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5D97D-0405-4D41-129F-DA6F0F0538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91E47-8688-46F7-9313-C96E13F47DB9}"/>
              </a:ext>
            </a:extLst>
          </p:cNvPr>
          <p:cNvSpPr>
            <a:spLocks noGrp="1"/>
          </p:cNvSpPr>
          <p:nvPr>
            <p:ph type="title"/>
          </p:nvPr>
        </p:nvSpPr>
        <p:spPr>
          <a:xfrm>
            <a:off x="838200" y="365125"/>
            <a:ext cx="10515600" cy="670461"/>
          </a:xfrm>
        </p:spPr>
        <p:txBody>
          <a:bodyPr>
            <a:normAutofit fontScale="90000"/>
          </a:bodyPr>
          <a:lstStyle/>
          <a:p>
            <a:r>
              <a:rPr lang="en-US" dirty="0">
                <a:latin typeface="Calibri" panose="020F0502020204030204" pitchFamily="34" charset="0"/>
                <a:cs typeface="Calibri" panose="020F0502020204030204" pitchFamily="34" charset="0"/>
              </a:rPr>
              <a:t>Sequence Read Archive</a:t>
            </a:r>
          </a:p>
        </p:txBody>
      </p:sp>
      <p:sp>
        <p:nvSpPr>
          <p:cNvPr id="3" name="Content Placeholder 2">
            <a:extLst>
              <a:ext uri="{FF2B5EF4-FFF2-40B4-BE49-F238E27FC236}">
                <a16:creationId xmlns:a16="http://schemas.microsoft.com/office/drawing/2014/main" id="{3772E468-4A44-2EBC-6F76-F2615822F6B9}"/>
              </a:ext>
            </a:extLst>
          </p:cNvPr>
          <p:cNvSpPr>
            <a:spLocks noGrp="1"/>
          </p:cNvSpPr>
          <p:nvPr>
            <p:ph idx="1"/>
          </p:nvPr>
        </p:nvSpPr>
        <p:spPr>
          <a:xfrm>
            <a:off x="838200" y="1142581"/>
            <a:ext cx="10515600" cy="457620"/>
          </a:xfrm>
        </p:spPr>
        <p:txBody>
          <a:bodyPr anchor="ctr">
            <a:normAutofit lnSpcReduction="10000"/>
          </a:bodyPr>
          <a:lstStyle/>
          <a:p>
            <a:pPr marL="0" indent="0">
              <a:buNone/>
            </a:pPr>
            <a:r>
              <a:rPr lang="en-US" dirty="0">
                <a:solidFill>
                  <a:srgbClr val="212121"/>
                </a:solidFill>
                <a:latin typeface="Calibri Light" panose="020F0302020204030204" pitchFamily="34" charset="0"/>
                <a:cs typeface="Calibri Light" panose="020F0302020204030204" pitchFamily="34" charset="0"/>
              </a:rPr>
              <a:t>Sequence Read Archive (SRA) contains reads from NGS studies.</a:t>
            </a:r>
          </a:p>
        </p:txBody>
      </p:sp>
      <p:pic>
        <p:nvPicPr>
          <p:cNvPr id="4" name="Picture 3" descr="anatomy_of_SRA_submission.png">
            <a:extLst>
              <a:ext uri="{FF2B5EF4-FFF2-40B4-BE49-F238E27FC236}">
                <a16:creationId xmlns:a16="http://schemas.microsoft.com/office/drawing/2014/main" id="{846F30D5-7C7E-D189-5528-F67A4320B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2907" y="1749626"/>
            <a:ext cx="6361043" cy="4711134"/>
          </a:xfrm>
          <a:prstGeom prst="rect">
            <a:avLst/>
          </a:prstGeom>
        </p:spPr>
      </p:pic>
      <p:sp>
        <p:nvSpPr>
          <p:cNvPr id="5" name="Slide Number Placeholder 4">
            <a:extLst>
              <a:ext uri="{FF2B5EF4-FFF2-40B4-BE49-F238E27FC236}">
                <a16:creationId xmlns:a16="http://schemas.microsoft.com/office/drawing/2014/main" id="{44AEB234-CECF-E6C0-F03B-BDFD6D78CF2D}"/>
              </a:ext>
            </a:extLst>
          </p:cNvPr>
          <p:cNvSpPr>
            <a:spLocks noGrp="1"/>
          </p:cNvSpPr>
          <p:nvPr>
            <p:ph type="sldNum" sz="quarter" idx="12"/>
          </p:nvPr>
        </p:nvSpPr>
        <p:spPr/>
        <p:txBody>
          <a:bodyPr/>
          <a:lstStyle/>
          <a:p>
            <a:fld id="{96F592FA-1326-C146-9841-60E4C45BB5E0}" type="slidenum">
              <a:rPr lang="en-US" smtClean="0"/>
              <a:t>30</a:t>
            </a:fld>
            <a:endParaRPr lang="en-US"/>
          </a:p>
        </p:txBody>
      </p:sp>
    </p:spTree>
    <p:extLst>
      <p:ext uri="{BB962C8B-B14F-4D97-AF65-F5344CB8AC3E}">
        <p14:creationId xmlns:p14="http://schemas.microsoft.com/office/powerpoint/2010/main" val="41454773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Accessions and sequence data</a:t>
            </a:r>
          </a:p>
        </p:txBody>
      </p:sp>
      <p:sp>
        <p:nvSpPr>
          <p:cNvPr id="3" name="Content Placeholder 2"/>
          <p:cNvSpPr>
            <a:spLocks noGrp="1"/>
          </p:cNvSpPr>
          <p:nvPr>
            <p:ph idx="1"/>
          </p:nvPr>
        </p:nvSpPr>
        <p:spPr>
          <a:xfrm>
            <a:off x="742488" y="1661130"/>
            <a:ext cx="7758045" cy="3791455"/>
          </a:xfrm>
        </p:spPr>
        <p:txBody>
          <a:bodyPr>
            <a:noAutofit/>
          </a:bodyPr>
          <a:lstStyle/>
          <a:p>
            <a:r>
              <a:rPr lang="en-US" sz="2400" b="1" dirty="0">
                <a:latin typeface="Calibri Light" panose="020F0302020204030204" pitchFamily="34" charset="0"/>
                <a:cs typeface="Calibri Light" panose="020F0302020204030204" pitchFamily="34" charset="0"/>
              </a:rPr>
              <a:t>Study</a:t>
            </a:r>
            <a:r>
              <a:rPr lang="en-US" sz="2400" dirty="0">
                <a:latin typeface="Calibri Light" panose="020F0302020204030204" pitchFamily="34" charset="0"/>
                <a:cs typeface="Calibri Light" panose="020F0302020204030204" pitchFamily="34" charset="0"/>
              </a:rPr>
              <a:t> – a set of experiments with an overall goal</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Study accessions – SRP, DRP, or ERP</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Sample</a:t>
            </a:r>
            <a:r>
              <a:rPr lang="en-US" sz="2400" dirty="0">
                <a:latin typeface="Calibri Light" panose="020F0302020204030204" pitchFamily="34" charset="0"/>
                <a:cs typeface="Calibri Light" panose="020F0302020204030204" pitchFamily="34" charset="0"/>
              </a:rPr>
              <a:t> – An experiment targets one or more samples </a:t>
            </a:r>
          </a:p>
          <a:p>
            <a:pPr marL="0" indent="0">
              <a:buNone/>
            </a:pPr>
            <a:r>
              <a:rPr lang="en-US" sz="2400" dirty="0">
                <a:solidFill>
                  <a:schemeClr val="tx2">
                    <a:lumMod val="75000"/>
                  </a:schemeClr>
                </a:solidFill>
                <a:latin typeface="Calibri Light" panose="020F0302020204030204" pitchFamily="34" charset="0"/>
                <a:cs typeface="Calibri Light" panose="020F0302020204030204" pitchFamily="34" charset="0"/>
              </a:rPr>
              <a:t>SRA Sample accessions – SRS, DRS, or ERS</a:t>
            </a:r>
          </a:p>
          <a:p>
            <a:endParaRPr lang="en-US" sz="2400" dirty="0">
              <a:latin typeface="Calibri Light" panose="020F0302020204030204" pitchFamily="34" charset="0"/>
              <a:cs typeface="Calibri Light" panose="020F0302020204030204" pitchFamily="34" charset="0"/>
            </a:endParaRPr>
          </a:p>
          <a:p>
            <a:r>
              <a:rPr lang="en-US" sz="2400" b="1" dirty="0">
                <a:latin typeface="Calibri Light" panose="020F0302020204030204" pitchFamily="34" charset="0"/>
                <a:cs typeface="Calibri Light" panose="020F0302020204030204" pitchFamily="34" charset="0"/>
              </a:rPr>
              <a:t>Run</a:t>
            </a:r>
            <a:r>
              <a:rPr lang="en-US" sz="2400" dirty="0">
                <a:latin typeface="Calibri Light" panose="020F0302020204030204" pitchFamily="34" charset="0"/>
                <a:cs typeface="Calibri Light" panose="020F0302020204030204" pitchFamily="34" charset="0"/>
              </a:rPr>
              <a:t> –the data gathered for a sample or sample bundle</a:t>
            </a:r>
          </a:p>
          <a:p>
            <a:pPr marL="0" indent="0">
              <a:buNone/>
            </a:pPr>
            <a:r>
              <a:rPr lang="en-US" sz="2400" dirty="0">
                <a:solidFill>
                  <a:srgbClr val="17375E"/>
                </a:solidFill>
                <a:latin typeface="Calibri Light" panose="020F0302020204030204" pitchFamily="34" charset="0"/>
                <a:cs typeface="Calibri Light" panose="020F0302020204030204" pitchFamily="34" charset="0"/>
              </a:rPr>
              <a:t>SRA Run accessions – SRR, DRR, or ERR</a:t>
            </a:r>
          </a:p>
        </p:txBody>
      </p:sp>
      <p:sp>
        <p:nvSpPr>
          <p:cNvPr id="4" name="TextBox 3">
            <a:extLst>
              <a:ext uri="{FF2B5EF4-FFF2-40B4-BE49-F238E27FC236}">
                <a16:creationId xmlns:a16="http://schemas.microsoft.com/office/drawing/2014/main" id="{285F30CB-3E56-551A-9798-D896B7D62337}"/>
              </a:ext>
            </a:extLst>
          </p:cNvPr>
          <p:cNvSpPr txBox="1"/>
          <p:nvPr/>
        </p:nvSpPr>
        <p:spPr>
          <a:xfrm>
            <a:off x="8120384" y="1661130"/>
            <a:ext cx="1682512"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BioProject</a:t>
            </a:r>
            <a:endParaRPr lang="en-US" sz="28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833914B-CF8C-8478-AC57-30F48C10E700}"/>
              </a:ext>
            </a:extLst>
          </p:cNvPr>
          <p:cNvSpPr txBox="1"/>
          <p:nvPr/>
        </p:nvSpPr>
        <p:spPr>
          <a:xfrm>
            <a:off x="8120384" y="3023456"/>
            <a:ext cx="1723549" cy="523220"/>
          </a:xfrm>
          <a:prstGeom prst="rect">
            <a:avLst/>
          </a:prstGeom>
          <a:noFill/>
        </p:spPr>
        <p:txBody>
          <a:bodyPr wrap="none" rtlCol="0">
            <a:spAutoFit/>
          </a:bodyPr>
          <a:lstStyle/>
          <a:p>
            <a:r>
              <a:rPr lang="en-US" sz="2800" dirty="0" err="1">
                <a:latin typeface="Calibri" panose="020F0502020204030204" pitchFamily="34" charset="0"/>
                <a:cs typeface="Calibri" panose="020F0502020204030204" pitchFamily="34" charset="0"/>
              </a:rPr>
              <a:t>BioSample</a:t>
            </a:r>
            <a:endParaRPr lang="en-US" sz="28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61F99A2A-828C-2713-3B69-414015B5182A}"/>
              </a:ext>
            </a:extLst>
          </p:cNvPr>
          <p:cNvSpPr txBox="1"/>
          <p:nvPr/>
        </p:nvSpPr>
        <p:spPr>
          <a:xfrm>
            <a:off x="8120384" y="4351868"/>
            <a:ext cx="1480213"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rPr>
              <a:t>SRA data</a:t>
            </a:r>
          </a:p>
        </p:txBody>
      </p:sp>
      <p:sp>
        <p:nvSpPr>
          <p:cNvPr id="7" name="TextBox 6">
            <a:extLst>
              <a:ext uri="{FF2B5EF4-FFF2-40B4-BE49-F238E27FC236}">
                <a16:creationId xmlns:a16="http://schemas.microsoft.com/office/drawing/2014/main" id="{CD9DC3EC-5379-D542-4FC0-335AFE12DE8E}"/>
              </a:ext>
            </a:extLst>
          </p:cNvPr>
          <p:cNvSpPr txBox="1"/>
          <p:nvPr/>
        </p:nvSpPr>
        <p:spPr>
          <a:xfrm>
            <a:off x="4809066" y="5692173"/>
            <a:ext cx="2020105" cy="523220"/>
          </a:xfrm>
          <a:prstGeom prst="rect">
            <a:avLst/>
          </a:prstGeom>
          <a:noFill/>
        </p:spPr>
        <p:txBody>
          <a:bodyPr wrap="none" rtlCol="0">
            <a:spAutoFit/>
          </a:bodyPr>
          <a:lstStyle/>
          <a:p>
            <a:r>
              <a:rPr lang="en-US" sz="2800" dirty="0">
                <a:latin typeface="Calibri" panose="020F0502020204030204" pitchFamily="34" charset="0"/>
                <a:cs typeface="Calibri" panose="020F0502020204030204" pitchFamily="34" charset="0"/>
                <a:hlinkClick r:id="rId3"/>
              </a:rPr>
              <a:t>SRR1238718</a:t>
            </a:r>
            <a:endParaRPr lang="en-US" sz="2800" dirty="0">
              <a:latin typeface="Calibri" panose="020F0502020204030204" pitchFamily="34" charset="0"/>
              <a:cs typeface="Calibri" panose="020F0502020204030204" pitchFamily="34" charset="0"/>
            </a:endParaRPr>
          </a:p>
        </p:txBody>
      </p:sp>
      <p:sp>
        <p:nvSpPr>
          <p:cNvPr id="8" name="Slide Number Placeholder 7">
            <a:extLst>
              <a:ext uri="{FF2B5EF4-FFF2-40B4-BE49-F238E27FC236}">
                <a16:creationId xmlns:a16="http://schemas.microsoft.com/office/drawing/2014/main" id="{7ED4AB8D-D8A1-5E32-ACE0-E6996EE29EF2}"/>
              </a:ext>
            </a:extLst>
          </p:cNvPr>
          <p:cNvSpPr>
            <a:spLocks noGrp="1"/>
          </p:cNvSpPr>
          <p:nvPr>
            <p:ph type="sldNum" sz="quarter" idx="12"/>
          </p:nvPr>
        </p:nvSpPr>
        <p:spPr/>
        <p:txBody>
          <a:bodyPr/>
          <a:lstStyle/>
          <a:p>
            <a:fld id="{96F592FA-1326-C146-9841-60E4C45BB5E0}" type="slidenum">
              <a:rPr lang="en-US" smtClean="0"/>
              <a:t>31</a:t>
            </a:fld>
            <a:endParaRPr lang="en-US"/>
          </a:p>
        </p:txBody>
      </p:sp>
    </p:spTree>
    <p:extLst>
      <p:ext uri="{BB962C8B-B14F-4D97-AF65-F5344CB8AC3E}">
        <p14:creationId xmlns:p14="http://schemas.microsoft.com/office/powerpoint/2010/main" val="1835093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9B59-560C-1A6A-091A-9844FEA64A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91150-8B48-3CB6-0011-24010A429764}"/>
              </a:ext>
            </a:extLst>
          </p:cNvPr>
          <p:cNvSpPr>
            <a:spLocks noGrp="1"/>
          </p:cNvSpPr>
          <p:nvPr>
            <p:ph type="title"/>
          </p:nvPr>
        </p:nvSpPr>
        <p:spPr>
          <a:xfrm>
            <a:off x="626165" y="274637"/>
            <a:ext cx="9584635" cy="885295"/>
          </a:xfrm>
        </p:spPr>
        <p:txBody>
          <a:bodyPr>
            <a:normAutofit/>
          </a:bodyPr>
          <a:lstStyle/>
          <a:p>
            <a:r>
              <a:rPr lang="en-US" sz="3600" dirty="0">
                <a:latin typeface="Calibri" panose="020F0502020204030204" pitchFamily="34" charset="0"/>
                <a:cs typeface="Calibri" panose="020F0502020204030204" pitchFamily="34" charset="0"/>
              </a:rPr>
              <a:t>SRR1238718: B73_control_R1</a:t>
            </a:r>
          </a:p>
        </p:txBody>
      </p:sp>
      <p:pic>
        <p:nvPicPr>
          <p:cNvPr id="11" name="Picture 10" descr="A screenshot of a computer&#10;&#10;AI-generated content may be incorrect.">
            <a:extLst>
              <a:ext uri="{FF2B5EF4-FFF2-40B4-BE49-F238E27FC236}">
                <a16:creationId xmlns:a16="http://schemas.microsoft.com/office/drawing/2014/main" id="{FB01EA9B-8468-41B2-F47C-D6C391FEFF34}"/>
              </a:ext>
            </a:extLst>
          </p:cNvPr>
          <p:cNvPicPr>
            <a:picLocks noChangeAspect="1"/>
          </p:cNvPicPr>
          <p:nvPr/>
        </p:nvPicPr>
        <p:blipFill>
          <a:blip r:embed="rId3"/>
          <a:stretch>
            <a:fillRect/>
          </a:stretch>
        </p:blipFill>
        <p:spPr>
          <a:xfrm>
            <a:off x="1270709" y="1159932"/>
            <a:ext cx="6476291" cy="5444080"/>
          </a:xfrm>
          <a:prstGeom prst="rect">
            <a:avLst/>
          </a:prstGeom>
        </p:spPr>
      </p:pic>
      <p:sp>
        <p:nvSpPr>
          <p:cNvPr id="3" name="Slide Number Placeholder 2">
            <a:extLst>
              <a:ext uri="{FF2B5EF4-FFF2-40B4-BE49-F238E27FC236}">
                <a16:creationId xmlns:a16="http://schemas.microsoft.com/office/drawing/2014/main" id="{DF1A11D4-7923-9080-509A-6CD791AF2D81}"/>
              </a:ext>
            </a:extLst>
          </p:cNvPr>
          <p:cNvSpPr>
            <a:spLocks noGrp="1"/>
          </p:cNvSpPr>
          <p:nvPr>
            <p:ph type="sldNum" sz="quarter" idx="12"/>
          </p:nvPr>
        </p:nvSpPr>
        <p:spPr/>
        <p:txBody>
          <a:bodyPr/>
          <a:lstStyle/>
          <a:p>
            <a:fld id="{96F592FA-1326-C146-9841-60E4C45BB5E0}" type="slidenum">
              <a:rPr lang="en-US" smtClean="0"/>
              <a:t>32</a:t>
            </a:fld>
            <a:endParaRPr lang="en-US"/>
          </a:p>
        </p:txBody>
      </p:sp>
    </p:spTree>
    <p:extLst>
      <p:ext uri="{BB962C8B-B14F-4D97-AF65-F5344CB8AC3E}">
        <p14:creationId xmlns:p14="http://schemas.microsoft.com/office/powerpoint/2010/main" val="1298889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7CDAD-5640-584D-F4AA-8E74E757BF9A}"/>
              </a:ext>
            </a:extLst>
          </p:cNvPr>
          <p:cNvSpPr>
            <a:spLocks noGrp="1"/>
          </p:cNvSpPr>
          <p:nvPr>
            <p:ph type="title"/>
          </p:nvPr>
        </p:nvSpPr>
        <p:spPr>
          <a:xfrm>
            <a:off x="579783" y="358125"/>
            <a:ext cx="10515600" cy="787814"/>
          </a:xfrm>
        </p:spPr>
        <p:txBody>
          <a:bodyPr>
            <a:normAutofit/>
          </a:bodyPr>
          <a:lstStyle/>
          <a:p>
            <a:r>
              <a:rPr lang="en-US" sz="3600" dirty="0" err="1">
                <a:latin typeface="Calibri" panose="020F0502020204030204" pitchFamily="34" charset="0"/>
                <a:cs typeface="Calibri" panose="020F0502020204030204" pitchFamily="34" charset="0"/>
              </a:rPr>
              <a:t>sra</a:t>
            </a:r>
            <a:r>
              <a:rPr lang="en-US" sz="3600" dirty="0">
                <a:latin typeface="Calibri" panose="020F0502020204030204" pitchFamily="34" charset="0"/>
                <a:cs typeface="Calibri" panose="020F0502020204030204" pitchFamily="34" charset="0"/>
              </a:rPr>
              <a:t>-toolkit</a:t>
            </a:r>
          </a:p>
        </p:txBody>
      </p:sp>
      <p:sp>
        <p:nvSpPr>
          <p:cNvPr id="3" name="Content Placeholder 2">
            <a:extLst>
              <a:ext uri="{FF2B5EF4-FFF2-40B4-BE49-F238E27FC236}">
                <a16:creationId xmlns:a16="http://schemas.microsoft.com/office/drawing/2014/main" id="{5C70CDE7-C14B-BD85-0200-9C6EF6BE6FDE}"/>
              </a:ext>
            </a:extLst>
          </p:cNvPr>
          <p:cNvSpPr>
            <a:spLocks noGrp="1"/>
          </p:cNvSpPr>
          <p:nvPr>
            <p:ph idx="1"/>
          </p:nvPr>
        </p:nvSpPr>
        <p:spPr>
          <a:xfrm>
            <a:off x="700708" y="2919558"/>
            <a:ext cx="10790583" cy="3180522"/>
          </a:xfrm>
        </p:spPr>
        <p:txBody>
          <a:bodyPr>
            <a:noAutofit/>
          </a:bodyPr>
          <a:lstStyle/>
          <a:p>
            <a:pPr marL="0" indent="0">
              <a:lnSpc>
                <a:spcPct val="150000"/>
              </a:lnSpc>
              <a:buNone/>
            </a:pPr>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https://ftp-</a:t>
            </a:r>
            <a:r>
              <a:rPr lang="en-US" sz="1400" dirty="0" err="1">
                <a:latin typeface="Courier New" panose="02070309020205020404" pitchFamily="49" charset="0"/>
                <a:cs typeface="Courier New" panose="02070309020205020404" pitchFamily="49" charset="0"/>
              </a:rPr>
              <a:t>trace.ncbi.nlm.nih.gov</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sra</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sdk</a:t>
            </a:r>
            <a:r>
              <a:rPr lang="en-US" sz="1400" dirty="0">
                <a:latin typeface="Courier New" panose="02070309020205020404" pitchFamily="49" charset="0"/>
                <a:cs typeface="Courier New" panose="02070309020205020404" pitchFamily="49" charset="0"/>
              </a:rPr>
              <a:t>/current/sratoolkit.current-centos_linux64.tar.gz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tar –</a:t>
            </a:r>
            <a:r>
              <a:rPr lang="en-US" sz="2400" dirty="0" err="1">
                <a:latin typeface="Courier New" panose="02070309020205020404" pitchFamily="49" charset="0"/>
                <a:cs typeface="Courier New" panose="02070309020205020404" pitchFamily="49" charset="0"/>
              </a:rPr>
              <a:t>xf</a:t>
            </a:r>
            <a:r>
              <a:rPr lang="en-US" sz="2400" dirty="0">
                <a:latin typeface="Courier New" panose="02070309020205020404" pitchFamily="49" charset="0"/>
                <a:cs typeface="Courier New" panose="02070309020205020404" pitchFamily="49" charset="0"/>
              </a:rPr>
              <a:t> sratoolkit.current-centos_linux64.tar.gz</a:t>
            </a:r>
          </a:p>
          <a:p>
            <a:pPr marL="0" indent="0">
              <a:lnSpc>
                <a:spcPct val="150000"/>
              </a:lnSpc>
              <a:buNone/>
            </a:pPr>
            <a:r>
              <a:rPr lang="en-US" sz="2400" dirty="0">
                <a:latin typeface="Courier New" panose="02070309020205020404" pitchFamily="49" charset="0"/>
                <a:cs typeface="Courier New" panose="02070309020205020404" pitchFamily="49" charset="0"/>
              </a:rPr>
              <a:t>mv sratoolkit.3.2.0-centos_linux64 </a:t>
            </a:r>
            <a:r>
              <a:rPr lang="en-US" sz="2400" dirty="0" err="1">
                <a:latin typeface="Courier New" panose="02070309020205020404" pitchFamily="49" charset="0"/>
                <a:cs typeface="Courier New" panose="02070309020205020404" pitchFamily="49" charset="0"/>
              </a:rPr>
              <a:t>sratoolkit</a:t>
            </a:r>
            <a:endParaRPr lang="en-US" sz="2400" dirty="0">
              <a:latin typeface="Courier New" panose="02070309020205020404" pitchFamily="49" charset="0"/>
              <a:cs typeface="Courier New" panose="02070309020205020404" pitchFamily="49" charset="0"/>
            </a:endParaRPr>
          </a:p>
          <a:p>
            <a:pPr marL="0" indent="0">
              <a:lnSpc>
                <a:spcPct val="150000"/>
              </a:lnSpc>
              <a:buNone/>
            </a:pPr>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EC0A24B4-0B6F-D107-1E98-419EF04333EF}"/>
              </a:ext>
            </a:extLst>
          </p:cNvPr>
          <p:cNvSpPr txBox="1"/>
          <p:nvPr/>
        </p:nvSpPr>
        <p:spPr>
          <a:xfrm>
            <a:off x="579783" y="1145939"/>
            <a:ext cx="9490675" cy="461665"/>
          </a:xfrm>
          <a:prstGeom prst="rect">
            <a:avLst/>
          </a:prstGeom>
          <a:noFill/>
        </p:spPr>
        <p:txBody>
          <a:bodyPr wrap="none" rtlCol="0">
            <a:spAutoFit/>
          </a:bodyPr>
          <a:lstStyle/>
          <a:p>
            <a:r>
              <a:rPr lang="en-US" sz="2400" b="0" i="0" dirty="0">
                <a:solidFill>
                  <a:srgbClr val="1F2328"/>
                </a:solidFill>
                <a:effectLst/>
                <a:latin typeface="Calibri" panose="020F0502020204030204" pitchFamily="34" charset="0"/>
                <a:cs typeface="Calibri" panose="020F0502020204030204" pitchFamily="34" charset="0"/>
              </a:rPr>
              <a:t>a collection of tools and libraries for using data in Sequence Read Archives.</a:t>
            </a:r>
            <a:endParaRPr lang="en-US"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EDEB667-C3D0-7456-B514-FB55AADBE8BA}"/>
              </a:ext>
            </a:extLst>
          </p:cNvPr>
          <p:cNvSpPr txBox="1"/>
          <p:nvPr/>
        </p:nvSpPr>
        <p:spPr>
          <a:xfrm>
            <a:off x="700708" y="2287008"/>
            <a:ext cx="1799980" cy="523220"/>
          </a:xfrm>
          <a:prstGeom prst="rect">
            <a:avLst/>
          </a:prstGeom>
          <a:noFill/>
        </p:spPr>
        <p:txBody>
          <a:bodyPr wrap="none" rtlCol="0">
            <a:spAutoFit/>
          </a:bodyPr>
          <a:lstStyle/>
          <a:p>
            <a:r>
              <a:rPr lang="en-US" sz="2800" dirty="0">
                <a:solidFill>
                  <a:schemeClr val="tx2">
                    <a:lumMod val="75000"/>
                    <a:lumOff val="25000"/>
                  </a:schemeClr>
                </a:solidFill>
                <a:latin typeface="Calibri" panose="020F0502020204030204" pitchFamily="34" charset="0"/>
                <a:cs typeface="Calibri" panose="020F0502020204030204" pitchFamily="34" charset="0"/>
              </a:rPr>
              <a:t>Installation</a:t>
            </a:r>
          </a:p>
        </p:txBody>
      </p:sp>
      <p:sp>
        <p:nvSpPr>
          <p:cNvPr id="6" name="Slide Number Placeholder 5">
            <a:extLst>
              <a:ext uri="{FF2B5EF4-FFF2-40B4-BE49-F238E27FC236}">
                <a16:creationId xmlns:a16="http://schemas.microsoft.com/office/drawing/2014/main" id="{BACD1470-BFB2-BB67-EEC6-222229977EF3}"/>
              </a:ext>
            </a:extLst>
          </p:cNvPr>
          <p:cNvSpPr>
            <a:spLocks noGrp="1"/>
          </p:cNvSpPr>
          <p:nvPr>
            <p:ph type="sldNum" sz="quarter" idx="12"/>
          </p:nvPr>
        </p:nvSpPr>
        <p:spPr/>
        <p:txBody>
          <a:bodyPr/>
          <a:lstStyle/>
          <a:p>
            <a:fld id="{96F592FA-1326-C146-9841-60E4C45BB5E0}" type="slidenum">
              <a:rPr lang="en-US" smtClean="0"/>
              <a:t>33</a:t>
            </a:fld>
            <a:endParaRPr lang="en-US"/>
          </a:p>
        </p:txBody>
      </p:sp>
    </p:spTree>
    <p:extLst>
      <p:ext uri="{BB962C8B-B14F-4D97-AF65-F5344CB8AC3E}">
        <p14:creationId xmlns:p14="http://schemas.microsoft.com/office/powerpoint/2010/main" val="23551337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9DBBEE-4FBD-8943-844B-C2F235007878}"/>
              </a:ext>
            </a:extLst>
          </p:cNvPr>
          <p:cNvSpPr txBox="1"/>
          <p:nvPr/>
        </p:nvSpPr>
        <p:spPr>
          <a:xfrm>
            <a:off x="1472278" y="3983513"/>
            <a:ext cx="2932864" cy="830997"/>
          </a:xfrm>
          <a:prstGeom prst="rect">
            <a:avLst/>
          </a:prstGeom>
          <a:noFill/>
        </p:spPr>
        <p:txBody>
          <a:bodyPr wrap="square" rtlCol="0">
            <a:spAutoFit/>
          </a:bodyPr>
          <a:lstStyle/>
          <a:p>
            <a:r>
              <a:rPr lang="en-US" sz="2400" dirty="0">
                <a:highlight>
                  <a:srgbClr val="C0C0C0"/>
                </a:highlight>
                <a:latin typeface="Calibri Light" panose="020F0302020204030204" pitchFamily="34" charset="0"/>
                <a:cs typeface="Calibri Light" panose="020F0302020204030204" pitchFamily="34" charset="0"/>
              </a:rPr>
              <a:t>SRR1238718_1.fastq</a:t>
            </a:r>
          </a:p>
          <a:p>
            <a:r>
              <a:rPr lang="en-US" sz="2400" dirty="0">
                <a:highlight>
                  <a:srgbClr val="C0C0C0"/>
                </a:highlight>
                <a:latin typeface="Calibri Light" panose="020F0302020204030204" pitchFamily="34" charset="0"/>
                <a:cs typeface="Calibri Light" panose="020F0302020204030204" pitchFamily="34" charset="0"/>
              </a:rPr>
              <a:t>SRR1238718_2.fastq</a:t>
            </a:r>
          </a:p>
        </p:txBody>
      </p:sp>
      <p:sp>
        <p:nvSpPr>
          <p:cNvPr id="9" name="Title 8">
            <a:extLst>
              <a:ext uri="{FF2B5EF4-FFF2-40B4-BE49-F238E27FC236}">
                <a16:creationId xmlns:a16="http://schemas.microsoft.com/office/drawing/2014/main" id="{158195F6-E8C1-EEF6-F117-9D4F13EB2048}"/>
              </a:ext>
            </a:extLst>
          </p:cNvPr>
          <p:cNvSpPr>
            <a:spLocks noGrp="1"/>
          </p:cNvSpPr>
          <p:nvPr>
            <p:ph type="title"/>
          </p:nvPr>
        </p:nvSpPr>
        <p:spPr>
          <a:xfrm>
            <a:off x="450572" y="676336"/>
            <a:ext cx="11436627" cy="825811"/>
          </a:xfrm>
        </p:spPr>
        <p:txBody>
          <a:bodyPr>
            <a:normAutofit fontScale="90000"/>
          </a:bodyPr>
          <a:lstStyle/>
          <a:p>
            <a:r>
              <a:rPr lang="en-US" sz="3600" dirty="0"/>
              <a:t>Download SRA reads using the SRA-toolkit command </a:t>
            </a:r>
            <a:r>
              <a:rPr lang="en-US" sz="3600" dirty="0" err="1"/>
              <a:t>fasterq</a:t>
            </a:r>
            <a:r>
              <a:rPr lang="en-US" sz="3600" dirty="0"/>
              <a:t>-dump</a:t>
            </a:r>
          </a:p>
        </p:txBody>
      </p:sp>
      <p:sp>
        <p:nvSpPr>
          <p:cNvPr id="13" name="TextBox 12">
            <a:extLst>
              <a:ext uri="{FF2B5EF4-FFF2-40B4-BE49-F238E27FC236}">
                <a16:creationId xmlns:a16="http://schemas.microsoft.com/office/drawing/2014/main" id="{2EA44621-1468-02F9-92CF-3C626CEA7A27}"/>
              </a:ext>
            </a:extLst>
          </p:cNvPr>
          <p:cNvSpPr txBox="1"/>
          <p:nvPr/>
        </p:nvSpPr>
        <p:spPr>
          <a:xfrm>
            <a:off x="764493" y="1980825"/>
            <a:ext cx="5444824" cy="523220"/>
          </a:xfrm>
          <a:prstGeom prst="rect">
            <a:avLst/>
          </a:prstGeom>
          <a:noFill/>
        </p:spPr>
        <p:txBody>
          <a:bodyPr wrap="none" rtlCol="0">
            <a:spAutoFit/>
          </a:bodyPr>
          <a:lstStyle/>
          <a:p>
            <a:r>
              <a:rPr lang="en-US" sz="2800" b="1" dirty="0" err="1">
                <a:solidFill>
                  <a:srgbClr val="17375E"/>
                </a:solidFill>
                <a:latin typeface="Calibri" panose="020F0502020204030204" pitchFamily="34" charset="0"/>
                <a:cs typeface="Calibri" panose="020F0502020204030204" pitchFamily="34" charset="0"/>
              </a:rPr>
              <a:t>fasterq</a:t>
            </a:r>
            <a:r>
              <a:rPr lang="en-US" sz="2800" b="1" dirty="0">
                <a:solidFill>
                  <a:srgbClr val="17375E"/>
                </a:solidFill>
                <a:latin typeface="Calibri" panose="020F0502020204030204" pitchFamily="34" charset="0"/>
                <a:cs typeface="Calibri" panose="020F0502020204030204" pitchFamily="34" charset="0"/>
              </a:rPr>
              <a:t>-dump </a:t>
            </a:r>
            <a:r>
              <a:rPr lang="en-US" sz="2800" dirty="0">
                <a:latin typeface="Calibri" panose="020F0502020204030204" pitchFamily="34" charset="0"/>
                <a:cs typeface="Calibri" panose="020F0502020204030204" pitchFamily="34" charset="0"/>
              </a:rPr>
              <a:t>[options] &lt;accession&gt;</a:t>
            </a:r>
          </a:p>
        </p:txBody>
      </p:sp>
      <p:sp>
        <p:nvSpPr>
          <p:cNvPr id="3" name="TextBox 2">
            <a:extLst>
              <a:ext uri="{FF2B5EF4-FFF2-40B4-BE49-F238E27FC236}">
                <a16:creationId xmlns:a16="http://schemas.microsoft.com/office/drawing/2014/main" id="{77953C2B-A357-213A-0B34-6CC2A30BD178}"/>
              </a:ext>
            </a:extLst>
          </p:cNvPr>
          <p:cNvSpPr txBox="1"/>
          <p:nvPr/>
        </p:nvSpPr>
        <p:spPr>
          <a:xfrm>
            <a:off x="946296" y="3066901"/>
            <a:ext cx="7783160" cy="461665"/>
          </a:xfrm>
          <a:prstGeom prst="rect">
            <a:avLst/>
          </a:prstGeom>
          <a:noFill/>
        </p:spPr>
        <p:txBody>
          <a:bodyPr wrap="square" rtlCol="0">
            <a:spAutoFit/>
          </a:bodyPr>
          <a:lstStyle/>
          <a:p>
            <a:r>
              <a:rPr lang="en-US" sz="2400" dirty="0" err="1">
                <a:latin typeface="Courier"/>
                <a:cs typeface="Courier"/>
              </a:rPr>
              <a:t>fasterq</a:t>
            </a:r>
            <a:r>
              <a:rPr lang="en-US" sz="2400" dirty="0">
                <a:latin typeface="Courier"/>
                <a:cs typeface="Courier"/>
              </a:rPr>
              <a:t>-dump SRR1238718</a:t>
            </a:r>
          </a:p>
        </p:txBody>
      </p:sp>
      <p:sp>
        <p:nvSpPr>
          <p:cNvPr id="7" name="TextBox 6">
            <a:extLst>
              <a:ext uri="{FF2B5EF4-FFF2-40B4-BE49-F238E27FC236}">
                <a16:creationId xmlns:a16="http://schemas.microsoft.com/office/drawing/2014/main" id="{4BD5130C-E716-C285-D390-C17785DAE787}"/>
              </a:ext>
            </a:extLst>
          </p:cNvPr>
          <p:cNvSpPr txBox="1"/>
          <p:nvPr/>
        </p:nvSpPr>
        <p:spPr>
          <a:xfrm>
            <a:off x="5140264" y="3798846"/>
            <a:ext cx="6097348" cy="1200329"/>
          </a:xfrm>
          <a:prstGeom prst="rect">
            <a:avLst/>
          </a:prstGeom>
          <a:noFill/>
        </p:spPr>
        <p:txBody>
          <a:bodyPr wrap="square">
            <a:spAutoFit/>
          </a:bodyPr>
          <a:lstStyle/>
          <a:p>
            <a:r>
              <a:rPr lang="en-US" sz="2400" dirty="0">
                <a:solidFill>
                  <a:schemeClr val="accent2">
                    <a:lumMod val="50000"/>
                  </a:schemeClr>
                </a:solidFill>
                <a:effectLst/>
                <a:latin typeface="Calibri" panose="020F0502020204030204" pitchFamily="34" charset="0"/>
                <a:cs typeface="Calibri" panose="020F0502020204030204" pitchFamily="34" charset="0"/>
              </a:rPr>
              <a:t>spots read      : 13,748,589</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read      : 27,497,178</a:t>
            </a:r>
          </a:p>
          <a:p>
            <a:r>
              <a:rPr lang="en-US" sz="2400" dirty="0">
                <a:solidFill>
                  <a:schemeClr val="accent2">
                    <a:lumMod val="50000"/>
                  </a:schemeClr>
                </a:solidFill>
                <a:effectLst/>
                <a:latin typeface="Calibri" panose="020F0502020204030204" pitchFamily="34" charset="0"/>
                <a:cs typeface="Calibri" panose="020F0502020204030204" pitchFamily="34" charset="0"/>
              </a:rPr>
              <a:t>reads written : 27,497,178</a:t>
            </a:r>
          </a:p>
        </p:txBody>
      </p:sp>
      <p:sp>
        <p:nvSpPr>
          <p:cNvPr id="2" name="Slide Number Placeholder 1">
            <a:extLst>
              <a:ext uri="{FF2B5EF4-FFF2-40B4-BE49-F238E27FC236}">
                <a16:creationId xmlns:a16="http://schemas.microsoft.com/office/drawing/2014/main" id="{42B9F371-2608-E41C-2E9A-FDEAE67247B9}"/>
              </a:ext>
            </a:extLst>
          </p:cNvPr>
          <p:cNvSpPr>
            <a:spLocks noGrp="1"/>
          </p:cNvSpPr>
          <p:nvPr>
            <p:ph type="sldNum" sz="quarter" idx="12"/>
          </p:nvPr>
        </p:nvSpPr>
        <p:spPr/>
        <p:txBody>
          <a:bodyPr/>
          <a:lstStyle/>
          <a:p>
            <a:fld id="{96F592FA-1326-C146-9841-60E4C45BB5E0}" type="slidenum">
              <a:rPr lang="en-US" smtClean="0"/>
              <a:t>34</a:t>
            </a:fld>
            <a:endParaRPr lang="en-US"/>
          </a:p>
        </p:txBody>
      </p:sp>
    </p:spTree>
    <p:extLst>
      <p:ext uri="{BB962C8B-B14F-4D97-AF65-F5344CB8AC3E}">
        <p14:creationId xmlns:p14="http://schemas.microsoft.com/office/powerpoint/2010/main" val="18382142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838200" y="474132"/>
            <a:ext cx="10515600" cy="660401"/>
          </a:xfrm>
        </p:spPr>
        <p:txBody>
          <a:bodyPr>
            <a:normAutofit/>
          </a:bodyPr>
          <a:lstStyle/>
          <a:p>
            <a:pPr algn="ctr"/>
            <a:r>
              <a:rPr lang="en-US" sz="3200" dirty="0">
                <a:latin typeface="Calibri" panose="020F0502020204030204" pitchFamily="34" charset="0"/>
                <a:cs typeface="Calibri" panose="020F0502020204030204" pitchFamily="34" charset="0"/>
              </a:rPr>
              <a:t>Summary</a:t>
            </a:r>
          </a:p>
        </p:txBody>
      </p:sp>
      <p:sp>
        <p:nvSpPr>
          <p:cNvPr id="3" name="Content Placeholder 2">
            <a:extLst>
              <a:ext uri="{FF2B5EF4-FFF2-40B4-BE49-F238E27FC236}">
                <a16:creationId xmlns:a16="http://schemas.microsoft.com/office/drawing/2014/main" id="{86DB3030-7EDE-5AF0-2ABD-3D0D8511AEAC}"/>
              </a:ext>
            </a:extLst>
          </p:cNvPr>
          <p:cNvSpPr>
            <a:spLocks noGrp="1"/>
          </p:cNvSpPr>
          <p:nvPr>
            <p:ph idx="1"/>
          </p:nvPr>
        </p:nvSpPr>
        <p:spPr>
          <a:xfrm>
            <a:off x="838200" y="1667933"/>
            <a:ext cx="10515600" cy="2675467"/>
          </a:xfrm>
        </p:spPr>
        <p:txBody>
          <a:bodyPr/>
          <a:lstStyle/>
          <a:p>
            <a:pPr>
              <a:lnSpc>
                <a:spcPct val="150000"/>
              </a:lnSpc>
            </a:pPr>
            <a:r>
              <a:rPr lang="en-US" dirty="0">
                <a:solidFill>
                  <a:srgbClr val="000000"/>
                </a:solidFill>
                <a:latin typeface="Calibri" panose="020F0502020204030204" pitchFamily="34" charset="0"/>
                <a:cs typeface="Calibri" panose="020F0502020204030204" pitchFamily="34" charset="0"/>
              </a:rPr>
              <a:t>E-Utilities: to conveniently retrieve </a:t>
            </a:r>
            <a:r>
              <a:rPr lang="en-US" dirty="0" err="1">
                <a:solidFill>
                  <a:srgbClr val="000000"/>
                </a:solidFill>
                <a:latin typeface="Calibri" panose="020F0502020204030204" pitchFamily="34" charset="0"/>
                <a:cs typeface="Calibri" panose="020F0502020204030204" pitchFamily="34" charset="0"/>
              </a:rPr>
              <a:t>Genbank</a:t>
            </a:r>
            <a:r>
              <a:rPr lang="en-US" dirty="0">
                <a:solidFill>
                  <a:srgbClr val="000000"/>
                </a:solidFill>
                <a:latin typeface="Calibri" panose="020F0502020204030204" pitchFamily="34" charset="0"/>
                <a:cs typeface="Calibri" panose="020F0502020204030204" pitchFamily="34" charset="0"/>
              </a:rPr>
              <a:t> data</a:t>
            </a:r>
          </a:p>
          <a:p>
            <a:pPr>
              <a:lnSpc>
                <a:spcPct val="150000"/>
              </a:lnSpc>
            </a:pPr>
            <a:r>
              <a:rPr lang="en-US" dirty="0">
                <a:solidFill>
                  <a:srgbClr val="000000"/>
                </a:solidFill>
                <a:latin typeface="Calibri" panose="020F0502020204030204" pitchFamily="34" charset="0"/>
                <a:cs typeface="Calibri" panose="020F0502020204030204" pitchFamily="34" charset="0"/>
              </a:rPr>
              <a:t>Datasets: to download sequences of genomes, proteins, and genes.</a:t>
            </a:r>
          </a:p>
          <a:p>
            <a:pPr>
              <a:lnSpc>
                <a:spcPct val="150000"/>
              </a:lnSpc>
            </a:pPr>
            <a:r>
              <a:rPr lang="en-US" dirty="0" err="1">
                <a:solidFill>
                  <a:srgbClr val="000000"/>
                </a:solidFill>
                <a:latin typeface="Calibri" panose="020F0502020204030204" pitchFamily="34" charset="0"/>
                <a:cs typeface="Calibri" panose="020F0502020204030204" pitchFamily="34" charset="0"/>
              </a:rPr>
              <a:t>fasterq</a:t>
            </a:r>
            <a:r>
              <a:rPr lang="en-US" dirty="0">
                <a:solidFill>
                  <a:srgbClr val="000000"/>
                </a:solidFill>
                <a:latin typeface="Calibri" panose="020F0502020204030204" pitchFamily="34" charset="0"/>
                <a:cs typeface="Calibri" panose="020F0502020204030204" pitchFamily="34" charset="0"/>
              </a:rPr>
              <a:t>-dump: to download publicly available read data</a:t>
            </a:r>
            <a:endParaRPr lang="en-US" dirty="0">
              <a:latin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4D33FBB6-6D4C-D711-4928-E8EC8AC35A43}"/>
              </a:ext>
            </a:extLst>
          </p:cNvPr>
          <p:cNvSpPr>
            <a:spLocks noGrp="1"/>
          </p:cNvSpPr>
          <p:nvPr>
            <p:ph type="sldNum" sz="quarter" idx="12"/>
          </p:nvPr>
        </p:nvSpPr>
        <p:spPr/>
        <p:txBody>
          <a:bodyPr/>
          <a:lstStyle/>
          <a:p>
            <a:fld id="{96F592FA-1326-C146-9841-60E4C45BB5E0}" type="slidenum">
              <a:rPr lang="en-US" smtClean="0"/>
              <a:t>35</a:t>
            </a:fld>
            <a:endParaRPr lang="en-US"/>
          </a:p>
        </p:txBody>
      </p:sp>
    </p:spTree>
    <p:extLst>
      <p:ext uri="{BB962C8B-B14F-4D97-AF65-F5344CB8AC3E}">
        <p14:creationId xmlns:p14="http://schemas.microsoft.com/office/powerpoint/2010/main" val="342836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270933"/>
            <a:ext cx="10515600" cy="829735"/>
          </a:xfrm>
        </p:spPr>
        <p:txBody>
          <a:bodyPr>
            <a:normAutofit/>
          </a:bodyPr>
          <a:lstStyle/>
          <a:p>
            <a:pPr algn="ctr"/>
            <a:r>
              <a:rPr lang="en-US" sz="4267" dirty="0">
                <a:solidFill>
                  <a:srgbClr val="0E0E0E"/>
                </a:solidFill>
                <a:latin typeface=".AppleSystemUIFont"/>
              </a:rPr>
              <a:t>A </a:t>
            </a:r>
            <a:r>
              <a:rPr lang="en-US" sz="4267" dirty="0">
                <a:solidFill>
                  <a:srgbClr val="0E0E0E"/>
                </a:solidFill>
                <a:latin typeface="Calibri" panose="020F0502020204030204" pitchFamily="34" charset="0"/>
                <a:cs typeface="Calibri" panose="020F0502020204030204" pitchFamily="34" charset="0"/>
              </a:rPr>
              <a:t>general</a:t>
            </a:r>
            <a:r>
              <a:rPr lang="en-US" sz="4267" dirty="0">
                <a:solidFill>
                  <a:srgbClr val="0E0E0E"/>
                </a:solidFill>
                <a:latin typeface=".AppleSystemUIFont"/>
              </a:rPr>
              <a:t> guide for C software packages</a:t>
            </a:r>
            <a:endParaRPr lang="en-US" sz="4267" dirty="0"/>
          </a:p>
        </p:txBody>
      </p:sp>
      <p:sp>
        <p:nvSpPr>
          <p:cNvPr id="4" name="TextBox 3">
            <a:extLst>
              <a:ext uri="{FF2B5EF4-FFF2-40B4-BE49-F238E27FC236}">
                <a16:creationId xmlns:a16="http://schemas.microsoft.com/office/drawing/2014/main" id="{41E127C4-F973-37C4-169F-2C6190BF8064}"/>
              </a:ext>
            </a:extLst>
          </p:cNvPr>
          <p:cNvSpPr txBox="1"/>
          <p:nvPr/>
        </p:nvSpPr>
        <p:spPr>
          <a:xfrm>
            <a:off x="1185334" y="1343957"/>
            <a:ext cx="9024394" cy="1077218"/>
          </a:xfrm>
          <a:prstGeom prst="rect">
            <a:avLst/>
          </a:prstGeom>
          <a:noFill/>
        </p:spPr>
        <p:txBody>
          <a:bodyPr wrap="none" rtlCol="0">
            <a:spAutoFit/>
          </a:bodyPr>
          <a:lstStyle/>
          <a:p>
            <a:r>
              <a:rPr lang="en-US" sz="3200" dirty="0"/>
              <a:t>Compile source codes</a:t>
            </a:r>
          </a:p>
          <a:p>
            <a:r>
              <a:rPr lang="en-US" sz="3200" dirty="0"/>
              <a:t>- convert human readable codes to machine code </a:t>
            </a:r>
          </a:p>
        </p:txBody>
      </p:sp>
      <p:sp>
        <p:nvSpPr>
          <p:cNvPr id="6" name="Content Placeholder 2">
            <a:extLst>
              <a:ext uri="{FF2B5EF4-FFF2-40B4-BE49-F238E27FC236}">
                <a16:creationId xmlns:a16="http://schemas.microsoft.com/office/drawing/2014/main" id="{CC6AB666-4344-4901-4E1A-D35D22B58F18}"/>
              </a:ext>
            </a:extLst>
          </p:cNvPr>
          <p:cNvSpPr txBox="1">
            <a:spLocks/>
          </p:cNvSpPr>
          <p:nvPr/>
        </p:nvSpPr>
        <p:spPr>
          <a:xfrm>
            <a:off x="2099798" y="3260443"/>
            <a:ext cx="7711593" cy="1701800"/>
          </a:xfrm>
          <a:prstGeom prst="rect">
            <a:avLst/>
          </a:prstGeom>
        </p:spPr>
        <p:txBody>
          <a:bodyPr vert="horz" lIns="121920" tIns="60960" rIns="121920" bIns="6096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3200" dirty="0">
                <a:solidFill>
                  <a:srgbClr val="000000"/>
                </a:solidFill>
                <a:latin typeface="Courier New" panose="02070309020205020404" pitchFamily="49" charset="0"/>
                <a:cs typeface="Courier New" panose="02070309020205020404" pitchFamily="49" charset="0"/>
              </a:rPr>
              <a:t>./configure </a:t>
            </a:r>
            <a:r>
              <a:rPr lang="en-US" sz="3200" dirty="0">
                <a:solidFill>
                  <a:schemeClr val="accent6">
                    <a:lumMod val="50000"/>
                  </a:schemeClr>
                </a:solidFill>
                <a:latin typeface="Courier New" panose="02070309020205020404" pitchFamily="49" charset="0"/>
                <a:cs typeface="Courier New" panose="02070309020205020404" pitchFamily="49" charset="0"/>
              </a:rPr>
              <a:t>--prefix ~/local</a:t>
            </a:r>
            <a:r>
              <a:rPr lang="en-US" sz="3200" dirty="0">
                <a:solidFill>
                  <a:srgbClr val="000000"/>
                </a:solidFill>
                <a:latin typeface="Courier New" panose="02070309020205020404" pitchFamily="49" charset="0"/>
                <a:cs typeface="Courier New" panose="02070309020205020404" pitchFamily="49" charset="0"/>
              </a:rPr>
              <a:t> </a:t>
            </a:r>
          </a:p>
          <a:p>
            <a:pPr marL="0" indent="0">
              <a:buNone/>
            </a:pPr>
            <a:r>
              <a:rPr lang="en-US" sz="3200" dirty="0">
                <a:solidFill>
                  <a:srgbClr val="000000"/>
                </a:solidFill>
                <a:latin typeface="Courier New" panose="02070309020205020404" pitchFamily="49" charset="0"/>
                <a:cs typeface="Courier New" panose="02070309020205020404" pitchFamily="49" charset="0"/>
              </a:rPr>
              <a:t>make</a:t>
            </a:r>
          </a:p>
          <a:p>
            <a:pPr marL="0" indent="0">
              <a:buNone/>
            </a:pPr>
            <a:r>
              <a:rPr lang="en-US" sz="3200" dirty="0">
                <a:solidFill>
                  <a:srgbClr val="000000"/>
                </a:solidFill>
                <a:latin typeface="Courier New" panose="02070309020205020404" pitchFamily="49" charset="0"/>
                <a:cs typeface="Courier New" panose="02070309020205020404" pitchFamily="49" charset="0"/>
              </a:rPr>
              <a:t>make install  </a:t>
            </a:r>
          </a:p>
          <a:p>
            <a:pPr marL="0" indent="0">
              <a:spcBef>
                <a:spcPts val="0"/>
              </a:spcBef>
              <a:buNone/>
            </a:pPr>
            <a:endParaRPr lang="en-US" sz="3200"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2A9D4719-F94E-153A-05F6-BA0A596CB19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10" name="Slide Number Placeholder 9">
            <a:extLst>
              <a:ext uri="{FF2B5EF4-FFF2-40B4-BE49-F238E27FC236}">
                <a16:creationId xmlns:a16="http://schemas.microsoft.com/office/drawing/2014/main" id="{7ADF9B69-0200-65DB-E394-A7688C70AB30}"/>
              </a:ext>
            </a:extLst>
          </p:cNvPr>
          <p:cNvSpPr>
            <a:spLocks noGrp="1"/>
          </p:cNvSpPr>
          <p:nvPr>
            <p:ph type="sldNum" sz="quarter" idx="12"/>
          </p:nvPr>
        </p:nvSpPr>
        <p:spPr/>
        <p:txBody>
          <a:bodyPr/>
          <a:lstStyle/>
          <a:p>
            <a:fld id="{96F592FA-1326-C146-9841-60E4C45BB5E0}" type="slidenum">
              <a:rPr lang="en-US" smtClean="0"/>
              <a:t>4</a:t>
            </a:fld>
            <a:endParaRPr lang="en-US"/>
          </a:p>
        </p:txBody>
      </p:sp>
    </p:spTree>
    <p:extLst>
      <p:ext uri="{BB962C8B-B14F-4D97-AF65-F5344CB8AC3E}">
        <p14:creationId xmlns:p14="http://schemas.microsoft.com/office/powerpoint/2010/main" val="340116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182877"/>
            <a:ext cx="10515600" cy="870272"/>
          </a:xfrm>
        </p:spPr>
        <p:txBody>
          <a:bodyPr>
            <a:normAutofit/>
          </a:bodyPr>
          <a:lstStyle/>
          <a:p>
            <a:pPr algn="ctr"/>
            <a:r>
              <a:rPr lang="en-US" sz="4267" dirty="0" err="1"/>
              <a:t>conda</a:t>
            </a:r>
            <a:endParaRPr lang="en-US" sz="4267" dirty="0"/>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638684" y="1505447"/>
            <a:ext cx="11169072" cy="4370420"/>
          </a:xfrm>
        </p:spPr>
        <p:txBody>
          <a:bodyPr/>
          <a:lstStyle/>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is an open-source package management system and environment management system.</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installs, runs and updates packages and their dependencies.</a:t>
            </a:r>
          </a:p>
          <a:p>
            <a:pPr marL="0" indent="0">
              <a:buNone/>
            </a:pPr>
            <a:endParaRPr lang="en-US" dirty="0">
              <a:latin typeface="Calibri Light" panose="020F0302020204030204" pitchFamily="34" charset="0"/>
              <a:cs typeface="Calibri Light" panose="020F0302020204030204" pitchFamily="34" charset="0"/>
            </a:endParaRPr>
          </a:p>
          <a:p>
            <a:pPr marL="0" indent="0">
              <a:buNone/>
            </a:pPr>
            <a:r>
              <a:rPr lang="en-US" dirty="0">
                <a:latin typeface="Calibri Light" panose="020F0302020204030204" pitchFamily="34" charset="0"/>
                <a:cs typeface="Calibri Light" panose="020F0302020204030204" pitchFamily="34" charset="0"/>
              </a:rPr>
              <a:t>Overall, </a:t>
            </a:r>
            <a:r>
              <a:rPr lang="en-US" dirty="0" err="1">
                <a:latin typeface="Calibri Light" panose="020F0302020204030204" pitchFamily="34" charset="0"/>
                <a:cs typeface="Calibri Light" panose="020F0302020204030204" pitchFamily="34" charset="0"/>
              </a:rPr>
              <a:t>conda</a:t>
            </a:r>
            <a:r>
              <a:rPr lang="en-US" dirty="0">
                <a:latin typeface="Calibri Light" panose="020F0302020204030204" pitchFamily="34" charset="0"/>
                <a:cs typeface="Calibri Light" panose="020F0302020204030204" pitchFamily="34" charset="0"/>
              </a:rPr>
              <a:t> can be a powerful tool for scientific computing and data science, providing a convenient way to </a:t>
            </a:r>
            <a:r>
              <a:rPr lang="en-US" u="sng" dirty="0">
                <a:latin typeface="Calibri Light" panose="020F0302020204030204" pitchFamily="34" charset="0"/>
                <a:cs typeface="Calibri Light" panose="020F0302020204030204" pitchFamily="34" charset="0"/>
              </a:rPr>
              <a:t>manage dependencies and environments </a:t>
            </a:r>
            <a:r>
              <a:rPr lang="en-US" dirty="0">
                <a:latin typeface="Calibri Light" panose="020F0302020204030204" pitchFamily="34" charset="0"/>
                <a:cs typeface="Calibri Light" panose="020F0302020204030204" pitchFamily="34" charset="0"/>
              </a:rPr>
              <a:t>and making it </a:t>
            </a:r>
            <a:r>
              <a:rPr lang="en-US" u="sng" dirty="0">
                <a:latin typeface="Calibri Light" panose="020F0302020204030204" pitchFamily="34" charset="0"/>
                <a:cs typeface="Calibri Light" panose="020F0302020204030204" pitchFamily="34" charset="0"/>
              </a:rPr>
              <a:t>easy to install and use complex software packages</a:t>
            </a:r>
            <a:r>
              <a:rPr lang="en-US" dirty="0">
                <a:latin typeface="Calibri Light" panose="020F0302020204030204" pitchFamily="34" charset="0"/>
                <a:cs typeface="Calibri Light" panose="020F0302020204030204" pitchFamily="34" charset="0"/>
              </a:rPr>
              <a:t>.</a:t>
            </a:r>
          </a:p>
        </p:txBody>
      </p:sp>
      <p:sp>
        <p:nvSpPr>
          <p:cNvPr id="4" name="TextBox 3">
            <a:extLst>
              <a:ext uri="{FF2B5EF4-FFF2-40B4-BE49-F238E27FC236}">
                <a16:creationId xmlns:a16="http://schemas.microsoft.com/office/drawing/2014/main" id="{89DBAD55-0D90-0600-5A46-8F4CE57E7629}"/>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5" name="Slide Number Placeholder 4">
            <a:extLst>
              <a:ext uri="{FF2B5EF4-FFF2-40B4-BE49-F238E27FC236}">
                <a16:creationId xmlns:a16="http://schemas.microsoft.com/office/drawing/2014/main" id="{2B904CE2-7FAB-2FE1-E399-AF4620081BD7}"/>
              </a:ext>
            </a:extLst>
          </p:cNvPr>
          <p:cNvSpPr>
            <a:spLocks noGrp="1"/>
          </p:cNvSpPr>
          <p:nvPr>
            <p:ph type="sldNum" sz="quarter" idx="12"/>
          </p:nvPr>
        </p:nvSpPr>
        <p:spPr/>
        <p:txBody>
          <a:bodyPr/>
          <a:lstStyle/>
          <a:p>
            <a:fld id="{96F592FA-1326-C146-9841-60E4C45BB5E0}" type="slidenum">
              <a:rPr lang="en-US" smtClean="0"/>
              <a:t>5</a:t>
            </a:fld>
            <a:endParaRPr lang="en-US"/>
          </a:p>
        </p:txBody>
      </p:sp>
    </p:spTree>
    <p:extLst>
      <p:ext uri="{BB962C8B-B14F-4D97-AF65-F5344CB8AC3E}">
        <p14:creationId xmlns:p14="http://schemas.microsoft.com/office/powerpoint/2010/main" val="383792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D14B-0C02-5AA0-3AE3-BBF06656A198}"/>
              </a:ext>
            </a:extLst>
          </p:cNvPr>
          <p:cNvSpPr>
            <a:spLocks noGrp="1"/>
          </p:cNvSpPr>
          <p:nvPr>
            <p:ph type="title"/>
          </p:nvPr>
        </p:nvSpPr>
        <p:spPr>
          <a:xfrm>
            <a:off x="538440" y="374980"/>
            <a:ext cx="11115120" cy="1035989"/>
          </a:xfrm>
        </p:spPr>
        <p:txBody>
          <a:bodyPr>
            <a:normAutofit/>
          </a:bodyPr>
          <a:lstStyle/>
          <a:p>
            <a:pPr algn="ctr"/>
            <a:r>
              <a:rPr lang="en-US" sz="4267" dirty="0"/>
              <a:t>Git commands</a:t>
            </a:r>
          </a:p>
        </p:txBody>
      </p:sp>
      <p:sp>
        <p:nvSpPr>
          <p:cNvPr id="4" name="Rectangle 3">
            <a:extLst>
              <a:ext uri="{FF2B5EF4-FFF2-40B4-BE49-F238E27FC236}">
                <a16:creationId xmlns:a16="http://schemas.microsoft.com/office/drawing/2014/main" id="{063CA57C-3328-EE06-A8C7-0EF4CFFFB103}"/>
              </a:ext>
            </a:extLst>
          </p:cNvPr>
          <p:cNvSpPr/>
          <p:nvPr/>
        </p:nvSpPr>
        <p:spPr>
          <a:xfrm>
            <a:off x="34256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a:extLst>
              <a:ext uri="{FF2B5EF4-FFF2-40B4-BE49-F238E27FC236}">
                <a16:creationId xmlns:a16="http://schemas.microsoft.com/office/drawing/2014/main" id="{772033DD-A8FA-4FFD-EFFB-02AE9EA467D9}"/>
              </a:ext>
            </a:extLst>
          </p:cNvPr>
          <p:cNvSpPr/>
          <p:nvPr/>
        </p:nvSpPr>
        <p:spPr>
          <a:xfrm>
            <a:off x="464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Rectangle 6">
            <a:extLst>
              <a:ext uri="{FF2B5EF4-FFF2-40B4-BE49-F238E27FC236}">
                <a16:creationId xmlns:a16="http://schemas.microsoft.com/office/drawing/2014/main" id="{8FBD9CB3-DF2F-764D-0AD7-59FB94687C47}"/>
              </a:ext>
            </a:extLst>
          </p:cNvPr>
          <p:cNvSpPr/>
          <p:nvPr/>
        </p:nvSpPr>
        <p:spPr>
          <a:xfrm>
            <a:off x="58640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D25AFE55-AB82-EFF4-347F-A33BCAE8E226}"/>
              </a:ext>
            </a:extLst>
          </p:cNvPr>
          <p:cNvSpPr/>
          <p:nvPr/>
        </p:nvSpPr>
        <p:spPr>
          <a:xfrm>
            <a:off x="7184835" y="2058177"/>
            <a:ext cx="1117600" cy="1397000"/>
          </a:xfrm>
          <a:prstGeom prst="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TextBox 7">
            <a:extLst>
              <a:ext uri="{FF2B5EF4-FFF2-40B4-BE49-F238E27FC236}">
                <a16:creationId xmlns:a16="http://schemas.microsoft.com/office/drawing/2014/main" id="{0C106EFB-7CB2-47B2-6BDE-B75D81AF8A92}"/>
              </a:ext>
            </a:extLst>
          </p:cNvPr>
          <p:cNvSpPr txBox="1"/>
          <p:nvPr/>
        </p:nvSpPr>
        <p:spPr>
          <a:xfrm>
            <a:off x="3425635" y="2071750"/>
            <a:ext cx="1117600" cy="666977"/>
          </a:xfrm>
          <a:prstGeom prst="rect">
            <a:avLst/>
          </a:prstGeom>
          <a:noFill/>
        </p:spPr>
        <p:txBody>
          <a:bodyPr wrap="square" rtlCol="0">
            <a:spAutoFit/>
          </a:bodyPr>
          <a:lstStyle/>
          <a:p>
            <a:pPr algn="ctr"/>
            <a:r>
              <a:rPr lang="en-US" sz="1867" dirty="0"/>
              <a:t>Working directory</a:t>
            </a:r>
          </a:p>
        </p:txBody>
      </p:sp>
      <p:sp>
        <p:nvSpPr>
          <p:cNvPr id="10" name="TextBox 9">
            <a:extLst>
              <a:ext uri="{FF2B5EF4-FFF2-40B4-BE49-F238E27FC236}">
                <a16:creationId xmlns:a16="http://schemas.microsoft.com/office/drawing/2014/main" id="{9593B9B5-D9D0-EE7A-DD0A-7F7F6F7D0520}"/>
              </a:ext>
            </a:extLst>
          </p:cNvPr>
          <p:cNvSpPr txBox="1"/>
          <p:nvPr/>
        </p:nvSpPr>
        <p:spPr>
          <a:xfrm>
            <a:off x="4644835" y="2071751"/>
            <a:ext cx="1117600" cy="379656"/>
          </a:xfrm>
          <a:prstGeom prst="rect">
            <a:avLst/>
          </a:prstGeom>
          <a:noFill/>
        </p:spPr>
        <p:txBody>
          <a:bodyPr wrap="square" rtlCol="0">
            <a:spAutoFit/>
          </a:bodyPr>
          <a:lstStyle/>
          <a:p>
            <a:pPr algn="ctr"/>
            <a:r>
              <a:rPr lang="en-US" sz="1867" dirty="0"/>
              <a:t>Staging</a:t>
            </a:r>
          </a:p>
        </p:txBody>
      </p:sp>
      <p:sp>
        <p:nvSpPr>
          <p:cNvPr id="11" name="TextBox 10">
            <a:extLst>
              <a:ext uri="{FF2B5EF4-FFF2-40B4-BE49-F238E27FC236}">
                <a16:creationId xmlns:a16="http://schemas.microsoft.com/office/drawing/2014/main" id="{C6328822-8ECD-2C57-29CE-7752FF43F27E}"/>
              </a:ext>
            </a:extLst>
          </p:cNvPr>
          <p:cNvSpPr txBox="1"/>
          <p:nvPr/>
        </p:nvSpPr>
        <p:spPr>
          <a:xfrm>
            <a:off x="5761353" y="2071750"/>
            <a:ext cx="1322965" cy="666977"/>
          </a:xfrm>
          <a:prstGeom prst="rect">
            <a:avLst/>
          </a:prstGeom>
          <a:noFill/>
        </p:spPr>
        <p:txBody>
          <a:bodyPr wrap="square" rtlCol="0">
            <a:spAutoFit/>
          </a:bodyPr>
          <a:lstStyle/>
          <a:p>
            <a:pPr algn="ctr"/>
            <a:r>
              <a:rPr lang="en-US" sz="1867" dirty="0"/>
              <a:t>Local repository</a:t>
            </a:r>
          </a:p>
        </p:txBody>
      </p:sp>
      <p:sp>
        <p:nvSpPr>
          <p:cNvPr id="12" name="TextBox 11">
            <a:extLst>
              <a:ext uri="{FF2B5EF4-FFF2-40B4-BE49-F238E27FC236}">
                <a16:creationId xmlns:a16="http://schemas.microsoft.com/office/drawing/2014/main" id="{67E6D038-4759-4DF3-4DCD-71BCA37BE38E}"/>
              </a:ext>
            </a:extLst>
          </p:cNvPr>
          <p:cNvSpPr txBox="1"/>
          <p:nvPr/>
        </p:nvSpPr>
        <p:spPr>
          <a:xfrm>
            <a:off x="7194384" y="2071750"/>
            <a:ext cx="1117600" cy="666977"/>
          </a:xfrm>
          <a:prstGeom prst="rect">
            <a:avLst/>
          </a:prstGeom>
          <a:noFill/>
        </p:spPr>
        <p:txBody>
          <a:bodyPr wrap="square" rtlCol="0">
            <a:spAutoFit/>
          </a:bodyPr>
          <a:lstStyle/>
          <a:p>
            <a:pPr algn="ctr"/>
            <a:r>
              <a:rPr lang="en-US" sz="1867" dirty="0"/>
              <a:t>Remote</a:t>
            </a:r>
          </a:p>
          <a:p>
            <a:pPr algn="ctr"/>
            <a:r>
              <a:rPr lang="en-US" sz="1867" dirty="0"/>
              <a:t>GitHub</a:t>
            </a:r>
          </a:p>
        </p:txBody>
      </p:sp>
      <p:sp>
        <p:nvSpPr>
          <p:cNvPr id="15" name="TextBox 14">
            <a:extLst>
              <a:ext uri="{FF2B5EF4-FFF2-40B4-BE49-F238E27FC236}">
                <a16:creationId xmlns:a16="http://schemas.microsoft.com/office/drawing/2014/main" id="{C3D0C7A3-D20D-4C74-9050-F07E72E009B8}"/>
              </a:ext>
            </a:extLst>
          </p:cNvPr>
          <p:cNvSpPr txBox="1"/>
          <p:nvPr/>
        </p:nvSpPr>
        <p:spPr>
          <a:xfrm>
            <a:off x="3547596" y="3583837"/>
            <a:ext cx="2031325"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add .</a:t>
            </a:r>
          </a:p>
        </p:txBody>
      </p:sp>
      <p:sp>
        <p:nvSpPr>
          <p:cNvPr id="16" name="TextBox 15">
            <a:extLst>
              <a:ext uri="{FF2B5EF4-FFF2-40B4-BE49-F238E27FC236}">
                <a16:creationId xmlns:a16="http://schemas.microsoft.com/office/drawing/2014/main" id="{5BA8B6DE-28DD-A098-E2F1-D223CF2A84A5}"/>
              </a:ext>
            </a:extLst>
          </p:cNvPr>
          <p:cNvSpPr txBox="1"/>
          <p:nvPr/>
        </p:nvSpPr>
        <p:spPr>
          <a:xfrm>
            <a:off x="4314636" y="4171081"/>
            <a:ext cx="4083169"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commit -m ”xxx"</a:t>
            </a:r>
          </a:p>
        </p:txBody>
      </p:sp>
      <p:sp>
        <p:nvSpPr>
          <p:cNvPr id="17" name="TextBox 16">
            <a:extLst>
              <a:ext uri="{FF2B5EF4-FFF2-40B4-BE49-F238E27FC236}">
                <a16:creationId xmlns:a16="http://schemas.microsoft.com/office/drawing/2014/main" id="{7E504777-3489-A23B-4256-DEF539B418A6}"/>
              </a:ext>
            </a:extLst>
          </p:cNvPr>
          <p:cNvSpPr txBox="1"/>
          <p:nvPr/>
        </p:nvSpPr>
        <p:spPr>
          <a:xfrm>
            <a:off x="6140470" y="4779457"/>
            <a:ext cx="1826141" cy="502766"/>
          </a:xfrm>
          <a:prstGeom prst="rect">
            <a:avLst/>
          </a:prstGeom>
          <a:noFill/>
        </p:spPr>
        <p:txBody>
          <a:bodyPr wrap="none" rtlCol="0">
            <a:spAutoFit/>
          </a:bodyPr>
          <a:lstStyle/>
          <a:p>
            <a:r>
              <a:rPr lang="en-US" sz="2667" dirty="0">
                <a:latin typeface="Courier New" panose="02070309020205020404" pitchFamily="49" charset="0"/>
                <a:cs typeface="Courier New" panose="02070309020205020404" pitchFamily="49" charset="0"/>
              </a:rPr>
              <a:t>git push</a:t>
            </a:r>
          </a:p>
        </p:txBody>
      </p:sp>
      <p:sp>
        <p:nvSpPr>
          <p:cNvPr id="18" name="Right Arrow 17">
            <a:extLst>
              <a:ext uri="{FF2B5EF4-FFF2-40B4-BE49-F238E27FC236}">
                <a16:creationId xmlns:a16="http://schemas.microsoft.com/office/drawing/2014/main" id="{5F66BA68-B201-961C-5E43-51516A6A4D27}"/>
              </a:ext>
            </a:extLst>
          </p:cNvPr>
          <p:cNvSpPr/>
          <p:nvPr/>
        </p:nvSpPr>
        <p:spPr>
          <a:xfrm>
            <a:off x="4034152" y="2754104"/>
            <a:ext cx="1117600"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add</a:t>
            </a:r>
          </a:p>
        </p:txBody>
      </p:sp>
      <p:sp>
        <p:nvSpPr>
          <p:cNvPr id="19" name="Right Arrow 18">
            <a:extLst>
              <a:ext uri="{FF2B5EF4-FFF2-40B4-BE49-F238E27FC236}">
                <a16:creationId xmlns:a16="http://schemas.microsoft.com/office/drawing/2014/main" id="{6C65949A-D788-8014-7D6E-A12B36D331EF}"/>
              </a:ext>
            </a:extLst>
          </p:cNvPr>
          <p:cNvSpPr/>
          <p:nvPr/>
        </p:nvSpPr>
        <p:spPr>
          <a:xfrm>
            <a:off x="5245144" y="2754104"/>
            <a:ext cx="1404073"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commit</a:t>
            </a:r>
          </a:p>
        </p:txBody>
      </p:sp>
      <p:sp>
        <p:nvSpPr>
          <p:cNvPr id="20" name="Right Arrow 19">
            <a:extLst>
              <a:ext uri="{FF2B5EF4-FFF2-40B4-BE49-F238E27FC236}">
                <a16:creationId xmlns:a16="http://schemas.microsoft.com/office/drawing/2014/main" id="{3FA146A9-CB11-9903-B762-AAF2E0F15483}"/>
              </a:ext>
            </a:extLst>
          </p:cNvPr>
          <p:cNvSpPr/>
          <p:nvPr/>
        </p:nvSpPr>
        <p:spPr>
          <a:xfrm>
            <a:off x="6759283" y="2754104"/>
            <a:ext cx="1224827" cy="648573"/>
          </a:xfrm>
          <a:prstGeom prst="rightArrow">
            <a:avLst/>
          </a:prstGeom>
          <a:solidFill>
            <a:schemeClr val="accent2">
              <a:lumMod val="20000"/>
              <a:lumOff val="8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push</a:t>
            </a:r>
          </a:p>
        </p:txBody>
      </p:sp>
      <p:sp>
        <p:nvSpPr>
          <p:cNvPr id="14" name="TextBox 13">
            <a:extLst>
              <a:ext uri="{FF2B5EF4-FFF2-40B4-BE49-F238E27FC236}">
                <a16:creationId xmlns:a16="http://schemas.microsoft.com/office/drawing/2014/main" id="{A4BDA141-008B-9AE5-E9FC-BB86FE4EEE65}"/>
              </a:ext>
            </a:extLst>
          </p:cNvPr>
          <p:cNvSpPr txBox="1"/>
          <p:nvPr/>
        </p:nvSpPr>
        <p:spPr>
          <a:xfrm>
            <a:off x="243280" y="288780"/>
            <a:ext cx="827021" cy="369332"/>
          </a:xfrm>
          <a:prstGeom prst="rect">
            <a:avLst/>
          </a:prstGeom>
          <a:noFill/>
        </p:spPr>
        <p:txBody>
          <a:bodyPr wrap="none" rtlCol="0">
            <a:spAutoFit/>
          </a:bodyPr>
          <a:lstStyle/>
          <a:p>
            <a:r>
              <a:rPr lang="en-US" dirty="0">
                <a:highlight>
                  <a:srgbClr val="FFFF00"/>
                </a:highlight>
              </a:rPr>
              <a:t>review</a:t>
            </a:r>
          </a:p>
        </p:txBody>
      </p:sp>
      <p:sp>
        <p:nvSpPr>
          <p:cNvPr id="21" name="Slide Number Placeholder 20">
            <a:extLst>
              <a:ext uri="{FF2B5EF4-FFF2-40B4-BE49-F238E27FC236}">
                <a16:creationId xmlns:a16="http://schemas.microsoft.com/office/drawing/2014/main" id="{F87FA9B2-D77E-1FA8-CF57-D5ADE9DAF573}"/>
              </a:ext>
            </a:extLst>
          </p:cNvPr>
          <p:cNvSpPr>
            <a:spLocks noGrp="1"/>
          </p:cNvSpPr>
          <p:nvPr>
            <p:ph type="sldNum" sz="quarter" idx="12"/>
          </p:nvPr>
        </p:nvSpPr>
        <p:spPr/>
        <p:txBody>
          <a:bodyPr/>
          <a:lstStyle/>
          <a:p>
            <a:fld id="{96F592FA-1326-C146-9841-60E4C45BB5E0}" type="slidenum">
              <a:rPr lang="en-US" smtClean="0"/>
              <a:t>6</a:t>
            </a:fld>
            <a:endParaRPr lang="en-US"/>
          </a:p>
        </p:txBody>
      </p:sp>
    </p:spTree>
    <p:extLst>
      <p:ext uri="{BB962C8B-B14F-4D97-AF65-F5344CB8AC3E}">
        <p14:creationId xmlns:p14="http://schemas.microsoft.com/office/powerpoint/2010/main" val="3440024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p:cNvSpPr>
            <a:spLocks noGrp="1"/>
          </p:cNvSpPr>
          <p:nvPr>
            <p:ph idx="1"/>
          </p:nvPr>
        </p:nvSpPr>
        <p:spPr>
          <a:xfrm>
            <a:off x="1896533" y="1862667"/>
            <a:ext cx="8627534" cy="4157133"/>
          </a:xfrm>
        </p:spPr>
        <p:txBody>
          <a:bodyPr>
            <a:normAutofit/>
          </a:bodyPr>
          <a:lstStyle/>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p:cNvSpPr>
            <a:spLocks noGrp="1"/>
          </p:cNvSpPr>
          <p:nvPr>
            <p:ph type="sldNum" sz="quarter" idx="12"/>
          </p:nvPr>
        </p:nvSpPr>
        <p:spPr/>
        <p:txBody>
          <a:bodyPr/>
          <a:lstStyle/>
          <a:p>
            <a:pPr>
              <a:defRPr/>
            </a:pPr>
            <a:fld id="{9E3EFA63-DE6B-1C40-8E13-70DFD3C7F100}" type="slidenum">
              <a:rPr lang="en-US" smtClean="0"/>
              <a:pPr>
                <a:defRPr/>
              </a:pPr>
              <a:t>7</a:t>
            </a:fld>
            <a:endParaRPr lang="en-US"/>
          </a:p>
        </p:txBody>
      </p:sp>
    </p:spTree>
    <p:extLst>
      <p:ext uri="{BB962C8B-B14F-4D97-AF65-F5344CB8AC3E}">
        <p14:creationId xmlns:p14="http://schemas.microsoft.com/office/powerpoint/2010/main" val="192970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B566B-3A0B-9E93-B54E-903065B4B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DA3D2-237E-B0FF-5852-F7E21340D598}"/>
              </a:ext>
            </a:extLst>
          </p:cNvPr>
          <p:cNvSpPr>
            <a:spLocks noGrp="1"/>
          </p:cNvSpPr>
          <p:nvPr>
            <p:ph type="title"/>
          </p:nvPr>
        </p:nvSpPr>
        <p:spPr>
          <a:xfrm>
            <a:off x="838200" y="365126"/>
            <a:ext cx="10515600" cy="652514"/>
          </a:xfrm>
        </p:spPr>
        <p:txBody>
          <a:bodyPr>
            <a:normAutofit/>
          </a:bodyPr>
          <a:lstStyle/>
          <a:p>
            <a:r>
              <a:rPr lang="en-US" sz="3600" dirty="0">
                <a:latin typeface="Calibri" panose="020F0502020204030204" pitchFamily="34" charset="0"/>
                <a:cs typeface="Calibri" panose="020F0502020204030204" pitchFamily="34" charset="0"/>
              </a:rPr>
              <a:t>NCBI (National Center for Biotechnology Information)</a:t>
            </a:r>
          </a:p>
        </p:txBody>
      </p:sp>
      <p:sp>
        <p:nvSpPr>
          <p:cNvPr id="6" name="TextBox 5">
            <a:extLst>
              <a:ext uri="{FF2B5EF4-FFF2-40B4-BE49-F238E27FC236}">
                <a16:creationId xmlns:a16="http://schemas.microsoft.com/office/drawing/2014/main" id="{48F06794-3812-18D5-D3DC-C6AB329A52E4}"/>
              </a:ext>
            </a:extLst>
          </p:cNvPr>
          <p:cNvSpPr txBox="1"/>
          <p:nvPr/>
        </p:nvSpPr>
        <p:spPr>
          <a:xfrm>
            <a:off x="838200" y="1748591"/>
            <a:ext cx="10156971" cy="26776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NCBI is a branch of the National Institutes of Health (NIH). It was founded in 1988 and is funded by the government of the US.</a:t>
            </a:r>
          </a:p>
          <a:p>
            <a:pPr marL="457200" indent="-457200">
              <a:buFont typeface="Arial" panose="020B0604020202020204" pitchFamily="34" charset="0"/>
              <a:buChar char="•"/>
            </a:pP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The GenBank is an annotated collection of all publicly available nucleotide sequences and their protein translations. It is produced and maintained by the NCBI</a:t>
            </a:r>
          </a:p>
        </p:txBody>
      </p:sp>
      <p:sp>
        <p:nvSpPr>
          <p:cNvPr id="7" name="Slide Number Placeholder 6">
            <a:extLst>
              <a:ext uri="{FF2B5EF4-FFF2-40B4-BE49-F238E27FC236}">
                <a16:creationId xmlns:a16="http://schemas.microsoft.com/office/drawing/2014/main" id="{59DA84C6-C8F7-CEE1-82DC-57E4034717B0}"/>
              </a:ext>
            </a:extLst>
          </p:cNvPr>
          <p:cNvSpPr>
            <a:spLocks noGrp="1"/>
          </p:cNvSpPr>
          <p:nvPr>
            <p:ph type="sldNum" sz="quarter" idx="12"/>
          </p:nvPr>
        </p:nvSpPr>
        <p:spPr/>
        <p:txBody>
          <a:bodyPr/>
          <a:lstStyle/>
          <a:p>
            <a:fld id="{96F592FA-1326-C146-9841-60E4C45BB5E0}" type="slidenum">
              <a:rPr lang="en-US" smtClean="0"/>
              <a:t>8</a:t>
            </a:fld>
            <a:endParaRPr lang="en-US"/>
          </a:p>
        </p:txBody>
      </p:sp>
    </p:spTree>
    <p:extLst>
      <p:ext uri="{BB962C8B-B14F-4D97-AF65-F5344CB8AC3E}">
        <p14:creationId xmlns:p14="http://schemas.microsoft.com/office/powerpoint/2010/main" val="3803220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1B31-C22C-2EB0-614B-747D887BE8AA}"/>
              </a:ext>
            </a:extLst>
          </p:cNvPr>
          <p:cNvSpPr>
            <a:spLocks noGrp="1"/>
          </p:cNvSpPr>
          <p:nvPr>
            <p:ph type="title"/>
          </p:nvPr>
        </p:nvSpPr>
        <p:spPr>
          <a:xfrm>
            <a:off x="838200" y="267362"/>
            <a:ext cx="10515600" cy="758595"/>
          </a:xfrm>
        </p:spPr>
        <p:txBody>
          <a:bodyPr>
            <a:normAutofit/>
          </a:bodyPr>
          <a:lstStyle/>
          <a:p>
            <a:r>
              <a:rPr lang="en-US" sz="3600" dirty="0" err="1">
                <a:latin typeface="Calibri" panose="020F0502020204030204" pitchFamily="34" charset="0"/>
                <a:cs typeface="Calibri" panose="020F0502020204030204" pitchFamily="34" charset="0"/>
              </a:rPr>
              <a:t>Genbank</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ED98549-15FF-B8FB-C6DE-BA71ACEBAE16}"/>
              </a:ext>
            </a:extLst>
          </p:cNvPr>
          <p:cNvSpPr>
            <a:spLocks noGrp="1"/>
          </p:cNvSpPr>
          <p:nvPr>
            <p:ph idx="1"/>
          </p:nvPr>
        </p:nvSpPr>
        <p:spPr>
          <a:xfrm>
            <a:off x="838200" y="1025957"/>
            <a:ext cx="10850696" cy="1216987"/>
          </a:xfrm>
        </p:spPr>
        <p:txBody>
          <a:bodyPr>
            <a:normAutofit/>
          </a:bodyPr>
          <a:lstStyle/>
          <a:p>
            <a:pPr marL="0" indent="0">
              <a:buNone/>
            </a:pPr>
            <a:r>
              <a:rPr lang="en-US" sz="2400" dirty="0">
                <a:solidFill>
                  <a:srgbClr val="212121"/>
                </a:solidFill>
                <a:effectLst/>
                <a:latin typeface="Calibri" panose="020F0502020204030204" pitchFamily="34" charset="0"/>
                <a:cs typeface="Calibri" panose="020F0502020204030204" pitchFamily="34" charset="0"/>
              </a:rPr>
              <a:t>The GenBank contains data for ~480,000 named organisms obtained through submissions from individual laboratories. </a:t>
            </a:r>
            <a:r>
              <a:rPr lang="en-US" sz="2400" dirty="0" err="1">
                <a:solidFill>
                  <a:srgbClr val="212121"/>
                </a:solidFill>
                <a:latin typeface="Calibri" panose="020F0502020204030204" pitchFamily="34" charset="0"/>
                <a:cs typeface="Calibri" panose="020F0502020204030204" pitchFamily="34" charset="0"/>
              </a:rPr>
              <a:t>Genbank</a:t>
            </a:r>
            <a:r>
              <a:rPr lang="en-US" sz="2400" dirty="0">
                <a:solidFill>
                  <a:srgbClr val="212121"/>
                </a:solidFill>
                <a:latin typeface="Calibri" panose="020F0502020204030204" pitchFamily="34" charset="0"/>
                <a:cs typeface="Calibri" panose="020F0502020204030204" pitchFamily="34" charset="0"/>
              </a:rPr>
              <a:t> </a:t>
            </a:r>
            <a:r>
              <a:rPr lang="en-US" sz="2400" dirty="0">
                <a:solidFill>
                  <a:srgbClr val="212121"/>
                </a:solidFill>
                <a:effectLst/>
                <a:latin typeface="Calibri" panose="020F0502020204030204" pitchFamily="34" charset="0"/>
                <a:cs typeface="Calibri" panose="020F0502020204030204" pitchFamily="34" charset="0"/>
              </a:rPr>
              <a:t>exchanges data</a:t>
            </a:r>
            <a:r>
              <a:rPr lang="en-US" sz="2400" dirty="0">
                <a:solidFill>
                  <a:srgbClr val="212121"/>
                </a:solidFill>
                <a:latin typeface="Calibri" panose="020F0502020204030204" pitchFamily="34" charset="0"/>
                <a:cs typeface="Calibri" panose="020F0502020204030204" pitchFamily="34" charset="0"/>
              </a:rPr>
              <a:t> daily </a:t>
            </a:r>
            <a:r>
              <a:rPr lang="en-US" sz="2400" dirty="0">
                <a:solidFill>
                  <a:srgbClr val="212121"/>
                </a:solidFill>
                <a:effectLst/>
                <a:latin typeface="Calibri" panose="020F0502020204030204" pitchFamily="34" charset="0"/>
                <a:cs typeface="Calibri" panose="020F0502020204030204" pitchFamily="34" charset="0"/>
              </a:rPr>
              <a:t>with the European Nucleotide Archive (ENA) and the DNA Data Bank of Japan (DDBJ).</a:t>
            </a:r>
            <a:endParaRPr lang="en-US" sz="2400" dirty="0">
              <a:latin typeface="Calibri" panose="020F0502020204030204" pitchFamily="34" charset="0"/>
              <a:cs typeface="Calibri" panose="020F0502020204030204" pitchFamily="34" charset="0"/>
            </a:endParaRPr>
          </a:p>
        </p:txBody>
      </p:sp>
      <p:pic>
        <p:nvPicPr>
          <p:cNvPr id="5" name="Picture 4" descr="A graph with a line graph&#10;&#10;Description automatically generated">
            <a:extLst>
              <a:ext uri="{FF2B5EF4-FFF2-40B4-BE49-F238E27FC236}">
                <a16:creationId xmlns:a16="http://schemas.microsoft.com/office/drawing/2014/main" id="{9FCEC60F-2046-933B-6031-1C113AB1047E}"/>
              </a:ext>
            </a:extLst>
          </p:cNvPr>
          <p:cNvPicPr>
            <a:picLocks noChangeAspect="1"/>
          </p:cNvPicPr>
          <p:nvPr/>
        </p:nvPicPr>
        <p:blipFill>
          <a:blip r:embed="rId3"/>
          <a:stretch>
            <a:fillRect/>
          </a:stretch>
        </p:blipFill>
        <p:spPr>
          <a:xfrm>
            <a:off x="1267790" y="2525543"/>
            <a:ext cx="4680700" cy="3710393"/>
          </a:xfrm>
          <a:prstGeom prst="rect">
            <a:avLst/>
          </a:prstGeom>
        </p:spPr>
      </p:pic>
      <p:sp>
        <p:nvSpPr>
          <p:cNvPr id="6" name="TextBox 5">
            <a:extLst>
              <a:ext uri="{FF2B5EF4-FFF2-40B4-BE49-F238E27FC236}">
                <a16:creationId xmlns:a16="http://schemas.microsoft.com/office/drawing/2014/main" id="{A6F3D4F4-F150-DDB7-2151-3637CC185288}"/>
              </a:ext>
            </a:extLst>
          </p:cNvPr>
          <p:cNvSpPr txBox="1"/>
          <p:nvPr/>
        </p:nvSpPr>
        <p:spPr>
          <a:xfrm>
            <a:off x="6096000" y="2821506"/>
            <a:ext cx="227498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traditional GenBank</a:t>
            </a:r>
            <a:endParaRPr lang="en-US" dirty="0"/>
          </a:p>
        </p:txBody>
      </p:sp>
      <p:sp>
        <p:nvSpPr>
          <p:cNvPr id="7" name="TextBox 6">
            <a:extLst>
              <a:ext uri="{FF2B5EF4-FFF2-40B4-BE49-F238E27FC236}">
                <a16:creationId xmlns:a16="http://schemas.microsoft.com/office/drawing/2014/main" id="{C619A14B-3A52-EFDE-C943-7CEBB01FBC95}"/>
              </a:ext>
            </a:extLst>
          </p:cNvPr>
          <p:cNvSpPr txBox="1"/>
          <p:nvPr/>
        </p:nvSpPr>
        <p:spPr>
          <a:xfrm>
            <a:off x="6096000" y="3104105"/>
            <a:ext cx="4762842" cy="369332"/>
          </a:xfrm>
          <a:prstGeom prst="rect">
            <a:avLst/>
          </a:prstGeom>
          <a:noFill/>
        </p:spPr>
        <p:txBody>
          <a:bodyPr wrap="none" rtlCol="0">
            <a:spAutoFit/>
          </a:bodyPr>
          <a:lstStyle/>
          <a:p>
            <a:r>
              <a:rPr lang="en-US" b="0" i="0" dirty="0">
                <a:solidFill>
                  <a:srgbClr val="000000"/>
                </a:solidFill>
                <a:effectLst/>
                <a:latin typeface="arial" panose="020B0604020202020204" pitchFamily="34" charset="0"/>
              </a:rPr>
              <a:t>Whole Genome Shotgun (WGS) assemblies</a:t>
            </a:r>
            <a:endParaRPr lang="en-US" dirty="0"/>
          </a:p>
        </p:txBody>
      </p:sp>
      <p:sp>
        <p:nvSpPr>
          <p:cNvPr id="8" name="TextBox 7">
            <a:extLst>
              <a:ext uri="{FF2B5EF4-FFF2-40B4-BE49-F238E27FC236}">
                <a16:creationId xmlns:a16="http://schemas.microsoft.com/office/drawing/2014/main" id="{F688ABB2-771D-6B45-869A-159C92AFE258}"/>
              </a:ext>
            </a:extLst>
          </p:cNvPr>
          <p:cNvSpPr txBox="1"/>
          <p:nvPr/>
        </p:nvSpPr>
        <p:spPr>
          <a:xfrm>
            <a:off x="6136139" y="4226159"/>
            <a:ext cx="4469685" cy="584775"/>
          </a:xfrm>
          <a:prstGeom prst="rect">
            <a:avLst/>
          </a:prstGeom>
          <a:noFill/>
        </p:spPr>
        <p:txBody>
          <a:bodyPr wrap="none" rtlCol="0">
            <a:spAutoFit/>
          </a:bodyPr>
          <a:lstStyle/>
          <a:p>
            <a:r>
              <a:rPr lang="en-US" sz="3200" dirty="0"/>
              <a:t>Double every 18 months</a:t>
            </a:r>
          </a:p>
        </p:txBody>
      </p:sp>
      <p:sp>
        <p:nvSpPr>
          <p:cNvPr id="4" name="Slide Number Placeholder 3">
            <a:extLst>
              <a:ext uri="{FF2B5EF4-FFF2-40B4-BE49-F238E27FC236}">
                <a16:creationId xmlns:a16="http://schemas.microsoft.com/office/drawing/2014/main" id="{629C17D3-A809-268A-56F9-E08E6D39377A}"/>
              </a:ext>
            </a:extLst>
          </p:cNvPr>
          <p:cNvSpPr>
            <a:spLocks noGrp="1"/>
          </p:cNvSpPr>
          <p:nvPr>
            <p:ph type="sldNum" sz="quarter" idx="12"/>
          </p:nvPr>
        </p:nvSpPr>
        <p:spPr/>
        <p:txBody>
          <a:bodyPr/>
          <a:lstStyle/>
          <a:p>
            <a:fld id="{96F592FA-1326-C146-9841-60E4C45BB5E0}" type="slidenum">
              <a:rPr lang="en-US" smtClean="0"/>
              <a:t>9</a:t>
            </a:fld>
            <a:endParaRPr lang="en-US"/>
          </a:p>
        </p:txBody>
      </p:sp>
    </p:spTree>
    <p:extLst>
      <p:ext uri="{BB962C8B-B14F-4D97-AF65-F5344CB8AC3E}">
        <p14:creationId xmlns:p14="http://schemas.microsoft.com/office/powerpoint/2010/main" val="21527203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2941</TotalTime>
  <Words>4521</Words>
  <Application>Microsoft Macintosh PowerPoint</Application>
  <PresentationFormat>Widescreen</PresentationFormat>
  <Paragraphs>529</Paragraphs>
  <Slides>35</Slides>
  <Notes>32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35</vt:i4>
      </vt:variant>
    </vt:vector>
  </HeadingPairs>
  <TitlesOfParts>
    <vt:vector size="49" baseType="lpstr">
      <vt:lpstr>.AppleSystemUIFont</vt:lpstr>
      <vt:lpstr>Söhne</vt:lpstr>
      <vt:lpstr>Aptos</vt:lpstr>
      <vt:lpstr>Aptos Display</vt:lpstr>
      <vt:lpstr>Arial</vt:lpstr>
      <vt:lpstr>Arial</vt:lpstr>
      <vt:lpstr>Calibri</vt:lpstr>
      <vt:lpstr>Calibri Light</vt:lpstr>
      <vt:lpstr>Courier</vt:lpstr>
      <vt:lpstr>Courier New</vt:lpstr>
      <vt:lpstr>Open Sans</vt:lpstr>
      <vt:lpstr>Roboto</vt:lpstr>
      <vt:lpstr>Times New Roman</vt:lpstr>
      <vt:lpstr>Office Theme</vt:lpstr>
      <vt:lpstr>Command-line NCBI tools (E-Utilities, Dataset, faster-dump)</vt:lpstr>
      <vt:lpstr>BED format</vt:lpstr>
      <vt:lpstr>BEDtools</vt:lpstr>
      <vt:lpstr>A general guide for C software packages</vt:lpstr>
      <vt:lpstr>conda</vt:lpstr>
      <vt:lpstr>Git commands</vt:lpstr>
      <vt:lpstr>Outline</vt:lpstr>
      <vt:lpstr>NCBI (National Center for Biotechnology Information)</vt:lpstr>
      <vt:lpstr>Genbank</vt:lpstr>
      <vt:lpstr>Access to GenBank</vt:lpstr>
      <vt:lpstr>Edirect - E-utilities on the Unix Command Line</vt:lpstr>
      <vt:lpstr>esearch - to search Entrez keywords in a certain NCBI database</vt:lpstr>
      <vt:lpstr>esearch - to search Entrez keywords in a certain NCBI database</vt:lpstr>
      <vt:lpstr>esearch</vt:lpstr>
      <vt:lpstr>esearch + efetch</vt:lpstr>
      <vt:lpstr>Download records from NCBI databases via efetch</vt:lpstr>
      <vt:lpstr>Check publication records from PubMed</vt:lpstr>
      <vt:lpstr>Outline</vt:lpstr>
      <vt:lpstr>NCBI Genomes</vt:lpstr>
      <vt:lpstr>Datasets - to download sequence data from NCBI</vt:lpstr>
      <vt:lpstr>Installation of datasets</vt:lpstr>
      <vt:lpstr>Examples using datasets for genomic data (I)</vt:lpstr>
      <vt:lpstr>Examples using datasets for genomic data (II)</vt:lpstr>
      <vt:lpstr>Examples using datasets for gene data (I)</vt:lpstr>
      <vt:lpstr>Output example</vt:lpstr>
      <vt:lpstr>Ensembl: an alternative source of genomic data</vt:lpstr>
      <vt:lpstr>Ensembl ftp</vt:lpstr>
      <vt:lpstr>An example using Ensembl data</vt:lpstr>
      <vt:lpstr>Outline</vt:lpstr>
      <vt:lpstr>Sequence Read Archive</vt:lpstr>
      <vt:lpstr>Accessions and sequence data</vt:lpstr>
      <vt:lpstr>SRR1238718: B73_control_R1</vt:lpstr>
      <vt:lpstr>sra-toolkit</vt:lpstr>
      <vt:lpstr>Download SRA reads using the SRA-toolkit command fasterq-dump</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31</cp:revision>
  <dcterms:created xsi:type="dcterms:W3CDTF">2024-12-28T19:02:45Z</dcterms:created>
  <dcterms:modified xsi:type="dcterms:W3CDTF">2025-02-18T22:16:33Z</dcterms:modified>
</cp:coreProperties>
</file>