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622" r:id="rId3"/>
    <p:sldId id="258" r:id="rId4"/>
    <p:sldId id="275" r:id="rId5"/>
    <p:sldId id="311" r:id="rId6"/>
    <p:sldId id="318" r:id="rId7"/>
    <p:sldId id="283" r:id="rId8"/>
    <p:sldId id="287" r:id="rId9"/>
    <p:sldId id="342" r:id="rId10"/>
    <p:sldId id="292" r:id="rId11"/>
    <p:sldId id="289" r:id="rId12"/>
    <p:sldId id="294" r:id="rId13"/>
    <p:sldId id="290" r:id="rId14"/>
    <p:sldId id="291" r:id="rId15"/>
    <p:sldId id="355" r:id="rId16"/>
    <p:sldId id="288" r:id="rId17"/>
    <p:sldId id="316" r:id="rId18"/>
    <p:sldId id="284" r:id="rId19"/>
    <p:sldId id="298" r:id="rId20"/>
    <p:sldId id="317" r:id="rId21"/>
    <p:sldId id="262" r:id="rId22"/>
    <p:sldId id="299" r:id="rId23"/>
    <p:sldId id="264" r:id="rId24"/>
    <p:sldId id="319" r:id="rId25"/>
    <p:sldId id="354" r:id="rId26"/>
    <p:sldId id="265" r:id="rId27"/>
    <p:sldId id="301" r:id="rId28"/>
    <p:sldId id="351" r:id="rId29"/>
    <p:sldId id="352" r:id="rId30"/>
    <p:sldId id="300" r:id="rId31"/>
    <p:sldId id="353" r:id="rId32"/>
    <p:sldId id="349" r:id="rId33"/>
    <p:sldId id="344" r:id="rId34"/>
    <p:sldId id="286" r:id="rId35"/>
    <p:sldId id="308" r:id="rId36"/>
    <p:sldId id="307" r:id="rId37"/>
    <p:sldId id="340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30" r:id="rId47"/>
    <p:sldId id="332" r:id="rId48"/>
    <p:sldId id="341" r:id="rId49"/>
    <p:sldId id="334" r:id="rId50"/>
    <p:sldId id="335" r:id="rId51"/>
    <p:sldId id="336" r:id="rId52"/>
    <p:sldId id="338" r:id="rId53"/>
    <p:sldId id="339" r:id="rId54"/>
    <p:sldId id="293" r:id="rId55"/>
    <p:sldId id="295" r:id="rId56"/>
    <p:sldId id="309" r:id="rId57"/>
    <p:sldId id="345" r:id="rId58"/>
    <p:sldId id="343" r:id="rId59"/>
    <p:sldId id="346" r:id="rId6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36" autoAdjust="0"/>
    <p:restoredTop sz="95780" autoAdjust="0"/>
  </p:normalViewPr>
  <p:slideViewPr>
    <p:cSldViewPr snapToGrid="0" snapToObjects="1">
      <p:cViewPr varScale="1">
        <p:scale>
          <a:sx n="258" d="100"/>
          <a:sy n="258" d="100"/>
        </p:scale>
        <p:origin x="44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F399-D5F0-9649-84A2-5C103406A1E5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B7C7-8170-C243-97FE-7944E261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4C52C-F579-D748-8F0F-8523A9278D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Ross Ihaka and Robert Gentleman at the University of Auckland, New Zealand in 1993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Elementary commands consist of either expressions or assignments.  If an expression is given as a command, it is evaluated, printed (unless specifically made invisible), and the value is lost. An assignment also evaluates an expression and passes the value to a variable but the result is not automatically printed.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425D-B698-5198-B403-328B3045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88A8C-BBE2-93E5-E53A-10FE7CA7E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41272-2A34-9250-170D-15911F761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8D60-17C5-A437-62A4-F1CB80065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a general form of vector in which the various elements need not be of the same type, and are often themselves vectors or lists. Lists provide a convenient way to return the results of a statistical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Use </a:t>
            </a:r>
            <a:r>
              <a:rPr lang="en-US" b="1" dirty="0" err="1"/>
              <a:t>facet_wrap</a:t>
            </a:r>
            <a:r>
              <a:rPr lang="en-US" b="1" dirty="0"/>
              <a:t>()</a:t>
            </a:r>
            <a:r>
              <a:rPr lang="en-US" dirty="0"/>
              <a:t> when you </a:t>
            </a:r>
            <a:r>
              <a:rPr lang="en-US" b="1" dirty="0"/>
              <a:t>only need one variable</a:t>
            </a:r>
            <a:r>
              <a:rPr lang="en-US" dirty="0"/>
              <a:t> and want a flexible layout.</a:t>
            </a:r>
          </a:p>
          <a:p>
            <a:r>
              <a:rPr lang="en-US" dirty="0"/>
              <a:t>• </a:t>
            </a:r>
            <a:r>
              <a:rPr lang="en-US" b="1" dirty="0"/>
              <a:t>Use </a:t>
            </a:r>
            <a:r>
              <a:rPr lang="en-US" b="1" dirty="0" err="1"/>
              <a:t>facet_grid</a:t>
            </a:r>
            <a:r>
              <a:rPr lang="en-US" b="1" dirty="0"/>
              <a:t>()</a:t>
            </a:r>
            <a:r>
              <a:rPr lang="en-US" dirty="0"/>
              <a:t> when you need </a:t>
            </a:r>
            <a:r>
              <a:rPr lang="en-US" b="1" dirty="0"/>
              <a:t>two variables</a:t>
            </a:r>
            <a:r>
              <a:rPr lang="en-US" dirty="0"/>
              <a:t> to organize facets in a structured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B58-3C22-B242-BFAC-B282FC780798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9FA8-59A4-3449-B9EA-DE16BADC5820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76A-CD35-2B42-A442-25EF78C59FA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558C-34F7-B344-A63E-1E1B8C95D406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66C-29A4-7E43-A2F5-6D37AEA1DD1D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9366-4084-4744-B95C-652E569E368E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937-DC03-7D4B-8168-122769765614}" type="datetime1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E258-FCEC-8A45-85FA-C8B9971F1FD3}" type="datetime1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DE3-C839-FF46-9270-3D6D6C1035A3}" type="datetime1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44F-6ACF-BB45-88A4-2CF042AC7BA7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84ED-0DCF-B140-A2B4-079461A99FA9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234-5E75-8842-AA3C-94BBCFB7E1D3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forfun.com/2014/06/performing-anova-test-in-r-results-and.html" TargetMode="External"/><Relationship Id="rId2" Type="http://schemas.openxmlformats.org/officeDocument/2006/relationships/hyperlink" Target="https://www.datacamp.com/community/tutorials/r-tutorial-apply-family#gs.YUI=Luc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wirlstats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0176"/>
            <a:ext cx="7772400" cy="1831575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  <a:br>
              <a:rPr lang="en-US" sz="3200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1466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2/20/2025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Select a subset of a vector</a:t>
            </a:r>
          </a:p>
          <a:p>
            <a:pPr marL="0" indent="0">
              <a:buNone/>
            </a:pPr>
            <a:r>
              <a:rPr lang="fr-FR" dirty="0"/>
              <a:t>x &lt;- c(4, 5, 7, 3, 9)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590"/>
            <a:ext cx="8343485" cy="43840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Mode</a:t>
            </a:r>
          </a:p>
          <a:p>
            <a:pPr marL="0" indent="0">
              <a:buNone/>
            </a:pPr>
            <a:r>
              <a:rPr lang="en-US" dirty="0"/>
              <a:t>Vectors must have their values with the same mode, either numeric, character, logical, or other types.</a:t>
            </a:r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 err="1"/>
              <a:t>is.numeric</a:t>
            </a:r>
            <a:r>
              <a:rPr lang="en-US" dirty="0"/>
              <a:t>(z)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r>
              <a:rPr lang="en-US" b="1" dirty="0">
                <a:solidFill>
                  <a:srgbClr val="17375E"/>
                </a:solidFill>
              </a:rPr>
              <a:t>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115"/>
            <a:ext cx="8229600" cy="579740"/>
          </a:xfrm>
        </p:spPr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94" y="2044058"/>
            <a:ext cx="8101211" cy="298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  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Levels: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state2 &lt;- </a:t>
            </a:r>
            <a:r>
              <a:rPr lang="en-US" sz="1600" b="1" dirty="0" err="1">
                <a:latin typeface="Courier"/>
                <a:cs typeface="Courier"/>
              </a:rPr>
              <a:t>as.character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statef</a:t>
            </a:r>
            <a:r>
              <a:rPr lang="en-US" sz="1600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1" y="712267"/>
            <a:ext cx="8141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A factor is a vector object used to specify a discrete classification (grouping) of the components of other vectors with the same length.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54213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74" y="907760"/>
            <a:ext cx="8563254" cy="839850"/>
          </a:xfrm>
        </p:spPr>
        <p:txBody>
          <a:bodyPr>
            <a:normAutofit/>
          </a:bodyPr>
          <a:lstStyle/>
          <a:p>
            <a:r>
              <a:rPr lang="en-US" dirty="0"/>
              <a:t>matrix: a collection of data elements arranged in a two-dimensional rectangular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82983"/>
            <a:ext cx="8101211" cy="92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num &lt;- 1:6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numm</a:t>
            </a:r>
            <a:r>
              <a:rPr lang="en-US" dirty="0">
                <a:latin typeface="Courier"/>
                <a:cs typeface="Courier"/>
              </a:rPr>
              <a:t> &lt;- matrix(num,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73" y="3511760"/>
            <a:ext cx="8541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can be built up by using the functions </a:t>
            </a:r>
            <a:r>
              <a:rPr lang="en-US" sz="2400" dirty="0" err="1"/>
              <a:t>cbind</a:t>
            </a:r>
            <a:r>
              <a:rPr lang="en-US" sz="2400" dirty="0"/>
              <a:t>() and </a:t>
            </a:r>
            <a:r>
              <a:rPr lang="en-US" sz="2400" dirty="0" err="1"/>
              <a:t>rbind</a:t>
            </a:r>
            <a:r>
              <a:rPr lang="en-US" sz="2400" dirty="0"/>
              <a:t>():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17375E"/>
                </a:solidFill>
              </a:rPr>
              <a:t>cbind</a:t>
            </a:r>
            <a:r>
              <a:rPr lang="en-US" sz="2400" b="1" dirty="0">
                <a:solidFill>
                  <a:srgbClr val="17375E"/>
                </a:solidFill>
              </a:rPr>
              <a:t>():</a:t>
            </a:r>
            <a:r>
              <a:rPr lang="en-US" sz="2400" dirty="0"/>
              <a:t> binding together horizontally, or column-wise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rbind</a:t>
            </a:r>
            <a:r>
              <a:rPr lang="en-US" sz="2400" b="1" dirty="0">
                <a:solidFill>
                  <a:srgbClr val="17375E"/>
                </a:solidFill>
              </a:rPr>
              <a:t>(): </a:t>
            </a:r>
            <a:r>
              <a:rPr lang="en-US" sz="2400" dirty="0"/>
              <a:t>binding together vertically, or row-wise.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/>
              <p:nvPr/>
            </p:nvSpPr>
            <p:spPr>
              <a:xfrm>
                <a:off x="470867" y="1903680"/>
                <a:ext cx="130179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1  2  3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4  5  6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7" y="1903680"/>
                <a:ext cx="1301799" cy="615810"/>
              </a:xfrm>
              <a:prstGeom prst="rect">
                <a:avLst/>
              </a:prstGeom>
              <a:blipFill>
                <a:blip r:embed="rId2"/>
                <a:stretch>
                  <a:fillRect t="-10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201D911-8BB2-2743-9AD8-84F294F9570F}"/>
              </a:ext>
            </a:extLst>
          </p:cNvPr>
          <p:cNvSpPr txBox="1"/>
          <p:nvPr/>
        </p:nvSpPr>
        <p:spPr>
          <a:xfrm>
            <a:off x="1680054" y="1984105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rows and 3 columns</a:t>
            </a: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1774"/>
            <a:ext cx="7083255" cy="772987"/>
          </a:xfrm>
        </p:spPr>
        <p:txBody>
          <a:bodyPr>
            <a:normAutofit/>
          </a:bodyPr>
          <a:lstStyle/>
          <a:p>
            <a:r>
              <a:rPr lang="en-US" sz="3200" dirty="0" err="1"/>
              <a:t>data.frame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84838"/>
            <a:ext cx="8229600" cy="2912125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data frame may be regarded as a matrix with columns possibly of differing modes and attributes. The data of a matrix are of the same type or mode.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Create a </a:t>
            </a:r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df</a:t>
            </a:r>
            <a:r>
              <a:rPr lang="en-US" sz="1900" dirty="0">
                <a:latin typeface="Courier"/>
                <a:cs typeface="Courier"/>
              </a:rPr>
              <a:t> &lt;- </a:t>
            </a:r>
            <a:r>
              <a:rPr lang="en-US" sz="1900" dirty="0" err="1">
                <a:latin typeface="Courier"/>
                <a:cs typeface="Courier"/>
              </a:rPr>
              <a:t>data.frame</a:t>
            </a:r>
            <a:r>
              <a:rPr lang="en-US" sz="1900" dirty="0">
                <a:latin typeface="Courier"/>
                <a:cs typeface="Courier"/>
              </a:rPr>
              <a:t>(name=c("Josh", "rose"), age=c(23, 35))</a:t>
            </a:r>
          </a:p>
        </p:txBody>
      </p:sp>
      <p:pic>
        <p:nvPicPr>
          <p:cNvPr id="4" name="Picture 3" descr="Screen Shot 2014-12-27 at 1.1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75" y="652956"/>
            <a:ext cx="3338828" cy="10466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107FB-85E0-DA95-185A-9145A90CD711}"/>
              </a:ext>
            </a:extLst>
          </p:cNvPr>
          <p:cNvSpPr txBox="1"/>
          <p:nvPr/>
        </p:nvSpPr>
        <p:spPr>
          <a:xfrm>
            <a:off x="6138849" y="128342"/>
            <a:ext cx="219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[row, column]</a:t>
            </a:r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82E91-9503-AE06-39B1-7C39FC0B6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AFD8-5764-F809-0267-2A1C316D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88910"/>
            <a:ext cx="8229599" cy="772987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pic>
        <p:nvPicPr>
          <p:cNvPr id="4" name="Picture 3" descr="Screen Shot 2014-12-27 at 1.17.26 PM.png">
            <a:extLst>
              <a:ext uri="{FF2B5EF4-FFF2-40B4-BE49-F238E27FC236}">
                <a16:creationId xmlns:a16="http://schemas.microsoft.com/office/drawing/2014/main" id="{BD37FC40-DA7D-421E-3213-D7093A0A7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71" y="888347"/>
            <a:ext cx="3338828" cy="10466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9A93DE-3BB0-84E8-DAF8-93680AE7883F}"/>
              </a:ext>
            </a:extLst>
          </p:cNvPr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E55CB5-CAD9-246A-E170-ECD6F150CA8C}"/>
              </a:ext>
            </a:extLst>
          </p:cNvPr>
          <p:cNvSpPr txBox="1">
            <a:spLocks/>
          </p:cNvSpPr>
          <p:nvPr/>
        </p:nvSpPr>
        <p:spPr>
          <a:xfrm>
            <a:off x="554892" y="1734115"/>
            <a:ext cx="3241138" cy="2145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df$name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73A1D-EA7D-7039-1843-03567F40CA5F}"/>
              </a:ext>
            </a:extLst>
          </p:cNvPr>
          <p:cNvSpPr txBox="1"/>
          <p:nvPr/>
        </p:nvSpPr>
        <p:spPr>
          <a:xfrm>
            <a:off x="4119051" y="2079971"/>
            <a:ext cx="329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[[1]]</a:t>
            </a:r>
          </a:p>
          <a:p>
            <a:r>
              <a:rPr lang="en-US" dirty="0">
                <a:latin typeface="Courier"/>
                <a:cs typeface="Courier"/>
              </a:rPr>
              <a:t>[1] Josh rose</a:t>
            </a:r>
          </a:p>
          <a:p>
            <a:r>
              <a:rPr lang="en-US" dirty="0">
                <a:latin typeface="Courier"/>
                <a:cs typeface="Courier"/>
              </a:rPr>
              <a:t>Levels: Josh rose</a:t>
            </a:r>
          </a:p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[1]</a:t>
            </a:r>
          </a:p>
          <a:p>
            <a:r>
              <a:rPr lang="en-US" dirty="0">
                <a:latin typeface="Courier"/>
                <a:cs typeface="Courier"/>
              </a:rPr>
              <a:t>  name</a:t>
            </a:r>
          </a:p>
          <a:p>
            <a:r>
              <a:rPr lang="en-US" dirty="0">
                <a:latin typeface="Courier"/>
                <a:cs typeface="Courier"/>
              </a:rPr>
              <a:t>1 Josh</a:t>
            </a:r>
          </a:p>
          <a:p>
            <a:r>
              <a:rPr lang="en-US" dirty="0">
                <a:latin typeface="Courier"/>
                <a:cs typeface="Courier"/>
              </a:rPr>
              <a:t>2 rose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86DC8-3D32-FD04-2DA2-DFE898E1DA17}"/>
              </a:ext>
            </a:extLst>
          </p:cNvPr>
          <p:cNvSpPr txBox="1"/>
          <p:nvPr/>
        </p:nvSpPr>
        <p:spPr>
          <a:xfrm>
            <a:off x="405184" y="4408042"/>
            <a:ext cx="60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head(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tail(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summary(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37F51-754D-34BC-4AF1-E5FBD675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22" y="2222728"/>
            <a:ext cx="8229600" cy="281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$name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423" y="730551"/>
            <a:ext cx="789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list is a general form of vector in which the various elements need not be of the same type.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422" y="1708534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7375E"/>
                </a:solidFill>
              </a:rPr>
              <a:t>Objects can be any types or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560"/>
            <a:ext cx="8229600" cy="951126"/>
          </a:xfrm>
        </p:spPr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3184"/>
            <a:ext cx="8229600" cy="4387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df &lt;- 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(name=c("</a:t>
            </a:r>
            <a:r>
              <a:rPr lang="en-US" dirty="0" err="1">
                <a:latin typeface="Courier"/>
                <a:cs typeface="Courier"/>
              </a:rPr>
              <a:t>Josh","rose","John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age=c(23, 35, 18))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are the values of</a:t>
            </a:r>
          </a:p>
          <a:p>
            <a:pPr marL="0" indent="0">
              <a:buNone/>
            </a:pPr>
            <a:r>
              <a:rPr lang="fr-FR" dirty="0"/>
              <a:t>d</a:t>
            </a:r>
            <a:r>
              <a:rPr lang="en-US" dirty="0"/>
              <a:t>f[2, 1]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[3, 2]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[2]</a:t>
            </a:r>
          </a:p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[, 2]</a:t>
            </a:r>
          </a:p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last </a:t>
            </a:r>
            <a:r>
              <a:rPr lang="fr-FR" dirty="0" err="1"/>
              <a:t>two</a:t>
            </a:r>
            <a:r>
              <a:rPr lang="fr-FR" dirty="0"/>
              <a:t>?</a:t>
            </a:r>
          </a:p>
        </p:txBody>
      </p:sp>
      <p:pic>
        <p:nvPicPr>
          <p:cNvPr id="4" name="Picture 3" descr="Screen Shot 2015-02-04 at 12.1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08" y="2388576"/>
            <a:ext cx="3200692" cy="1270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2683"/>
            <a:ext cx="8229600" cy="579740"/>
          </a:xfrm>
        </p:spPr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18341"/>
            <a:ext cx="7404542" cy="163457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dirty="0" err="1"/>
              <a:t>read.delim</a:t>
            </a:r>
            <a:r>
              <a:rPr lang="en-US" dirty="0"/>
              <a:t>, </a:t>
            </a:r>
            <a:r>
              <a:rPr lang="en-US" dirty="0" err="1"/>
              <a:t>read.csv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ourier"/>
              </a:rPr>
              <a:t>d &lt;- </a:t>
            </a:r>
            <a:r>
              <a:rPr lang="en-US" dirty="0" err="1">
                <a:cs typeface="Courier"/>
              </a:rPr>
              <a:t>read.table</a:t>
            </a:r>
            <a:r>
              <a:rPr lang="en-US" dirty="0">
                <a:cs typeface="Courier"/>
              </a:rPr>
              <a:t>(data)</a:t>
            </a:r>
          </a:p>
        </p:txBody>
      </p:sp>
      <p:pic>
        <p:nvPicPr>
          <p:cNvPr id="2" name="Picture 1" descr="Screen Shot 2014-12-27 at 4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" y="2331394"/>
            <a:ext cx="6493339" cy="2208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409"/>
            <a:ext cx="8229600" cy="579740"/>
          </a:xfrm>
        </p:spPr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3606"/>
            <a:ext cx="8583804" cy="403365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”,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397"/>
            <a:ext cx="8229600" cy="723900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NCBI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89" y="1392058"/>
            <a:ext cx="7064221" cy="311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E-Utilities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retrieve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Genbank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download genomic/genic sequences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SRA-toolkit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download sequencing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6140C-999B-F2E5-3710-D1928B6D6AC9}"/>
              </a:ext>
            </a:extLst>
          </p:cNvPr>
          <p:cNvSpPr txBox="1"/>
          <p:nvPr/>
        </p:nvSpPr>
        <p:spPr>
          <a:xfrm>
            <a:off x="531406" y="270234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92970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6508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779" y="1136331"/>
            <a:ext cx="5631153" cy="363093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String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6183"/>
            <a:ext cx="8229600" cy="581210"/>
          </a:xfrm>
        </p:spPr>
        <p:txBody>
          <a:bodyPr>
            <a:normAutofit/>
          </a:bodyPr>
          <a:lstStyle/>
          <a:p>
            <a:r>
              <a:rPr lang="en-US" sz="3200" dirty="0"/>
              <a:t>Basic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783341"/>
            <a:ext cx="7533923" cy="48538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plot(); points(); lines();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abline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(); text(); legend()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63" y="1285407"/>
            <a:ext cx="445827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  <a:cs typeface="Courier"/>
              </a:rPr>
              <a:t>High-level plot: create a new plot</a:t>
            </a:r>
          </a:p>
          <a:p>
            <a:r>
              <a:rPr lang="en-US" dirty="0">
                <a:latin typeface="Courier"/>
                <a:cs typeface="Courier"/>
              </a:rPr>
              <a:t>plot(x, y, </a:t>
            </a:r>
            <a:r>
              <a:rPr lang="en-US" dirty="0" err="1">
                <a:latin typeface="Courier"/>
                <a:cs typeface="Courier"/>
              </a:rPr>
              <a:t>xlab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ylab</a:t>
            </a:r>
            <a:r>
              <a:rPr lang="en-US" dirty="0">
                <a:latin typeface="Courier"/>
                <a:cs typeface="Courier"/>
              </a:rPr>
              <a:t>, main, …)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>
                <a:latin typeface="+mj-lt"/>
                <a:cs typeface="Courier"/>
              </a:rPr>
              <a:t>Low-level plot: add to an existing plot</a:t>
            </a:r>
          </a:p>
          <a:p>
            <a:r>
              <a:rPr lang="en-US" dirty="0">
                <a:latin typeface="Courier"/>
                <a:cs typeface="Courier"/>
              </a:rPr>
              <a:t># add points</a:t>
            </a:r>
          </a:p>
          <a:p>
            <a:r>
              <a:rPr lang="en-US" dirty="0">
                <a:latin typeface="Courier"/>
                <a:cs typeface="Courier"/>
              </a:rPr>
              <a:t>points(x,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lines</a:t>
            </a:r>
          </a:p>
          <a:p>
            <a:r>
              <a:rPr lang="en-US" dirty="0">
                <a:latin typeface="Courier"/>
                <a:cs typeface="Courier"/>
              </a:rPr>
              <a:t>lines(x,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text or legend</a:t>
            </a:r>
          </a:p>
          <a:p>
            <a:r>
              <a:rPr lang="en-US" dirty="0">
                <a:latin typeface="Courier"/>
                <a:cs typeface="Courier"/>
              </a:rPr>
              <a:t>text()</a:t>
            </a:r>
          </a:p>
          <a:p>
            <a:r>
              <a:rPr lang="en-US" dirty="0">
                <a:latin typeface="Courier"/>
                <a:cs typeface="Courier"/>
              </a:rPr>
              <a:t>legend()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2573" y="2158411"/>
            <a:ext cx="0" cy="2078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075478" y="4230088"/>
            <a:ext cx="27566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9432" y="4244278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1508" y="3013193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ylab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0385" y="1746508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040" y="720215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2" y="962365"/>
            <a:ext cx="3329466" cy="3329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836"/>
            <a:ext cx="8229600" cy="4559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03" y="1237681"/>
            <a:ext cx="6278305" cy="37669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734291"/>
            <a:ext cx="8150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barplot(pop/1000, las=2, cex.names=0.65,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(x1000,000)",</a:t>
            </a:r>
          </a:p>
          <a:p>
            <a:r>
              <a:rPr lang="fi-FI" sz="1600" dirty="0">
                <a:latin typeface="Courier"/>
                <a:cs typeface="Courier"/>
              </a:rPr>
              <a:t>       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err="1">
                <a:latin typeface="Courier"/>
                <a:cs typeface="Courier"/>
              </a:rPr>
              <a:t>States</a:t>
            </a:r>
            <a:r>
              <a:rPr lang="fi-FI" sz="1600" dirty="0">
                <a:latin typeface="Courier"/>
                <a:cs typeface="Courier"/>
              </a:rPr>
              <a:t> 1977 </a:t>
            </a:r>
            <a:r>
              <a:rPr lang="fi-FI" sz="1600" dirty="0" err="1">
                <a:latin typeface="Courier"/>
                <a:cs typeface="Courier"/>
              </a:rPr>
              <a:t>Population</a:t>
            </a:r>
            <a:r>
              <a:rPr lang="fi-FI" sz="1600" dirty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19" y="1117103"/>
            <a:ext cx="7154361" cy="328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5219" y="4644152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www.leansigmacorporation.com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62B26-A80C-474D-1C6D-E60F25EF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AC33-4AF3-95F8-CDA9-E12A22A2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Boxplot (II)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A842-7CFB-59A7-6E08-AA56454D04B3}"/>
              </a:ext>
            </a:extLst>
          </p:cNvPr>
          <p:cNvSpPr txBox="1"/>
          <p:nvPr/>
        </p:nvSpPr>
        <p:spPr>
          <a:xfrm>
            <a:off x="2089780" y="875380"/>
            <a:ext cx="4262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>
                <a:latin typeface="Courier"/>
                <a:cs typeface="Courier"/>
              </a:rPr>
              <a:t>y &lt;- 1:10</a:t>
            </a:r>
          </a:p>
          <a:p>
            <a:r>
              <a:rPr lang="fr-FR" sz="2200" dirty="0">
                <a:latin typeface="Courier"/>
                <a:cs typeface="Courier"/>
              </a:rPr>
              <a:t>x &lt;- </a:t>
            </a:r>
            <a:r>
              <a:rPr lang="fr-FR" sz="2200" dirty="0" err="1">
                <a:latin typeface="Courier"/>
                <a:cs typeface="Courier"/>
              </a:rPr>
              <a:t>rep</a:t>
            </a:r>
            <a:r>
              <a:rPr lang="fr-FR" sz="2200" dirty="0">
                <a:latin typeface="Courier"/>
                <a:cs typeface="Courier"/>
              </a:rPr>
              <a:t>(c("a", "b"), 5)</a:t>
            </a:r>
          </a:p>
          <a:p>
            <a:r>
              <a:rPr lang="fr-FR" sz="2200" dirty="0" err="1">
                <a:latin typeface="Courier"/>
                <a:cs typeface="Courier"/>
              </a:rPr>
              <a:t>boxplot</a:t>
            </a:r>
            <a:r>
              <a:rPr lang="fr-FR" sz="2200" dirty="0">
                <a:latin typeface="Courier"/>
                <a:cs typeface="Courier"/>
              </a:rPr>
              <a:t>(y ~ x)</a:t>
            </a:r>
            <a:endParaRPr lang="en-US" sz="2200" dirty="0">
              <a:latin typeface="Courier"/>
              <a:cs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1EADA-BB0A-0215-4D91-8583E427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76" y="1983376"/>
            <a:ext cx="2991778" cy="29564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27B967-D3B3-4509-34E0-7E1039AB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3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3703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334521"/>
            <a:ext cx="3706586" cy="37065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68262"/>
            <a:ext cx="6555783" cy="772987"/>
          </a:xfrm>
        </p:spPr>
        <p:txBody>
          <a:bodyPr>
            <a:normAutofit fontScale="90000"/>
          </a:bodyPr>
          <a:lstStyle/>
          <a:p>
            <a:r>
              <a:rPr lang="en-US" dirty="0"/>
              <a:t>ggplot2 - an easy and powerful plotting package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97" y="1532154"/>
            <a:ext cx="8613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latin typeface="+mj-lt"/>
                <a:cs typeface="Courier"/>
              </a:rPr>
              <a:t>scatterplots</a:t>
            </a:r>
            <a:r>
              <a:rPr lang="en-US" sz="2400" dirty="0">
                <a:latin typeface="+mj-lt"/>
                <a:cs typeface="Courier"/>
              </a:rPr>
              <a:t> showing the relationship between the price and carats (weight) of a diamond*.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757" y="4596408"/>
            <a:ext cx="3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https://r4ds.had.co.nz/data-</a:t>
            </a:r>
            <a:r>
              <a:rPr lang="en-US" sz="1400" dirty="0" err="1"/>
              <a:t>visualisation.html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30690"/>
              </p:ext>
            </p:extLst>
          </p:nvPr>
        </p:nvGraphicFramePr>
        <p:xfrm>
          <a:off x="1394507" y="643442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061" y="782937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CB229-D98F-7499-78F4-12A79B4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7" y="3530150"/>
            <a:ext cx="1709376" cy="1479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0A439-EEAC-C818-5A29-B65D5629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58" y="3530150"/>
            <a:ext cx="1709376" cy="14790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637F3C-17BE-A2D4-A908-414AA2350D3C}"/>
              </a:ext>
            </a:extLst>
          </p:cNvPr>
          <p:cNvSpPr txBox="1"/>
          <p:nvPr/>
        </p:nvSpPr>
        <p:spPr>
          <a:xfrm>
            <a:off x="4486624" y="3548826"/>
            <a:ext cx="3475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254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GEOM_FUNCTION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254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819A5-9997-6B59-BD4A-919F969B803F}"/>
              </a:ext>
            </a:extLst>
          </p:cNvPr>
          <p:cNvSpPr txBox="1"/>
          <p:nvPr/>
        </p:nvSpPr>
        <p:spPr>
          <a:xfrm>
            <a:off x="7777235" y="1048346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74151"/>
                </a:solidFill>
                <a:latin typeface="Söhne"/>
              </a:rPr>
              <a:t>Hadley</a:t>
            </a:r>
          </a:p>
          <a:p>
            <a:pPr algn="ctr"/>
            <a:r>
              <a:rPr lang="en-US" sz="1600" dirty="0">
                <a:solidFill>
                  <a:srgbClr val="374151"/>
                </a:solidFill>
                <a:latin typeface="Söhne"/>
              </a:rPr>
              <a:t>Wickham</a:t>
            </a: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65E60F-E1A5-59F9-0BA6-7A82F478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806" y="58954"/>
            <a:ext cx="1104980" cy="10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38"/>
            <a:ext cx="8229600" cy="579740"/>
          </a:xfrm>
        </p:spPr>
        <p:txBody>
          <a:bodyPr/>
          <a:lstStyle/>
          <a:p>
            <a:r>
              <a:rPr lang="en-US" dirty="0"/>
              <a:t>facets – one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510842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cut,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A4B9-9F22-5D49-09C9-3038DA47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58" y="2414365"/>
            <a:ext cx="6165742" cy="2667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91043-F526-5482-DE38-46A1F77BDC34}"/>
              </a:ext>
            </a:extLst>
          </p:cNvPr>
          <p:cNvSpPr txBox="1"/>
          <p:nvPr/>
        </p:nvSpPr>
        <p:spPr>
          <a:xfrm>
            <a:off x="387458" y="672632"/>
            <a:ext cx="80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For categorical variables, a plot can be split into </a:t>
            </a:r>
            <a:r>
              <a:rPr lang="en-US" sz="2400" b="1" dirty="0">
                <a:solidFill>
                  <a:srgbClr val="212529"/>
                </a:solidFill>
                <a:latin typeface="-apple-system"/>
              </a:rPr>
              <a:t>facets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, subplots that each display a subset of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672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two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0459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clarity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cut)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20AC4-CD01-27CB-C663-610B5850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93" y="1776017"/>
            <a:ext cx="5535386" cy="31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8" y="724715"/>
            <a:ext cx="5631153" cy="4364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1254052"/>
            <a:ext cx="5886449" cy="2755720"/>
          </a:xfrm>
        </p:spPr>
        <p:txBody>
          <a:bodyPr>
            <a:normAutofit/>
          </a:bodyPr>
          <a:lstStyle/>
          <a:p>
            <a:r>
              <a:rPr lang="en-US" dirty="0" err="1"/>
              <a:t>geom_point</a:t>
            </a:r>
            <a:r>
              <a:rPr lang="en-US" dirty="0"/>
              <a:t>() produces a scatterplot</a:t>
            </a:r>
          </a:p>
          <a:p>
            <a:r>
              <a:rPr lang="en-US" dirty="0" err="1"/>
              <a:t>geom_bar</a:t>
            </a:r>
            <a:r>
              <a:rPr lang="en-US" dirty="0"/>
              <a:t>() makes a bar chart</a:t>
            </a:r>
          </a:p>
          <a:p>
            <a:r>
              <a:rPr lang="en-US" dirty="0" err="1"/>
              <a:t>geom_line</a:t>
            </a:r>
            <a:r>
              <a:rPr lang="en-US" dirty="0"/>
              <a:t>() makes a line plot</a:t>
            </a:r>
          </a:p>
          <a:p>
            <a:r>
              <a:rPr lang="en-US" dirty="0" err="1"/>
              <a:t>geom_histogram</a:t>
            </a:r>
            <a:r>
              <a:rPr lang="en-US" dirty="0"/>
              <a:t>() produces a histogram</a:t>
            </a:r>
          </a:p>
          <a:p>
            <a:r>
              <a:rPr lang="en-US" dirty="0" err="1"/>
              <a:t>Geom_boxplot</a:t>
            </a:r>
            <a:r>
              <a:rPr lang="en-US" dirty="0"/>
              <a:t>() plot a boxplot</a:t>
            </a:r>
          </a:p>
          <a:p>
            <a:r>
              <a:rPr lang="en-US" dirty="0" err="1"/>
              <a:t>geom_polygon</a:t>
            </a:r>
            <a:r>
              <a:rPr lang="en-US" dirty="0"/>
              <a:t>() draws polygons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61613-AF78-312D-2A75-2B24D2C0D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1482-25FD-1C33-0B77-438779E8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037AD-1AE2-99A0-B144-66C7356A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0327A-32EA-90F1-A0A1-D0442F68682F}"/>
              </a:ext>
            </a:extLst>
          </p:cNvPr>
          <p:cNvSpPr txBox="1"/>
          <p:nvPr/>
        </p:nvSpPr>
        <p:spPr>
          <a:xfrm>
            <a:off x="705241" y="1005750"/>
            <a:ext cx="77335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(x=price))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89FD1-9CAD-B3D3-999F-5BF3B776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49" y="2056778"/>
            <a:ext cx="3977658" cy="26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89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ggplot2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29" y="785719"/>
            <a:ext cx="8570363" cy="415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theme_bw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585"/>
            <a:ext cx="8229600" cy="57974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423" y="8294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6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nchar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993"/>
            <a:ext cx="7900577" cy="149818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nchar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 the sizes of the corresponding elements of a vector.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494" y="2642291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nchar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6 5 3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00" y="785719"/>
            <a:ext cx="8229600" cy="192721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grep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searches for matches to argument pattern within each element of a character vector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16" y="2856804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("o",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1 2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– sub and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6108"/>
            <a:ext cx="8106518" cy="2330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sub()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17375E"/>
                </a:solidFill>
              </a:rPr>
              <a:t>gsub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sub and </a:t>
            </a:r>
            <a:r>
              <a:rPr lang="en-US" dirty="0" err="1"/>
              <a:t>gsub</a:t>
            </a:r>
            <a:r>
              <a:rPr lang="en-US" dirty="0"/>
              <a:t> perform replacement of the </a:t>
            </a:r>
            <a:r>
              <a:rPr lang="en-US" i="1" dirty="0"/>
              <a:t>first</a:t>
            </a:r>
            <a:r>
              <a:rPr lang="en-US" dirty="0"/>
              <a:t> and </a:t>
            </a:r>
            <a:r>
              <a:rPr lang="en-US" i="1" dirty="0"/>
              <a:t>all</a:t>
            </a:r>
            <a:r>
              <a:rPr lang="en-US" dirty="0"/>
              <a:t> matches respectively.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972" y="3126608"/>
            <a:ext cx="7686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r>
              <a:rPr lang="en-US" sz="2000" dirty="0">
                <a:latin typeface="Courier"/>
                <a:cs typeface="Courier"/>
              </a:rPr>
              <a:t>&gt; sub("o",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gsub</a:t>
            </a:r>
            <a:r>
              <a:rPr lang="en-US" sz="2000" dirty="0">
                <a:latin typeface="Courier"/>
                <a:cs typeface="Courier"/>
              </a:rPr>
              <a:t>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0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8" y="505640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0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function/module in R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88998" y="1026225"/>
            <a:ext cx="7766004" cy="3659395"/>
          </a:xfrm>
        </p:spPr>
        <p:txBody>
          <a:bodyPr>
            <a:noAutofit/>
          </a:bodyPr>
          <a:lstStyle/>
          <a:p>
            <a:r>
              <a:rPr lang="en-US" dirty="0"/>
              <a:t>If a procedure is repeated multiple times, it would be valuable to convert the procedure to a function/module.</a:t>
            </a:r>
          </a:p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{</a:t>
            </a:r>
          </a:p>
          <a:p>
            <a:pPr marL="0" indent="0">
              <a:buNone/>
            </a:pPr>
            <a:r>
              <a:rPr lang="en-US" dirty="0"/>
              <a:t>	expressions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b="1" dirty="0">
                <a:solidFill>
                  <a:srgbClr val="17375E"/>
                </a:solidFill>
              </a:rPr>
              <a:t>Use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(arg_1, arg2,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465" y="2299587"/>
            <a:ext cx="5314950" cy="1276369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9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370" y="919512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7267" y="2726704"/>
            <a:ext cx="3719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9986" y="2404835"/>
            <a:ext cx="3790904" cy="1219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1362"/>
            <a:ext cx="8229600" cy="579740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503" y="620217"/>
            <a:ext cx="6135548" cy="4047033"/>
          </a:xfrm>
        </p:spPr>
        <p:txBody>
          <a:bodyPr>
            <a:normAutofit/>
          </a:bodyPr>
          <a:lstStyle/>
          <a:p>
            <a:r>
              <a:rPr lang="en-US" dirty="0"/>
              <a:t>R is a cutting-edge tool for data analysis, especially for </a:t>
            </a:r>
            <a:r>
              <a:rPr lang="en-US" b="1" dirty="0"/>
              <a:t>statistical computing </a:t>
            </a:r>
            <a:r>
              <a:rPr lang="en-US" dirty="0"/>
              <a:t>and </a:t>
            </a:r>
            <a:r>
              <a:rPr lang="en-US" b="1" dirty="0"/>
              <a:t>graphics</a:t>
            </a:r>
            <a:r>
              <a:rPr lang="en-US" dirty="0"/>
              <a:t>.</a:t>
            </a:r>
          </a:p>
          <a:p>
            <a:r>
              <a:rPr lang="en-US" dirty="0"/>
              <a:t>R is powerful. Applications are easily created by writing new </a:t>
            </a:r>
            <a:r>
              <a:rPr lang="en-US" b="1" dirty="0"/>
              <a:t>functions</a:t>
            </a:r>
            <a:r>
              <a:rPr lang="en-US" dirty="0"/>
              <a:t>. Functions are usually distributed through </a:t>
            </a:r>
            <a:r>
              <a:rPr lang="en-US" b="1" dirty="0"/>
              <a:t>packages</a:t>
            </a:r>
            <a:r>
              <a:rPr lang="en-US" dirty="0"/>
              <a:t>.</a:t>
            </a:r>
          </a:p>
          <a:p>
            <a:r>
              <a:rPr lang="en-US" dirty="0"/>
              <a:t>It has great community supports.</a:t>
            </a:r>
          </a:p>
          <a:p>
            <a:r>
              <a:rPr lang="en-US" dirty="0"/>
              <a:t>R is free</a:t>
            </a:r>
          </a:p>
          <a:p>
            <a:r>
              <a:rPr lang="en-US" dirty="0"/>
              <a:t>R has an excellent Integrated Development Environment (IDE) - RStudio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4072" y="4671775"/>
            <a:ext cx="1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www.r-project.org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79106-969F-5D47-8B9C-F53D20DADE21}"/>
              </a:ext>
            </a:extLst>
          </p:cNvPr>
          <p:cNvSpPr/>
          <p:nvPr/>
        </p:nvSpPr>
        <p:spPr>
          <a:xfrm>
            <a:off x="10423658" y="7839600"/>
            <a:ext cx="1603752" cy="56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stackoverflow.blog</a:t>
            </a:r>
            <a:r>
              <a:rPr lang="en-US" sz="1000" dirty="0"/>
              <a:t>/2017/10/10/impressive-growth-r/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DBEEF6-8B91-BC4E-8FB8-3611F82C68A6}"/>
              </a:ext>
            </a:extLst>
          </p:cNvPr>
          <p:cNvGrpSpPr/>
          <p:nvPr/>
        </p:nvGrpSpPr>
        <p:grpSpPr>
          <a:xfrm>
            <a:off x="6715701" y="505279"/>
            <a:ext cx="2079320" cy="2089072"/>
            <a:chOff x="6227074" y="528308"/>
            <a:chExt cx="2940277" cy="29402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01EFB7-EB22-5644-B9CE-8AB863E1D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7074" y="528308"/>
              <a:ext cx="2940277" cy="294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1029D-13D2-7A40-87A0-D0B910597BC2}"/>
                </a:ext>
              </a:extLst>
            </p:cNvPr>
            <p:cNvSpPr txBox="1"/>
            <p:nvPr/>
          </p:nvSpPr>
          <p:spPr>
            <a:xfrm>
              <a:off x="8632954" y="1133198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B552-6C06-474D-87D2-F4B8682F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80" y="2774593"/>
            <a:ext cx="2133600" cy="20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0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0665"/>
            <a:ext cx="8229600" cy="579740"/>
          </a:xfrm>
        </p:spPr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038" y="838336"/>
            <a:ext cx="7941263" cy="2611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what_at_n</a:t>
            </a:r>
            <a:r>
              <a:rPr lang="en-US" sz="1400" dirty="0">
                <a:latin typeface="Courier"/>
                <a:cs typeface="Courier"/>
              </a:rPr>
              <a:t> &lt;- function(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# initiate the output value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NA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if (n &lt;= length(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 &lt;- paste("The value of element", n, "is",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1483" y="838336"/>
            <a:ext cx="8152818" cy="2624478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3002" y="3822983"/>
            <a:ext cx="3636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0785C-E74A-25FA-503B-FB64190A677A}"/>
              </a:ext>
            </a:extLst>
          </p:cNvPr>
          <p:cNvSpPr/>
          <p:nvPr/>
        </p:nvSpPr>
        <p:spPr>
          <a:xfrm>
            <a:off x="4322129" y="3580746"/>
            <a:ext cx="4085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val2 &lt;-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&gt; val2</a:t>
            </a:r>
          </a:p>
          <a:p>
            <a:r>
              <a:rPr lang="en-US" sz="2000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3146228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8229600" cy="579740"/>
          </a:xfrm>
        </p:spPr>
        <p:txBody>
          <a:bodyPr/>
          <a:lstStyle/>
          <a:p>
            <a:r>
              <a:rPr lang="en-US" dirty="0"/>
              <a:t>base (build-in)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432" y="1465021"/>
            <a:ext cx="8229600" cy="2213458"/>
          </a:xfrm>
        </p:spPr>
        <p:txBody>
          <a:bodyPr>
            <a:normAutofit/>
          </a:bodyPr>
          <a:lstStyle/>
          <a:p>
            <a:r>
              <a:rPr lang="en-US" sz="2800" dirty="0"/>
              <a:t>R has many build-in functions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have choices to use a build-in function, do not use your own function (efficiency and code sharing)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"apply"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143000"/>
            <a:ext cx="4572000" cy="28575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lapply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sapply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464" y="4305598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to simplify coding and improve computation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174"/>
            <a:ext cx="8229600" cy="579740"/>
          </a:xfrm>
        </p:spPr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1540"/>
            <a:ext cx="8229600" cy="1009096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apply(X, MARGIN, FUN, ...)</a:t>
            </a:r>
          </a:p>
          <a:p>
            <a:pPr marL="0" indent="0">
              <a:buNone/>
            </a:pPr>
            <a:r>
              <a:rPr lang="en-US" dirty="0"/>
              <a:t>apply a function to margins of an array or matrix.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74627"/>
              </p:ext>
            </p:extLst>
          </p:nvPr>
        </p:nvGraphicFramePr>
        <p:xfrm>
          <a:off x="2901949" y="2504243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90" y="2081237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4066" y="1907496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, sum)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96377"/>
              </p:ext>
            </p:extLst>
          </p:nvPr>
        </p:nvGraphicFramePr>
        <p:xfrm>
          <a:off x="2893482" y="4290181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29238"/>
              </p:ext>
            </p:extLst>
          </p:nvPr>
        </p:nvGraphicFramePr>
        <p:xfrm>
          <a:off x="6038850" y="2537253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2" y="2495777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2495776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269694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3320" y="41691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-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279040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0.7979397 3932.7997219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37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your own function with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114" y="926138"/>
            <a:ext cx="6934200" cy="2355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 &lt;- function(x)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</a:t>
            </a: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function(x) sum(sqrt(x)))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96486"/>
              </p:ext>
            </p:extLst>
          </p:nvPr>
        </p:nvGraphicFramePr>
        <p:xfrm>
          <a:off x="2400300" y="3422463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09837"/>
              </p:ext>
            </p:extLst>
          </p:nvPr>
        </p:nvGraphicFramePr>
        <p:xfrm>
          <a:off x="5133825" y="3422463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351842" y="3151001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5350"/>
            <a:ext cx="8229600" cy="579740"/>
          </a:xfrm>
        </p:spPr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7746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each element of </a:t>
            </a:r>
            <a:r>
              <a:rPr lang="en-US" i="1" u="sng" dirty="0"/>
              <a:t>a vector</a:t>
            </a:r>
            <a:r>
              <a:rPr lang="en-US" dirty="0"/>
              <a:t> given by the category of each element, provided by </a:t>
            </a:r>
            <a:r>
              <a:rPr lang="en-US" i="1" u="sng" dirty="0"/>
              <a:t>the other vector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177347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 </a:t>
            </a:r>
            <a:r>
              <a:rPr lang="en-US" sz="1400" dirty="0" err="1">
                <a:latin typeface="Courier New"/>
                <a:cs typeface="Courier New"/>
              </a:rPr>
              <a:t>tapply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diamonds$price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diamonds$cut</a:t>
            </a:r>
            <a:r>
              <a:rPr lang="en-US" sz="1400" dirty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>
                <a:latin typeface="Courier New"/>
                <a:cs typeface="Courier New"/>
              </a:rPr>
              <a:t> 4358.758  3928.864  3981.760  4584.258  3457.542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0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3323"/>
            <a:ext cx="8229600" cy="57974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76095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table()</a:t>
            </a:r>
          </a:p>
          <a:p>
            <a:pPr marL="0" indent="0">
              <a:buNone/>
            </a:pP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736" y="1819513"/>
            <a:ext cx="816041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4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table(</a:t>
            </a:r>
            <a:r>
              <a:rPr lang="en-US" sz="1600" dirty="0" err="1">
                <a:latin typeface="Courier"/>
                <a:cs typeface="Courier"/>
              </a:rPr>
              <a:t>diamonds$cut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>
                <a:latin typeface="Courier"/>
                <a:cs typeface="Courier"/>
              </a:rPr>
              <a:t>     1610      4906     12082     13791     21551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68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667"/>
            <a:ext cx="8229600" cy="57974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701" y="623510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10"/>
            <a:ext cx="8229600" cy="579740"/>
          </a:xfrm>
        </p:spPr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0086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Student's 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with(sleep,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94" y="108618"/>
            <a:ext cx="788040" cy="2602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-713317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67" y="2950634"/>
            <a:ext cx="2192866" cy="2192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statistical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2832"/>
                <a:ext cx="6841068" cy="3702781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test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"/>
                    <a:cs typeface="Courier"/>
                  </a:rPr>
                  <a:t>d &lt;- c(12, 36, 24, 70)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 &lt;- matrix(d, </a:t>
                </a:r>
                <a:r>
                  <a:rPr lang="en-US" dirty="0" err="1">
                    <a:latin typeface="Courier"/>
                    <a:cs typeface="Courier"/>
                  </a:rPr>
                  <a:t>nrow</a:t>
                </a:r>
                <a:r>
                  <a:rPr lang="en-US" dirty="0">
                    <a:latin typeface="Courier"/>
                    <a:cs typeface="Courier"/>
                  </a:rPr>
                  <a:t>=2, </a:t>
                </a:r>
                <a:r>
                  <a:rPr lang="en-US" dirty="0" err="1">
                    <a:latin typeface="Courier"/>
                    <a:cs typeface="Courier"/>
                  </a:rPr>
                  <a:t>byrow</a:t>
                </a:r>
                <a:r>
                  <a:rPr lang="en-US" dirty="0">
                    <a:latin typeface="Courier"/>
                    <a:cs typeface="Courier"/>
                  </a:rPr>
                  <a:t>=T)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chisq.test</a:t>
                </a:r>
                <a:r>
                  <a:rPr lang="en-US" dirty="0">
                    <a:latin typeface="Courier"/>
                    <a:cs typeface="Courier"/>
                  </a:rPr>
                  <a:t>(</a:t>
                </a: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data: 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X-squared = 0,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df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= 1, p-value =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2832"/>
                <a:ext cx="6841068" cy="3702781"/>
              </a:xfrm>
              <a:blipFill>
                <a:blip r:embed="rId2"/>
                <a:stretch>
                  <a:fillRect l="-1670" t="-1706" b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28176"/>
              </p:ext>
            </p:extLst>
          </p:nvPr>
        </p:nvGraphicFramePr>
        <p:xfrm>
          <a:off x="6331447" y="1451835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4718" y="1702897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9353" y="967782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635" y="594041"/>
            <a:ext cx="6362463" cy="17326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/>
              <a:t>lm(formula, data = </a:t>
            </a:r>
            <a:r>
              <a:rPr lang="en-US" dirty="0" err="1"/>
              <a:t>data.frame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pc &lt;- lm(price ~ carat, data=diamonds)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summary(pc)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1254" y="2263530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181" y="823117"/>
            <a:ext cx="6684197" cy="195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ANOVA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(model)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 &lt;- lm(price ~ carat + cut, data=diamonds)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2979" y="2859738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chi-square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7311" y="905664"/>
            <a:ext cx="6235700" cy="403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17375E"/>
                </a:solidFill>
              </a:rPr>
              <a:t>chisq.test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 &lt;- c(12, 36, 24, 70)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 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23464"/>
              </p:ext>
            </p:extLst>
          </p:nvPr>
        </p:nvGraphicFramePr>
        <p:xfrm>
          <a:off x="6633011" y="2758798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96282" y="3001695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0917" y="2274745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111826"/>
            <a:ext cx="8229600" cy="231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"apply" function family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https://www.datacamp.com/community/tutorials/r-tutorial-apply-family#gs.YUI=Luc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Statistical modeling with R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http://www.analyticsforfun.com/2014/06/performing-anova-test-in-r-results-and.html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2" y="1014675"/>
            <a:ext cx="6557539" cy="3114150"/>
          </a:xfrm>
        </p:spPr>
        <p:txBody>
          <a:bodyPr>
            <a:normAutofit/>
          </a:bodyPr>
          <a:lstStyle/>
          <a:p>
            <a:r>
              <a:rPr lang="en-US" sz="2800" dirty="0"/>
              <a:t>help(</a:t>
            </a:r>
            <a:r>
              <a:rPr lang="en-US" sz="2800" dirty="0" err="1"/>
              <a:t>ls</a:t>
            </a:r>
            <a:r>
              <a:rPr lang="en-US" sz="2800" dirty="0"/>
              <a:t>)</a:t>
            </a:r>
          </a:p>
          <a:p>
            <a:r>
              <a:rPr lang="en-US" sz="2800" dirty="0"/>
              <a:t>?</a:t>
            </a:r>
            <a:r>
              <a:rPr lang="en-US" sz="2800" dirty="0" err="1"/>
              <a:t>ls</a:t>
            </a:r>
            <a:endParaRPr lang="en-US" sz="2800" dirty="0"/>
          </a:p>
          <a:p>
            <a:r>
              <a:rPr lang="en-US" sz="2800" dirty="0"/>
              <a:t>??</a:t>
            </a:r>
            <a:r>
              <a:rPr lang="en-US" sz="2800" dirty="0" err="1"/>
              <a:t>colsum</a:t>
            </a:r>
            <a:r>
              <a:rPr lang="en-US" sz="2800" dirty="0"/>
              <a:t>: ambiguous search</a:t>
            </a:r>
          </a:p>
          <a:p>
            <a:r>
              <a:rPr lang="en-US" sz="2800" dirty="0">
                <a:hlinkClick r:id="rId3"/>
              </a:rPr>
              <a:t>R reference card</a:t>
            </a:r>
            <a:endParaRPr lang="en-US" sz="2800" dirty="0"/>
          </a:p>
          <a:p>
            <a:r>
              <a:rPr lang="en-US" sz="2800" dirty="0" err="1"/>
              <a:t>stackoverflow</a:t>
            </a:r>
            <a:endParaRPr lang="en-US" sz="2800" dirty="0"/>
          </a:p>
          <a:p>
            <a:r>
              <a:rPr lang="en-US" sz="2800" dirty="0"/>
              <a:t>Google, ChatGPT,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7172" y="4305598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learning: </a:t>
            </a:r>
            <a:r>
              <a:rPr lang="en-US" sz="2400" dirty="0">
                <a:hlinkClick r:id="rId4"/>
              </a:rPr>
              <a:t>http://swirlstats.com/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8469" y="852998"/>
            <a:ext cx="7547061" cy="4084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b="1" dirty="0"/>
              <a:t>https://</a:t>
            </a:r>
            <a:r>
              <a:rPr lang="en-US" b="1" dirty="0" err="1"/>
              <a:t>ondemand.beocat.ksu.edu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Adventures with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26" y="774179"/>
            <a:ext cx="6021274" cy="400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8726" y="4764108"/>
            <a:ext cx="508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www.nature.com</a:t>
            </a:r>
            <a:r>
              <a:rPr lang="en-US" sz="1200" dirty="0"/>
              <a:t>/news/programming-tools-adventures-with-r-1.16609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6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 and 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020" y="882798"/>
            <a:ext cx="8695872" cy="3803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 and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work in a similar way, calling the specified function for each item of a list or vector.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1 4 9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lapply</a:t>
            </a:r>
            <a:r>
              <a:rPr lang="en-US" dirty="0">
                <a:solidFill>
                  <a:srgbClr val="FF0000"/>
                </a:solidFill>
              </a:rPr>
              <a:t> returns a list rather than a vector: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(1:2, function(x) x^2)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1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8939"/>
            <a:ext cx="8229600" cy="4338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arguments.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9286" y="1548032"/>
            <a:ext cx="490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apply each element from the 3</a:t>
            </a:r>
            <a:r>
              <a:rPr lang="en-US" sz="2400" baseline="30000" dirty="0"/>
              <a:t>rd</a:t>
            </a:r>
            <a:r>
              <a:rPr lang="en-US" sz="2400" dirty="0"/>
              <a:t> argument to each element in the 2</a:t>
            </a:r>
            <a:r>
              <a:rPr lang="en-US" sz="2400" baseline="30000" dirty="0"/>
              <a:t>nd</a:t>
            </a:r>
            <a:r>
              <a:rPr lang="en-US" sz="2400" dirty="0"/>
              <a:t> argument using the function specified in the 1</a:t>
            </a:r>
            <a:r>
              <a:rPr lang="en-US" sz="2400" baseline="30000" dirty="0"/>
              <a:t>st</a:t>
            </a:r>
            <a:r>
              <a:rPr lang="en-US" sz="2400" dirty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combine them by column or organize them in a data frame or a list format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426"/>
            <a:ext cx="8229600" cy="579740"/>
          </a:xfrm>
        </p:spPr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88303"/>
            <a:ext cx="7981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 aggregate(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by=list(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957" y="1754916"/>
            <a:ext cx="82465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carat       cut color clarity depth table price    x    y    z</a:t>
            </a:r>
          </a:p>
          <a:p>
            <a:r>
              <a:rPr lang="en-US" sz="11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1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1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1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1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1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858" y="634269"/>
            <a:ext cx="8322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aggregate(X, by, FUN, ...)</a:t>
            </a:r>
          </a:p>
          <a:p>
            <a:r>
              <a:rPr lang="en-US" sz="20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066" y="165599"/>
            <a:ext cx="4250267" cy="772987"/>
          </a:xfrm>
        </p:spPr>
        <p:txBody>
          <a:bodyPr/>
          <a:lstStyle/>
          <a:p>
            <a:r>
              <a:rPr lang="en-US" dirty="0"/>
              <a:t>Example – Christmas tree</a:t>
            </a:r>
          </a:p>
        </p:txBody>
      </p:sp>
      <p:pic>
        <p:nvPicPr>
          <p:cNvPr id="4" name="Picture 3" descr="Screenshot 2017-01-26 09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36" y="161177"/>
            <a:ext cx="2457936" cy="4821146"/>
          </a:xfrm>
          <a:prstGeom prst="rect">
            <a:avLst/>
          </a:prstGeom>
        </p:spPr>
      </p:pic>
      <p:pic>
        <p:nvPicPr>
          <p:cNvPr id="5" name="Picture 4" descr="Screenshot 2017-01-26 09.0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20" y="1246521"/>
            <a:ext cx="3214141" cy="314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commands, case sensitivity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556" y="978810"/>
            <a:ext cx="8605158" cy="3958711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>
                <a:solidFill>
                  <a:srgbClr val="17375E"/>
                </a:solidFill>
              </a:rPr>
              <a:t>Expression: </a:t>
            </a:r>
            <a:r>
              <a:rPr lang="en-US" sz="2900" dirty="0"/>
              <a:t>Print the value and not save the value in the environment</a:t>
            </a:r>
          </a:p>
          <a:p>
            <a:pPr marL="0" indent="0">
              <a:buNone/>
            </a:pPr>
            <a:r>
              <a:rPr lang="en-US" sz="2900" dirty="0"/>
              <a:t>2 + 4</a:t>
            </a:r>
          </a:p>
          <a:p>
            <a:pPr marL="0" indent="0">
              <a:buNone/>
            </a:pPr>
            <a:r>
              <a:rPr lang="en-US" sz="2900" dirty="0"/>
              <a:t>68 * 0.15</a:t>
            </a:r>
          </a:p>
          <a:p>
            <a:r>
              <a:rPr lang="en-US" sz="3400" b="1" dirty="0">
                <a:solidFill>
                  <a:srgbClr val="17375E"/>
                </a:solidFill>
              </a:rPr>
              <a:t>Assignment: </a:t>
            </a:r>
            <a:r>
              <a:rPr lang="en-US" sz="2900" dirty="0"/>
              <a:t>Assign values to a </a:t>
            </a:r>
            <a:r>
              <a:rPr lang="en-US" sz="2900" b="1" dirty="0">
                <a:solidFill>
                  <a:srgbClr val="FF0000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900" dirty="0"/>
              <a:t>y &lt;- 2</a:t>
            </a:r>
          </a:p>
          <a:p>
            <a:pPr marL="0" indent="0">
              <a:buNone/>
            </a:pPr>
            <a:r>
              <a:rPr lang="en-US" sz="2900" dirty="0"/>
              <a:t>y = 2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Y</a:t>
            </a:r>
            <a:r>
              <a:rPr lang="en-US" sz="2900" dirty="0"/>
              <a:t> &lt;- 2 + 4 </a:t>
            </a:r>
          </a:p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Comments (#)</a:t>
            </a:r>
          </a:p>
          <a:p>
            <a:pPr marL="0" indent="0">
              <a:buNone/>
            </a:pPr>
            <a:r>
              <a:rPr lang="en-US" sz="2900" dirty="0"/>
              <a:t>Notes/explanation to the scripts, starting with a </a:t>
            </a:r>
            <a:r>
              <a:rPr lang="en-US" sz="2900" dirty="0" err="1"/>
              <a:t>hashtag</a:t>
            </a:r>
            <a:r>
              <a:rPr lang="en-US" sz="2900" dirty="0"/>
              <a:t> (‘#’), everything to the end of the line is a comment.</a:t>
            </a:r>
          </a:p>
          <a:p>
            <a:pPr marL="0" indent="0">
              <a:buNone/>
            </a:pPr>
            <a:r>
              <a:rPr lang="en-US" sz="2900" dirty="0"/>
              <a:t>y &lt;- 2 + 4  # an example of the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3072"/>
            <a:ext cx="8229600" cy="4481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vector</a:t>
            </a:r>
            <a:r>
              <a:rPr lang="en-US" sz="2000" dirty="0"/>
              <a:t> is a single entity consisting of an ordered collection of numbers, characters, logical quantities, etc.</a:t>
            </a:r>
          </a:p>
          <a:p>
            <a:r>
              <a:rPr lang="en-US" sz="1800" b="1" dirty="0">
                <a:solidFill>
                  <a:srgbClr val="17375E"/>
                </a:solidFill>
              </a:rPr>
              <a:t>Numeric vector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17375E"/>
                </a:solidFill>
              </a:rPr>
              <a:t>x &lt;- c(10.4, 5.6, 3.1, 6.4, 21.7)</a:t>
            </a:r>
          </a:p>
          <a:p>
            <a:pPr marL="0" indent="0">
              <a:buNone/>
            </a:pPr>
            <a:r>
              <a:rPr lang="fr-FR" sz="1800" dirty="0" err="1"/>
              <a:t>sum</a:t>
            </a:r>
            <a:r>
              <a:rPr lang="fr-FR" sz="1800" dirty="0"/>
              <a:t>(x)</a:t>
            </a:r>
          </a:p>
          <a:p>
            <a:pPr marL="0" indent="0">
              <a:buNone/>
            </a:pPr>
            <a:r>
              <a:rPr lang="fr-FR" sz="1800" dirty="0"/>
              <a:t>y &lt;- 2</a:t>
            </a:r>
          </a:p>
          <a:p>
            <a:pPr marL="0" indent="0">
              <a:buNone/>
            </a:pPr>
            <a:r>
              <a:rPr lang="fr-FR" sz="1800" dirty="0"/>
              <a:t>2*x + y</a:t>
            </a:r>
          </a:p>
          <a:p>
            <a:r>
              <a:rPr lang="en-US" sz="1800" b="1" dirty="0">
                <a:solidFill>
                  <a:srgbClr val="17375E"/>
                </a:solidFill>
              </a:rPr>
              <a:t>Logical vector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7375E"/>
                </a:solidFill>
              </a:rPr>
              <a:t>lv &lt;- c(TRUE, FALSE, TRUE, TRUE)</a:t>
            </a:r>
          </a:p>
          <a:p>
            <a:pPr marL="0" indent="0">
              <a:buNone/>
            </a:pPr>
            <a:r>
              <a:rPr lang="en-US" sz="1800" dirty="0"/>
              <a:t>lv == FALSE</a:t>
            </a:r>
          </a:p>
          <a:p>
            <a:pPr marL="0" indent="0">
              <a:buNone/>
            </a:pPr>
            <a:r>
              <a:rPr lang="en-US" sz="1800" dirty="0"/>
              <a:t>sum(lv)</a:t>
            </a:r>
          </a:p>
          <a:p>
            <a:pPr marL="0" indent="0">
              <a:buNone/>
            </a:pPr>
            <a:r>
              <a:rPr lang="en-US" sz="1800" dirty="0"/>
              <a:t># The logical operators are &lt;, &lt;=, &gt;, &gt;=, ==, and !=.</a:t>
            </a:r>
          </a:p>
          <a:p>
            <a:pPr marL="0" indent="0">
              <a:buNone/>
            </a:pPr>
            <a:r>
              <a:rPr lang="en-US" sz="1800" dirty="0"/>
              <a:t># == for exact equality and != for inequality.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0" y="1835912"/>
            <a:ext cx="3917058" cy="1297407"/>
            <a:chOff x="5226942" y="1594191"/>
            <a:chExt cx="3917058" cy="1297407"/>
          </a:xfrm>
        </p:grpSpPr>
        <p:sp>
          <p:nvSpPr>
            <p:cNvPr id="4" name="Rectangle 3"/>
            <p:cNvSpPr/>
            <p:nvPr/>
          </p:nvSpPr>
          <p:spPr>
            <a:xfrm>
              <a:off x="5226942" y="1594191"/>
              <a:ext cx="39170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b="1" dirty="0">
                  <a:solidFill>
                    <a:srgbClr val="17375E"/>
                  </a:solidFill>
                </a:rPr>
                <a:t>c(10.4, 5.6, 3.1, 6.4, 21.7)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960533" y="2117412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78469" y="2429933"/>
              <a:ext cx="564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595533" y="2117411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13469" y="2429932"/>
              <a:ext cx="96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2nd ...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87654" y="3435541"/>
            <a:ext cx="8220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x[2]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82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42" y="1229481"/>
            <a:ext cx="6381483" cy="327346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Character vectors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Missing values: NA, not available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mvv</a:t>
            </a:r>
            <a:r>
              <a:rPr lang="en-US" b="1" dirty="0">
                <a:solidFill>
                  <a:srgbClr val="17375E"/>
                </a:solidFill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18529</TotalTime>
  <Words>4157</Words>
  <Application>Microsoft Macintosh PowerPoint</Application>
  <PresentationFormat>On-screen Show (16:9)</PresentationFormat>
  <Paragraphs>731</Paragraphs>
  <Slides>59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-apple-system</vt:lpstr>
      <vt:lpstr>Söhne</vt:lpstr>
      <vt:lpstr>Arial</vt:lpstr>
      <vt:lpstr>Calibri</vt:lpstr>
      <vt:lpstr>Calibri Light</vt:lpstr>
      <vt:lpstr>Cambria Math</vt:lpstr>
      <vt:lpstr>Courier</vt:lpstr>
      <vt:lpstr>Courier New</vt:lpstr>
      <vt:lpstr>Office Theme</vt:lpstr>
      <vt:lpstr>R  Bioinformatics Applications (PLPTH813)</vt:lpstr>
      <vt:lpstr>NCBI Tools</vt:lpstr>
      <vt:lpstr>Outline</vt:lpstr>
      <vt:lpstr>R</vt:lpstr>
      <vt:lpstr>Example – statistical test</vt:lpstr>
      <vt:lpstr>Example – Christmas tree</vt:lpstr>
      <vt:lpstr>R commands, case sensitivity</vt:lpstr>
      <vt:lpstr>Data structure – vector (I)</vt:lpstr>
      <vt:lpstr>Data structure – vector (II)</vt:lpstr>
      <vt:lpstr>Select a subset and modify a vector</vt:lpstr>
      <vt:lpstr>mode and length of a vector</vt:lpstr>
      <vt:lpstr>factor</vt:lpstr>
      <vt:lpstr>matrix</vt:lpstr>
      <vt:lpstr>data.frame</vt:lpstr>
      <vt:lpstr>Working with data frames</vt:lpstr>
      <vt:lpstr>list</vt:lpstr>
      <vt:lpstr>Problem</vt:lpstr>
      <vt:lpstr>Data import</vt:lpstr>
      <vt:lpstr>Data export</vt:lpstr>
      <vt:lpstr>Outline</vt:lpstr>
      <vt:lpstr>Basic graphics</vt:lpstr>
      <vt:lpstr>Scatter plot</vt:lpstr>
      <vt:lpstr>Barplot</vt:lpstr>
      <vt:lpstr>Boxplot</vt:lpstr>
      <vt:lpstr>Boxplot (II)</vt:lpstr>
      <vt:lpstr>Histogram</vt:lpstr>
      <vt:lpstr>ggplot2 - an easy and powerful plotting package </vt:lpstr>
      <vt:lpstr>facets – one factor</vt:lpstr>
      <vt:lpstr>Facets – two factors</vt:lpstr>
      <vt:lpstr>ggplot2 - geom to control plot type</vt:lpstr>
      <vt:lpstr>ggplot2 - geom to control plot type (example)</vt:lpstr>
      <vt:lpstr>More ggplot2 code examples</vt:lpstr>
      <vt:lpstr>Outline</vt:lpstr>
      <vt:lpstr>String operations - nchar</vt:lpstr>
      <vt:lpstr>String operations - grep</vt:lpstr>
      <vt:lpstr>String operations – sub and gsub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tapply</vt:lpstr>
      <vt:lpstr>table</vt:lpstr>
      <vt:lpstr>Outline</vt:lpstr>
      <vt:lpstr>t-test</vt:lpstr>
      <vt:lpstr>Linear models</vt:lpstr>
      <vt:lpstr>ANOVA</vt:lpstr>
      <vt:lpstr>chi-square test</vt:lpstr>
      <vt:lpstr>Online resources</vt:lpstr>
      <vt:lpstr>Get help </vt:lpstr>
      <vt:lpstr>Rstudio</vt:lpstr>
      <vt:lpstr>Adventures with R</vt:lpstr>
      <vt:lpstr>sapply and lapply</vt:lpstr>
      <vt:lpstr>mapply</vt:lpstr>
      <vt:lpstr>aggregate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156</cp:revision>
  <dcterms:created xsi:type="dcterms:W3CDTF">2014-12-15T18:58:14Z</dcterms:created>
  <dcterms:modified xsi:type="dcterms:W3CDTF">2025-02-20T15:44:17Z</dcterms:modified>
</cp:coreProperties>
</file>