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322" r:id="rId4"/>
    <p:sldId id="271" r:id="rId5"/>
    <p:sldId id="306" r:id="rId6"/>
    <p:sldId id="335" r:id="rId7"/>
    <p:sldId id="337" r:id="rId8"/>
    <p:sldId id="308" r:id="rId9"/>
    <p:sldId id="309" r:id="rId10"/>
    <p:sldId id="336" r:id="rId11"/>
    <p:sldId id="312" r:id="rId12"/>
    <p:sldId id="323" r:id="rId13"/>
    <p:sldId id="319" r:id="rId14"/>
    <p:sldId id="334" r:id="rId15"/>
    <p:sldId id="326" r:id="rId16"/>
    <p:sldId id="327" r:id="rId17"/>
    <p:sldId id="328" r:id="rId18"/>
    <p:sldId id="329" r:id="rId19"/>
    <p:sldId id="338" r:id="rId20"/>
    <p:sldId id="314" r:id="rId21"/>
    <p:sldId id="330" r:id="rId22"/>
    <p:sldId id="331" r:id="rId23"/>
    <p:sldId id="33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 autoAdjust="0"/>
    <p:restoredTop sz="84537" autoAdjust="0"/>
  </p:normalViewPr>
  <p:slideViewPr>
    <p:cSldViewPr snapToGrid="0" snapToObjects="1">
      <p:cViewPr varScale="1">
        <p:scale>
          <a:sx n="111" d="100"/>
          <a:sy n="111" d="100"/>
        </p:scale>
        <p:origin x="3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9714251  MG1655.soa  </a:t>
            </a:r>
            <a:r>
              <a:rPr lang="en-US" dirty="0">
                <a:solidFill>
                  <a:srgbClr val="BE6365"/>
                </a:solidFill>
                <a:effectLst/>
                <a:latin typeface="Monaco" pitchFamily="2" charset="77"/>
              </a:rPr>
              <a:t>hero46  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3.94gb/ 12gb    00:03:30  COMPLETED</a:t>
            </a:r>
          </a:p>
          <a:p>
            <a:endParaRPr lang="en-US" dirty="0"/>
          </a:p>
          <a:p>
            <a:r>
              <a:rPr lang="en-US" sz="1200" dirty="0"/>
              <a:t>-s &lt;string&gt;    </a:t>
            </a:r>
            <a:r>
              <a:rPr lang="en-US" sz="1200" dirty="0" err="1"/>
              <a:t>configFile</a:t>
            </a:r>
            <a:r>
              <a:rPr lang="en-US" sz="1200" dirty="0"/>
              <a:t>: the config file of </a:t>
            </a:r>
            <a:r>
              <a:rPr lang="en-US" sz="1200" dirty="0" err="1"/>
              <a:t>solexa</a:t>
            </a:r>
            <a:r>
              <a:rPr lang="en-US" sz="1200" dirty="0"/>
              <a:t> reads</a:t>
            </a:r>
          </a:p>
          <a:p>
            <a:r>
              <a:rPr lang="en-US" sz="1200" dirty="0"/>
              <a:t>-o &lt;string&gt;    </a:t>
            </a:r>
            <a:r>
              <a:rPr lang="en-US" sz="1200" dirty="0" err="1"/>
              <a:t>outputGraph</a:t>
            </a:r>
            <a:r>
              <a:rPr lang="en-US" sz="1200" dirty="0"/>
              <a:t>: prefix of output graph file name</a:t>
            </a:r>
          </a:p>
          <a:p>
            <a:r>
              <a:rPr lang="en-US" sz="1200" dirty="0"/>
              <a:t>-K &lt;int&gt;       </a:t>
            </a:r>
            <a:r>
              <a:rPr lang="en-US" sz="1200" dirty="0" err="1"/>
              <a:t>kmer</a:t>
            </a:r>
            <a:r>
              <a:rPr lang="en-US" sz="1200" dirty="0"/>
              <a:t>(min 13, max 63/127): </a:t>
            </a:r>
            <a:r>
              <a:rPr lang="en-US" sz="1200" dirty="0" err="1"/>
              <a:t>kmer</a:t>
            </a:r>
            <a:r>
              <a:rPr lang="en-US" sz="1200" dirty="0"/>
              <a:t> size, [23]</a:t>
            </a:r>
          </a:p>
          <a:p>
            <a:r>
              <a:rPr lang="en-US" sz="1200" dirty="0"/>
              <a:t>-p &lt;int&gt;       </a:t>
            </a:r>
            <a:r>
              <a:rPr lang="en-US" sz="1200" dirty="0" err="1"/>
              <a:t>n_cpu</a:t>
            </a:r>
            <a:r>
              <a:rPr lang="en-US" sz="1200" dirty="0"/>
              <a:t>: number of </a:t>
            </a:r>
            <a:r>
              <a:rPr lang="en-US" sz="1200" dirty="0" err="1"/>
              <a:t>cpu</a:t>
            </a:r>
            <a:r>
              <a:rPr lang="en-US" sz="1200" dirty="0"/>
              <a:t> for use, [8]</a:t>
            </a:r>
          </a:p>
          <a:p>
            <a:r>
              <a:rPr lang="en-US" sz="1200" dirty="0"/>
              <a:t>-a &lt;int&gt;       </a:t>
            </a:r>
            <a:r>
              <a:rPr lang="en-US" sz="1200" dirty="0" err="1"/>
              <a:t>initMemoryAssumption</a:t>
            </a:r>
            <a:r>
              <a:rPr lang="en-US" sz="1200" dirty="0"/>
              <a:t>: memory assumption initialized to avoid further reallocation, unit G, [0]</a:t>
            </a:r>
          </a:p>
          <a:p>
            <a:r>
              <a:rPr lang="en-US" sz="1200" dirty="0"/>
              <a:t>-d &lt;int&gt;       </a:t>
            </a:r>
            <a:r>
              <a:rPr lang="en-US" sz="1200" dirty="0" err="1"/>
              <a:t>KmerFreqCutoff</a:t>
            </a:r>
            <a:r>
              <a:rPr lang="en-US" sz="1200" dirty="0"/>
              <a:t>: </a:t>
            </a:r>
            <a:r>
              <a:rPr lang="en-US" sz="1200" dirty="0" err="1"/>
              <a:t>kmers</a:t>
            </a:r>
            <a:r>
              <a:rPr lang="en-US" sz="1200" dirty="0"/>
              <a:t> with frequency no larger than </a:t>
            </a:r>
            <a:r>
              <a:rPr lang="en-US" sz="1200" dirty="0" err="1"/>
              <a:t>KmerFreqCutoff</a:t>
            </a:r>
            <a:r>
              <a:rPr lang="en-US" sz="1200" dirty="0"/>
              <a:t> will be deleted, [0]</a:t>
            </a:r>
          </a:p>
          <a:p>
            <a:r>
              <a:rPr lang="en-US" sz="1200" dirty="0"/>
              <a:t>-R (optional)  resolve repeats by reads, [NO]</a:t>
            </a:r>
          </a:p>
          <a:p>
            <a:r>
              <a:rPr lang="en-US" sz="1200" dirty="0"/>
              <a:t>-D &lt;int&gt;       </a:t>
            </a:r>
            <a:r>
              <a:rPr lang="en-US" sz="1200" dirty="0" err="1"/>
              <a:t>EdgeCovCutoff</a:t>
            </a:r>
            <a:r>
              <a:rPr lang="en-US" sz="1200" dirty="0"/>
              <a:t>: edges with coverage no larger than </a:t>
            </a:r>
            <a:r>
              <a:rPr lang="en-US" sz="1200" dirty="0" err="1"/>
              <a:t>EdgeCovCutoff</a:t>
            </a:r>
            <a:r>
              <a:rPr lang="en-US" sz="1200" dirty="0"/>
              <a:t> will be deleted, [1]</a:t>
            </a:r>
          </a:p>
          <a:p>
            <a:r>
              <a:rPr lang="en-US" sz="1200" dirty="0"/>
              <a:t>-M &lt;int&gt;       </a:t>
            </a:r>
            <a:r>
              <a:rPr lang="en-US" sz="1200" dirty="0" err="1"/>
              <a:t>mergeLevel</a:t>
            </a:r>
            <a:r>
              <a:rPr lang="en-US" sz="1200" dirty="0"/>
              <a:t>(min 0, max 3): the strength of merging similar sequences during </a:t>
            </a:r>
            <a:r>
              <a:rPr lang="en-US" sz="1200" dirty="0" err="1"/>
              <a:t>contiging</a:t>
            </a:r>
            <a:r>
              <a:rPr lang="en-US" sz="1200" dirty="0"/>
              <a:t>, [1]</a:t>
            </a:r>
          </a:p>
          <a:p>
            <a:r>
              <a:rPr lang="en-US" sz="1200" dirty="0"/>
              <a:t>-m &lt;int&gt;       max k when using multi </a:t>
            </a:r>
            <a:r>
              <a:rPr lang="en-US" sz="1200" dirty="0" err="1"/>
              <a:t>kmer</a:t>
            </a:r>
            <a:endParaRPr lang="en-US" sz="1200" dirty="0"/>
          </a:p>
          <a:p>
            <a:r>
              <a:rPr lang="en-US" sz="1200" dirty="0"/>
              <a:t>-e &lt;int&gt;       weight to filter arc when linearize two edges(default 0)</a:t>
            </a:r>
          </a:p>
          <a:p>
            <a:r>
              <a:rPr lang="en-US" sz="1200" dirty="0"/>
              <a:t>-r (optional)  keep available read(*.read)</a:t>
            </a:r>
          </a:p>
          <a:p>
            <a:r>
              <a:rPr lang="en-US" sz="1200" dirty="0"/>
              <a:t>-E (optional)  merge clean bubble before iterate</a:t>
            </a:r>
          </a:p>
          <a:p>
            <a:r>
              <a:rPr lang="en-US" sz="1200" dirty="0"/>
              <a:t>-f (optional)  output gap related reads in map step for using </a:t>
            </a:r>
            <a:r>
              <a:rPr lang="en-US" sz="1200" dirty="0" err="1"/>
              <a:t>SRkgf</a:t>
            </a:r>
            <a:r>
              <a:rPr lang="en-US" sz="1200" dirty="0"/>
              <a:t> to fill gap, [NO]</a:t>
            </a:r>
          </a:p>
          <a:p>
            <a:r>
              <a:rPr lang="en-US" sz="1200" dirty="0"/>
              <a:t>-k &lt;int&gt;       kmer_R2C(min 13, max 63): </a:t>
            </a:r>
            <a:r>
              <a:rPr lang="en-US" sz="1200" dirty="0" err="1"/>
              <a:t>kmer</a:t>
            </a:r>
            <a:r>
              <a:rPr lang="en-US" sz="1200" dirty="0"/>
              <a:t> size used for mapping read to contig, [K]</a:t>
            </a:r>
          </a:p>
          <a:p>
            <a:r>
              <a:rPr lang="en-US" sz="1200" dirty="0"/>
              <a:t>-F (optional)  fill gaps in scaffold, [NO]</a:t>
            </a:r>
          </a:p>
          <a:p>
            <a:r>
              <a:rPr lang="en-US" sz="1200" dirty="0"/>
              <a:t>-u (optional)  un-mask contigs with high/low coverage before scaffolding, [mask]</a:t>
            </a:r>
          </a:p>
          <a:p>
            <a:r>
              <a:rPr lang="en-US" sz="1200" dirty="0"/>
              <a:t>-w (optional)  keep contigs weakly connected to other contigs in scaffold, [NO]</a:t>
            </a:r>
          </a:p>
          <a:p>
            <a:r>
              <a:rPr lang="en-US" sz="1200" dirty="0"/>
              <a:t>-G &lt;int&gt;       </a:t>
            </a:r>
            <a:r>
              <a:rPr lang="en-US" sz="1200" dirty="0" err="1"/>
              <a:t>gapLenDiff</a:t>
            </a:r>
            <a:r>
              <a:rPr lang="en-US" sz="1200" dirty="0"/>
              <a:t>: allowed length difference between estimated and filled gap, [50]</a:t>
            </a:r>
          </a:p>
          <a:p>
            <a:r>
              <a:rPr lang="en-US" sz="1200" dirty="0"/>
              <a:t>-L &lt;int&gt;       </a:t>
            </a:r>
            <a:r>
              <a:rPr lang="en-US" sz="1200" dirty="0" err="1"/>
              <a:t>minContigLen</a:t>
            </a:r>
            <a:r>
              <a:rPr lang="en-US" sz="1200" dirty="0"/>
              <a:t>: shortest contig for scaffolding, [K+2]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minContigCvg</a:t>
            </a:r>
            <a:r>
              <a:rPr lang="en-US" sz="1200" dirty="0"/>
              <a:t>: minimum contig coverage (c*</a:t>
            </a:r>
            <a:r>
              <a:rPr lang="en-US" sz="1200" dirty="0" err="1"/>
              <a:t>avgCvg</a:t>
            </a:r>
            <a:r>
              <a:rPr lang="en-US" sz="1200" dirty="0"/>
              <a:t>), contigs shorter than 100bp with coverage smaller </a:t>
            </a:r>
          </a:p>
          <a:p>
            <a:r>
              <a:rPr lang="en-US" sz="1200" dirty="0"/>
              <a:t>than 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set, [0.1]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maxContigCvg</a:t>
            </a:r>
            <a:r>
              <a:rPr lang="en-US" sz="1200" dirty="0"/>
              <a:t>: maximum contig coverage (C*</a:t>
            </a:r>
            <a:r>
              <a:rPr lang="en-US" sz="1200" dirty="0" err="1"/>
              <a:t>avgCvg</a:t>
            </a:r>
            <a:r>
              <a:rPr lang="en-US" sz="1200" dirty="0"/>
              <a:t>), contigs with coverage larger than C*</a:t>
            </a:r>
            <a:r>
              <a:rPr lang="en-US" sz="1200" dirty="0" err="1"/>
              <a:t>avgCvg</a:t>
            </a:r>
            <a:r>
              <a:rPr lang="en-US" sz="1200" dirty="0"/>
              <a:t> or </a:t>
            </a:r>
          </a:p>
          <a:p>
            <a:r>
              <a:rPr lang="en-US" sz="1200" dirty="0"/>
              <a:t>contigs shorter than 100bp with coverage larger than 0.8*C*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</a:t>
            </a:r>
          </a:p>
          <a:p>
            <a:r>
              <a:rPr lang="en-US" sz="1200" dirty="0"/>
              <a:t>set, [2]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insertSizeUpperBound</a:t>
            </a:r>
            <a:r>
              <a:rPr lang="en-US" sz="1200" dirty="0"/>
              <a:t>: (b*</a:t>
            </a:r>
            <a:r>
              <a:rPr lang="en-US" sz="1200" dirty="0" err="1"/>
              <a:t>avg_ins</a:t>
            </a:r>
            <a:r>
              <a:rPr lang="en-US" sz="1200" dirty="0"/>
              <a:t>) will be used as upper bound of insert size for large insert size</a:t>
            </a:r>
          </a:p>
          <a:p>
            <a:r>
              <a:rPr lang="en-US" sz="1200" dirty="0"/>
              <a:t>( &gt; 1000) when handling pair-end connections between contigs if b is set to larger than 1, [1.5]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bubbleCoverage</a:t>
            </a:r>
            <a:r>
              <a:rPr lang="en-US" sz="1200" dirty="0"/>
              <a:t>: remove contig with lower </a:t>
            </a:r>
            <a:r>
              <a:rPr lang="en-US" sz="1200" dirty="0" err="1"/>
              <a:t>cvoerage</a:t>
            </a:r>
            <a:r>
              <a:rPr lang="en-US" sz="1200" dirty="0"/>
              <a:t> in bubble structure if both contigs' coverage are </a:t>
            </a:r>
          </a:p>
          <a:p>
            <a:r>
              <a:rPr lang="en-US" sz="1200" dirty="0"/>
              <a:t>smaller than </a:t>
            </a:r>
            <a:r>
              <a:rPr lang="en-US" sz="1200" dirty="0" err="1"/>
              <a:t>bubbleCoverage</a:t>
            </a:r>
            <a:r>
              <a:rPr lang="en-US" sz="1200" dirty="0"/>
              <a:t>*</a:t>
            </a:r>
            <a:r>
              <a:rPr lang="en-US" sz="1200" dirty="0" err="1"/>
              <a:t>avgCvg</a:t>
            </a:r>
            <a:r>
              <a:rPr lang="en-US" sz="1200" dirty="0"/>
              <a:t>, [0.6]</a:t>
            </a:r>
          </a:p>
          <a:p>
            <a:r>
              <a:rPr lang="en-US" sz="1200" dirty="0"/>
              <a:t>-N &lt;int&gt;       </a:t>
            </a:r>
            <a:r>
              <a:rPr lang="en-US" sz="1200" dirty="0" err="1"/>
              <a:t>genomeSize</a:t>
            </a:r>
            <a:r>
              <a:rPr lang="en-US" sz="1200" dirty="0"/>
              <a:t>: genome size for statistics, [0]</a:t>
            </a:r>
          </a:p>
          <a:p>
            <a:r>
              <a:rPr lang="en-US" sz="1200" dirty="0"/>
              <a:t>-V (optional)  output visualization information of assembly, [NO]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1c_aln.sh 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0.51gb/  4gb    00:02:44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2c_pilon.s  </a:t>
            </a:r>
            <a:r>
              <a:rPr lang="en-US" dirty="0">
                <a:solidFill>
                  <a:srgbClr val="F62218"/>
                </a:solidFill>
                <a:effectLst/>
                <a:latin typeface="Monaco" pitchFamily="2" charset="77"/>
              </a:rPr>
              <a:t>warlock05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1.40gb/  4gb    00:00:34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Assembly (lab)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6305-DAF4-F238-F7D6-F7207E4E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: job scheduler</a:t>
            </a:r>
          </a:p>
        </p:txBody>
      </p:sp>
      <p:sp>
        <p:nvSpPr>
          <p:cNvPr id="4" name="AutoShape 2" descr="On remote">
            <a:extLst>
              <a:ext uri="{FF2B5EF4-FFF2-40B4-BE49-F238E27FC236}">
                <a16:creationId xmlns:a16="http://schemas.microsoft.com/office/drawing/2014/main" id="{5B5F2A39-4965-A7AE-3F4C-3EA40694E06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42318" y="5444933"/>
            <a:ext cx="7067006" cy="9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to submit jobs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monitor jobs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5DF7-1B50-66AF-FBD2-1F537A04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79" y="1270732"/>
            <a:ext cx="6563842" cy="379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18D34-DB29-83BF-89D8-520E18389F38}"/>
              </a:ext>
            </a:extLst>
          </p:cNvPr>
          <p:cNvSpPr txBox="1"/>
          <p:nvPr/>
        </p:nvSpPr>
        <p:spPr>
          <a:xfrm>
            <a:off x="3205966" y="469499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sabryr.github.io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9538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76"/>
            <a:ext cx="8229600" cy="835493"/>
          </a:xfrm>
        </p:spPr>
        <p:txBody>
          <a:bodyPr>
            <a:normAutofit/>
          </a:bodyPr>
          <a:lstStyle/>
          <a:p>
            <a:r>
              <a:rPr lang="en-US" sz="3200" dirty="0"/>
              <a:t>MG1655 k-mer31 assembled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8192"/>
            <a:ext cx="7593874" cy="3348007"/>
          </a:xfrm>
        </p:spPr>
        <p:txBody>
          <a:bodyPr>
            <a:noAutofit/>
          </a:bodyPr>
          <a:lstStyle/>
          <a:p>
            <a:r>
              <a:rPr lang="en-US" sz="2800" dirty="0"/>
              <a:t>MG1655kmer31.contig</a:t>
            </a:r>
          </a:p>
          <a:p>
            <a:r>
              <a:rPr lang="en-US" sz="2800" dirty="0"/>
              <a:t>MG1655kmer31.scafSeq</a:t>
            </a:r>
          </a:p>
          <a:p>
            <a:r>
              <a:rPr lang="en-US" sz="2800" dirty="0"/>
              <a:t>MG1655kmer31.scafStatistics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more MG1655kmer31.scafStatistics</a:t>
            </a:r>
          </a:p>
        </p:txBody>
      </p:sp>
    </p:spTree>
    <p:extLst>
      <p:ext uri="{BB962C8B-B14F-4D97-AF65-F5344CB8AC3E}">
        <p14:creationId xmlns:p14="http://schemas.microsoft.com/office/powerpoint/2010/main" val="1277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5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SOAPdenovo</a:t>
            </a:r>
            <a:r>
              <a:rPr lang="en-US" dirty="0"/>
              <a:t> guide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775365" y="844524"/>
            <a:ext cx="4079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soap.genomics.org.cn</a:t>
            </a:r>
            <a:r>
              <a:rPr lang="en-US" sz="1600" dirty="0"/>
              <a:t>/</a:t>
            </a:r>
            <a:r>
              <a:rPr lang="en-US" sz="1600" dirty="0" err="1"/>
              <a:t>soapdenovo.html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3686" y="844524"/>
            <a:ext cx="7659446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-s &lt;string&gt;    </a:t>
            </a:r>
            <a:r>
              <a:rPr lang="en-US" sz="1200" dirty="0" err="1"/>
              <a:t>configFile</a:t>
            </a:r>
            <a:r>
              <a:rPr lang="en-US" sz="1200" dirty="0"/>
              <a:t>: the </a:t>
            </a:r>
            <a:r>
              <a:rPr lang="en-US" sz="1200" dirty="0" err="1"/>
              <a:t>config</a:t>
            </a:r>
            <a:r>
              <a:rPr lang="en-US" sz="1200" dirty="0"/>
              <a:t> file of </a:t>
            </a:r>
            <a:r>
              <a:rPr lang="en-US" sz="1200" dirty="0" err="1"/>
              <a:t>solexa</a:t>
            </a:r>
            <a:r>
              <a:rPr lang="en-US" sz="1200" dirty="0"/>
              <a:t> reads</a:t>
            </a:r>
          </a:p>
          <a:p>
            <a:r>
              <a:rPr lang="en-US" sz="1200" dirty="0"/>
              <a:t>-o &lt;string&gt;    </a:t>
            </a:r>
            <a:r>
              <a:rPr lang="en-US" sz="1200" dirty="0" err="1"/>
              <a:t>outputGraph</a:t>
            </a:r>
            <a:r>
              <a:rPr lang="en-US" sz="1200" dirty="0"/>
              <a:t>: prefix of output graph file name</a:t>
            </a:r>
          </a:p>
          <a:p>
            <a:r>
              <a:rPr lang="en-US" sz="1200" dirty="0"/>
              <a:t>-K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kmer</a:t>
            </a:r>
            <a:r>
              <a:rPr lang="en-US" sz="1200" dirty="0"/>
              <a:t>(min 13, max 63/127): </a:t>
            </a:r>
            <a:r>
              <a:rPr lang="en-US" sz="1200" dirty="0" err="1"/>
              <a:t>kmer</a:t>
            </a:r>
            <a:r>
              <a:rPr lang="en-US" sz="1200" dirty="0"/>
              <a:t> size, [23]</a:t>
            </a:r>
          </a:p>
          <a:p>
            <a:r>
              <a:rPr lang="en-US" sz="1200" dirty="0"/>
              <a:t>-p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n_cpu</a:t>
            </a:r>
            <a:r>
              <a:rPr lang="en-US" sz="1200" dirty="0"/>
              <a:t>: number of </a:t>
            </a:r>
            <a:r>
              <a:rPr lang="en-US" sz="1200" dirty="0" err="1"/>
              <a:t>cpu</a:t>
            </a:r>
            <a:r>
              <a:rPr lang="en-US" sz="1200" dirty="0"/>
              <a:t> for use, [8]</a:t>
            </a:r>
          </a:p>
          <a:p>
            <a:r>
              <a:rPr lang="en-US" sz="1200" dirty="0"/>
              <a:t>-a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initMemoryAssumption</a:t>
            </a:r>
            <a:r>
              <a:rPr lang="en-US" sz="1200" dirty="0"/>
              <a:t>: memory assumption initialized to avoid further reallocation, unit G, [0]</a:t>
            </a:r>
          </a:p>
          <a:p>
            <a:r>
              <a:rPr lang="en-US" sz="1200" dirty="0"/>
              <a:t>-d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KmerFreqCutoff</a:t>
            </a:r>
            <a:r>
              <a:rPr lang="en-US" sz="1200" dirty="0"/>
              <a:t>: </a:t>
            </a:r>
            <a:r>
              <a:rPr lang="en-US" sz="1200" dirty="0" err="1"/>
              <a:t>kmers</a:t>
            </a:r>
            <a:r>
              <a:rPr lang="en-US" sz="1200" dirty="0"/>
              <a:t> with frequency no larger than </a:t>
            </a:r>
            <a:r>
              <a:rPr lang="en-US" sz="1200" dirty="0" err="1"/>
              <a:t>KmerFreqCutoff</a:t>
            </a:r>
            <a:r>
              <a:rPr lang="en-US" sz="1200" dirty="0"/>
              <a:t> will be deleted, [0]</a:t>
            </a:r>
          </a:p>
          <a:p>
            <a:r>
              <a:rPr lang="en-US" sz="1200" dirty="0"/>
              <a:t>-R (optional)  resolve repeats by reads, [NO]</a:t>
            </a:r>
          </a:p>
          <a:p>
            <a:r>
              <a:rPr lang="en-US" sz="1200" dirty="0"/>
              <a:t>-D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EdgeCovCutoff</a:t>
            </a:r>
            <a:r>
              <a:rPr lang="en-US" sz="1200" dirty="0"/>
              <a:t>: edges with coverage no larger than </a:t>
            </a:r>
            <a:r>
              <a:rPr lang="en-US" sz="1200" dirty="0" err="1"/>
              <a:t>EdgeCovCutoff</a:t>
            </a:r>
            <a:r>
              <a:rPr lang="en-US" sz="1200" dirty="0"/>
              <a:t> will be deleted, [1]</a:t>
            </a:r>
          </a:p>
          <a:p>
            <a:r>
              <a:rPr lang="en-US" sz="1200" dirty="0"/>
              <a:t>-M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mergeLevel</a:t>
            </a:r>
            <a:r>
              <a:rPr lang="en-US" sz="1200" dirty="0"/>
              <a:t>(min 0, max 3): the strength of merging similar sequences during </a:t>
            </a:r>
            <a:r>
              <a:rPr lang="en-US" sz="1200" dirty="0" err="1"/>
              <a:t>contiging</a:t>
            </a:r>
            <a:r>
              <a:rPr lang="en-US" sz="1200" dirty="0"/>
              <a:t>, [1]</a:t>
            </a:r>
          </a:p>
          <a:p>
            <a:r>
              <a:rPr lang="en-US" sz="1200" dirty="0"/>
              <a:t>-m &lt;</a:t>
            </a:r>
            <a:r>
              <a:rPr lang="en-US" sz="1200" dirty="0" err="1"/>
              <a:t>int</a:t>
            </a:r>
            <a:r>
              <a:rPr lang="en-US" sz="1200" dirty="0"/>
              <a:t>&gt;       max k when using multi </a:t>
            </a:r>
            <a:r>
              <a:rPr lang="en-US" sz="1200" dirty="0" err="1"/>
              <a:t>kmer</a:t>
            </a:r>
            <a:endParaRPr lang="en-US" sz="1200" dirty="0"/>
          </a:p>
          <a:p>
            <a:r>
              <a:rPr lang="en-US" sz="1200" dirty="0"/>
              <a:t>-e &lt;</a:t>
            </a:r>
            <a:r>
              <a:rPr lang="en-US" sz="1200" dirty="0" err="1"/>
              <a:t>int</a:t>
            </a:r>
            <a:r>
              <a:rPr lang="en-US" sz="1200" dirty="0"/>
              <a:t>&gt;       weight to filter arc when linearize two edges(default 0)</a:t>
            </a:r>
          </a:p>
          <a:p>
            <a:r>
              <a:rPr lang="en-US" sz="1200" dirty="0"/>
              <a:t>-r (optional)  keep available read(*.read)</a:t>
            </a:r>
          </a:p>
          <a:p>
            <a:r>
              <a:rPr lang="en-US" sz="1200" dirty="0"/>
              <a:t>-E (optional)  merge clean bubble before iterate</a:t>
            </a:r>
          </a:p>
          <a:p>
            <a:r>
              <a:rPr lang="en-US" sz="1200" dirty="0"/>
              <a:t>-f (optional)  output gap related reads in map step for using </a:t>
            </a:r>
            <a:r>
              <a:rPr lang="en-US" sz="1200" dirty="0" err="1"/>
              <a:t>SRkgf</a:t>
            </a:r>
            <a:r>
              <a:rPr lang="en-US" sz="1200" dirty="0"/>
              <a:t> to fill gap, [NO]</a:t>
            </a:r>
          </a:p>
          <a:p>
            <a:r>
              <a:rPr lang="en-US" sz="1200" dirty="0"/>
              <a:t>-k &lt;</a:t>
            </a:r>
            <a:r>
              <a:rPr lang="en-US" sz="1200" dirty="0" err="1"/>
              <a:t>int</a:t>
            </a:r>
            <a:r>
              <a:rPr lang="en-US" sz="1200" dirty="0"/>
              <a:t>&gt;       kmer_R2C(min 13, max 63): </a:t>
            </a:r>
            <a:r>
              <a:rPr lang="en-US" sz="1200" dirty="0" err="1"/>
              <a:t>kmer</a:t>
            </a:r>
            <a:r>
              <a:rPr lang="en-US" sz="1200" dirty="0"/>
              <a:t> size used for mapping read to </a:t>
            </a:r>
            <a:r>
              <a:rPr lang="en-US" sz="1200" dirty="0" err="1"/>
              <a:t>contig</a:t>
            </a:r>
            <a:r>
              <a:rPr lang="en-US" sz="1200" dirty="0"/>
              <a:t>, [K]</a:t>
            </a:r>
          </a:p>
          <a:p>
            <a:r>
              <a:rPr lang="en-US" sz="1200" dirty="0"/>
              <a:t>-F (optional)  fill gaps in scaffold, [NO]</a:t>
            </a:r>
          </a:p>
          <a:p>
            <a:r>
              <a:rPr lang="en-US" sz="1200" dirty="0"/>
              <a:t>-u (optional)  un-mask </a:t>
            </a:r>
            <a:r>
              <a:rPr lang="en-US" sz="1200" dirty="0" err="1"/>
              <a:t>contigs</a:t>
            </a:r>
            <a:r>
              <a:rPr lang="en-US" sz="1200" dirty="0"/>
              <a:t> with high/low coverage before scaffolding, [mask]</a:t>
            </a:r>
          </a:p>
          <a:p>
            <a:r>
              <a:rPr lang="en-US" sz="1200" dirty="0"/>
              <a:t>-w (optional)  keep </a:t>
            </a:r>
            <a:r>
              <a:rPr lang="en-US" sz="1200" dirty="0" err="1"/>
              <a:t>contigs</a:t>
            </a:r>
            <a:r>
              <a:rPr lang="en-US" sz="1200" dirty="0"/>
              <a:t> weakly connected to other </a:t>
            </a:r>
            <a:r>
              <a:rPr lang="en-US" sz="1200" dirty="0" err="1"/>
              <a:t>contigs</a:t>
            </a:r>
            <a:r>
              <a:rPr lang="en-US" sz="1200" dirty="0"/>
              <a:t> in scaffold, [NO]</a:t>
            </a:r>
          </a:p>
          <a:p>
            <a:r>
              <a:rPr lang="en-US" sz="1200" dirty="0"/>
              <a:t>-G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gapLenDiff</a:t>
            </a:r>
            <a:r>
              <a:rPr lang="en-US" sz="1200" dirty="0"/>
              <a:t>: allowed length difference between estimated and filled gap, [50]</a:t>
            </a:r>
          </a:p>
          <a:p>
            <a:r>
              <a:rPr lang="en-US" sz="1200" dirty="0"/>
              <a:t>-L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minContigLen</a:t>
            </a:r>
            <a:r>
              <a:rPr lang="en-US" sz="1200" dirty="0"/>
              <a:t>: shortest </a:t>
            </a:r>
            <a:r>
              <a:rPr lang="en-US" sz="1200" dirty="0" err="1"/>
              <a:t>contig</a:t>
            </a:r>
            <a:r>
              <a:rPr lang="en-US" sz="1200" dirty="0"/>
              <a:t> for scaffolding, [K+2]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minContigCvg</a:t>
            </a:r>
            <a:r>
              <a:rPr lang="en-US" sz="1200" dirty="0"/>
              <a:t>: minimum </a:t>
            </a:r>
            <a:r>
              <a:rPr lang="en-US" sz="1200" dirty="0" err="1"/>
              <a:t>contig</a:t>
            </a:r>
            <a:r>
              <a:rPr lang="en-US" sz="1200" dirty="0"/>
              <a:t> coverage (c*</a:t>
            </a:r>
            <a:r>
              <a:rPr lang="en-US" sz="1200" dirty="0" err="1"/>
              <a:t>avgCvg</a:t>
            </a:r>
            <a:r>
              <a:rPr lang="en-US" sz="1200" dirty="0"/>
              <a:t>), </a:t>
            </a:r>
            <a:r>
              <a:rPr lang="en-US" sz="1200" dirty="0" err="1"/>
              <a:t>contigs</a:t>
            </a:r>
            <a:r>
              <a:rPr lang="en-US" sz="1200" dirty="0"/>
              <a:t> shorter than 100bp with coverage smaller </a:t>
            </a:r>
          </a:p>
          <a:p>
            <a:r>
              <a:rPr lang="en-US" sz="1200" dirty="0"/>
              <a:t>than 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set, [0.1]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maxContigCvg</a:t>
            </a:r>
            <a:r>
              <a:rPr lang="en-US" sz="1200" dirty="0"/>
              <a:t>: maximum </a:t>
            </a:r>
            <a:r>
              <a:rPr lang="en-US" sz="1200" dirty="0" err="1"/>
              <a:t>contig</a:t>
            </a:r>
            <a:r>
              <a:rPr lang="en-US" sz="1200" dirty="0"/>
              <a:t> coverage (C*</a:t>
            </a:r>
            <a:r>
              <a:rPr lang="en-US" sz="1200" dirty="0" err="1"/>
              <a:t>avgCvg</a:t>
            </a:r>
            <a:r>
              <a:rPr lang="en-US" sz="1200" dirty="0"/>
              <a:t>), </a:t>
            </a:r>
            <a:r>
              <a:rPr lang="en-US" sz="1200" dirty="0" err="1"/>
              <a:t>contigs</a:t>
            </a:r>
            <a:r>
              <a:rPr lang="en-US" sz="1200" dirty="0"/>
              <a:t> with coverage larger than C*</a:t>
            </a:r>
            <a:r>
              <a:rPr lang="en-US" sz="1200" dirty="0" err="1"/>
              <a:t>avgCvg</a:t>
            </a:r>
            <a:r>
              <a:rPr lang="en-US" sz="1200" dirty="0"/>
              <a:t> or </a:t>
            </a:r>
          </a:p>
          <a:p>
            <a:r>
              <a:rPr lang="en-US" sz="1200" dirty="0" err="1"/>
              <a:t>contigs</a:t>
            </a:r>
            <a:r>
              <a:rPr lang="en-US" sz="1200" dirty="0"/>
              <a:t> shorter than 100bp with coverage larger than 0.8*C*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</a:t>
            </a:r>
          </a:p>
          <a:p>
            <a:r>
              <a:rPr lang="en-US" sz="1200" dirty="0"/>
              <a:t>set, [2]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insertSizeUpperBound</a:t>
            </a:r>
            <a:r>
              <a:rPr lang="en-US" sz="1200" dirty="0"/>
              <a:t>: (b*</a:t>
            </a:r>
            <a:r>
              <a:rPr lang="en-US" sz="1200" dirty="0" err="1"/>
              <a:t>avg_ins</a:t>
            </a:r>
            <a:r>
              <a:rPr lang="en-US" sz="1200" dirty="0"/>
              <a:t>) will be used as upper bound of insert size for large insert size</a:t>
            </a:r>
          </a:p>
          <a:p>
            <a:r>
              <a:rPr lang="en-US" sz="1200" dirty="0"/>
              <a:t>( &gt; 1000) when handling pair-end connections between </a:t>
            </a:r>
            <a:r>
              <a:rPr lang="en-US" sz="1200" dirty="0" err="1"/>
              <a:t>contigs</a:t>
            </a:r>
            <a:r>
              <a:rPr lang="en-US" sz="1200" dirty="0"/>
              <a:t> if b is set to larger than 1, [1.5]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bubbleCoverage</a:t>
            </a:r>
            <a:r>
              <a:rPr lang="en-US" sz="1200" dirty="0"/>
              <a:t>: remove </a:t>
            </a:r>
            <a:r>
              <a:rPr lang="en-US" sz="1200" dirty="0" err="1"/>
              <a:t>contig</a:t>
            </a:r>
            <a:r>
              <a:rPr lang="en-US" sz="1200" dirty="0"/>
              <a:t> with lower </a:t>
            </a:r>
            <a:r>
              <a:rPr lang="en-US" sz="1200" dirty="0" err="1"/>
              <a:t>cvoerage</a:t>
            </a:r>
            <a:r>
              <a:rPr lang="en-US" sz="1200" dirty="0"/>
              <a:t> in bubble structure if both </a:t>
            </a:r>
            <a:r>
              <a:rPr lang="en-US" sz="1200" dirty="0" err="1"/>
              <a:t>contigs</a:t>
            </a:r>
            <a:r>
              <a:rPr lang="en-US" sz="1200" dirty="0"/>
              <a:t>' coverage are </a:t>
            </a:r>
          </a:p>
          <a:p>
            <a:r>
              <a:rPr lang="en-US" sz="1200" dirty="0"/>
              <a:t>smaller than </a:t>
            </a:r>
            <a:r>
              <a:rPr lang="en-US" sz="1200" dirty="0" err="1"/>
              <a:t>bubbleCoverage</a:t>
            </a:r>
            <a:r>
              <a:rPr lang="en-US" sz="1200" dirty="0"/>
              <a:t>*</a:t>
            </a:r>
            <a:r>
              <a:rPr lang="en-US" sz="1200" dirty="0" err="1"/>
              <a:t>avgCvg</a:t>
            </a:r>
            <a:r>
              <a:rPr lang="en-US" sz="1200" dirty="0"/>
              <a:t>, [0.6]</a:t>
            </a:r>
          </a:p>
          <a:p>
            <a:r>
              <a:rPr lang="en-US" sz="1200" dirty="0"/>
              <a:t>-N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genomeSize</a:t>
            </a:r>
            <a:r>
              <a:rPr lang="en-US" sz="1200" dirty="0"/>
              <a:t>: genome size for statistics, [0]</a:t>
            </a:r>
          </a:p>
          <a:p>
            <a:r>
              <a:rPr lang="en-US" sz="1200" dirty="0"/>
              <a:t>-V (optional)  output visualization information of assembly, [NO]</a:t>
            </a:r>
          </a:p>
        </p:txBody>
      </p:sp>
    </p:spTree>
    <p:extLst>
      <p:ext uri="{BB962C8B-B14F-4D97-AF65-F5344CB8AC3E}">
        <p14:creationId xmlns:p14="http://schemas.microsoft.com/office/powerpoint/2010/main" val="312428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sz="3200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8577"/>
            <a:ext cx="7921971" cy="1658243"/>
          </a:xfrm>
        </p:spPr>
        <p:txBody>
          <a:bodyPr>
            <a:normAutofit/>
          </a:bodyPr>
          <a:lstStyle/>
          <a:p>
            <a:r>
              <a:rPr lang="en-US" sz="2800" dirty="0"/>
              <a:t>We used </a:t>
            </a:r>
            <a:r>
              <a:rPr lang="en-US" sz="2800" dirty="0" err="1"/>
              <a:t>kmer</a:t>
            </a:r>
            <a:r>
              <a:rPr lang="en-US" sz="2800" dirty="0"/>
              <a:t>=31 for the assemblies</a:t>
            </a:r>
          </a:p>
          <a:p>
            <a:endParaRPr lang="en-US" sz="2800" dirty="0"/>
          </a:p>
          <a:p>
            <a:r>
              <a:rPr lang="en-US" sz="2800" dirty="0"/>
              <a:t>Now please try to use </a:t>
            </a:r>
            <a:r>
              <a:rPr lang="en-US" sz="2800" dirty="0" err="1"/>
              <a:t>kmer</a:t>
            </a:r>
            <a:r>
              <a:rPr lang="en-US" sz="2800" dirty="0"/>
              <a:t>=59 for the assemblies</a:t>
            </a:r>
          </a:p>
        </p:txBody>
      </p:sp>
    </p:spTree>
    <p:extLst>
      <p:ext uri="{BB962C8B-B14F-4D97-AF65-F5344CB8AC3E}">
        <p14:creationId xmlns:p14="http://schemas.microsoft.com/office/powerpoint/2010/main" val="30183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Today's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0" y="1644330"/>
            <a:ext cx="7783280" cy="43119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Genome assemblies using SOAPdenovo2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Long-read genome assemblies with </a:t>
            </a:r>
            <a:r>
              <a:rPr lang="en-US" sz="2800" dirty="0" err="1"/>
              <a:t>Canu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Polishing with Illumina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9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5" y="1287178"/>
            <a:ext cx="7591845" cy="4741288"/>
          </a:xfrm>
        </p:spPr>
        <p:txBody>
          <a:bodyPr>
            <a:normAutofit/>
          </a:bodyPr>
          <a:lstStyle/>
          <a:p>
            <a:r>
              <a:rPr lang="en-US" sz="2800" dirty="0" err="1"/>
              <a:t>PacBio</a:t>
            </a:r>
            <a:r>
              <a:rPr lang="en-US" sz="2800" dirty="0"/>
              <a:t> data</a:t>
            </a:r>
          </a:p>
          <a:p>
            <a:pPr marL="0" indent="0">
              <a:buNone/>
            </a:pPr>
            <a:r>
              <a:rPr lang="en-US" sz="2800" dirty="0"/>
              <a:t>pacbio_cmnHF4_1.fastq.gz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HF4.R1.pair.fq.gz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HF4.R2.pair.fq.gz</a:t>
            </a:r>
          </a:p>
        </p:txBody>
      </p:sp>
    </p:spTree>
    <p:extLst>
      <p:ext uri="{BB962C8B-B14F-4D97-AF65-F5344CB8AC3E}">
        <p14:creationId xmlns:p14="http://schemas.microsoft.com/office/powerpoint/2010/main" val="16065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023340"/>
          </a:xfrm>
        </p:spPr>
        <p:txBody>
          <a:bodyPr/>
          <a:lstStyle/>
          <a:p>
            <a:r>
              <a:rPr lang="en-US" dirty="0"/>
              <a:t>working directory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canu</a:t>
            </a:r>
            <a:r>
              <a:rPr lang="en-US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/>
              <a:t>canu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090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Canu</a:t>
            </a:r>
            <a:r>
              <a:rPr lang="en-US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19" y="1439510"/>
            <a:ext cx="8543761" cy="459552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indata</a:t>
            </a:r>
            <a:r>
              <a:rPr lang="en-US" sz="2000" dirty="0">
                <a:latin typeface="Courier"/>
                <a:cs typeface="Courier"/>
              </a:rPr>
              <a:t>=../data/HF4/</a:t>
            </a:r>
            <a:r>
              <a:rPr lang="en-US" sz="2000" dirty="0" err="1">
                <a:latin typeface="Courier"/>
                <a:cs typeface="Courier"/>
              </a:rPr>
              <a:t>pacbio</a:t>
            </a:r>
            <a:r>
              <a:rPr lang="en-US" sz="2000" dirty="0">
                <a:latin typeface="Courier"/>
                <a:cs typeface="Courier"/>
              </a:rPr>
              <a:t>/pacbio_cmnHF4_1.fastq.gz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out=cmnHF4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load java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cs typeface="Courier"/>
              </a:rPr>
              <a:t>module load </a:t>
            </a: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endParaRPr lang="en-US" sz="20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cs typeface="Courier"/>
              </a:rPr>
              <a:t># run </a:t>
            </a: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endParaRPr lang="en-US" sz="20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r>
              <a:rPr lang="en-US" sz="2000" dirty="0">
                <a:latin typeface="Courier" pitchFamily="2" charset="0"/>
                <a:cs typeface="Courier"/>
              </a:rPr>
              <a:t> -d $out </a:t>
            </a:r>
            <a:r>
              <a:rPr lang="en-US" sz="2000" dirty="0">
                <a:latin typeface="Courier"/>
                <a:cs typeface="Courier"/>
              </a:rPr>
              <a:t>-p $out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genomeSize</a:t>
            </a:r>
            <a:r>
              <a:rPr lang="en-US" sz="2000" dirty="0">
                <a:latin typeface="Courier"/>
                <a:cs typeface="Courier"/>
              </a:rPr>
              <a:t>=3m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gridOptions</a:t>
            </a:r>
            <a:r>
              <a:rPr lang="en-US" sz="2000" dirty="0">
                <a:latin typeface="Courier"/>
                <a:cs typeface="Courier"/>
              </a:rPr>
              <a:t>="--time=1-00:00:00"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pacbio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indata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544D4-0EBE-074A-840F-0FDC43FC855A}"/>
              </a:ext>
            </a:extLst>
          </p:cNvPr>
          <p:cNvSpPr txBox="1"/>
          <p:nvPr/>
        </p:nvSpPr>
        <p:spPr>
          <a:xfrm>
            <a:off x="211219" y="6207162"/>
            <a:ext cx="2869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bash canu.01.sh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E214A-8E6C-E116-7D58-D2BF96878DE8}"/>
              </a:ext>
            </a:extLst>
          </p:cNvPr>
          <p:cNvSpPr txBox="1"/>
          <p:nvPr/>
        </p:nvSpPr>
        <p:spPr>
          <a:xfrm>
            <a:off x="300119" y="949569"/>
            <a:ext cx="15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canu.01.sh</a:t>
            </a:r>
          </a:p>
        </p:txBody>
      </p:sp>
    </p:spTree>
    <p:extLst>
      <p:ext uri="{BB962C8B-B14F-4D97-AF65-F5344CB8AC3E}">
        <p14:creationId xmlns:p14="http://schemas.microsoft.com/office/powerpoint/2010/main" val="149028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canu</a:t>
            </a:r>
            <a:r>
              <a:rPr lang="en-US" sz="3200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29" y="1394431"/>
            <a:ext cx="6241190" cy="1545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cmnHF4.correctedReads.fasta.gz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cmnHF4.trimmedReads.fasta.gz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cmnHF4.contigs.fasta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6" y="3198400"/>
            <a:ext cx="27172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cmnHF4.report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72397" y="3937319"/>
          <a:ext cx="7560967" cy="1135380"/>
        </p:xfrm>
        <a:graphic>
          <a:graphicData uri="http://schemas.openxmlformats.org/drawingml/2006/table">
            <a:tbl>
              <a:tblPr/>
              <a:tblGrid>
                <a:gridCol w="444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sequences in the final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assembly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Assembly total length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3,055,565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2,148,232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8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F6A3-E28A-198D-4BF1-64BA406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Pilon (binary version) to software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4C62-6B97-91FC-3F9D-EEB76CD0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43497"/>
            <a:ext cx="8229600" cy="29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broadinstitute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/pilon/releases/download/v1.24/pilon-1.24.jar</a:t>
            </a:r>
          </a:p>
        </p:txBody>
      </p:sp>
    </p:spTree>
    <p:extLst>
      <p:ext uri="{BB962C8B-B14F-4D97-AF65-F5344CB8AC3E}">
        <p14:creationId xmlns:p14="http://schemas.microsoft.com/office/powerpoint/2010/main" val="13788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Today's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0" y="1644330"/>
            <a:ext cx="7783280" cy="4311970"/>
          </a:xfrm>
        </p:spPr>
        <p:txBody>
          <a:bodyPr>
            <a:noAutofit/>
          </a:bodyPr>
          <a:lstStyle/>
          <a:p>
            <a:r>
              <a:rPr lang="en-US" sz="2800" dirty="0"/>
              <a:t>Genome assemblies using SOAPdenovo2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Long-read genome assemblies with </a:t>
            </a:r>
            <a:r>
              <a:rPr lang="en-US" sz="2800" dirty="0" err="1"/>
              <a:t>Canu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Polishing (error correction) with Illumina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063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5826"/>
          </a:xfrm>
        </p:spPr>
        <p:txBody>
          <a:bodyPr>
            <a:noAutofit/>
          </a:bodyPr>
          <a:lstStyle/>
          <a:p>
            <a:r>
              <a:rPr lang="en-US" sz="3200" dirty="0"/>
              <a:t>working directory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Pilon</a:t>
            </a:r>
            <a:r>
              <a:rPr lang="en-US" sz="3200" dirty="0"/>
              <a:t> polishing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/>
              <a:t>pilon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2208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333"/>
          </a:xfrm>
        </p:spPr>
        <p:txBody>
          <a:bodyPr/>
          <a:lstStyle/>
          <a:p>
            <a:r>
              <a:rPr lang="en-US" dirty="0"/>
              <a:t>Polishing with </a:t>
            </a:r>
            <a:r>
              <a:rPr lang="en-US" dirty="0" err="1"/>
              <a:t>Illumina</a:t>
            </a:r>
            <a:r>
              <a:rPr lang="en-US" dirty="0"/>
              <a:t> data –  </a:t>
            </a:r>
            <a:r>
              <a:rPr lang="en-US" dirty="0" err="1"/>
              <a:t>bwa</a:t>
            </a:r>
            <a:r>
              <a:rPr lang="en-US" dirty="0"/>
              <a:t> alignment (step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0" y="1371132"/>
            <a:ext cx="7139609" cy="54868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#!/bin/bash –l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--mem-per-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=4G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--time=1-00:00:00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=../</a:t>
            </a:r>
            <a:r>
              <a:rPr lang="en-US" sz="1600" dirty="0" err="1">
                <a:latin typeface="Courier"/>
                <a:cs typeface="Courier"/>
              </a:rPr>
              <a:t>canu</a:t>
            </a:r>
            <a:r>
              <a:rPr lang="en-US" sz="1600" dirty="0">
                <a:latin typeface="Courier"/>
                <a:cs typeface="Courier"/>
              </a:rPr>
              <a:t>/cmnHF4/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pe1=../data/HF4/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/HF4.R1.pair.fq.gz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pe2 =../data/HF4/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/HF4.R2.pair.fq.gz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out=HF4aln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index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BWA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ln -s $</a:t>
            </a: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/$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alignment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$pe1 $pe2 &gt;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sam2bam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</a:t>
            </a:r>
            <a:r>
              <a:rPr lang="en-US" sz="1600" dirty="0" err="1">
                <a:latin typeface="Courier"/>
                <a:cs typeface="Courier"/>
              </a:rPr>
              <a:t>SAMtools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view -b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cleanup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*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cmnHF4.contigs.fasta.*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HF4aln.bam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517F7-7CDD-D3D8-9F40-04E5ACF6111F}"/>
              </a:ext>
            </a:extLst>
          </p:cNvPr>
          <p:cNvSpPr txBox="1"/>
          <p:nvPr/>
        </p:nvSpPr>
        <p:spPr>
          <a:xfrm>
            <a:off x="599662" y="90946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1c_aln.sh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A010D-A173-053B-0EB9-F7C9D12FE986}"/>
              </a:ext>
            </a:extLst>
          </p:cNvPr>
          <p:cNvSpPr txBox="1"/>
          <p:nvPr/>
        </p:nvSpPr>
        <p:spPr>
          <a:xfrm>
            <a:off x="5685183" y="4638261"/>
            <a:ext cx="260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sbatch</a:t>
            </a:r>
            <a:r>
              <a:rPr lang="en-US" sz="2800" dirty="0"/>
              <a:t> 1c_aln.sh</a:t>
            </a:r>
          </a:p>
        </p:txBody>
      </p:sp>
    </p:spTree>
    <p:extLst>
      <p:ext uri="{BB962C8B-B14F-4D97-AF65-F5344CB8AC3E}">
        <p14:creationId xmlns:p14="http://schemas.microsoft.com/office/powerpoint/2010/main" val="29436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65" y="1413050"/>
            <a:ext cx="7107030" cy="5305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</a:t>
            </a:r>
            <a:r>
              <a:rPr lang="en-US" sz="1800" dirty="0" err="1">
                <a:latin typeface="Courier"/>
                <a:cs typeface="Courier"/>
              </a:rPr>
              <a:t>cpus</a:t>
            </a:r>
            <a:r>
              <a:rPr lang="en-US" sz="18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--mem-per-</a:t>
            </a:r>
            <a:r>
              <a:rPr lang="en-US" sz="1800" dirty="0" err="1">
                <a:latin typeface="Courier"/>
                <a:cs typeface="Courier"/>
              </a:rPr>
              <a:t>cpu</a:t>
            </a:r>
            <a:r>
              <a:rPr lang="en-US" sz="1800" dirty="0">
                <a:latin typeface="Courier"/>
                <a:cs typeface="Courier"/>
              </a:rPr>
              <a:t>=4G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--time=1-00:00:00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asm</a:t>
            </a:r>
            <a:r>
              <a:rPr lang="en-US" sz="18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java -jar ../software/pilon/pilon-1.24.jar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--genome $</a:t>
            </a:r>
            <a:r>
              <a:rPr lang="en-US" sz="1800" dirty="0" err="1">
                <a:latin typeface="Courier"/>
                <a:cs typeface="Courier"/>
              </a:rPr>
              <a:t>asm</a:t>
            </a:r>
            <a:r>
              <a:rPr lang="en-US" sz="18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--frags HF4aln.sort.bam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--output HF4polished_1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--</a:t>
            </a:r>
            <a:r>
              <a:rPr lang="en-US" sz="1800" dirty="0" err="1">
                <a:highlight>
                  <a:srgbClr val="FFFF00"/>
                </a:highlight>
                <a:latin typeface="Courier"/>
                <a:cs typeface="Courier"/>
              </a:rPr>
              <a:t>minmq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 30 --</a:t>
            </a:r>
            <a:r>
              <a:rPr lang="en-US" sz="1800" dirty="0" err="1">
                <a:highlight>
                  <a:srgbClr val="FFFF00"/>
                </a:highlight>
                <a:latin typeface="Courier"/>
                <a:cs typeface="Courier"/>
              </a:rPr>
              <a:t>minqual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 15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--threads 1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--changes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</a:t>
            </a:r>
            <a:r>
              <a:rPr lang="en-US" sz="1800" dirty="0" err="1">
                <a:latin typeface="Courier"/>
                <a:cs typeface="Courier"/>
              </a:rPr>
              <a:t>outdir</a:t>
            </a:r>
            <a:r>
              <a:rPr lang="en-US" sz="1800" dirty="0">
                <a:latin typeface="Courier"/>
                <a:cs typeface="Courier"/>
              </a:rPr>
              <a:t> . &gt;pilon2.log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6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Polishing with </a:t>
            </a:r>
            <a:r>
              <a:rPr lang="en-US" dirty="0" err="1"/>
              <a:t>Illumina</a:t>
            </a:r>
            <a:r>
              <a:rPr lang="en-US" dirty="0"/>
              <a:t> data –  </a:t>
            </a:r>
            <a:r>
              <a:rPr lang="en-US" dirty="0" err="1"/>
              <a:t>Pilon</a:t>
            </a:r>
            <a:r>
              <a:rPr lang="en-US" dirty="0"/>
              <a:t> polishing (step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23657-4A47-AA9E-45BE-5733529F0BD4}"/>
              </a:ext>
            </a:extLst>
          </p:cNvPr>
          <p:cNvSpPr txBox="1"/>
          <p:nvPr/>
        </p:nvSpPr>
        <p:spPr>
          <a:xfrm>
            <a:off x="599662" y="90946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2c_pilon.sh</a:t>
            </a:r>
          </a:p>
        </p:txBody>
      </p:sp>
    </p:spTree>
    <p:extLst>
      <p:ext uri="{BB962C8B-B14F-4D97-AF65-F5344CB8AC3E}">
        <p14:creationId xmlns:p14="http://schemas.microsoft.com/office/powerpoint/2010/main" val="314372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52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54" y="1866685"/>
            <a:ext cx="8229600" cy="45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HF4polished_1.changes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900" y="2485231"/>
          <a:ext cx="7442200" cy="254000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tig00000001:147-148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tig00000001_pilon:148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tig00000001:258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tig00000001:308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tig00000001_pilon:310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tig00000001:410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tig00000001_pilon:413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...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32"/>
          </a:xfrm>
        </p:spPr>
        <p:txBody>
          <a:bodyPr>
            <a:normAutofit/>
          </a:bodyPr>
          <a:lstStyle/>
          <a:p>
            <a:r>
              <a:rPr lang="en-US" sz="3200" dirty="0"/>
              <a:t>Data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77" y="1270670"/>
            <a:ext cx="8166019" cy="47730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download data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https://people.beocat.ksu.edu/~liu3zhen/PLPTH813/labs/lab09_assembly.tar.gz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lab09_assembly.tar.gz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lab09_assembly/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soapdn01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</a:t>
            </a:r>
            <a:r>
              <a:rPr lang="fr-FR" sz="2200" dirty="0" err="1">
                <a:latin typeface="Courier"/>
                <a:cs typeface="Courier"/>
              </a:rPr>
              <a:t>canu</a:t>
            </a:r>
            <a:endParaRPr lang="fr-FR" sz="2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pilon</a:t>
            </a:r>
          </a:p>
          <a:p>
            <a:pPr marL="0" indent="0">
              <a:buNone/>
            </a:pPr>
            <a:r>
              <a:rPr lang="fr-FR" sz="2200" dirty="0">
                <a:latin typeface="Courier"/>
                <a:cs typeface="Courier"/>
              </a:rPr>
              <a:t>└── software</a:t>
            </a:r>
          </a:p>
        </p:txBody>
      </p:sp>
    </p:spTree>
    <p:extLst>
      <p:ext uri="{BB962C8B-B14F-4D97-AF65-F5344CB8AC3E}">
        <p14:creationId xmlns:p14="http://schemas.microsoft.com/office/powerpoint/2010/main" val="41453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854"/>
          </a:xfrm>
        </p:spPr>
        <p:txBody>
          <a:bodyPr/>
          <a:lstStyle/>
          <a:p>
            <a:r>
              <a:rPr lang="en-US" dirty="0"/>
              <a:t>Illumina sequencing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9" y="2201125"/>
            <a:ext cx="6200503" cy="14913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MG1655_1.5M_R1.fastq.gz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MG1655_1.5M_R2.fastq.gz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9974"/>
          </a:xfrm>
        </p:spPr>
        <p:txBody>
          <a:bodyPr/>
          <a:lstStyle/>
          <a:p>
            <a:r>
              <a:rPr lang="en-US" dirty="0"/>
              <a:t>SOAPdenovo2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017" y="1133215"/>
            <a:ext cx="87178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 </a:t>
            </a:r>
            <a:r>
              <a:rPr lang="en-US" sz="2400" dirty="0" err="1"/>
              <a:t>Bruijn</a:t>
            </a:r>
            <a:r>
              <a:rPr lang="en-US" sz="2400" dirty="0"/>
              <a:t> graph assembler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17375E"/>
                </a:solidFill>
              </a:rPr>
              <a:t>SOAPdenovo</a:t>
            </a:r>
            <a:r>
              <a:rPr lang="en-US" sz="2400" dirty="0"/>
              <a:t> is a novel short-read assembler that can build a </a:t>
            </a:r>
            <a:r>
              <a:rPr lang="en-US" sz="2400" i="1" dirty="0"/>
              <a:t>de novo </a:t>
            </a:r>
            <a:r>
              <a:rPr lang="en-US" sz="2400" dirty="0"/>
              <a:t>draft assembly for the human-sized genomes.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17375E"/>
                </a:solidFill>
              </a:rPr>
              <a:t>SOAPdenovo2</a:t>
            </a:r>
            <a:r>
              <a:rPr lang="en-US" sz="2400" dirty="0"/>
              <a:t> uses a new algorithm design that reduces memory consumption in graph construction, resolves more repeat regions in </a:t>
            </a:r>
            <a:r>
              <a:rPr lang="en-US" sz="2400" dirty="0" err="1"/>
              <a:t>contig</a:t>
            </a:r>
            <a:r>
              <a:rPr lang="en-US" sz="2400" dirty="0"/>
              <a:t> assembly, increases coverage and length in scaffold construction, improves gap closing, and optimizes for large genome.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Two modules in SOAPdenovo2: </a:t>
            </a:r>
            <a:r>
              <a:rPr lang="en-US" sz="2400" i="1" dirty="0"/>
              <a:t>SOAPdenovo-63mer</a:t>
            </a:r>
            <a:r>
              <a:rPr lang="en-US" sz="2400" dirty="0"/>
              <a:t> and </a:t>
            </a:r>
            <a:r>
              <a:rPr lang="en-US" sz="2400" i="1" dirty="0"/>
              <a:t>SOAPdenovo-127mer</a:t>
            </a:r>
          </a:p>
        </p:txBody>
      </p:sp>
    </p:spTree>
    <p:extLst>
      <p:ext uri="{BB962C8B-B14F-4D97-AF65-F5344CB8AC3E}">
        <p14:creationId xmlns:p14="http://schemas.microsoft.com/office/powerpoint/2010/main" val="80581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BBA5-4732-2833-4F35-F52945D0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SOAPdenovo2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596-9787-D264-1709-7DC7C07A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1624362"/>
            <a:ext cx="8784771" cy="22291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under lab09_assembly/software/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https://github.com/aquaskyline/SOAPdenovo2.git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SOAPdenovo2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5826"/>
          </a:xfrm>
        </p:spPr>
        <p:txBody>
          <a:bodyPr>
            <a:noAutofit/>
          </a:bodyPr>
          <a:lstStyle/>
          <a:p>
            <a:r>
              <a:rPr lang="en-US" sz="3200" dirty="0"/>
              <a:t>working directory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SOAPdenovo</a:t>
            </a:r>
            <a:r>
              <a:rPr lang="en-US" sz="3200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+mj-lt"/>
              </a:rPr>
              <a:t>soapdn01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545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1891"/>
          </a:xfrm>
        </p:spPr>
        <p:txBody>
          <a:bodyPr/>
          <a:lstStyle/>
          <a:p>
            <a:r>
              <a:rPr lang="en-US" dirty="0"/>
              <a:t>MG1655 assembly</a:t>
            </a:r>
            <a:br>
              <a:rPr lang="en-US" dirty="0"/>
            </a:br>
            <a:r>
              <a:rPr lang="en-US" dirty="0"/>
              <a:t>step1: SOAPdenovo2 configure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04" y="1678469"/>
            <a:ext cx="8843192" cy="455904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#maximal read length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max_rd_len</a:t>
            </a:r>
            <a:r>
              <a:rPr lang="en-US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[LIB]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#average insert size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avg_ins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reverse_seq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contigs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asm_flags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  ##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the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rd_len_cutoff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pair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a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pair_num_cutoff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#minimum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a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map_len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 pair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read 1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followed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read 2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q1=../data/MG1655/MG1655_1.5M_R1.fastq.gz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q2=../data/MG1655/MG1655_1.5M_R2.fastq.gz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404" y="1236529"/>
            <a:ext cx="69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configure.MG1655.txt</a:t>
            </a:r>
          </a:p>
        </p:txBody>
      </p:sp>
    </p:spTree>
    <p:extLst>
      <p:ext uri="{BB962C8B-B14F-4D97-AF65-F5344CB8AC3E}">
        <p14:creationId xmlns:p14="http://schemas.microsoft.com/office/powerpoint/2010/main" val="153367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58"/>
            <a:ext cx="8229600" cy="984171"/>
          </a:xfrm>
        </p:spPr>
        <p:txBody>
          <a:bodyPr/>
          <a:lstStyle/>
          <a:p>
            <a:r>
              <a:rPr lang="en-US" dirty="0"/>
              <a:t>MG1655 assembly</a:t>
            </a:r>
            <a:br>
              <a:rPr lang="en-US" dirty="0"/>
            </a:br>
            <a:r>
              <a:rPr lang="en-US" dirty="0"/>
              <a:t>Step 2: Run SOAPdenovo2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476" y="1367476"/>
            <a:ext cx="3830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MG1655.soapdn.sbatch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348" y="1890696"/>
            <a:ext cx="8643815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-per-task=1</a:t>
            </a:r>
          </a:p>
          <a:p>
            <a:r>
              <a:rPr lang="en-US" sz="2400" dirty="0">
                <a:latin typeface="Courier"/>
                <a:cs typeface="Courier"/>
              </a:rPr>
              <a:t>#SBATCH --mem-per-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r>
              <a:rPr lang="en-US" sz="2400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sz="2400" dirty="0">
                <a:latin typeface="Courier"/>
                <a:cs typeface="Courier"/>
              </a:rPr>
              <a:t>../software/SOAPdenovo2/SOAPdenovo-63mer all </a:t>
            </a:r>
            <a:r>
              <a:rPr lang="es-ES_tradnl" sz="2400" dirty="0">
                <a:latin typeface="Courier"/>
                <a:cs typeface="Courier"/>
              </a:rPr>
              <a:t>\</a:t>
            </a:r>
          </a:p>
          <a:p>
            <a:r>
              <a:rPr lang="es-ES_tradnl" sz="2400" dirty="0">
                <a:latin typeface="Courier"/>
                <a:cs typeface="Courier"/>
              </a:rPr>
              <a:t>	-s configure.MG1655.txt \</a:t>
            </a:r>
          </a:p>
          <a:p>
            <a:r>
              <a:rPr lang="es-ES_tradnl" sz="2400" dirty="0">
                <a:latin typeface="Courier"/>
                <a:cs typeface="Courier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Courier"/>
                <a:cs typeface="Courier"/>
              </a:rPr>
              <a:t>-K 31 </a:t>
            </a:r>
            <a:r>
              <a:rPr lang="es-ES_tradnl" sz="2400" dirty="0">
                <a:latin typeface="Courier"/>
                <a:cs typeface="Courier"/>
              </a:rPr>
              <a:t>-d 2 -R -o MG1655kmer31 \</a:t>
            </a:r>
          </a:p>
          <a:p>
            <a:r>
              <a:rPr lang="es-ES_tradnl" sz="2400" dirty="0">
                <a:latin typeface="Courier"/>
                <a:cs typeface="Courier"/>
              </a:rPr>
              <a:t>	-p 1 -F -L 200 -b 800 -N 5000000 \</a:t>
            </a:r>
          </a:p>
          <a:p>
            <a:r>
              <a:rPr lang="es-ES_tradnl" sz="2400" dirty="0">
                <a:latin typeface="Courier"/>
                <a:cs typeface="Courier"/>
              </a:rPr>
              <a:t>	1&gt;MG1655</a:t>
            </a:r>
            <a:r>
              <a:rPr lang="es-ES_tradnl" sz="2400" dirty="0">
                <a:highlight>
                  <a:srgbClr val="FFFF00"/>
                </a:highlight>
                <a:latin typeface="Courier"/>
                <a:cs typeface="Courier"/>
              </a:rPr>
              <a:t>kmer31</a:t>
            </a:r>
            <a:r>
              <a:rPr lang="es-ES_tradnl" sz="2400" dirty="0">
                <a:latin typeface="Courier"/>
                <a:cs typeface="Courier"/>
              </a:rPr>
              <a:t>.log \</a:t>
            </a:r>
          </a:p>
          <a:p>
            <a:r>
              <a:rPr lang="es-ES_tradnl" sz="2400" dirty="0">
                <a:latin typeface="Courier"/>
                <a:cs typeface="Courier"/>
              </a:rPr>
              <a:t>	2&gt;MG1655</a:t>
            </a:r>
            <a:r>
              <a:rPr lang="es-ES_tradnl" sz="2400" dirty="0">
                <a:highlight>
                  <a:srgbClr val="FFFF00"/>
                </a:highlight>
                <a:latin typeface="Courier"/>
                <a:cs typeface="Courier"/>
              </a:rPr>
              <a:t>kmer31</a:t>
            </a:r>
            <a:r>
              <a:rPr lang="es-ES_tradnl" sz="2400" dirty="0">
                <a:latin typeface="Courier"/>
                <a:cs typeface="Courier"/>
              </a:rPr>
              <a:t>.err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980410"/>
            <a:ext cx="517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sbatch</a:t>
            </a:r>
            <a:r>
              <a:rPr lang="en-US" sz="2400" dirty="0">
                <a:latin typeface="Courier"/>
                <a:cs typeface="Courier"/>
              </a:rPr>
              <a:t> MG1655.soapdn.sbatch</a:t>
            </a:r>
          </a:p>
        </p:txBody>
      </p:sp>
    </p:spTree>
    <p:extLst>
      <p:ext uri="{BB962C8B-B14F-4D97-AF65-F5344CB8AC3E}">
        <p14:creationId xmlns:p14="http://schemas.microsoft.com/office/powerpoint/2010/main" val="42351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18123</TotalTime>
  <Words>2246</Words>
  <Application>Microsoft Macintosh PowerPoint</Application>
  <PresentationFormat>On-screen Show (4:3)</PresentationFormat>
  <Paragraphs>280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Monaco</vt:lpstr>
      <vt:lpstr>Office Theme</vt:lpstr>
      <vt:lpstr>Genomic Assembly (lab)  Bioinformatics Applications (PLPTH813)</vt:lpstr>
      <vt:lpstr>Today's Lab</vt:lpstr>
      <vt:lpstr>Data and software</vt:lpstr>
      <vt:lpstr>Illumina sequencing data</vt:lpstr>
      <vt:lpstr>SOAPdenovo2</vt:lpstr>
      <vt:lpstr>SOAPdenovo2 installation</vt:lpstr>
      <vt:lpstr>working directory - SOAPdenovo assembly</vt:lpstr>
      <vt:lpstr>MG1655 assembly step1: SOAPdenovo2 configure file</vt:lpstr>
      <vt:lpstr>MG1655 assembly Step 2: Run SOAPdenovo2</vt:lpstr>
      <vt:lpstr>Slurm: job scheduler</vt:lpstr>
      <vt:lpstr>MG1655 k-mer31 assembled result</vt:lpstr>
      <vt:lpstr>SOAPdenovo guide</vt:lpstr>
      <vt:lpstr>Your turn</vt:lpstr>
      <vt:lpstr>Today's Lab</vt:lpstr>
      <vt:lpstr>Data</vt:lpstr>
      <vt:lpstr>working directory - canu assembly</vt:lpstr>
      <vt:lpstr>Canu assembly</vt:lpstr>
      <vt:lpstr>canu output</vt:lpstr>
      <vt:lpstr>Download Pilon (binary version) to software directory</vt:lpstr>
      <vt:lpstr>working directory - Pilon polishing</vt:lpstr>
      <vt:lpstr>Polishing with Illumina data –  bwa alignment (step 1)</vt:lpstr>
      <vt:lpstr>PowerPoint Presentation</vt:lpstr>
      <vt:lpstr>changes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218</cp:revision>
  <dcterms:created xsi:type="dcterms:W3CDTF">2014-12-15T18:58:14Z</dcterms:created>
  <dcterms:modified xsi:type="dcterms:W3CDTF">2023-04-13T17:51:14Z</dcterms:modified>
</cp:coreProperties>
</file>