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68" r:id="rId3"/>
    <p:sldId id="258" r:id="rId4"/>
    <p:sldId id="259" r:id="rId5"/>
    <p:sldId id="261" r:id="rId6"/>
    <p:sldId id="260" r:id="rId7"/>
    <p:sldId id="267" r:id="rId8"/>
    <p:sldId id="269" r:id="rId9"/>
    <p:sldId id="282" r:id="rId10"/>
    <p:sldId id="276" r:id="rId11"/>
    <p:sldId id="277" r:id="rId12"/>
    <p:sldId id="275" r:id="rId13"/>
    <p:sldId id="274" r:id="rId14"/>
    <p:sldId id="273" r:id="rId15"/>
    <p:sldId id="272" r:id="rId16"/>
    <p:sldId id="271" r:id="rId17"/>
    <p:sldId id="270" r:id="rId18"/>
    <p:sldId id="280" r:id="rId19"/>
    <p:sldId id="279" r:id="rId20"/>
    <p:sldId id="281" r:id="rId21"/>
    <p:sldId id="25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2"/>
    <p:restoredTop sz="76312"/>
  </p:normalViewPr>
  <p:slideViewPr>
    <p:cSldViewPr snapToGrid="0" snapToObjects="1">
      <p:cViewPr varScale="1">
        <p:scale>
          <a:sx n="87" d="100"/>
          <a:sy n="87" d="100"/>
        </p:scale>
        <p:origin x="23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4/13/23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6</a:t>
            </a:fld>
            <a:endParaRPr lang="en-US"/>
          </a:p>
        </p:txBody>
      </p:sp>
    </p:spTree>
    <p:extLst>
      <p:ext uri="{BB962C8B-B14F-4D97-AF65-F5344CB8AC3E}">
        <p14:creationId xmlns:p14="http://schemas.microsoft.com/office/powerpoint/2010/main" val="362840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7437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397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41551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00056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34353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4/13/23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4/13/23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4309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4/13/23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813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4/13/23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503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8345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15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A62DC-34B9-8C44-926F-1DFCE40A3D12}" type="datetimeFigureOut">
              <a:rPr lang="en-US" smtClean="0"/>
              <a:t>4/13/23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1765873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1122363"/>
            <a:ext cx="7772400" cy="1793832"/>
          </a:xfrm>
        </p:spPr>
        <p:txBody>
          <a:bodyPr>
            <a:normAutofit/>
          </a:bodyPr>
          <a:lstStyle/>
          <a:p>
            <a:r>
              <a:rPr lang="en-US" dirty="0"/>
              <a:t>Phylogenetic tree practice</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3602038"/>
            <a:ext cx="6858000" cy="2242708"/>
          </a:xfrm>
        </p:spPr>
        <p:txBody>
          <a:bodyPr>
            <a:noAutofit/>
          </a:bodyPr>
          <a:lstStyle/>
          <a:p>
            <a:r>
              <a:rPr lang="en-US" sz="2800" dirty="0" err="1"/>
              <a:t>Sanzhen</a:t>
            </a:r>
            <a:r>
              <a:rPr lang="en-US" sz="2800" dirty="0"/>
              <a:t> Liu</a:t>
            </a:r>
          </a:p>
          <a:p>
            <a:r>
              <a:rPr lang="en-US" sz="2800" dirty="0"/>
              <a:t>PLPTH813 Bioinformatics Applications</a:t>
            </a:r>
          </a:p>
          <a:p>
            <a:endParaRPr lang="en-US" sz="2800" dirty="0"/>
          </a:p>
          <a:p>
            <a:r>
              <a:rPr lang="en-US" sz="2800" dirty="0"/>
              <a:t>4/13/2023</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672564"/>
          </a:xfrm>
        </p:spPr>
        <p:txBody>
          <a:bodyPr>
            <a:normAutofit/>
          </a:bodyPr>
          <a:lstStyle/>
          <a:p>
            <a:pPr algn="ctr"/>
            <a:r>
              <a:rPr lang="en-US" sz="3200" dirty="0"/>
              <a:t>Data and codes</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1132083" y="1746607"/>
            <a:ext cx="7159161" cy="3616504"/>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1_ref (reference genome)</a:t>
            </a:r>
          </a:p>
          <a:p>
            <a:pPr marL="0" indent="0">
              <a:buNone/>
            </a:pPr>
            <a:r>
              <a:rPr lang="en-US" sz="3200" dirty="0">
                <a:latin typeface="Courier New" panose="02070309020205020404" pitchFamily="49" charset="0"/>
                <a:cs typeface="Courier New" panose="02070309020205020404" pitchFamily="49" charset="0"/>
              </a:rPr>
              <a:t>2_reads (read data)</a:t>
            </a:r>
          </a:p>
          <a:p>
            <a:pPr marL="0" indent="0">
              <a:buNone/>
            </a:pPr>
            <a:r>
              <a:rPr lang="en-US" sz="3200" dirty="0">
                <a:latin typeface="Courier New" panose="02070309020205020404" pitchFamily="49" charset="0"/>
                <a:cs typeface="Courier New" panose="02070309020205020404" pitchFamily="49" charset="0"/>
              </a:rPr>
              <a:t>3_aln (BWA alignment)</a:t>
            </a:r>
          </a:p>
          <a:p>
            <a:pPr marL="0" indent="0">
              <a:buNone/>
            </a:pPr>
            <a:r>
              <a:rPr lang="en-US" sz="3200" dirty="0">
                <a:latin typeface="Courier New" panose="02070309020205020404" pitchFamily="49" charset="0"/>
                <a:cs typeface="Courier New" panose="02070309020205020404" pitchFamily="49" charset="0"/>
              </a:rPr>
              <a:t>4_snp (GATK SNPs)</a:t>
            </a:r>
          </a:p>
          <a:p>
            <a:pPr marL="0" indent="0">
              <a:buNone/>
            </a:pPr>
            <a:r>
              <a:rPr lang="en-US" sz="3200" dirty="0">
                <a:latin typeface="Courier New" panose="02070309020205020404" pitchFamily="49" charset="0"/>
                <a:cs typeface="Courier New" panose="02070309020205020404" pitchFamily="49" charset="0"/>
              </a:rPr>
              <a:t>5_tree (</a:t>
            </a:r>
            <a:r>
              <a:rPr lang="en-US" sz="3200" dirty="0" err="1">
                <a:latin typeface="Courier New" panose="02070309020205020404" pitchFamily="49" charset="0"/>
                <a:cs typeface="Courier New" panose="02070309020205020404" pitchFamily="49" charset="0"/>
              </a:rPr>
              <a:t>iqtree</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scripts (software packages)</a:t>
            </a: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68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330278"/>
          </a:xfrm>
        </p:spPr>
        <p:txBody>
          <a:bodyPr>
            <a:normAutofit/>
          </a:bodyPr>
          <a:lstStyle/>
          <a:p>
            <a:pPr algn="ctr"/>
            <a:r>
              <a:rPr lang="en-US" sz="3200" dirty="0"/>
              <a:t>1-ref: reference indexing</a:t>
            </a:r>
            <a:br>
              <a:rPr lang="en-US" sz="3200" dirty="0"/>
            </a:br>
            <a:r>
              <a:rPr lang="en-US" sz="2400" dirty="0" err="1">
                <a:solidFill>
                  <a:srgbClr val="2FB41D"/>
                </a:solidFill>
                <a:effectLst/>
                <a:latin typeface="Monaco" pitchFamily="2" charset="77"/>
              </a:rPr>
              <a:t>bwa.index.sbatch</a:t>
            </a:r>
            <a:br>
              <a:rPr lang="en-US" sz="2400" dirty="0">
                <a:solidFill>
                  <a:srgbClr val="F2F2F2"/>
                </a:solidFill>
                <a:latin typeface="Monaco" pitchFamily="2" charset="77"/>
              </a:rPr>
            </a:br>
            <a:r>
              <a:rPr lang="en-US" sz="2400" dirty="0" err="1">
                <a:solidFill>
                  <a:srgbClr val="2FB41D"/>
                </a:solidFill>
                <a:effectLst/>
                <a:latin typeface="Monaco" pitchFamily="2" charset="77"/>
              </a:rPr>
              <a:t>gatk.index.sbatch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2073990"/>
            <a:ext cx="7886700" cy="452063"/>
          </a:xfrm>
        </p:spPr>
        <p:txBody>
          <a:bodyPr>
            <a:normAutofit lnSpcReduction="10000"/>
          </a:bodyPr>
          <a:lstStyle/>
          <a:p>
            <a:pPr marL="0" indent="0">
              <a:buNone/>
            </a:pPr>
            <a:r>
              <a:rPr lang="en-US" dirty="0"/>
              <a:t>covid19ref.fasta</a:t>
            </a:r>
          </a:p>
        </p:txBody>
      </p:sp>
      <p:sp>
        <p:nvSpPr>
          <p:cNvPr id="4" name="TextBox 3">
            <a:extLst>
              <a:ext uri="{FF2B5EF4-FFF2-40B4-BE49-F238E27FC236}">
                <a16:creationId xmlns:a16="http://schemas.microsoft.com/office/drawing/2014/main" id="{7C385777-3D5C-CDAC-F3F7-675CFE4450C5}"/>
              </a:ext>
            </a:extLst>
          </p:cNvPr>
          <p:cNvSpPr txBox="1"/>
          <p:nvPr/>
        </p:nvSpPr>
        <p:spPr>
          <a:xfrm>
            <a:off x="628650" y="2951946"/>
            <a:ext cx="8054940" cy="954107"/>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bwa index -p $prefix covid19ref.fasta</a:t>
            </a:r>
          </a:p>
          <a:p>
            <a:endParaRPr lang="en-US" sz="2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895A1C4-DFAA-CBCF-0C90-D840D98208C8}"/>
              </a:ext>
            </a:extLst>
          </p:cNvPr>
          <p:cNvSpPr txBox="1"/>
          <p:nvPr/>
        </p:nvSpPr>
        <p:spPr>
          <a:xfrm>
            <a:off x="628650" y="3955865"/>
            <a:ext cx="7315200" cy="1815882"/>
          </a:xfrm>
          <a:prstGeom prst="rect">
            <a:avLst/>
          </a:prstGeom>
          <a:noFill/>
        </p:spPr>
        <p:txBody>
          <a:bodyPr wrap="square" rtlCol="0">
            <a:spAutoFit/>
          </a:bodyPr>
          <a:lstStyle/>
          <a:p>
            <a:r>
              <a:rPr lang="en-US" sz="2800" dirty="0" err="1">
                <a:latin typeface="Courier New" panose="02070309020205020404" pitchFamily="49" charset="0"/>
                <a:cs typeface="Courier New" panose="02070309020205020404" pitchFamily="49" charset="0"/>
              </a:rPr>
              <a:t>gatk</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CreateSequenceDictionary</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-R covid19ref.fasta -O $out</a:t>
            </a: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samtools</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faidx</a:t>
            </a:r>
            <a:r>
              <a:rPr lang="en-US" sz="2800" dirty="0">
                <a:latin typeface="Courier New" panose="02070309020205020404" pitchFamily="49" charset="0"/>
                <a:cs typeface="Courier New" panose="02070309020205020404" pitchFamily="49" charset="0"/>
              </a:rPr>
              <a:t> covid19ref.fasta</a:t>
            </a:r>
          </a:p>
        </p:txBody>
      </p:sp>
    </p:spTree>
    <p:extLst>
      <p:ext uri="{BB962C8B-B14F-4D97-AF65-F5344CB8AC3E}">
        <p14:creationId xmlns:p14="http://schemas.microsoft.com/office/powerpoint/2010/main" val="218267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672564"/>
          </a:xfrm>
        </p:spPr>
        <p:txBody>
          <a:bodyPr>
            <a:normAutofit/>
          </a:bodyPr>
          <a:lstStyle/>
          <a:p>
            <a:pPr algn="ctr"/>
            <a:r>
              <a:rPr lang="en-US" sz="3200" dirty="0">
                <a:latin typeface="Courier New" panose="02070309020205020404" pitchFamily="49" charset="0"/>
                <a:cs typeface="Courier New" panose="02070309020205020404" pitchFamily="49" charset="0"/>
              </a:rPr>
              <a:t>2_reads</a:t>
            </a:r>
            <a:endParaRPr lang="en-US" sz="32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393878" y="1530849"/>
            <a:ext cx="4643919" cy="4646114"/>
          </a:xfrm>
        </p:spPr>
        <p:txBody>
          <a:bodyPr>
            <a:normAutofit/>
          </a:bodyPr>
          <a:lstStyle/>
          <a:p>
            <a:pPr marL="0" indent="0">
              <a:buNone/>
            </a:pPr>
            <a:r>
              <a:rPr lang="en-US" sz="3200" dirty="0"/>
              <a:t>s1_1.fq.gz</a:t>
            </a:r>
          </a:p>
          <a:p>
            <a:pPr marL="0" indent="0">
              <a:buNone/>
            </a:pPr>
            <a:r>
              <a:rPr lang="en-US" sz="3200" dirty="0"/>
              <a:t>s1_2.fq.gz</a:t>
            </a:r>
          </a:p>
          <a:p>
            <a:pPr marL="0" indent="0">
              <a:buNone/>
            </a:pPr>
            <a:r>
              <a:rPr lang="en-US" sz="3200" dirty="0"/>
              <a:t>s2_1.fq.gz</a:t>
            </a:r>
          </a:p>
          <a:p>
            <a:pPr marL="0" indent="0">
              <a:buNone/>
            </a:pPr>
            <a:r>
              <a:rPr lang="en-US" sz="3200" dirty="0"/>
              <a:t>s2_2.fq.gz</a:t>
            </a:r>
          </a:p>
          <a:p>
            <a:pPr marL="0" indent="0">
              <a:buNone/>
            </a:pPr>
            <a:r>
              <a:rPr lang="en-US" sz="3200" dirty="0"/>
              <a:t>s3_1.fq.gz</a:t>
            </a:r>
          </a:p>
          <a:p>
            <a:pPr marL="0" indent="0">
              <a:buNone/>
            </a:pPr>
            <a:r>
              <a:rPr lang="en-US" sz="3200" dirty="0"/>
              <a:t>s3_2.fq.gz</a:t>
            </a:r>
          </a:p>
        </p:txBody>
      </p:sp>
    </p:spTree>
    <p:extLst>
      <p:ext uri="{BB962C8B-B14F-4D97-AF65-F5344CB8AC3E}">
        <p14:creationId xmlns:p14="http://schemas.microsoft.com/office/powerpoint/2010/main" val="100353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6"/>
            <a:ext cx="7886700" cy="1083529"/>
          </a:xfrm>
        </p:spPr>
        <p:txBody>
          <a:bodyPr>
            <a:normAutofit/>
          </a:bodyPr>
          <a:lstStyle/>
          <a:p>
            <a:pPr algn="ctr"/>
            <a:r>
              <a:rPr lang="en-US" sz="3200" dirty="0"/>
              <a:t>3_aln (I)</a:t>
            </a:r>
            <a:br>
              <a:rPr lang="en-US" sz="3200" dirty="0"/>
            </a:br>
            <a:r>
              <a:rPr lang="en-US" sz="2400" dirty="0">
                <a:solidFill>
                  <a:srgbClr val="2FB41D"/>
                </a:solidFill>
                <a:effectLst/>
                <a:latin typeface="Monaco" pitchFamily="2" charset="77"/>
              </a:rPr>
              <a:t>1c_bwa.sh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530849"/>
            <a:ext cx="7886700" cy="4119938"/>
          </a:xfrm>
        </p:spPr>
        <p:txBody>
          <a:bodyPr/>
          <a:lstStyle/>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../scripts/bwa/</a:t>
            </a:r>
            <a:r>
              <a:rPr lang="en-US" dirty="0" err="1">
                <a:latin typeface="Courier New" panose="02070309020205020404" pitchFamily="49" charset="0"/>
                <a:cs typeface="Courier New" panose="02070309020205020404" pitchFamily="49" charset="0"/>
              </a:rPr>
              <a:t>bwa.sbatch.pl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--mem 1G --time 1:00:00 \</a:t>
            </a:r>
          </a:p>
          <a:p>
            <a:pPr marL="0" indent="0">
              <a:buNone/>
            </a:pPr>
            <a:r>
              <a:rPr lang="en-US" dirty="0">
                <a:latin typeface="Courier New" panose="02070309020205020404" pitchFamily="49" charset="0"/>
                <a:cs typeface="Courier New" panose="02070309020205020404" pitchFamily="49" charset="0"/>
              </a:rPr>
              <a:t>    --threads 1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indir</a:t>
            </a:r>
            <a:r>
              <a:rPr lang="en-US" dirty="0">
                <a:latin typeface="Courier New" panose="02070309020205020404" pitchFamily="49" charset="0"/>
                <a:cs typeface="Courier New" panose="02070309020205020404" pitchFamily="49" charset="0"/>
              </a:rPr>
              <a:t> ../2_reads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outdir</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../1_ref/bwa/covid19ref \</a:t>
            </a:r>
          </a:p>
          <a:p>
            <a:pPr marL="0" indent="0">
              <a:buNone/>
            </a:pPr>
            <a:r>
              <a:rPr lang="en-US" dirty="0">
                <a:latin typeface="Courier New" panose="02070309020205020404" pitchFamily="49" charset="0"/>
                <a:cs typeface="Courier New" panose="02070309020205020404" pitchFamily="49" charset="0"/>
              </a:rPr>
              <a:t>    --fq1feature _1.fq.gz \</a:t>
            </a:r>
          </a:p>
          <a:p>
            <a:pPr marL="0" indent="0">
              <a:buNone/>
            </a:pPr>
            <a:r>
              <a:rPr lang="en-US" dirty="0">
                <a:latin typeface="Courier New" panose="02070309020205020404" pitchFamily="49" charset="0"/>
                <a:cs typeface="Courier New" panose="02070309020205020404" pitchFamily="49" charset="0"/>
              </a:rPr>
              <a:t>    --fq2feature _2.fq.gz</a:t>
            </a:r>
          </a:p>
        </p:txBody>
      </p:sp>
    </p:spTree>
    <p:extLst>
      <p:ext uri="{BB962C8B-B14F-4D97-AF65-F5344CB8AC3E}">
        <p14:creationId xmlns:p14="http://schemas.microsoft.com/office/powerpoint/2010/main" val="149642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46580"/>
            <a:ext cx="7886700" cy="1017141"/>
          </a:xfrm>
        </p:spPr>
        <p:txBody>
          <a:bodyPr>
            <a:normAutofit/>
          </a:bodyPr>
          <a:lstStyle/>
          <a:p>
            <a:pPr algn="ctr"/>
            <a:r>
              <a:rPr lang="en-US" sz="3200" dirty="0"/>
              <a:t>3_aln (II)</a:t>
            </a:r>
            <a:br>
              <a:rPr lang="en-US" sz="3200" dirty="0"/>
            </a:br>
            <a:r>
              <a:rPr lang="en-US" sz="2400" dirty="0">
                <a:solidFill>
                  <a:srgbClr val="2FB41D"/>
                </a:solidFill>
                <a:effectLst/>
                <a:latin typeface="Monaco" pitchFamily="2" charset="77"/>
              </a:rPr>
              <a:t>2c_sam2bam.sh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706992" y="1469204"/>
            <a:ext cx="7808358" cy="4646114"/>
          </a:xfrm>
        </p:spPr>
        <p:txBody>
          <a:bodyPr/>
          <a:lstStyle/>
          <a:p>
            <a:pPr marL="0" indent="0">
              <a:buNone/>
            </a:pPr>
            <a:r>
              <a:rPr lang="en-US" dirty="0">
                <a:latin typeface="Courier New" panose="02070309020205020404" pitchFamily="49" charset="0"/>
                <a:cs typeface="Courier New" panose="02070309020205020404" pitchFamily="49" charset="0"/>
              </a:rPr>
              <a:t># SAM to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view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out.sam</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sort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out.bam</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Index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index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out.bam</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6913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52110"/>
            <a:ext cx="7886700" cy="1114351"/>
          </a:xfrm>
        </p:spPr>
        <p:txBody>
          <a:bodyPr>
            <a:normAutofit/>
          </a:bodyPr>
          <a:lstStyle/>
          <a:p>
            <a:pPr algn="ctr"/>
            <a:r>
              <a:rPr lang="en-US" sz="3200" dirty="0"/>
              <a:t>4_snp (I) – GATK</a:t>
            </a:r>
            <a:br>
              <a:rPr lang="en-US" sz="3200" dirty="0"/>
            </a:br>
            <a:r>
              <a:rPr lang="en-US" sz="2400" dirty="0">
                <a:solidFill>
                  <a:srgbClr val="2FB41D"/>
                </a:solidFill>
                <a:effectLst/>
                <a:latin typeface="Monaco" pitchFamily="2" charset="77"/>
              </a:rPr>
              <a:t>1c_gatk.sh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715783"/>
            <a:ext cx="7886700" cy="4646114"/>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=../3_aln</a:t>
            </a:r>
          </a:p>
          <a:p>
            <a:pPr marL="0" indent="0">
              <a:buNone/>
            </a:pP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=covid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gatk.sbatch.pl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--ref $ref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otherpara</a:t>
            </a:r>
            <a:r>
              <a:rPr lang="en-US" dirty="0">
                <a:latin typeface="Courier New" panose="02070309020205020404" pitchFamily="49" charset="0"/>
                <a:cs typeface="Courier New" panose="02070309020205020404" pitchFamily="49" charset="0"/>
              </a:rPr>
              <a:t> "--sample-ploidy 1" \</a:t>
            </a:r>
          </a:p>
          <a:p>
            <a:pPr marL="0" indent="0">
              <a:buNone/>
            </a:pPr>
            <a:r>
              <a:rPr lang="en-US" dirty="0">
                <a:latin typeface="Courier New" panose="02070309020205020404" pitchFamily="49" charset="0"/>
                <a:cs typeface="Courier New" panose="02070309020205020404" pitchFamily="49" charset="0"/>
              </a:rPr>
              <a:t>  --mem 4G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274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26030"/>
            <a:ext cx="7886700" cy="945223"/>
          </a:xfrm>
        </p:spPr>
        <p:txBody>
          <a:bodyPr>
            <a:normAutofit/>
          </a:bodyPr>
          <a:lstStyle/>
          <a:p>
            <a:pPr algn="ctr"/>
            <a:r>
              <a:rPr lang="en-US" sz="3200" dirty="0"/>
              <a:t>4_snp (II) – GATK filtering</a:t>
            </a:r>
            <a:br>
              <a:rPr lang="en-US" sz="3200" dirty="0"/>
            </a:br>
            <a:r>
              <a:rPr lang="en-US" sz="2700" dirty="0">
                <a:solidFill>
                  <a:srgbClr val="2FB41D"/>
                </a:solidFill>
                <a:effectLst/>
                <a:latin typeface="Monaco" pitchFamily="2" charset="77"/>
              </a:rPr>
              <a:t>2c_varselect.sh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387011"/>
            <a:ext cx="7886700" cy="464611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 generate a bam list</a:t>
            </a:r>
          </a:p>
          <a:p>
            <a:pPr marL="0" indent="0">
              <a:buNone/>
            </a:pP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a:t>
            </a:r>
            <a:r>
              <a:rPr lang="en-US" dirty="0">
                <a:highlight>
                  <a:srgbClr val="FFFF00"/>
                </a:highlight>
                <a:latin typeface="Courier New" panose="02070309020205020404" pitchFamily="49" charset="0"/>
                <a:cs typeface="Courier New" panose="02070309020205020404" pitchFamily="49" charset="0"/>
              </a:rPr>
              <a:t>covid_SunApr91345362023</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covid.vcf</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a:latin typeface="Courier New" panose="02070309020205020404" pitchFamily="49" charset="0"/>
                <a:cs typeface="Courier New" panose="02070309020205020404" pitchFamily="49" charset="0"/>
              </a:rPr>
              <a:t>out=covid</a:t>
            </a:r>
          </a:p>
          <a:p>
            <a:pPr marL="0" indent="0">
              <a:buNone/>
            </a:pP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SelectVariants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 $ref \</a:t>
            </a:r>
          </a:p>
          <a:p>
            <a:pPr marL="0" indent="0">
              <a:buNone/>
            </a:pPr>
            <a:r>
              <a:rPr lang="en-US" dirty="0">
                <a:latin typeface="Courier New" panose="02070309020205020404" pitchFamily="49" charset="0"/>
                <a:cs typeface="Courier New" panose="02070309020205020404" pitchFamily="49" charset="0"/>
              </a:rPr>
              <a:t>-V $</a:t>
            </a: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-select 'DP &gt;= 20' \</a:t>
            </a:r>
          </a:p>
          <a:p>
            <a:pPr marL="0" indent="0">
              <a:buNone/>
            </a:pPr>
            <a:r>
              <a:rPr lang="en-US" dirty="0">
                <a:latin typeface="Courier New" panose="02070309020205020404" pitchFamily="49" charset="0"/>
                <a:cs typeface="Courier New" panose="02070309020205020404" pitchFamily="49" charset="0"/>
              </a:rPr>
              <a:t>-select 'DP &lt;= 500' \</a:t>
            </a:r>
          </a:p>
          <a:p>
            <a:pPr marL="0" indent="0">
              <a:buNone/>
            </a:pPr>
            <a:r>
              <a:rPr lang="en-US" dirty="0">
                <a:latin typeface="Courier New" panose="02070309020205020404" pitchFamily="49" charset="0"/>
                <a:cs typeface="Courier New" panose="02070309020205020404" pitchFamily="49" charset="0"/>
              </a:rPr>
              <a:t>--restrict-alleles-to BIALLELIC \</a:t>
            </a:r>
          </a:p>
          <a:p>
            <a:pPr marL="0" indent="0">
              <a:buNone/>
            </a:pPr>
            <a:r>
              <a:rPr lang="en-US" dirty="0">
                <a:latin typeface="Courier New" panose="02070309020205020404" pitchFamily="49" charset="0"/>
                <a:cs typeface="Courier New" panose="02070309020205020404" pitchFamily="49" charset="0"/>
              </a:rPr>
              <a:t>-O ${out}.1.vcf &amp;&gt;${out}.1.log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132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258190"/>
          </a:xfrm>
        </p:spPr>
        <p:txBody>
          <a:bodyPr>
            <a:normAutofit/>
          </a:bodyPr>
          <a:lstStyle/>
          <a:p>
            <a:pPr algn="ctr"/>
            <a:r>
              <a:rPr lang="en-US" sz="3200" dirty="0"/>
              <a:t>4_snp (III) – formatting</a:t>
            </a:r>
            <a:br>
              <a:rPr lang="en-US" sz="3200" dirty="0"/>
            </a:br>
            <a:r>
              <a:rPr lang="en-US" sz="2400" dirty="0">
                <a:solidFill>
                  <a:srgbClr val="2FB41D"/>
                </a:solidFill>
                <a:effectLst/>
                <a:latin typeface="Monaco" pitchFamily="2" charset="77"/>
              </a:rPr>
              <a:t>3c_reformat.sh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2203413"/>
            <a:ext cx="7886700" cy="2044558"/>
          </a:xfrm>
        </p:spPr>
        <p:txBody>
          <a:bodyPr/>
          <a:lstStyle/>
          <a:p>
            <a:pPr marL="0" indent="0">
              <a:buNone/>
            </a:pPr>
            <a:r>
              <a:rPr lang="en-US" dirty="0">
                <a:latin typeface="Courier New" panose="02070309020205020404" pitchFamily="49" charset="0"/>
                <a:cs typeface="Courier New" panose="02070309020205020404" pitchFamily="49" charset="0"/>
              </a:rPr>
              <a:t>in=covid.1.vcf</a:t>
            </a:r>
          </a:p>
          <a:p>
            <a:pPr marL="0" indent="0">
              <a:buNone/>
            </a:pP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/vcf2phylip.py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-f -m 3</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2352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88272"/>
          </a:xfrm>
        </p:spPr>
        <p:txBody>
          <a:bodyPr>
            <a:normAutofit/>
          </a:bodyPr>
          <a:lstStyle/>
          <a:p>
            <a:pPr algn="ctr"/>
            <a:r>
              <a:rPr lang="en-US" sz="3200" dirty="0"/>
              <a:t>5_tree (I) – model selection</a:t>
            </a:r>
            <a:br>
              <a:rPr lang="en-US" sz="3200" dirty="0"/>
            </a:br>
            <a:r>
              <a:rPr lang="en-US" sz="2400" dirty="0">
                <a:solidFill>
                  <a:srgbClr val="2FB41D"/>
                </a:solidFill>
                <a:latin typeface="Monaco" pitchFamily="2" charset="77"/>
              </a:rPr>
              <a:t>1c_model.selection.sh</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464262" y="1453399"/>
            <a:ext cx="8051088" cy="4115194"/>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in=covid.1</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 # </a:t>
            </a:r>
            <a:r>
              <a:rPr lang="en-US" dirty="0" err="1">
                <a:latin typeface="Courier New" panose="02070309020205020404" pitchFamily="49" charset="0"/>
                <a:cs typeface="Courier New" panose="02070309020205020404" pitchFamily="49" charset="0"/>
              </a:rPr>
              <a:t>softlink</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model test</a:t>
            </a:r>
          </a:p>
          <a:p>
            <a:pPr marL="0" indent="0">
              <a:buNone/>
            </a:pPr>
            <a:r>
              <a:rPr lang="en-US" dirty="0">
                <a:latin typeface="Courier New" panose="02070309020205020404" pitchFamily="49" charset="0"/>
                <a:cs typeface="Courier New" panose="02070309020205020404" pitchFamily="49" charset="0"/>
              </a:rPr>
              <a:t>../scripts/iqtree2/bin/iqtree2  \</a:t>
            </a:r>
          </a:p>
          <a:p>
            <a:pPr marL="0" indent="0">
              <a:buNone/>
            </a:pPr>
            <a:r>
              <a:rPr lang="en-US" dirty="0">
                <a:latin typeface="Courier New" panose="02070309020205020404" pitchFamily="49" charset="0"/>
                <a:cs typeface="Courier New" panose="02070309020205020404" pitchFamily="49" charset="0"/>
              </a:rPr>
              <a:t>-s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1 -m MF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number of threads</a:t>
            </a:r>
          </a:p>
          <a:p>
            <a:pPr marL="0" indent="0">
              <a:buNone/>
            </a:pPr>
            <a:r>
              <a:rPr lang="en-US" dirty="0">
                <a:latin typeface="Courier New" panose="02070309020205020404" pitchFamily="49" charset="0"/>
                <a:cs typeface="Courier New" panose="02070309020205020404" pitchFamily="49" charset="0"/>
              </a:rPr>
              <a:t># -m MF: model selection</a:t>
            </a:r>
          </a:p>
        </p:txBody>
      </p:sp>
      <p:sp>
        <p:nvSpPr>
          <p:cNvPr id="5" name="TextBox 4">
            <a:extLst>
              <a:ext uri="{FF2B5EF4-FFF2-40B4-BE49-F238E27FC236}">
                <a16:creationId xmlns:a16="http://schemas.microsoft.com/office/drawing/2014/main" id="{C3F59397-0967-2BD6-9B2D-E276DCEC0D09}"/>
              </a:ext>
            </a:extLst>
          </p:cNvPr>
          <p:cNvSpPr txBox="1"/>
          <p:nvPr/>
        </p:nvSpPr>
        <p:spPr>
          <a:xfrm>
            <a:off x="1556535" y="5897734"/>
            <a:ext cx="5655923" cy="523220"/>
          </a:xfrm>
          <a:prstGeom prst="rect">
            <a:avLst/>
          </a:prstGeom>
          <a:noFill/>
        </p:spPr>
        <p:txBody>
          <a:bodyPr wrap="square">
            <a:spAutoFit/>
          </a:bodyPr>
          <a:lstStyle/>
          <a:p>
            <a:r>
              <a:rPr lang="en-US" sz="2800" dirty="0"/>
              <a:t>Best-fit model according to BIC: K2P</a:t>
            </a:r>
          </a:p>
        </p:txBody>
      </p:sp>
    </p:spTree>
    <p:extLst>
      <p:ext uri="{BB962C8B-B14F-4D97-AF65-F5344CB8AC3E}">
        <p14:creationId xmlns:p14="http://schemas.microsoft.com/office/powerpoint/2010/main" val="23492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32158"/>
          </a:xfrm>
        </p:spPr>
        <p:txBody>
          <a:bodyPr>
            <a:normAutofit fontScale="90000"/>
          </a:bodyPr>
          <a:lstStyle/>
          <a:p>
            <a:pPr algn="ctr"/>
            <a:r>
              <a:rPr lang="en-US" sz="3200" dirty="0"/>
              <a:t>5_tree (II) – tree construction with a selected model</a:t>
            </a:r>
            <a:br>
              <a:rPr lang="en-US" sz="3200" dirty="0"/>
            </a:br>
            <a:r>
              <a:rPr lang="en-US" sz="2700" dirty="0">
                <a:solidFill>
                  <a:srgbClr val="2FB41D"/>
                </a:solidFill>
                <a:effectLst/>
                <a:latin typeface="Monaco" pitchFamily="2" charset="77"/>
              </a:rPr>
              <a:t>2c_iqtree.sh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761624"/>
            <a:ext cx="7886700" cy="3560390"/>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in=covid.2</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a:t>
            </a:r>
          </a:p>
          <a:p>
            <a:pPr marL="0" indent="0">
              <a:buNone/>
            </a:pPr>
            <a:r>
              <a:rPr lang="en-US" dirty="0">
                <a:latin typeface="Courier New" panose="02070309020205020404" pitchFamily="49" charset="0"/>
                <a:cs typeface="Courier New" panose="02070309020205020404" pitchFamily="49" charset="0"/>
              </a:rPr>
              <a:t># model</a:t>
            </a:r>
          </a:p>
          <a:p>
            <a:pPr marL="0" indent="0">
              <a:buNone/>
            </a:pPr>
            <a:r>
              <a:rPr lang="en-US" dirty="0">
                <a:solidFill>
                  <a:srgbClr val="FF0000"/>
                </a:solidFill>
                <a:latin typeface="Courier New" panose="02070309020205020404" pitchFamily="49" charset="0"/>
                <a:cs typeface="Courier New" panose="02070309020205020404" pitchFamily="49" charset="0"/>
              </a:rPr>
              <a:t>model=K2P</a:t>
            </a:r>
          </a:p>
          <a:p>
            <a:pPr marL="0" indent="0">
              <a:buNone/>
            </a:pPr>
            <a:r>
              <a:rPr lang="en-US" dirty="0">
                <a:latin typeface="Courier New" panose="02070309020205020404" pitchFamily="49" charset="0"/>
                <a:cs typeface="Courier New" panose="02070309020205020404" pitchFamily="49" charset="0"/>
              </a:rPr>
              <a:t>../scripts/iqtree2/bin/iqtree2 \</a:t>
            </a:r>
          </a:p>
          <a:p>
            <a:pPr marL="0" indent="0">
              <a:buNone/>
            </a:pPr>
            <a:r>
              <a:rPr lang="en-US" dirty="0">
                <a:latin typeface="Courier New" panose="02070309020205020404" pitchFamily="49" charset="0"/>
                <a:cs typeface="Courier New" panose="02070309020205020404" pitchFamily="49" charset="0"/>
              </a:rPr>
              <a:t>	-m $model -s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a:t>
            </a:r>
          </a:p>
        </p:txBody>
      </p:sp>
      <p:sp>
        <p:nvSpPr>
          <p:cNvPr id="6" name="TextBox 5">
            <a:extLst>
              <a:ext uri="{FF2B5EF4-FFF2-40B4-BE49-F238E27FC236}">
                <a16:creationId xmlns:a16="http://schemas.microsoft.com/office/drawing/2014/main" id="{56E64046-ED34-8A22-37BF-743DBD020392}"/>
              </a:ext>
            </a:extLst>
          </p:cNvPr>
          <p:cNvSpPr txBox="1"/>
          <p:nvPr/>
        </p:nvSpPr>
        <p:spPr>
          <a:xfrm>
            <a:off x="628650" y="5543510"/>
            <a:ext cx="3547381" cy="954107"/>
          </a:xfrm>
          <a:prstGeom prst="rect">
            <a:avLst/>
          </a:prstGeom>
          <a:noFill/>
        </p:spPr>
        <p:txBody>
          <a:bodyPr wrap="none" rtlCol="0">
            <a:spAutoFit/>
          </a:bodyPr>
          <a:lstStyle/>
          <a:p>
            <a:r>
              <a:rPr lang="en-US" sz="2800" dirty="0" err="1">
                <a:solidFill>
                  <a:schemeClr val="tx1">
                    <a:lumMod val="95000"/>
                    <a:lumOff val="5000"/>
                  </a:schemeClr>
                </a:solidFill>
                <a:effectLst/>
              </a:rPr>
              <a:t>maxium</a:t>
            </a:r>
            <a:r>
              <a:rPr lang="en-US" sz="2800" dirty="0">
                <a:solidFill>
                  <a:schemeClr val="tx1">
                    <a:lumMod val="95000"/>
                    <a:lumOff val="5000"/>
                  </a:schemeClr>
                </a:solidFill>
              </a:rPr>
              <a:t> likelihood tree</a:t>
            </a:r>
            <a:endParaRPr lang="en-US" sz="2800" dirty="0">
              <a:solidFill>
                <a:schemeClr val="tx1">
                  <a:lumMod val="95000"/>
                  <a:lumOff val="5000"/>
                </a:schemeClr>
              </a:solidFill>
              <a:effectLst/>
            </a:endParaRPr>
          </a:p>
          <a:p>
            <a:r>
              <a:rPr lang="en-US" sz="2800" dirty="0">
                <a:solidFill>
                  <a:schemeClr val="tx1">
                    <a:lumMod val="95000"/>
                    <a:lumOff val="5000"/>
                  </a:schemeClr>
                </a:solidFill>
                <a:effectLst/>
              </a:rPr>
              <a:t>covid.2.treefile </a:t>
            </a:r>
          </a:p>
        </p:txBody>
      </p:sp>
    </p:spTree>
    <p:extLst>
      <p:ext uri="{BB962C8B-B14F-4D97-AF65-F5344CB8AC3E}">
        <p14:creationId xmlns:p14="http://schemas.microsoft.com/office/powerpoint/2010/main" val="251677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825625"/>
            <a:ext cx="8329999" cy="3463067"/>
          </a:xfrm>
        </p:spPr>
        <p:txBody>
          <a:bodyPr/>
          <a:lstStyle/>
          <a:p>
            <a:pPr>
              <a:lnSpc>
                <a:spcPct val="150000"/>
              </a:lnSpc>
            </a:pPr>
            <a:r>
              <a:rPr lang="en-US" dirty="0"/>
              <a:t>Introduction about Covid-19</a:t>
            </a:r>
          </a:p>
          <a:p>
            <a:pPr>
              <a:lnSpc>
                <a:spcPct val="150000"/>
              </a:lnSpc>
            </a:pPr>
            <a:r>
              <a:rPr lang="en-US" dirty="0"/>
              <a:t>Built a tree through SNP discovery and </a:t>
            </a:r>
            <a:r>
              <a:rPr lang="en-US" dirty="0" err="1"/>
              <a:t>iqtree</a:t>
            </a:r>
            <a:endParaRPr lang="en-US" dirty="0"/>
          </a:p>
        </p:txBody>
      </p:sp>
    </p:spTree>
    <p:extLst>
      <p:ext uri="{BB962C8B-B14F-4D97-AF65-F5344CB8AC3E}">
        <p14:creationId xmlns:p14="http://schemas.microsoft.com/office/powerpoint/2010/main" val="103035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32158"/>
          </a:xfrm>
        </p:spPr>
        <p:txBody>
          <a:bodyPr>
            <a:normAutofit/>
          </a:bodyPr>
          <a:lstStyle/>
          <a:p>
            <a:pPr algn="ctr"/>
            <a:r>
              <a:rPr lang="en-US" sz="3200" dirty="0" err="1">
                <a:solidFill>
                  <a:schemeClr val="tx1">
                    <a:lumMod val="95000"/>
                    <a:lumOff val="5000"/>
                  </a:schemeClr>
                </a:solidFill>
                <a:effectLst/>
              </a:rPr>
              <a:t>maxium</a:t>
            </a:r>
            <a:r>
              <a:rPr lang="en-US" sz="3200" dirty="0">
                <a:solidFill>
                  <a:schemeClr val="tx1">
                    <a:lumMod val="95000"/>
                    <a:lumOff val="5000"/>
                  </a:schemeClr>
                </a:solidFill>
              </a:rPr>
              <a:t> likelihood tree</a:t>
            </a:r>
            <a:br>
              <a:rPr lang="en-US" sz="2400" dirty="0">
                <a:solidFill>
                  <a:schemeClr val="tx1">
                    <a:lumMod val="95000"/>
                    <a:lumOff val="5000"/>
                  </a:schemeClr>
                </a:solidFill>
                <a:effectLst/>
              </a:rPr>
            </a:br>
            <a:r>
              <a:rPr lang="en-US" sz="2400" dirty="0">
                <a:solidFill>
                  <a:srgbClr val="2FB41D"/>
                </a:solidFill>
                <a:latin typeface="Monaco" pitchFamily="2" charset="77"/>
              </a:rPr>
              <a:t>covid.2.treefile </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05483" y="2069849"/>
            <a:ext cx="8733033" cy="3560390"/>
          </a:xfrm>
        </p:spPr>
        <p:txBody>
          <a:bodyPr>
            <a:normAutofit fontScale="92500" lnSpcReduction="20000"/>
          </a:bodyPr>
          <a:lstStyle/>
          <a:p>
            <a:pPr marL="0" indent="0">
              <a:buNone/>
            </a:pPr>
            <a:r>
              <a:rPr lang="en-US" sz="1900" dirty="0">
                <a:latin typeface="Courier New" panose="02070309020205020404" pitchFamily="49" charset="0"/>
                <a:cs typeface="Courier New" panose="02070309020205020404" pitchFamily="49" charset="0"/>
              </a:rPr>
              <a:t>+-----------------------------------------------------------s1</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+--s2</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+--s3</a:t>
            </a:r>
          </a:p>
          <a:p>
            <a:pPr marL="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Tree in </a:t>
            </a:r>
            <a:r>
              <a:rPr lang="en-US" dirty="0" err="1">
                <a:latin typeface="Courier New" panose="02070309020205020404" pitchFamily="49" charset="0"/>
                <a:cs typeface="Courier New" panose="02070309020205020404" pitchFamily="49" charset="0"/>
              </a:rPr>
              <a:t>newick</a:t>
            </a:r>
            <a:r>
              <a:rPr lang="en-US" dirty="0">
                <a:latin typeface="Courier New" panose="02070309020205020404" pitchFamily="49" charset="0"/>
                <a:cs typeface="Courier New" panose="02070309020205020404" pitchFamily="49" charset="0"/>
              </a:rPr>
              <a:t> format:</a:t>
            </a:r>
          </a:p>
          <a:p>
            <a:pPr marL="0" indent="0">
              <a:buNone/>
            </a:pPr>
            <a:r>
              <a:rPr lang="en-US" dirty="0">
                <a:latin typeface="Courier New" panose="02070309020205020404" pitchFamily="49" charset="0"/>
                <a:cs typeface="Courier New" panose="02070309020205020404" pitchFamily="49" charset="0"/>
              </a:rPr>
              <a:t>(s1:9.9999988658,s2:0.0702378591,s3:0.0647318661);</a:t>
            </a:r>
          </a:p>
        </p:txBody>
      </p:sp>
    </p:spTree>
    <p:extLst>
      <p:ext uri="{BB962C8B-B14F-4D97-AF65-F5344CB8AC3E}">
        <p14:creationId xmlns:p14="http://schemas.microsoft.com/office/powerpoint/2010/main" val="116510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365127"/>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87" y="1234648"/>
            <a:ext cx="7414225" cy="35718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364344438"/>
              </p:ext>
            </p:extLst>
          </p:nvPr>
        </p:nvGraphicFramePr>
        <p:xfrm>
          <a:off x="2549611" y="5067092"/>
          <a:ext cx="4267200" cy="13716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400" dirty="0"/>
                        <a:t>Area</a:t>
                      </a:r>
                    </a:p>
                  </a:txBody>
                  <a:tcPr/>
                </a:tc>
                <a:tc>
                  <a:txBody>
                    <a:bodyPr/>
                    <a:lstStyle/>
                    <a:p>
                      <a:r>
                        <a:rPr lang="en-US" sz="2400" dirty="0"/>
                        <a:t>Cases</a:t>
                      </a:r>
                    </a:p>
                  </a:txBody>
                  <a:tcPr/>
                </a:tc>
                <a:tc>
                  <a:txBody>
                    <a:bodyPr/>
                    <a:lstStyle/>
                    <a:p>
                      <a:r>
                        <a:rPr lang="en-US" sz="2400" dirty="0"/>
                        <a:t>Deaths</a:t>
                      </a:r>
                    </a:p>
                  </a:txBody>
                  <a:tcPr/>
                </a:tc>
                <a:extLst>
                  <a:ext uri="{0D108BD9-81ED-4DB2-BD59-A6C34878D82A}">
                    <a16:rowId xmlns:a16="http://schemas.microsoft.com/office/drawing/2014/main" val="2843646278"/>
                  </a:ext>
                </a:extLst>
              </a:tr>
              <a:tr h="370840">
                <a:tc>
                  <a:txBody>
                    <a:bodyPr/>
                    <a:lstStyle/>
                    <a:p>
                      <a:r>
                        <a:rPr lang="en-US" sz="2400" dirty="0"/>
                        <a:t>World</a:t>
                      </a:r>
                    </a:p>
                  </a:txBody>
                  <a:tcPr/>
                </a:tc>
                <a:tc>
                  <a:txBody>
                    <a:bodyPr/>
                    <a:lstStyle/>
                    <a:p>
                      <a:r>
                        <a:rPr lang="en-US" sz="2400" dirty="0"/>
                        <a:t>123 M</a:t>
                      </a:r>
                    </a:p>
                  </a:txBody>
                  <a:tcPr/>
                </a:tc>
                <a:tc>
                  <a:txBody>
                    <a:bodyPr/>
                    <a:lstStyle/>
                    <a:p>
                      <a:r>
                        <a:rPr lang="en-US" sz="2400" dirty="0"/>
                        <a:t>2.71 M</a:t>
                      </a:r>
                    </a:p>
                  </a:txBody>
                  <a:tcPr/>
                </a:tc>
                <a:extLst>
                  <a:ext uri="{0D108BD9-81ED-4DB2-BD59-A6C34878D82A}">
                    <a16:rowId xmlns:a16="http://schemas.microsoft.com/office/drawing/2014/main" val="2844266360"/>
                  </a:ext>
                </a:extLst>
              </a:tr>
              <a:tr h="370840">
                <a:tc>
                  <a:txBody>
                    <a:bodyPr/>
                    <a:lstStyle/>
                    <a:p>
                      <a:r>
                        <a:rPr lang="en-US" sz="2400" dirty="0"/>
                        <a:t>US</a:t>
                      </a:r>
                    </a:p>
                  </a:txBody>
                  <a:tcPr/>
                </a:tc>
                <a:tc>
                  <a:txBody>
                    <a:bodyPr/>
                    <a:lstStyle/>
                    <a:p>
                      <a:r>
                        <a:rPr lang="en-US" sz="2400" dirty="0"/>
                        <a:t>29.8 M</a:t>
                      </a:r>
                    </a:p>
                  </a:txBody>
                  <a:tcPr/>
                </a:tc>
                <a:tc>
                  <a:txBody>
                    <a:bodyPr/>
                    <a:lstStyle/>
                    <a:p>
                      <a:r>
                        <a:rPr lang="en-US" sz="24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644023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77" y="1431061"/>
            <a:ext cx="5383776" cy="5139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1" y="287069"/>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13548" y="1431061"/>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90776" y="235984"/>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2"/>
          <a:stretch>
            <a:fillRect/>
          </a:stretch>
        </p:blipFill>
        <p:spPr>
          <a:xfrm>
            <a:off x="167208" y="1384902"/>
            <a:ext cx="5498423" cy="3852862"/>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48880592-3C38-2247-9E28-A90227AF62FF}"/>
              </a:ext>
            </a:extLst>
          </p:cNvPr>
          <p:cNvPicPr>
            <a:picLocks noChangeAspect="1"/>
          </p:cNvPicPr>
          <p:nvPr/>
        </p:nvPicPr>
        <p:blipFill>
          <a:blip r:embed="rId3"/>
          <a:stretch>
            <a:fillRect/>
          </a:stretch>
        </p:blipFill>
        <p:spPr>
          <a:xfrm>
            <a:off x="57498" y="5449371"/>
            <a:ext cx="9029004" cy="1142356"/>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50" y="365126"/>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5" y="1075036"/>
            <a:ext cx="8195113" cy="567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365127"/>
            <a:ext cx="7886700" cy="923330"/>
          </a:xfrm>
        </p:spPr>
        <p:txBody>
          <a:bodyPr/>
          <a:lstStyle/>
          <a:p>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1288457"/>
            <a:ext cx="7886700" cy="3586634"/>
          </a:xfrm>
        </p:spPr>
        <p:txBody>
          <a:bodyPr>
            <a:normAutofit/>
          </a:bodyPr>
          <a:lstStyle/>
          <a:p>
            <a:r>
              <a:rPr lang="en-US" b="1" dirty="0">
                <a:latin typeface="+mj-lt"/>
              </a:rPr>
              <a:t>ASM985889v3</a:t>
            </a:r>
          </a:p>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891481" y="4923213"/>
            <a:ext cx="3682314" cy="1569660"/>
          </a:xfrm>
          <a:prstGeom prst="rect">
            <a:avLst/>
          </a:prstGeom>
          <a:noFill/>
        </p:spPr>
        <p:txBody>
          <a:bodyPr wrap="square" rtlCol="0">
            <a:spAutoFit/>
          </a:bodyPr>
          <a:lstStyle/>
          <a:p>
            <a:r>
              <a:rPr lang="en-US" sz="3200" b="1" dirty="0">
                <a:latin typeface="+mj-lt"/>
              </a:rPr>
              <a:t>~29.9 </a:t>
            </a:r>
            <a:r>
              <a:rPr lang="en-US" sz="3200" b="1" dirty="0" err="1">
                <a:latin typeface="+mj-lt"/>
              </a:rPr>
              <a:t>Kb</a:t>
            </a:r>
            <a:endParaRPr lang="en-US" sz="3200" b="1" dirty="0">
              <a:latin typeface="+mj-lt"/>
            </a:endParaRPr>
          </a:p>
          <a:p>
            <a:r>
              <a:rPr lang="en-US" sz="3200" b="1" dirty="0">
                <a:latin typeface="+mj-lt"/>
              </a:rPr>
              <a:t>1 fragment</a:t>
            </a:r>
          </a:p>
          <a:p>
            <a:r>
              <a:rPr lang="en-US" sz="3200" b="1" dirty="0">
                <a:latin typeface="+mj-lt"/>
              </a:rPr>
              <a:t>11 genes</a:t>
            </a:r>
          </a:p>
        </p:txBody>
      </p:sp>
    </p:spTree>
    <p:extLst>
      <p:ext uri="{BB962C8B-B14F-4D97-AF65-F5344CB8AC3E}">
        <p14:creationId xmlns:p14="http://schemas.microsoft.com/office/powerpoint/2010/main" val="181438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53877"/>
            <a:ext cx="8362950" cy="1325563"/>
          </a:xfrm>
        </p:spPr>
        <p:txBody>
          <a:bodyPr>
            <a:normAutofit fontScale="90000"/>
          </a:bodyPr>
          <a:lstStyle/>
          <a:p>
            <a:r>
              <a:rPr lang="en-US" dirty="0"/>
              <a:t>Alignment to a reference, discovery of SNP, and tree construction with </a:t>
            </a:r>
            <a:r>
              <a:rPr lang="en-US" dirty="0" err="1"/>
              <a:t>iqtree</a:t>
            </a:r>
            <a:endParaRPr lang="en-US" dirty="0"/>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50" y="1579440"/>
            <a:ext cx="7886700" cy="4351338"/>
          </a:xfrm>
        </p:spPr>
        <p:txBody>
          <a:bodyPr>
            <a:normAutofit/>
          </a:bodyPr>
          <a:lstStyle/>
          <a:p>
            <a:pPr>
              <a:lnSpc>
                <a:spcPct val="150000"/>
              </a:lnSpc>
            </a:pPr>
            <a:r>
              <a:rPr lang="en-US" dirty="0"/>
              <a:t>Each genome or sequence aligned to the reference genome</a:t>
            </a:r>
          </a:p>
          <a:p>
            <a:pPr>
              <a:lnSpc>
                <a:spcPct val="150000"/>
              </a:lnSpc>
            </a:pPr>
            <a:r>
              <a:rPr lang="en-US" dirty="0"/>
              <a:t>Alignments used for SNP discovery, or genotyping</a:t>
            </a:r>
          </a:p>
          <a:p>
            <a:pPr>
              <a:lnSpc>
                <a:spcPct val="150000"/>
              </a:lnSpc>
            </a:pPr>
            <a:r>
              <a:rPr lang="en-US" dirty="0"/>
              <a:t>Data conversion to compatible SNP data for </a:t>
            </a:r>
            <a:r>
              <a:rPr lang="en-US" dirty="0" err="1"/>
              <a:t>iqtree</a:t>
            </a:r>
            <a:r>
              <a:rPr lang="en-US" dirty="0"/>
              <a:t> analysis</a:t>
            </a:r>
          </a:p>
          <a:p>
            <a:pPr>
              <a:lnSpc>
                <a:spcPct val="150000"/>
              </a:lnSpc>
            </a:pPr>
            <a:r>
              <a:rPr lang="en-US" dirty="0"/>
              <a:t>Construction of a phylogenetic tree</a:t>
            </a:r>
          </a:p>
        </p:txBody>
      </p:sp>
    </p:spTree>
    <p:extLst>
      <p:ext uri="{BB962C8B-B14F-4D97-AF65-F5344CB8AC3E}">
        <p14:creationId xmlns:p14="http://schemas.microsoft.com/office/powerpoint/2010/main" val="121688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3E0A-D3EB-2A38-FB5D-19A37604963B}"/>
              </a:ext>
            </a:extLst>
          </p:cNvPr>
          <p:cNvSpPr>
            <a:spLocks noGrp="1"/>
          </p:cNvSpPr>
          <p:nvPr>
            <p:ph type="title"/>
          </p:nvPr>
        </p:nvSpPr>
        <p:spPr/>
        <p:txBody>
          <a:bodyPr>
            <a:normAutofit/>
          </a:bodyPr>
          <a:lstStyle/>
          <a:p>
            <a:pPr algn="ctr"/>
            <a:r>
              <a:rPr lang="en-US" sz="3600" dirty="0"/>
              <a:t>Data and codes downloading</a:t>
            </a:r>
          </a:p>
        </p:txBody>
      </p:sp>
      <p:sp>
        <p:nvSpPr>
          <p:cNvPr id="3" name="Content Placeholder 2">
            <a:extLst>
              <a:ext uri="{FF2B5EF4-FFF2-40B4-BE49-F238E27FC236}">
                <a16:creationId xmlns:a16="http://schemas.microsoft.com/office/drawing/2014/main" id="{53ED73B6-9384-76AC-66D1-E898AB83686F}"/>
              </a:ext>
            </a:extLst>
          </p:cNvPr>
          <p:cNvSpPr>
            <a:spLocks noGrp="1"/>
          </p:cNvSpPr>
          <p:nvPr>
            <p:ph idx="1"/>
          </p:nvPr>
        </p:nvSpPr>
        <p:spPr>
          <a:xfrm>
            <a:off x="258679" y="3151188"/>
            <a:ext cx="8626641" cy="388186"/>
          </a:xfrm>
        </p:spPr>
        <p:txBody>
          <a:bodyPr>
            <a:normAutofit/>
          </a:bodyPr>
          <a:lstStyle/>
          <a:p>
            <a:pPr marL="0" indent="0">
              <a:buNone/>
            </a:pPr>
            <a:r>
              <a:rPr lang="en-US" sz="2000" dirty="0" err="1">
                <a:latin typeface="Courier New" panose="02070309020205020404" pitchFamily="49" charset="0"/>
                <a:cs typeface="Courier New" panose="02070309020205020404" pitchFamily="49" charset="0"/>
              </a:rPr>
              <a:t>wget</a:t>
            </a:r>
            <a:r>
              <a:rPr lang="en-US" sz="20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https://</a:t>
            </a:r>
            <a:r>
              <a:rPr lang="en-US" sz="1100" dirty="0" err="1">
                <a:latin typeface="Courier New" panose="02070309020205020404" pitchFamily="49" charset="0"/>
                <a:cs typeface="Courier New" panose="02070309020205020404" pitchFamily="49" charset="0"/>
              </a:rPr>
              <a:t>people.beocat.ksu.edu</a:t>
            </a:r>
            <a:r>
              <a:rPr lang="en-US" sz="1100" dirty="0">
                <a:latin typeface="Courier New" panose="02070309020205020404" pitchFamily="49" charset="0"/>
                <a:cs typeface="Courier New" panose="02070309020205020404" pitchFamily="49" charset="0"/>
              </a:rPr>
              <a:t>/~liu3zhen/PLPTH813/</a:t>
            </a:r>
            <a:r>
              <a:rPr lang="en-US" sz="1100" dirty="0" err="1">
                <a:latin typeface="Courier New" panose="02070309020205020404" pitchFamily="49" charset="0"/>
                <a:cs typeface="Courier New" panose="02070309020205020404" pitchFamily="49" charset="0"/>
              </a:rPr>
              <a:t>inclass_project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tree_data_codes.tar.gz</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0403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8331</TotalTime>
  <Words>1042</Words>
  <Application>Microsoft Macintosh PowerPoint</Application>
  <PresentationFormat>On-screen Show (4:3)</PresentationFormat>
  <Paragraphs>144</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Monaco</vt:lpstr>
      <vt:lpstr>Office Theme</vt:lpstr>
      <vt:lpstr>Phylogenetic tree practice</vt:lpstr>
      <vt:lpstr>Outline</vt:lpstr>
      <vt:lpstr>COVID-19</vt:lpstr>
      <vt:lpstr>Genetic relationship with other virus</vt:lpstr>
      <vt:lpstr>Severe acute respiratory syndrome coronavirus 2 (SARS-CoV2)</vt:lpstr>
      <vt:lpstr>Infection and replication</vt:lpstr>
      <vt:lpstr>Reference genome</vt:lpstr>
      <vt:lpstr>Alignment to a reference, discovery of SNP, and tree construction with iqtree</vt:lpstr>
      <vt:lpstr>Data and codes downloading</vt:lpstr>
      <vt:lpstr>Data and codes</vt:lpstr>
      <vt:lpstr>1-ref: reference indexing bwa.index.sbatch gatk.index.sbatch</vt:lpstr>
      <vt:lpstr>2_reads</vt:lpstr>
      <vt:lpstr>3_aln (I) 1c_bwa.sh</vt:lpstr>
      <vt:lpstr>3_aln (II) 2c_sam2bam.sh</vt:lpstr>
      <vt:lpstr>4_snp (I) – GATK 1c_gatk.sh</vt:lpstr>
      <vt:lpstr>4_snp (II) – GATK filtering 2c_varselect.sh</vt:lpstr>
      <vt:lpstr>4_snp (III) – formatting 3c_reformat.sh</vt:lpstr>
      <vt:lpstr>5_tree (I) – model selection 1c_model.selection.sh</vt:lpstr>
      <vt:lpstr>5_tree (II) – tree construction with a selected model 2c_iqtree.sh</vt:lpstr>
      <vt:lpstr>maxium likelihood tree covid.2.treefile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31</cp:revision>
  <dcterms:created xsi:type="dcterms:W3CDTF">2021-03-20T23:01:46Z</dcterms:created>
  <dcterms:modified xsi:type="dcterms:W3CDTF">2023-04-13T18:56:57Z</dcterms:modified>
</cp:coreProperties>
</file>