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8" r:id="rId3"/>
    <p:sldId id="275" r:id="rId4"/>
    <p:sldId id="311" r:id="rId5"/>
    <p:sldId id="318" r:id="rId6"/>
    <p:sldId id="283" r:id="rId7"/>
    <p:sldId id="287" r:id="rId8"/>
    <p:sldId id="342" r:id="rId9"/>
    <p:sldId id="292" r:id="rId10"/>
    <p:sldId id="289" r:id="rId11"/>
    <p:sldId id="294" r:id="rId12"/>
    <p:sldId id="290" r:id="rId13"/>
    <p:sldId id="291" r:id="rId14"/>
    <p:sldId id="288" r:id="rId15"/>
    <p:sldId id="316" r:id="rId16"/>
    <p:sldId id="284" r:id="rId17"/>
    <p:sldId id="298" r:id="rId18"/>
    <p:sldId id="317" r:id="rId19"/>
    <p:sldId id="262" r:id="rId20"/>
    <p:sldId id="299" r:id="rId21"/>
    <p:sldId id="264" r:id="rId22"/>
    <p:sldId id="319" r:id="rId23"/>
    <p:sldId id="265" r:id="rId24"/>
    <p:sldId id="301" r:id="rId25"/>
    <p:sldId id="351" r:id="rId26"/>
    <p:sldId id="352" r:id="rId27"/>
    <p:sldId id="300" r:id="rId28"/>
    <p:sldId id="349" r:id="rId29"/>
    <p:sldId id="344" r:id="rId30"/>
    <p:sldId id="286" r:id="rId31"/>
    <p:sldId id="308" r:id="rId32"/>
    <p:sldId id="307" r:id="rId33"/>
    <p:sldId id="340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30" r:id="rId43"/>
    <p:sldId id="332" r:id="rId44"/>
    <p:sldId id="341" r:id="rId45"/>
    <p:sldId id="334" r:id="rId46"/>
    <p:sldId id="335" r:id="rId47"/>
    <p:sldId id="336" r:id="rId48"/>
    <p:sldId id="338" r:id="rId49"/>
    <p:sldId id="339" r:id="rId50"/>
    <p:sldId id="293" r:id="rId51"/>
    <p:sldId id="295" r:id="rId52"/>
    <p:sldId id="309" r:id="rId53"/>
    <p:sldId id="345" r:id="rId54"/>
    <p:sldId id="343" r:id="rId55"/>
    <p:sldId id="346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2" autoAdjust="0"/>
    <p:restoredTop sz="95792" autoAdjust="0"/>
  </p:normalViewPr>
  <p:slideViewPr>
    <p:cSldViewPr snapToGrid="0" snapToObjects="1">
      <p:cViewPr varScale="1">
        <p:scale>
          <a:sx n="165" d="100"/>
          <a:sy n="165" d="100"/>
        </p:scale>
        <p:origin x="10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F399-D5F0-9649-84A2-5C103406A1E5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3B7C7-8170-C243-97FE-7944E261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Ross Ihaka and Robert Gentleman at the University of Auckland, New Zealand in 1993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Elementary commands consist of either expressions or assignments.  If an expression is given as a command, it is evaluated, printed (unless specifically made invisible), and the value is lost. An assignment also evaluates an expression and passes the value to a variable but the result is not automatically printed.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a general form of vector in which the various elements need not be of the same type, and are often themselves vectors or lists. Lists provide a convenient way to return the results of a statistical computation.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B58-3C22-B242-BFAC-B282FC780798}" type="datetime1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9FA8-59A4-3449-B9EA-DE16BADC5820}" type="datetime1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76A-CD35-2B42-A442-25EF78C59FA5}" type="datetime1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558C-34F7-B344-A63E-1E1B8C95D406}" type="datetime1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566C-29A4-7E43-A2F5-6D37AEA1DD1D}" type="datetime1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9366-4084-4744-B95C-652E569E368E}" type="datetime1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937-DC03-7D4B-8168-122769765614}" type="datetime1">
              <a:rPr lang="en-US" smtClean="0"/>
              <a:t>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E258-FCEC-8A45-85FA-C8B9971F1FD3}" type="datetime1">
              <a:rPr lang="en-US" smtClean="0"/>
              <a:t>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DE3-C839-FF46-9270-3D6D6C1035A3}" type="datetime1">
              <a:rPr lang="en-US" smtClean="0"/>
              <a:t>1/28/23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444F-6ACF-BB45-88A4-2CF042AC7BA7}" type="datetime1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84ED-0DCF-B140-A2B4-079461A99FA9}" type="datetime1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8234-5E75-8842-AA3C-94BBCFB7E1D3}" type="datetime1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wirlstats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425"/>
            <a:ext cx="7772400" cy="1831575"/>
          </a:xfrm>
        </p:spPr>
        <p:txBody>
          <a:bodyPr>
            <a:normAutofit/>
          </a:bodyPr>
          <a:lstStyle/>
          <a:p>
            <a:r>
              <a:rPr lang="en-US" sz="4400" dirty="0"/>
              <a:t>R</a:t>
            </a:r>
            <a:br>
              <a:rPr lang="en-US" sz="3200" dirty="0"/>
            </a:br>
            <a:br>
              <a:rPr lang="en-US" sz="2800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1/31/2023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0466"/>
            <a:ext cx="8343485" cy="52132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Mode</a:t>
            </a:r>
          </a:p>
          <a:p>
            <a:pPr marL="0" indent="0">
              <a:buNone/>
            </a:pPr>
            <a:r>
              <a:rPr lang="en-US" dirty="0"/>
              <a:t>Vectors must have their values with the same mode, either numeric, character, logical, or other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 err="1"/>
              <a:t>is.numeric</a:t>
            </a:r>
            <a:r>
              <a:rPr lang="en-US" dirty="0"/>
              <a:t>(z)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589" y="2605245"/>
            <a:ext cx="8101211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	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	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Levels: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state2 &lt;- </a:t>
            </a:r>
            <a:r>
              <a:rPr lang="en-US" sz="1600" b="1" dirty="0" err="1">
                <a:latin typeface="Courier"/>
                <a:cs typeface="Courier"/>
              </a:rPr>
              <a:t>as.character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b="1" dirty="0" err="1">
                <a:latin typeface="Courier"/>
                <a:cs typeface="Courier"/>
              </a:rPr>
              <a:t>statef</a:t>
            </a:r>
            <a:r>
              <a:rPr lang="en-US" sz="160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549" y="1065133"/>
            <a:ext cx="8141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Definition: A factor is a vector object used to specify a discrete classification (grouping) of the components of other vectors with the same length.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17375E"/>
                </a:solidFill>
              </a:rPr>
              <a:t>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74" y="1034701"/>
            <a:ext cx="8166442" cy="839850"/>
          </a:xfrm>
        </p:spPr>
        <p:txBody>
          <a:bodyPr>
            <a:normAutofit/>
          </a:bodyPr>
          <a:lstStyle/>
          <a:p>
            <a:r>
              <a:rPr lang="en-US" dirty="0"/>
              <a:t>matrix: a collection of data elements arranged in a two-dimensional rectangular layout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6163" y="3095813"/>
            <a:ext cx="8101211" cy="92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ourier"/>
                <a:cs typeface="Courier"/>
              </a:rPr>
              <a:t>num &lt;- 1:6</a:t>
            </a:r>
          </a:p>
          <a:p>
            <a:pPr marL="0" indent="0">
              <a:buFont typeface="Arial"/>
              <a:buNone/>
            </a:pPr>
            <a:r>
              <a:rPr lang="en-US" dirty="0" err="1">
                <a:latin typeface="Courier"/>
                <a:cs typeface="Courier"/>
              </a:rPr>
              <a:t>numm</a:t>
            </a:r>
            <a:r>
              <a:rPr lang="en-US" dirty="0">
                <a:latin typeface="Courier"/>
                <a:cs typeface="Courier"/>
              </a:rPr>
              <a:t> &lt;- matrix(num,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372" y="4283282"/>
            <a:ext cx="8541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matrices can be built up by using the functions </a:t>
            </a:r>
            <a:r>
              <a:rPr lang="en-US" sz="2400" dirty="0" err="1"/>
              <a:t>cbind</a:t>
            </a:r>
            <a:r>
              <a:rPr lang="en-US" sz="2400" dirty="0"/>
              <a:t>() and </a:t>
            </a:r>
            <a:r>
              <a:rPr lang="en-US" sz="2400" dirty="0" err="1"/>
              <a:t>rbind</a:t>
            </a:r>
            <a:r>
              <a:rPr lang="en-US" sz="2400" dirty="0"/>
              <a:t>():</a:t>
            </a:r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17375E"/>
                </a:solidFill>
              </a:rPr>
              <a:t>cbind</a:t>
            </a:r>
            <a:r>
              <a:rPr lang="en-US" sz="2400" b="1" dirty="0">
                <a:solidFill>
                  <a:srgbClr val="17375E"/>
                </a:solidFill>
              </a:rPr>
              <a:t>():</a:t>
            </a:r>
            <a:r>
              <a:rPr lang="en-US" sz="2400" dirty="0"/>
              <a:t> binding together horizontally, or column-wise</a:t>
            </a:r>
          </a:p>
          <a:p>
            <a:r>
              <a:rPr lang="en-US" sz="2400" b="1" dirty="0" err="1">
                <a:solidFill>
                  <a:srgbClr val="17375E"/>
                </a:solidFill>
              </a:rPr>
              <a:t>rbind</a:t>
            </a:r>
            <a:r>
              <a:rPr lang="en-US" sz="2400" b="1" dirty="0">
                <a:solidFill>
                  <a:srgbClr val="17375E"/>
                </a:solidFill>
              </a:rPr>
              <a:t>(): </a:t>
            </a:r>
            <a:r>
              <a:rPr lang="en-US" sz="2400" dirty="0"/>
              <a:t>binding together vertically, or row-wise.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4731C-47D8-F34A-B996-7D2FDA02EEE8}"/>
                  </a:ext>
                </a:extLst>
              </p:cNvPr>
              <p:cNvSpPr txBox="1"/>
              <p:nvPr/>
            </p:nvSpPr>
            <p:spPr>
              <a:xfrm>
                <a:off x="470866" y="2117991"/>
                <a:ext cx="1301799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1  2  3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4  5  6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4731C-47D8-F34A-B996-7D2FDA02E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66" y="2117991"/>
                <a:ext cx="1301799" cy="615810"/>
              </a:xfrm>
              <a:prstGeom prst="rect">
                <a:avLst/>
              </a:prstGeom>
              <a:blipFill>
                <a:blip r:embed="rId2"/>
                <a:stretch>
                  <a:fillRect t="-10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201D911-8BB2-2743-9AD8-84F294F9570F}"/>
              </a:ext>
            </a:extLst>
          </p:cNvPr>
          <p:cNvSpPr txBox="1"/>
          <p:nvPr/>
        </p:nvSpPr>
        <p:spPr>
          <a:xfrm>
            <a:off x="1680054" y="2198415"/>
            <a:ext cx="289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rows and 3 columns</a:t>
            </a:r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9" y="1251897"/>
            <a:ext cx="8229600" cy="29121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Data frame</a:t>
            </a:r>
          </a:p>
          <a:p>
            <a:pPr marL="0" indent="0">
              <a:buNone/>
            </a:pPr>
            <a:r>
              <a:rPr lang="en-US" dirty="0"/>
              <a:t>A data frame may be regarded as a matrix with columns possibly of differing modes and attributes. The data of a matrix are of the same type or mode.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Making data frames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df</a:t>
            </a:r>
            <a:r>
              <a:rPr lang="en-US" sz="1900" dirty="0">
                <a:latin typeface="Courier"/>
                <a:cs typeface="Courier"/>
              </a:rPr>
              <a:t> &lt;- </a:t>
            </a:r>
            <a:r>
              <a:rPr lang="en-US" sz="1900" dirty="0" err="1">
                <a:latin typeface="Courier"/>
                <a:cs typeface="Courier"/>
              </a:rPr>
              <a:t>data.frame</a:t>
            </a:r>
            <a:r>
              <a:rPr lang="en-US" sz="1900" dirty="0">
                <a:latin typeface="Courier"/>
                <a:cs typeface="Courier"/>
              </a:rPr>
              <a:t>(name=c("Josh", "rose"), age=c(23, 35))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12-27 at 1.17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50" y="468523"/>
            <a:ext cx="3338828" cy="104664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8968" y="4035519"/>
            <a:ext cx="3241138" cy="2145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df$name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</a:t>
            </a:r>
            <a:r>
              <a:rPr lang="en-US" sz="1800" dirty="0">
                <a:latin typeface="Courier"/>
                <a:cs typeface="Courier"/>
              </a:rPr>
              <a:t>[, 1]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1321" y="4035519"/>
            <a:ext cx="3298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[[1]]</a:t>
            </a:r>
          </a:p>
          <a:p>
            <a:r>
              <a:rPr lang="en-US" dirty="0">
                <a:latin typeface="Courier"/>
                <a:cs typeface="Courier"/>
              </a:rPr>
              <a:t>[1] Josh rose</a:t>
            </a:r>
          </a:p>
          <a:p>
            <a:r>
              <a:rPr lang="en-US" dirty="0">
                <a:latin typeface="Courier"/>
                <a:cs typeface="Courier"/>
              </a:rPr>
              <a:t>Levels: Josh rose</a:t>
            </a:r>
          </a:p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[1]</a:t>
            </a:r>
          </a:p>
          <a:p>
            <a:r>
              <a:rPr lang="en-US" dirty="0">
                <a:latin typeface="Courier"/>
                <a:cs typeface="Courier"/>
              </a:rPr>
              <a:t>  name</a:t>
            </a:r>
          </a:p>
          <a:p>
            <a:r>
              <a:rPr lang="en-US" dirty="0">
                <a:latin typeface="Courier"/>
                <a:cs typeface="Courier"/>
              </a:rPr>
              <a:t>1 Josh</a:t>
            </a:r>
          </a:p>
          <a:p>
            <a:r>
              <a:rPr lang="en-US" dirty="0">
                <a:latin typeface="Courier"/>
                <a:cs typeface="Courier"/>
              </a:rPr>
              <a:t>2 rose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967" y="6253689"/>
            <a:ext cx="60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head(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tail(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summary(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66" y="2704927"/>
            <a:ext cx="8229600" cy="361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$name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47625"/>
            <a:ext cx="7898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list is a general form of vector in which the various elements need not be of the same type.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25609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17375E"/>
                </a:solidFill>
              </a:rPr>
              <a:t>Objects can be any types or 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126"/>
          </a:xfrm>
        </p:spPr>
        <p:txBody>
          <a:bodyPr>
            <a:norm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253"/>
            <a:ext cx="8229600" cy="474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df &lt;- </a:t>
            </a:r>
            <a:r>
              <a:rPr lang="en-US" dirty="0" err="1">
                <a:latin typeface="Courier"/>
                <a:cs typeface="Courier"/>
              </a:rPr>
              <a:t>data.frame</a:t>
            </a:r>
            <a:r>
              <a:rPr lang="en-US" dirty="0">
                <a:latin typeface="Courier"/>
                <a:cs typeface="Courier"/>
              </a:rPr>
              <a:t>(name=c("</a:t>
            </a:r>
            <a:r>
              <a:rPr lang="en-US" dirty="0" err="1">
                <a:latin typeface="Courier"/>
                <a:cs typeface="Courier"/>
              </a:rPr>
              <a:t>Josh","rose","John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age=c(23, 35, 18))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200" dirty="0" err="1"/>
              <a:t>What</a:t>
            </a:r>
            <a:r>
              <a:rPr lang="fr-FR" sz="3200" dirty="0"/>
              <a:t> are the values of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/>
              <a:t>d</a:t>
            </a:r>
            <a:r>
              <a:rPr lang="en-US" sz="3200" dirty="0"/>
              <a:t>f[2, 1]</a:t>
            </a:r>
          </a:p>
          <a:p>
            <a:pPr marL="0" indent="0">
              <a:buNone/>
            </a:pPr>
            <a:r>
              <a:rPr lang="en-US" sz="3200" dirty="0" err="1"/>
              <a:t>df</a:t>
            </a:r>
            <a:r>
              <a:rPr lang="en-US" sz="3200" dirty="0"/>
              <a:t>[3, 2]</a:t>
            </a:r>
            <a:endParaRPr lang="fr-FR" sz="3200" dirty="0"/>
          </a:p>
          <a:p>
            <a:pPr marL="0" indent="0">
              <a:buNone/>
            </a:pPr>
            <a:r>
              <a:rPr lang="fr-FR" sz="3200" dirty="0" err="1"/>
              <a:t>df</a:t>
            </a:r>
            <a:r>
              <a:rPr lang="fr-FR" sz="3200" dirty="0"/>
              <a:t>[2]</a:t>
            </a:r>
          </a:p>
          <a:p>
            <a:pPr marL="0" indent="0">
              <a:buNone/>
            </a:pPr>
            <a:r>
              <a:rPr lang="fr-FR" sz="3200" dirty="0" err="1"/>
              <a:t>df</a:t>
            </a:r>
            <a:r>
              <a:rPr lang="fr-FR" sz="3200" dirty="0"/>
              <a:t>[, 2]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 err="1"/>
              <a:t>What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the </a:t>
            </a:r>
            <a:r>
              <a:rPr lang="fr-FR" sz="3200" dirty="0" err="1"/>
              <a:t>difference</a:t>
            </a:r>
            <a:r>
              <a:rPr lang="fr-FR" sz="3200" dirty="0"/>
              <a:t> </a:t>
            </a:r>
            <a:r>
              <a:rPr lang="fr-FR" sz="3200" dirty="0" err="1"/>
              <a:t>between</a:t>
            </a:r>
            <a:r>
              <a:rPr lang="fr-FR" sz="3200" dirty="0"/>
              <a:t> the last </a:t>
            </a:r>
            <a:r>
              <a:rPr lang="fr-FR" sz="3200" dirty="0" err="1"/>
              <a:t>two</a:t>
            </a:r>
            <a:r>
              <a:rPr lang="fr-FR" sz="3200" dirty="0"/>
              <a:t>?</a:t>
            </a:r>
          </a:p>
        </p:txBody>
      </p:sp>
      <p:pic>
        <p:nvPicPr>
          <p:cNvPr id="4" name="Picture 3" descr="Screen Shot 2015-02-04 at 12.1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46" y="2745764"/>
            <a:ext cx="3200692" cy="12705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7404542" cy="4741288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</a:t>
            </a:r>
            <a:r>
              <a:rPr lang="en-US" sz="1600" dirty="0" err="1">
                <a:latin typeface="Courier"/>
                <a:cs typeface="Courier"/>
              </a:rPr>
              <a:t>lisa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Jone</a:t>
            </a:r>
            <a:r>
              <a:rPr lang="en-US" sz="1600" dirty="0">
                <a:latin typeface="Courier"/>
                <a:cs typeface="Courier"/>
              </a:rPr>
              <a:t>", "28 21", file = "</a:t>
            </a:r>
            <a:r>
              <a:rPr lang="en-US" sz="1600" dirty="0" err="1">
                <a:latin typeface="Courier"/>
                <a:cs typeface="Courier"/>
              </a:rPr>
              <a:t>hrdb.txt</a:t>
            </a:r>
            <a:r>
              <a:rPr lang="en-US" sz="1600" dirty="0">
                <a:latin typeface="Courier"/>
                <a:cs typeface="Courier"/>
              </a:rPr>
              <a:t>", </a:t>
            </a:r>
            <a:r>
              <a:rPr lang="en-US" sz="1600" dirty="0" err="1">
                <a:latin typeface="Courier"/>
                <a:cs typeface="Courier"/>
              </a:rPr>
              <a:t>sep</a:t>
            </a:r>
            <a:r>
              <a:rPr lang="en-US" sz="16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hr</a:t>
            </a:r>
            <a:r>
              <a:rPr lang="en-US" sz="1600" dirty="0">
                <a:latin typeface="Courier"/>
                <a:cs typeface="Courier"/>
              </a:rPr>
              <a:t> &lt;- scan("</a:t>
            </a:r>
            <a:r>
              <a:rPr lang="en-US" sz="1600" dirty="0" err="1">
                <a:latin typeface="Courier"/>
                <a:cs typeface="Courier"/>
              </a:rPr>
              <a:t>hrdb.txt</a:t>
            </a:r>
            <a:r>
              <a:rPr lang="en-US" sz="16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hr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lisa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Jone</a:t>
            </a:r>
            <a:r>
              <a:rPr lang="en-US" sz="1600" dirty="0">
                <a:latin typeface="Courier"/>
                <a:cs typeface="Courier"/>
              </a:rPr>
              <a:t>" "28"   "21”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dirty="0" err="1"/>
              <a:t>read.delim</a:t>
            </a:r>
            <a:r>
              <a:rPr lang="en-US" dirty="0"/>
              <a:t>, </a:t>
            </a:r>
            <a:r>
              <a:rPr lang="en-US" dirty="0" err="1"/>
              <a:t>read.csv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 &lt;- </a:t>
            </a:r>
            <a:r>
              <a:rPr lang="en-US" sz="1600" dirty="0" err="1">
                <a:latin typeface="Courier"/>
                <a:cs typeface="Courier"/>
              </a:rPr>
              <a:t>read.table</a:t>
            </a:r>
            <a:r>
              <a:rPr lang="en-US" sz="1600" dirty="0">
                <a:latin typeface="Courier"/>
                <a:cs typeface="Courier"/>
              </a:rPr>
              <a:t>(data)</a:t>
            </a:r>
          </a:p>
          <a:p>
            <a:endParaRPr lang="en-US" dirty="0"/>
          </a:p>
        </p:txBody>
      </p:sp>
      <p:pic>
        <p:nvPicPr>
          <p:cNvPr id="2" name="Picture 1" descr="Screen Shot 2014-12-27 at 4.58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53" y="4555950"/>
            <a:ext cx="5727798" cy="19481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0300" y="1061710"/>
            <a:ext cx="1431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lisa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Jone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28 21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”,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84187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String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756"/>
            <a:ext cx="8229600" cy="581210"/>
          </a:xfrm>
        </p:spPr>
        <p:txBody>
          <a:bodyPr>
            <a:normAutofit/>
          </a:bodyPr>
          <a:lstStyle/>
          <a:p>
            <a:r>
              <a:rPr lang="en-US" sz="3200" dirty="0"/>
              <a:t>Basic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633"/>
            <a:ext cx="7533923" cy="48538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plot(); points(); lines();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abline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(); text(); legend()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061" y="1920908"/>
            <a:ext cx="4894414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  <a:cs typeface="Courier"/>
              </a:rPr>
              <a:t>High-level plot: create a new plot</a:t>
            </a:r>
          </a:p>
          <a:p>
            <a:r>
              <a:rPr lang="en-US" dirty="0">
                <a:latin typeface="Courier"/>
                <a:cs typeface="Courier"/>
              </a:rPr>
              <a:t>plot(x, y, </a:t>
            </a:r>
            <a:r>
              <a:rPr lang="en-US" dirty="0" err="1">
                <a:latin typeface="Courier"/>
                <a:cs typeface="Courier"/>
              </a:rPr>
              <a:t>xlab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ylab</a:t>
            </a:r>
            <a:r>
              <a:rPr lang="en-US" dirty="0">
                <a:latin typeface="Courier"/>
                <a:cs typeface="Courier"/>
              </a:rPr>
              <a:t>, main, …)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2000" b="1" dirty="0">
                <a:latin typeface="+mj-lt"/>
                <a:cs typeface="Courier"/>
              </a:rPr>
              <a:t>Low-level plot: add to an existing plot</a:t>
            </a:r>
          </a:p>
          <a:p>
            <a:r>
              <a:rPr lang="en-US" dirty="0">
                <a:latin typeface="Courier"/>
                <a:cs typeface="Courier"/>
              </a:rPr>
              <a:t># add points</a:t>
            </a:r>
          </a:p>
          <a:p>
            <a:r>
              <a:rPr lang="en-US" dirty="0">
                <a:latin typeface="Courier"/>
                <a:cs typeface="Courier"/>
              </a:rPr>
              <a:t>points(x,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lines</a:t>
            </a:r>
          </a:p>
          <a:p>
            <a:r>
              <a:rPr lang="en-US" dirty="0">
                <a:latin typeface="Courier"/>
                <a:cs typeface="Courier"/>
              </a:rPr>
              <a:t>lines(x,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horizontal or vertical lines</a:t>
            </a:r>
          </a:p>
          <a:p>
            <a:r>
              <a:rPr lang="en-US" dirty="0" err="1">
                <a:latin typeface="Courier"/>
                <a:cs typeface="Courier"/>
              </a:rPr>
              <a:t>abline</a:t>
            </a:r>
            <a:r>
              <a:rPr lang="en-US" dirty="0">
                <a:latin typeface="Courier"/>
                <a:cs typeface="Courier"/>
              </a:rPr>
              <a:t>(h, v)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text or legend</a:t>
            </a:r>
          </a:p>
          <a:p>
            <a:r>
              <a:rPr lang="en-US" dirty="0">
                <a:latin typeface="Courier"/>
                <a:cs typeface="Courier"/>
              </a:rPr>
              <a:t>text()</a:t>
            </a:r>
          </a:p>
          <a:p>
            <a:r>
              <a:rPr lang="en-US" dirty="0">
                <a:latin typeface="Courier"/>
                <a:cs typeface="Courier"/>
              </a:rPr>
              <a:t>legend()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314802" y="2681831"/>
            <a:ext cx="0" cy="2078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07707" y="4753509"/>
            <a:ext cx="27566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21661" y="4767699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xlab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3737" y="3536614"/>
            <a:ext cx="57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ylab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2614" y="2269929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648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7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040" y="15774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42" y="1819615"/>
            <a:ext cx="3329466" cy="3329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 err="1"/>
              <a:t>Barplot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4" y="1768935"/>
            <a:ext cx="8364792" cy="5018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184159"/>
            <a:ext cx="81501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Courier"/>
                <a:cs typeface="Courier"/>
              </a:rPr>
              <a:t>barplot(pop/1000, las=2, cex.names=0.65, </a:t>
            </a:r>
            <a:r>
              <a:rPr lang="fi-FI" sz="1600" dirty="0" err="1">
                <a:latin typeface="Courier"/>
                <a:cs typeface="Courier"/>
              </a:rPr>
              <a:t>ylab="Pop</a:t>
            </a:r>
            <a:r>
              <a:rPr lang="fi-FI" sz="1600" dirty="0">
                <a:latin typeface="Courier"/>
                <a:cs typeface="Courier"/>
              </a:rPr>
              <a:t> (x1000,000)",</a:t>
            </a:r>
          </a:p>
          <a:p>
            <a:r>
              <a:rPr lang="fi-FI" sz="1600" dirty="0">
                <a:latin typeface="Courier"/>
                <a:cs typeface="Courier"/>
              </a:rPr>
              <a:t>        </a:t>
            </a:r>
            <a:r>
              <a:rPr lang="fi-FI" sz="1600" dirty="0" err="1">
                <a:latin typeface="Courier"/>
                <a:cs typeface="Courier"/>
              </a:rPr>
              <a:t>main="US</a:t>
            </a:r>
            <a:r>
              <a:rPr lang="fi-FI" sz="1600" dirty="0">
                <a:latin typeface="Courier"/>
                <a:cs typeface="Courier"/>
              </a:rPr>
              <a:t> </a:t>
            </a:r>
            <a:r>
              <a:rPr lang="fi-FI" sz="1600" dirty="0" err="1">
                <a:latin typeface="Courier"/>
                <a:cs typeface="Courier"/>
              </a:rPr>
              <a:t>States</a:t>
            </a:r>
            <a:r>
              <a:rPr lang="fi-FI" sz="1600" dirty="0">
                <a:latin typeface="Courier"/>
                <a:cs typeface="Courier"/>
              </a:rPr>
              <a:t> 1977 </a:t>
            </a:r>
            <a:r>
              <a:rPr lang="fi-FI" sz="1600" dirty="0" err="1">
                <a:latin typeface="Courier"/>
                <a:cs typeface="Courier"/>
              </a:rPr>
              <a:t>Population</a:t>
            </a:r>
            <a:r>
              <a:rPr lang="fi-FI" sz="1600" dirty="0">
                <a:latin typeface="Courier"/>
                <a:cs typeface="Courier"/>
              </a:rPr>
              <a:t>")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3336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625"/>
            <a:ext cx="8229600" cy="772987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8328"/>
            <a:ext cx="8164901" cy="3749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2569" y="3759200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www.leansigmacorporation.com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69926"/>
            <a:ext cx="461737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urier"/>
                <a:cs typeface="Courier"/>
              </a:rPr>
              <a:t>y &lt;- 1:10</a:t>
            </a:r>
          </a:p>
          <a:p>
            <a:r>
              <a:rPr lang="fr-FR" sz="2400" dirty="0">
                <a:latin typeface="Courier"/>
                <a:cs typeface="Courier"/>
              </a:rPr>
              <a:t>x &lt;- </a:t>
            </a:r>
            <a:r>
              <a:rPr lang="fr-FR" sz="2400" dirty="0" err="1">
                <a:latin typeface="Courier"/>
                <a:cs typeface="Courier"/>
              </a:rPr>
              <a:t>rep</a:t>
            </a:r>
            <a:r>
              <a:rPr lang="fr-FR" sz="2400" dirty="0">
                <a:latin typeface="Courier"/>
                <a:cs typeface="Courier"/>
              </a:rPr>
              <a:t>(c("a", "b"), 5)</a:t>
            </a:r>
          </a:p>
          <a:p>
            <a:r>
              <a:rPr lang="fr-FR" sz="2400" dirty="0" err="1">
                <a:latin typeface="Courier"/>
                <a:cs typeface="Courier"/>
              </a:rPr>
              <a:t>boxplot</a:t>
            </a:r>
            <a:r>
              <a:rPr lang="fr-FR" sz="2400" dirty="0">
                <a:latin typeface="Courier"/>
                <a:cs typeface="Courier"/>
              </a:rPr>
              <a:t>(y ~ x)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385454"/>
            <a:ext cx="2489200" cy="24598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9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648" y="1424432"/>
            <a:ext cx="8582189" cy="420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5" y="1908905"/>
            <a:ext cx="4826000" cy="482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5783" cy="772987"/>
          </a:xfrm>
        </p:spPr>
        <p:txBody>
          <a:bodyPr/>
          <a:lstStyle/>
          <a:p>
            <a:r>
              <a:rPr lang="en-US" dirty="0"/>
              <a:t>ggplot2 - an easy plotting package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397" y="1992789"/>
            <a:ext cx="86132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  <a:latin typeface="+mj-lt"/>
                <a:cs typeface="Courier"/>
              </a:rPr>
              <a:t>scatterplots</a:t>
            </a:r>
            <a:r>
              <a:rPr lang="en-US" sz="2400" dirty="0">
                <a:latin typeface="+mj-lt"/>
                <a:cs typeface="Courier"/>
              </a:rPr>
              <a:t> showing the relationship between the price and carats (weight) of a diamond*.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97" y="6472543"/>
            <a:ext cx="367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https://r4ds.had.co.nz/data-</a:t>
            </a:r>
            <a:r>
              <a:rPr lang="en-US" sz="1400" dirty="0" err="1"/>
              <a:t>visualisation.html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74543"/>
              </p:ext>
            </p:extLst>
          </p:nvPr>
        </p:nvGraphicFramePr>
        <p:xfrm>
          <a:off x="1394507" y="1223106"/>
          <a:ext cx="5778500" cy="5867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clarity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6061" y="1215645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ECB229-D98F-7499-78F4-12A79B4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7" y="4284630"/>
            <a:ext cx="2466598" cy="21343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F0A439-EEAC-C818-5A29-B65D5629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995" y="4284630"/>
            <a:ext cx="2466598" cy="21343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637F3C-17BE-A2D4-A908-414AA2350D3C}"/>
              </a:ext>
            </a:extLst>
          </p:cNvPr>
          <p:cNvSpPr txBox="1"/>
          <p:nvPr/>
        </p:nvSpPr>
        <p:spPr>
          <a:xfrm>
            <a:off x="5335710" y="4890120"/>
            <a:ext cx="3475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254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=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GEOM_FUNCTION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 =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4254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MAPPINGS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53C80-03CD-2F62-4F0E-274D569A13E2}"/>
              </a:ext>
            </a:extLst>
          </p:cNvPr>
          <p:cNvSpPr txBox="1"/>
          <p:nvPr/>
        </p:nvSpPr>
        <p:spPr>
          <a:xfrm>
            <a:off x="5335710" y="4428455"/>
            <a:ext cx="1419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Template: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819A5-9997-6B59-BD4A-919F969B803F}"/>
              </a:ext>
            </a:extLst>
          </p:cNvPr>
          <p:cNvSpPr txBox="1"/>
          <p:nvPr/>
        </p:nvSpPr>
        <p:spPr>
          <a:xfrm>
            <a:off x="7777234" y="1300103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Hadley</a:t>
            </a:r>
          </a:p>
          <a:p>
            <a:pPr algn="ctr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Wickham</a:t>
            </a:r>
            <a:endParaRPr lang="en-US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65E60F-E1A5-59F9-0BA6-7A82F478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806" y="310712"/>
            <a:ext cx="1104980" cy="100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– one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1364"/>
            <a:ext cx="8229600" cy="830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(~ cut,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A4B9-9F22-5D49-09C9-3038DA47B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76242"/>
            <a:ext cx="7772400" cy="3362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91043-F526-5482-DE38-46A1F77BDC34}"/>
              </a:ext>
            </a:extLst>
          </p:cNvPr>
          <p:cNvSpPr txBox="1"/>
          <p:nvPr/>
        </p:nvSpPr>
        <p:spPr>
          <a:xfrm>
            <a:off x="387457" y="960252"/>
            <a:ext cx="80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529"/>
                </a:solidFill>
                <a:latin typeface="-apple-system"/>
              </a:rPr>
              <a:t>F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or categorical variables, a plot can be split into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facets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, subplots that each display a subset of the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2672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– two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4728"/>
            <a:ext cx="8229600" cy="830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clarity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cut)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20AC4-CD01-27CB-C663-610B5850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88288"/>
            <a:ext cx="7772400" cy="445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7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3617"/>
            <a:ext cx="8229600" cy="2755720"/>
          </a:xfrm>
        </p:spPr>
        <p:txBody>
          <a:bodyPr>
            <a:normAutofit/>
          </a:bodyPr>
          <a:lstStyle/>
          <a:p>
            <a:r>
              <a:rPr lang="en-US" dirty="0" err="1"/>
              <a:t>geom_point</a:t>
            </a:r>
            <a:r>
              <a:rPr lang="en-US" dirty="0"/>
              <a:t>() produces a scatterplot</a:t>
            </a:r>
          </a:p>
          <a:p>
            <a:r>
              <a:rPr lang="en-US" dirty="0" err="1"/>
              <a:t>geom_bar</a:t>
            </a:r>
            <a:r>
              <a:rPr lang="en-US" dirty="0"/>
              <a:t>() makes a bar chart</a:t>
            </a:r>
          </a:p>
          <a:p>
            <a:r>
              <a:rPr lang="en-US" dirty="0" err="1"/>
              <a:t>geom_line</a:t>
            </a:r>
            <a:r>
              <a:rPr lang="en-US" dirty="0"/>
              <a:t>() makes a line plot</a:t>
            </a:r>
          </a:p>
          <a:p>
            <a:r>
              <a:rPr lang="en-US" dirty="0" err="1"/>
              <a:t>geom_histogram</a:t>
            </a:r>
            <a:r>
              <a:rPr lang="en-US" dirty="0"/>
              <a:t>() produces a histogram</a:t>
            </a:r>
          </a:p>
          <a:p>
            <a:r>
              <a:rPr lang="en-US" dirty="0" err="1"/>
              <a:t>Geom_boxplot</a:t>
            </a:r>
            <a:r>
              <a:rPr lang="en-US" dirty="0"/>
              <a:t>() plot a boxplot</a:t>
            </a:r>
          </a:p>
          <a:p>
            <a:r>
              <a:rPr lang="en-US" dirty="0" err="1"/>
              <a:t>geom_polygon</a:t>
            </a:r>
            <a:r>
              <a:rPr lang="en-US" dirty="0"/>
              <a:t>() draws polygons, which are filled paths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B7D21-8DC2-2DCF-8A26-763F6EE55C1B}"/>
              </a:ext>
            </a:extLst>
          </p:cNvPr>
          <p:cNvSpPr txBox="1"/>
          <p:nvPr/>
        </p:nvSpPr>
        <p:spPr>
          <a:xfrm>
            <a:off x="929898" y="3789337"/>
            <a:ext cx="6212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(x=price))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BEA11-71ED-9B08-F8BF-AC5F05B2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70" y="4597243"/>
            <a:ext cx="3241800" cy="212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ggplot2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94" y="1125117"/>
            <a:ext cx="7996726" cy="5174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theme_bw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	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018" y="1047624"/>
            <a:ext cx="5821942" cy="4934722"/>
          </a:xfrm>
        </p:spPr>
        <p:txBody>
          <a:bodyPr>
            <a:normAutofit/>
          </a:bodyPr>
          <a:lstStyle/>
          <a:p>
            <a:r>
              <a:rPr lang="en-US" dirty="0"/>
              <a:t>R is a programming language and a cutting-edge tool for data analysis, especially for </a:t>
            </a:r>
            <a:r>
              <a:rPr lang="en-US" b="1" dirty="0"/>
              <a:t>statistical computing </a:t>
            </a:r>
            <a:r>
              <a:rPr lang="en-US" dirty="0"/>
              <a:t>and </a:t>
            </a:r>
            <a:r>
              <a:rPr lang="en-US" b="1" dirty="0"/>
              <a:t>graphics</a:t>
            </a:r>
            <a:r>
              <a:rPr lang="en-US" dirty="0"/>
              <a:t>.</a:t>
            </a:r>
          </a:p>
          <a:p>
            <a:r>
              <a:rPr lang="en-US" dirty="0"/>
              <a:t>R is powerful. Applications are easily created by writing new </a:t>
            </a:r>
            <a:r>
              <a:rPr lang="en-US" b="1" dirty="0"/>
              <a:t>functions</a:t>
            </a:r>
            <a:r>
              <a:rPr lang="en-US" dirty="0"/>
              <a:t>. Functions are usually distributed through </a:t>
            </a:r>
            <a:r>
              <a:rPr lang="en-US" b="1" dirty="0"/>
              <a:t>packages</a:t>
            </a:r>
            <a:r>
              <a:rPr lang="en-US" dirty="0"/>
              <a:t>.</a:t>
            </a:r>
          </a:p>
          <a:p>
            <a:r>
              <a:rPr lang="en-US" dirty="0"/>
              <a:t>It has great community supports.</a:t>
            </a:r>
          </a:p>
          <a:p>
            <a:r>
              <a:rPr lang="en-US" dirty="0"/>
              <a:t>R is free</a:t>
            </a:r>
          </a:p>
          <a:p>
            <a:r>
              <a:rPr lang="en-US" dirty="0"/>
              <a:t>R has an excellent Integrated Development Environment (IDE) -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367" y="6227523"/>
            <a:ext cx="1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www.r-project.org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79106-969F-5D47-8B9C-F53D20DADE21}"/>
              </a:ext>
            </a:extLst>
          </p:cNvPr>
          <p:cNvSpPr/>
          <p:nvPr/>
        </p:nvSpPr>
        <p:spPr>
          <a:xfrm>
            <a:off x="10423658" y="9554100"/>
            <a:ext cx="1603752" cy="56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stackoverflow.blog</a:t>
            </a:r>
            <a:r>
              <a:rPr lang="en-US" sz="1000" dirty="0"/>
              <a:t>/2017/10/10/impressive-growth-r/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DBEEF6-8B91-BC4E-8FB8-3611F82C68A6}"/>
              </a:ext>
            </a:extLst>
          </p:cNvPr>
          <p:cNvGrpSpPr/>
          <p:nvPr/>
        </p:nvGrpSpPr>
        <p:grpSpPr>
          <a:xfrm>
            <a:off x="6119960" y="406462"/>
            <a:ext cx="2940277" cy="2940277"/>
            <a:chOff x="6119960" y="406462"/>
            <a:chExt cx="2940277" cy="294027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101EFB7-EB22-5644-B9CE-8AB863E1D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960" y="406462"/>
              <a:ext cx="2940277" cy="294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1029D-13D2-7A40-87A0-D0B910597BC2}"/>
                </a:ext>
              </a:extLst>
            </p:cNvPr>
            <p:cNvSpPr txBox="1"/>
            <p:nvPr/>
          </p:nvSpPr>
          <p:spPr>
            <a:xfrm>
              <a:off x="8606527" y="123030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8A9BA4-B41B-924F-A739-C16A8CAFF8C3}"/>
              </a:ext>
            </a:extLst>
          </p:cNvPr>
          <p:cNvGrpSpPr/>
          <p:nvPr/>
        </p:nvGrpSpPr>
        <p:grpSpPr>
          <a:xfrm>
            <a:off x="6127608" y="3428571"/>
            <a:ext cx="2983618" cy="2983618"/>
            <a:chOff x="6127608" y="3428571"/>
            <a:chExt cx="2983618" cy="298361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E3FB552-6C06-474D-87D2-F4B8682F6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608" y="3428571"/>
              <a:ext cx="2983618" cy="2983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929088-3772-5942-8416-19ECDBF4E11B}"/>
                </a:ext>
              </a:extLst>
            </p:cNvPr>
            <p:cNvSpPr txBox="1"/>
            <p:nvPr/>
          </p:nvSpPr>
          <p:spPr>
            <a:xfrm>
              <a:off x="7329162" y="3671629"/>
              <a:ext cx="10958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Academic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403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nchar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646"/>
            <a:ext cx="7900577" cy="149818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nchar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 the sizes of the corresponding elements of a vector.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493" y="3499541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nchar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6 5 3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845"/>
            <a:ext cx="8229600" cy="1927215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grep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searches for matches to argument pattern within each element of a character vector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809015" y="3714054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("o",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1 2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4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– sub and </a:t>
            </a:r>
            <a:r>
              <a:rPr lang="en-US" dirty="0" err="1"/>
              <a:t>gsub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846"/>
            <a:ext cx="8106518" cy="23305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sub()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17375E"/>
                </a:solidFill>
              </a:rPr>
              <a:t>gsub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sub and </a:t>
            </a:r>
            <a:r>
              <a:rPr lang="en-US" dirty="0" err="1"/>
              <a:t>gsub</a:t>
            </a:r>
            <a:r>
              <a:rPr lang="en-US" dirty="0"/>
              <a:t> perform replacement of the </a:t>
            </a:r>
            <a:r>
              <a:rPr lang="en-US" i="1" dirty="0"/>
              <a:t>first</a:t>
            </a:r>
            <a:r>
              <a:rPr lang="en-US" dirty="0"/>
              <a:t> and </a:t>
            </a:r>
            <a:r>
              <a:rPr lang="en-US" i="1" dirty="0"/>
              <a:t>all</a:t>
            </a:r>
            <a:r>
              <a:rPr lang="en-US" dirty="0"/>
              <a:t> matches respectively.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972" y="3429000"/>
            <a:ext cx="76860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sub("o",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gsub</a:t>
            </a:r>
            <a:r>
              <a:rPr lang="en-US" sz="2000" dirty="0">
                <a:latin typeface="Courier"/>
                <a:cs typeface="Courier"/>
              </a:rPr>
              <a:t>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0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0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function/module in R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92196" y="944608"/>
            <a:ext cx="7766004" cy="5710191"/>
          </a:xfrm>
        </p:spPr>
        <p:txBody>
          <a:bodyPr>
            <a:noAutofit/>
          </a:bodyPr>
          <a:lstStyle/>
          <a:p>
            <a:r>
              <a:rPr lang="en-US" dirty="0"/>
              <a:t>If a procedure is repeated multiple times, it would be valuable to convert the procedure to a function/module.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 &lt;- function(arg_1, arg_2, ...) expression</a:t>
            </a:r>
          </a:p>
          <a:p>
            <a:pPr marL="0" indent="0">
              <a:buNone/>
            </a:pPr>
            <a:r>
              <a:rPr lang="en-US" i="1" dirty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 &lt;- function(arg_1, arg_2, ...) {</a:t>
            </a:r>
          </a:p>
          <a:p>
            <a:pPr marL="0" indent="0">
              <a:buNone/>
            </a:pPr>
            <a:r>
              <a:rPr lang="en-US" dirty="0"/>
              <a:t>	expressions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Use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(arg_1, arg2, ...)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2196" y="2660650"/>
            <a:ext cx="6362654" cy="4572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2196" y="3494730"/>
            <a:ext cx="6362654" cy="13843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9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7"/>
            <a:ext cx="6587702" cy="277668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7730" y="4465268"/>
            <a:ext cx="4382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>
                <a:latin typeface="Courier"/>
                <a:cs typeface="Courier"/>
              </a:rPr>
              <a:t>[1] 18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87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9346" y="2870200"/>
            <a:ext cx="3790904" cy="12192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5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037" y="937555"/>
            <a:ext cx="7941263" cy="288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 return the value of the nth element of the input vector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what_at_n</a:t>
            </a:r>
            <a:r>
              <a:rPr lang="en-US" sz="1400" dirty="0">
                <a:latin typeface="Courier"/>
                <a:cs typeface="Courier"/>
              </a:rPr>
              <a:t> &lt;- function(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, n)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# initiate the output value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NA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if (n &lt;= length(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[n]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print_info</a:t>
            </a:r>
            <a:r>
              <a:rPr lang="en-US" sz="1400" dirty="0">
                <a:latin typeface="Courier"/>
                <a:cs typeface="Courier"/>
              </a:rPr>
              <a:t> &lt;- paste("The value of element", n, "is",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 ")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print(</a:t>
            </a:r>
            <a:r>
              <a:rPr lang="en-US" sz="1400" dirty="0" err="1">
                <a:latin typeface="Courier"/>
                <a:cs typeface="Courier"/>
              </a:rPr>
              <a:t>print_info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0346" y="924980"/>
            <a:ext cx="8152818" cy="2983905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87746" y="4109581"/>
            <a:ext cx="49654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  <a:p>
            <a:r>
              <a:rPr lang="en-US" sz="2000" dirty="0"/>
              <a:t>[1] 19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val2 &lt;-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  <a:p>
            <a:r>
              <a:rPr lang="en-US" sz="2000" dirty="0"/>
              <a:t>&gt; val2</a:t>
            </a:r>
          </a:p>
          <a:p>
            <a:r>
              <a:rPr lang="en-US" sz="2000" dirty="0"/>
              <a:t>[1] 19</a:t>
            </a:r>
          </a:p>
        </p:txBody>
      </p:sp>
    </p:spTree>
    <p:extLst>
      <p:ext uri="{BB962C8B-B14F-4D97-AF65-F5344CB8AC3E}">
        <p14:creationId xmlns:p14="http://schemas.microsoft.com/office/powerpoint/2010/main" val="3146228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(build-in) functions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213458"/>
          </a:xfrm>
        </p:spPr>
        <p:txBody>
          <a:bodyPr>
            <a:normAutofit/>
          </a:bodyPr>
          <a:lstStyle/>
          <a:p>
            <a:r>
              <a:rPr lang="en-US" sz="2800" dirty="0"/>
              <a:t>R has many build-in functions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If you have choices to use a build-in function, do not use your own function (efficiency and code sharing)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8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"apply"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468" y="1192712"/>
            <a:ext cx="4572000" cy="4076124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apply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lapply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sapply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mapply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endParaRPr lang="en-US" b="1" dirty="0">
              <a:solidFill>
                <a:srgbClr val="17375E"/>
              </a:solidFill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dirty="0" err="1"/>
              <a:t>vapply</a:t>
            </a:r>
            <a:endParaRPr lang="en-US" dirty="0"/>
          </a:p>
          <a:p>
            <a:r>
              <a:rPr lang="en-US" dirty="0" err="1"/>
              <a:t>rapply</a:t>
            </a:r>
            <a:endParaRPr lang="en-US" dirty="0"/>
          </a:p>
          <a:p>
            <a:r>
              <a:rPr lang="en-US" dirty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000" y="5465339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to simplify coding and improve computation efficiency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009096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apply(X, MARGIN, FUN, ...)</a:t>
            </a:r>
          </a:p>
          <a:p>
            <a:pPr marL="0" indent="0">
              <a:buNone/>
            </a:pPr>
            <a:r>
              <a:rPr lang="en-US" dirty="0"/>
              <a:t>apply a function to margins of an array or matrix.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65399"/>
              </p:ext>
            </p:extLst>
          </p:nvPr>
        </p:nvGraphicFramePr>
        <p:xfrm>
          <a:off x="2901949" y="3124729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5289" y="270172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4066" y="2527982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, sum)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35883"/>
              </p:ext>
            </p:extLst>
          </p:nvPr>
        </p:nvGraphicFramePr>
        <p:xfrm>
          <a:off x="2893482" y="4910666"/>
          <a:ext cx="2476500" cy="281781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14.91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56311"/>
              </p:ext>
            </p:extLst>
          </p:nvPr>
        </p:nvGraphicFramePr>
        <p:xfrm>
          <a:off x="6038850" y="3157739"/>
          <a:ext cx="825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76601" y="3116262"/>
            <a:ext cx="2218267" cy="304271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0469" y="3116261"/>
            <a:ext cx="465666" cy="1580717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590" y="4890180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, sum)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4334" y="5671234"/>
            <a:ext cx="126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rowSums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colSums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statistical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60081"/>
                <a:ext cx="6841068" cy="3702781"/>
              </a:xfrm>
            </p:spPr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test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"/>
                    <a:cs typeface="Courier"/>
                  </a:rPr>
                  <a:t>d &lt;- c(12, 36, 24, 70)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urier"/>
                    <a:cs typeface="Courier"/>
                  </a:rPr>
                  <a:t>dm</a:t>
                </a:r>
                <a:r>
                  <a:rPr lang="en-US" dirty="0">
                    <a:latin typeface="Courier"/>
                    <a:cs typeface="Courier"/>
                  </a:rPr>
                  <a:t> &lt;- matrix(d, </a:t>
                </a:r>
                <a:r>
                  <a:rPr lang="en-US" dirty="0" err="1">
                    <a:latin typeface="Courier"/>
                    <a:cs typeface="Courier"/>
                  </a:rPr>
                  <a:t>nrow</a:t>
                </a:r>
                <a:r>
                  <a:rPr lang="en-US" dirty="0">
                    <a:latin typeface="Courier"/>
                    <a:cs typeface="Courier"/>
                  </a:rPr>
                  <a:t>=2, </a:t>
                </a:r>
                <a:r>
                  <a:rPr lang="en-US" dirty="0" err="1">
                    <a:latin typeface="Courier"/>
                    <a:cs typeface="Courier"/>
                  </a:rPr>
                  <a:t>byrow</a:t>
                </a:r>
                <a:r>
                  <a:rPr lang="en-US" dirty="0">
                    <a:latin typeface="Courier"/>
                    <a:cs typeface="Courier"/>
                  </a:rPr>
                  <a:t>=T)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FF0000"/>
                    </a:solidFill>
                    <a:latin typeface="Courier"/>
                    <a:cs typeface="Courier"/>
                  </a:rPr>
                  <a:t>chisq.test</a:t>
                </a:r>
                <a:r>
                  <a:rPr lang="en-US" dirty="0">
                    <a:latin typeface="Courier"/>
                    <a:cs typeface="Courier"/>
                  </a:rPr>
                  <a:t>(</a:t>
                </a:r>
                <a:r>
                  <a:rPr lang="en-US" dirty="0" err="1">
                    <a:latin typeface="Courier"/>
                    <a:cs typeface="Courier"/>
                  </a:rPr>
                  <a:t>dm</a:t>
                </a:r>
                <a:r>
                  <a:rPr lang="en-US" dirty="0">
                    <a:latin typeface="Courier"/>
                    <a:cs typeface="Courier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Courier"/>
                  <a:cs typeface="Courier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data: 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dm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X-squared = 0,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df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= 1, p-value =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60081"/>
                <a:ext cx="6841068" cy="3702781"/>
              </a:xfrm>
              <a:blipFill>
                <a:blip r:embed="rId2"/>
                <a:stretch>
                  <a:fillRect l="-1670" t="-2055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55338"/>
              </p:ext>
            </p:extLst>
          </p:nvPr>
        </p:nvGraphicFramePr>
        <p:xfrm>
          <a:off x="6331447" y="1809019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94718" y="2060081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9353" y="1324966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-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136289"/>
            <a:ext cx="81604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apply(diamonds[, c("carat", "price")], 2, mean)</a:t>
            </a:r>
          </a:p>
          <a:p>
            <a:r>
              <a:rPr lang="en-US" sz="1600" dirty="0">
                <a:latin typeface="Courier"/>
                <a:cs typeface="Courier"/>
              </a:rPr>
              <a:t>       carat        price </a:t>
            </a:r>
          </a:p>
          <a:p>
            <a:r>
              <a:rPr lang="en-US" sz="1600" dirty="0">
                <a:latin typeface="Courier"/>
                <a:cs typeface="Courier"/>
              </a:rPr>
              <a:t>   0.7979397 3932.7997219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3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your own function with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0" y="1211886"/>
            <a:ext cx="6934200" cy="3000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 &lt;- function(x)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</a:t>
            </a: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or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function(x) 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2280"/>
              </p:ext>
            </p:extLst>
          </p:nvPr>
        </p:nvGraphicFramePr>
        <p:xfrm>
          <a:off x="2400300" y="4673595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41521"/>
              </p:ext>
            </p:extLst>
          </p:nvPr>
        </p:nvGraphicFramePr>
        <p:xfrm>
          <a:off x="5386918" y="4673595"/>
          <a:ext cx="520700" cy="153924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604935" y="4402133"/>
            <a:ext cx="177800" cy="203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105"/>
            <a:ext cx="8229600" cy="13523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Applying </a:t>
            </a:r>
            <a:r>
              <a:rPr lang="en-US" i="1" u="sng" dirty="0"/>
              <a:t>a function </a:t>
            </a:r>
            <a:r>
              <a:rPr lang="en-US" dirty="0"/>
              <a:t>to each element of </a:t>
            </a:r>
            <a:r>
              <a:rPr lang="en-US" i="1" u="sng" dirty="0"/>
              <a:t>a vector</a:t>
            </a:r>
            <a:r>
              <a:rPr lang="en-US" dirty="0"/>
              <a:t> given by the category of each element, provided by </a:t>
            </a:r>
            <a:r>
              <a:rPr lang="en-US" i="1" u="sng" dirty="0"/>
              <a:t>the other vector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77449"/>
            <a:ext cx="8160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&gt; head(diamonds)</a:t>
            </a:r>
          </a:p>
          <a:p>
            <a:r>
              <a:rPr lang="en-US" sz="1400" dirty="0">
                <a:latin typeface="Courier New"/>
                <a:cs typeface="Courier New"/>
              </a:rPr>
              <a:t>  carat       cut color clarity depth table price    x    y    z</a:t>
            </a:r>
          </a:p>
          <a:p>
            <a:r>
              <a:rPr lang="en-US" sz="14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4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4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4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4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400" dirty="0">
                <a:latin typeface="Courier New"/>
                <a:cs typeface="Courier New"/>
              </a:rPr>
              <a:t>6  0.24 Very Good     J    VVS2  62.8    57   336 3.94 3.96 2.48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 </a:t>
            </a:r>
            <a:r>
              <a:rPr lang="en-US" sz="1400" dirty="0" err="1">
                <a:latin typeface="Courier New"/>
                <a:cs typeface="Courier New"/>
              </a:rPr>
              <a:t>tapply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diamonds$price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diamonds$cut</a:t>
            </a:r>
            <a:r>
              <a:rPr lang="en-US" sz="1400" dirty="0">
                <a:latin typeface="Courier New"/>
                <a:cs typeface="Courier New"/>
              </a:rPr>
              <a:t>, mean)</a:t>
            </a:r>
          </a:p>
          <a:p>
            <a:r>
              <a:rPr lang="en-US" sz="1400" dirty="0">
                <a:latin typeface="Courier New"/>
                <a:cs typeface="Courier New"/>
              </a:rPr>
              <a:t>     Fair      Good Very Good   Premium     Ideal </a:t>
            </a:r>
          </a:p>
          <a:p>
            <a:r>
              <a:rPr lang="en-US" sz="1400" dirty="0">
                <a:latin typeface="Courier New"/>
                <a:cs typeface="Courier New"/>
              </a:rPr>
              <a:t> 4358.758  3928.864  3981.760  4584.258  3457.542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0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table()</a:t>
            </a:r>
          </a:p>
          <a:p>
            <a:pPr marL="0" indent="0">
              <a:buNone/>
            </a:pP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749" y="2368231"/>
            <a:ext cx="81604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table(</a:t>
            </a:r>
            <a:r>
              <a:rPr lang="en-US" sz="1600" dirty="0" err="1">
                <a:latin typeface="Courier"/>
                <a:cs typeface="Courier"/>
              </a:rPr>
              <a:t>diamonds$cut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Fair      Good Very Good   Premium     Ideal </a:t>
            </a:r>
          </a:p>
          <a:p>
            <a:r>
              <a:rPr lang="en-US" sz="1600" dirty="0">
                <a:latin typeface="Courier"/>
                <a:cs typeface="Courier"/>
              </a:rPr>
              <a:t>     1610      4906     12082     13791     21551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6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1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5"/>
            <a:ext cx="6119282" cy="42285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t.test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Performs one and two sample t-tests on vectors of data.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Student's sleep data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plot(extra ~ group, data = sleep)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t-test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with(sleep, </a:t>
            </a: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(extra[group == 1], extra[group == 2]))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Formula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 ~ group, data = sleep)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4" name="Picture 3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83" y="624292"/>
            <a:ext cx="1128627" cy="372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6518" y="143933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2" y="4351867"/>
            <a:ext cx="2192866" cy="21928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2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5737" y="1247587"/>
            <a:ext cx="6362463" cy="202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Fitting a linear model</a:t>
            </a:r>
          </a:p>
          <a:p>
            <a:pPr marL="0" indent="0">
              <a:buNone/>
            </a:pPr>
            <a:r>
              <a:rPr lang="en-US" dirty="0"/>
              <a:t>lm(formula, data = </a:t>
            </a:r>
            <a:r>
              <a:rPr lang="en-US" dirty="0" err="1"/>
              <a:t>data.frame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pc &lt;- lm(price ~ carat, data=diamonds)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summary(pc)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091" y="3413542"/>
            <a:ext cx="59102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Residuals:</a:t>
            </a:r>
          </a:p>
          <a:p>
            <a:r>
              <a:rPr lang="en-US" sz="1200" dirty="0">
                <a:latin typeface="Courier"/>
                <a:cs typeface="Courier"/>
              </a:rPr>
              <a:t>     Min       1Q   Median       3Q      Max </a:t>
            </a:r>
          </a:p>
          <a:p>
            <a:r>
              <a:rPr lang="en-US" sz="1200" dirty="0">
                <a:latin typeface="Courier"/>
                <a:cs typeface="Courier"/>
              </a:rPr>
              <a:t>-18585.3   -804.8    -18.9    537.4  12731.7 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Coefficients:</a:t>
            </a:r>
          </a:p>
          <a:p>
            <a:r>
              <a:rPr lang="en-US" sz="1200" dirty="0">
                <a:latin typeface="Courier"/>
                <a:cs typeface="Courier"/>
              </a:rPr>
              <a:t>            Estimate Std. Error t value </a:t>
            </a:r>
            <a:r>
              <a:rPr lang="en-US" sz="1200" dirty="0" err="1">
                <a:latin typeface="Courier"/>
                <a:cs typeface="Courier"/>
              </a:rPr>
              <a:t>Pr</a:t>
            </a:r>
            <a:r>
              <a:rPr lang="en-US" sz="1200" dirty="0">
                <a:latin typeface="Courier"/>
                <a:cs typeface="Courier"/>
              </a:rPr>
              <a:t>(&gt;|t|)    </a:t>
            </a:r>
          </a:p>
          <a:p>
            <a:r>
              <a:rPr lang="en-US" sz="1200" dirty="0">
                <a:latin typeface="Courier"/>
                <a:cs typeface="Courier"/>
              </a:rPr>
              <a:t>(Intercept) -2256.36      13.06  -172.8   &lt;2e-16 ***</a:t>
            </a:r>
          </a:p>
          <a:p>
            <a:r>
              <a:rPr lang="en-US" sz="1200" dirty="0">
                <a:latin typeface="Courier"/>
                <a:cs typeface="Courier"/>
              </a:rPr>
              <a:t>carat        7756.43      14.07   551.4   &lt;2e-16 ***</a:t>
            </a:r>
          </a:p>
          <a:p>
            <a:r>
              <a:rPr lang="en-US" sz="1200" dirty="0">
                <a:latin typeface="Courier"/>
                <a:cs typeface="Courier"/>
              </a:rPr>
              <a:t>---</a:t>
            </a:r>
          </a:p>
          <a:p>
            <a:r>
              <a:rPr lang="en-US" sz="1200" dirty="0" err="1">
                <a:latin typeface="Courier"/>
                <a:cs typeface="Courier"/>
              </a:rPr>
              <a:t>Signif</a:t>
            </a:r>
            <a:r>
              <a:rPr lang="en-US" sz="1200" dirty="0">
                <a:latin typeface="Courier"/>
                <a:cs typeface="Courier"/>
              </a:rPr>
              <a:t>. codes:  0 ‘***’ 0.001 ‘**’ 0.01 ‘*’ 0.05 ‘.’ 0.1 ‘ ’ 1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Residual standard error: 1549 on 53938 degrees of freedom</a:t>
            </a:r>
          </a:p>
          <a:p>
            <a:r>
              <a:rPr lang="en-US" sz="1200" dirty="0">
                <a:latin typeface="Courier"/>
                <a:cs typeface="Courier"/>
              </a:rPr>
              <a:t>Multiple R-squared:  0.8493,	Adjusted R-squared:  0.8493 </a:t>
            </a:r>
          </a:p>
          <a:p>
            <a:r>
              <a:rPr lang="en-US" sz="1200" dirty="0">
                <a:latin typeface="Courier"/>
                <a:cs typeface="Courier"/>
              </a:rPr>
              <a:t>F-statistic: 3.041e+05 on 1 and 53938 DF,  p-value: &lt; 2.2e-16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7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803" y="1242107"/>
            <a:ext cx="6684197" cy="226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ANOVA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(model)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 &lt;- lm(price ~ carat + cut, data=diamonds)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anova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3364" y="3514681"/>
            <a:ext cx="63565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Courier"/>
                <a:cs typeface="Courier"/>
              </a:defRPr>
            </a:lvl1pPr>
          </a:lstStyle>
          <a:p>
            <a:r>
              <a:rPr lang="en-US" sz="1200" dirty="0"/>
              <a:t>Analysis of Variance Table</a:t>
            </a:r>
          </a:p>
          <a:p>
            <a:endParaRPr lang="en-US" sz="1200" dirty="0"/>
          </a:p>
          <a:p>
            <a:r>
              <a:rPr lang="en-US" sz="1200" dirty="0"/>
              <a:t>Response: price</a:t>
            </a:r>
          </a:p>
          <a:p>
            <a:r>
              <a:rPr lang="en-US" sz="1200" dirty="0"/>
              <a:t>             </a:t>
            </a:r>
            <a:r>
              <a:rPr lang="en-US" sz="1200" dirty="0" err="1"/>
              <a:t>Df</a:t>
            </a:r>
            <a:r>
              <a:rPr lang="en-US" sz="1200" dirty="0"/>
              <a:t>     Sum </a:t>
            </a:r>
            <a:r>
              <a:rPr lang="en-US" sz="1200" dirty="0" err="1"/>
              <a:t>Sq</a:t>
            </a:r>
            <a:r>
              <a:rPr lang="en-US" sz="1200" dirty="0"/>
              <a:t>    Mean </a:t>
            </a:r>
            <a:r>
              <a:rPr lang="en-US" sz="1200" dirty="0" err="1"/>
              <a:t>Sq</a:t>
            </a:r>
            <a:r>
              <a:rPr lang="en-US" sz="1200" dirty="0"/>
              <a:t>   F value    </a:t>
            </a:r>
            <a:r>
              <a:rPr lang="en-US" sz="1200" dirty="0" err="1"/>
              <a:t>Pr</a:t>
            </a:r>
            <a:r>
              <a:rPr lang="en-US" sz="1200" dirty="0"/>
              <a:t>(&gt;F)    </a:t>
            </a:r>
          </a:p>
          <a:p>
            <a:r>
              <a:rPr lang="en-US" sz="1200" dirty="0"/>
              <a:t>carat         1 7.2913e+11 7.2913e+11 319162.11 &lt; 2.2e-16 ***</a:t>
            </a:r>
          </a:p>
          <a:p>
            <a:r>
              <a:rPr lang="en-US" sz="1200" dirty="0"/>
              <a:t>cut           4 6.1332e+09 1.5333e+09    671.17 &lt; 2.2e-16 ***</a:t>
            </a:r>
          </a:p>
          <a:p>
            <a:r>
              <a:rPr lang="en-US" sz="1200" dirty="0"/>
              <a:t>Residuals 53934 1.2321e+11 2.2845e+06                    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8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7311" y="1517986"/>
            <a:ext cx="6235700" cy="43494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b="1" dirty="0" err="1">
                <a:solidFill>
                  <a:srgbClr val="17375E"/>
                </a:solidFill>
              </a:rPr>
              <a:t>chisq.test</a:t>
            </a:r>
            <a:endParaRPr lang="en-US" sz="2800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 &lt;- c(12, 36, 24, 70)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 &lt;- matrix(d,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chisq.test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data: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X-squared = 0,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1, p-value = 1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98025"/>
              </p:ext>
            </p:extLst>
          </p:nvPr>
        </p:nvGraphicFramePr>
        <p:xfrm>
          <a:off x="6677310" y="1656619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40581" y="1907681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15216" y="1172566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2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969076"/>
            <a:ext cx="8229600" cy="250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"apply" function family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www.datacamp.com</a:t>
            </a:r>
            <a:r>
              <a:rPr lang="en-US" sz="1600" dirty="0"/>
              <a:t>/community/tutorials/</a:t>
            </a:r>
            <a:r>
              <a:rPr lang="en-US" sz="1600" dirty="0" err="1"/>
              <a:t>r-tutorial-apply-family#gs.YUI</a:t>
            </a:r>
            <a:r>
              <a:rPr lang="en-US" sz="1600" dirty="0"/>
              <a:t>=Luc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2800" dirty="0"/>
              <a:t>Statistical modeling with R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www.datacamp.com</a:t>
            </a:r>
            <a:r>
              <a:rPr lang="en-US" sz="1600" dirty="0"/>
              <a:t>/courses/statistical-modeling-in-r-part-1</a:t>
            </a:r>
          </a:p>
          <a:p>
            <a:r>
              <a:rPr lang="en-US" sz="1600" dirty="0"/>
              <a:t>http://</a:t>
            </a:r>
            <a:r>
              <a:rPr lang="en-US" sz="1600" dirty="0" err="1"/>
              <a:t>www.analyticsforfun.com</a:t>
            </a:r>
            <a:r>
              <a:rPr lang="en-US" sz="1600" dirty="0"/>
              <a:t>/2014/06/performing-</a:t>
            </a:r>
            <a:r>
              <a:rPr lang="en-US" sz="1600" dirty="0" err="1"/>
              <a:t>anova</a:t>
            </a:r>
            <a:r>
              <a:rPr lang="en-US" sz="1600" dirty="0"/>
              <a:t>-test-in-r-results-</a:t>
            </a:r>
            <a:r>
              <a:rPr lang="en-US" sz="1600" dirty="0" err="1"/>
              <a:t>and.html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532" y="274638"/>
            <a:ext cx="4250267" cy="772987"/>
          </a:xfrm>
        </p:spPr>
        <p:txBody>
          <a:bodyPr/>
          <a:lstStyle/>
          <a:p>
            <a:r>
              <a:rPr lang="en-US" dirty="0"/>
              <a:t>Example – Christmas tree</a:t>
            </a:r>
          </a:p>
        </p:txBody>
      </p:sp>
      <p:pic>
        <p:nvPicPr>
          <p:cNvPr id="4" name="Picture 3" descr="Screenshot 2017-01-26 09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4" y="45449"/>
            <a:ext cx="3403599" cy="6676026"/>
          </a:xfrm>
          <a:prstGeom prst="rect">
            <a:avLst/>
          </a:prstGeom>
        </p:spPr>
      </p:pic>
      <p:pic>
        <p:nvPicPr>
          <p:cNvPr id="5" name="Picture 4" descr="Screenshot 2017-01-26 09.02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4" y="2175934"/>
            <a:ext cx="3214141" cy="3149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ls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ls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r>
              <a:rPr lang="en-US" sz="3200" dirty="0"/>
              <a:t>: ambiguous search</a:t>
            </a:r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  <a:p>
            <a:r>
              <a:rPr lang="en-US" sz="3200" dirty="0" err="1"/>
              <a:t>stackoverflow</a:t>
            </a:r>
            <a:endParaRPr lang="en-US" sz="3200" dirty="0"/>
          </a:p>
          <a:p>
            <a:r>
              <a:rPr lang="en-US" sz="3200" dirty="0"/>
              <a:t>Google is the best helper!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0547" y="5715308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 learning: </a:t>
            </a:r>
            <a:r>
              <a:rPr lang="en-US" sz="2400" dirty="0">
                <a:hlinkClick r:id="rId4"/>
              </a:rPr>
              <a:t>http://swirlstats.com/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83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 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b="1" dirty="0"/>
              <a:t>https://</a:t>
            </a:r>
            <a:r>
              <a:rPr lang="en-US" b="1" dirty="0" err="1"/>
              <a:t>ondemand.beocat.ksu.edu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2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Adventures with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94" y="1318489"/>
            <a:ext cx="7120448" cy="473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35283"/>
            <a:ext cx="5081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www.nature.com</a:t>
            </a:r>
            <a:r>
              <a:rPr lang="en-US" sz="1200" dirty="0"/>
              <a:t>/news/programming-tools-adventures-with-r-1.16609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46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sapply</a:t>
            </a:r>
            <a:r>
              <a:rPr lang="en-US" dirty="0"/>
              <a:t> and </a:t>
            </a:r>
            <a:r>
              <a:rPr lang="en-US" dirty="0" err="1"/>
              <a:t>lapply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103234"/>
            <a:ext cx="8851900" cy="5576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sapply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 and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lapply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work in a similar way, calling the specified function for each item of a list or vector.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sapply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1 4 9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lapply</a:t>
            </a:r>
            <a:r>
              <a:rPr lang="en-US" dirty="0">
                <a:solidFill>
                  <a:srgbClr val="FF0000"/>
                </a:solidFill>
              </a:rPr>
              <a:t> returns a list rather than a vector: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lapply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1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4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[[3]]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99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685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mapply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vectorize</a:t>
            </a:r>
            <a:r>
              <a:rPr lang="en-US" dirty="0"/>
              <a:t> arguments to a function that is not usually accepting vectors as arguments.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(1:3,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2 3 1 2 3 1 2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     [,1] [,2] [,3]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[2,]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[3,]    1    2   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3:1)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1 1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2 2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[[3]]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3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4600" y="2925233"/>
            <a:ext cx="490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apply each element from the 3</a:t>
            </a:r>
            <a:r>
              <a:rPr lang="en-US" sz="2400" baseline="30000" dirty="0"/>
              <a:t>rd</a:t>
            </a:r>
            <a:r>
              <a:rPr lang="en-US" sz="2400" dirty="0"/>
              <a:t> argument to each element in the 2</a:t>
            </a:r>
            <a:r>
              <a:rPr lang="en-US" sz="2400" baseline="30000" dirty="0"/>
              <a:t>nd</a:t>
            </a:r>
            <a:r>
              <a:rPr lang="en-US" sz="2400" dirty="0"/>
              <a:t> argument using the function specified in the 1</a:t>
            </a:r>
            <a:r>
              <a:rPr lang="en-US" sz="2400" baseline="30000" dirty="0"/>
              <a:t>st</a:t>
            </a:r>
            <a:r>
              <a:rPr lang="en-US" sz="2400" dirty="0"/>
              <a:t> argument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combine them by column or organize them in a data frame or list format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8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57" y="3706900"/>
            <a:ext cx="7981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&gt; aggregate(</a:t>
            </a:r>
            <a:r>
              <a:rPr lang="en-US" sz="1600" dirty="0" err="1">
                <a:latin typeface="Courier New"/>
                <a:cs typeface="Courier New"/>
              </a:rPr>
              <a:t>diamonds$price</a:t>
            </a:r>
            <a:r>
              <a:rPr lang="en-US" sz="1600" dirty="0">
                <a:latin typeface="Courier New"/>
                <a:cs typeface="Courier New"/>
              </a:rPr>
              <a:t>, by=list(</a:t>
            </a:r>
            <a:r>
              <a:rPr lang="en-US" sz="1600" dirty="0" err="1">
                <a:latin typeface="Courier New"/>
                <a:cs typeface="Courier New"/>
              </a:rPr>
              <a:t>diamonds$cut</a:t>
            </a:r>
            <a:r>
              <a:rPr lang="en-US" sz="1600" dirty="0">
                <a:latin typeface="Courier New"/>
                <a:cs typeface="Courier New"/>
              </a:rPr>
              <a:t>),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Group.1        x</a:t>
            </a:r>
          </a:p>
          <a:p>
            <a:r>
              <a:rPr lang="en-US" sz="1600" dirty="0">
                <a:latin typeface="Courier New"/>
                <a:cs typeface="Courier New"/>
              </a:rPr>
              <a:t>1      Fair 4358.758</a:t>
            </a:r>
          </a:p>
          <a:p>
            <a:r>
              <a:rPr lang="en-US" sz="1600" dirty="0">
                <a:latin typeface="Courier New"/>
                <a:cs typeface="Courier New"/>
              </a:rPr>
              <a:t>2      Good 3928.864</a:t>
            </a:r>
          </a:p>
          <a:p>
            <a:r>
              <a:rPr lang="en-US" sz="1600" dirty="0">
                <a:latin typeface="Courier New"/>
                <a:cs typeface="Courier New"/>
              </a:rPr>
              <a:t>3 Very Good 3981.760</a:t>
            </a:r>
          </a:p>
          <a:p>
            <a:r>
              <a:rPr lang="en-US" sz="1600" dirty="0">
                <a:latin typeface="Courier New"/>
                <a:cs typeface="Courier New"/>
              </a:rPr>
              <a:t>4   Premium 4584.258</a:t>
            </a:r>
          </a:p>
          <a:p>
            <a:r>
              <a:rPr lang="en-US" sz="1600" dirty="0">
                <a:latin typeface="Courier New"/>
                <a:cs typeface="Courier New"/>
              </a:rPr>
              <a:t>5     Ideal 3457.542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dirty="0" err="1">
                <a:latin typeface="Courier New"/>
                <a:cs typeface="Courier New"/>
              </a:rPr>
              <a:t>tapply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diamonds$price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diamonds$cut</a:t>
            </a:r>
            <a:r>
              <a:rPr lang="en-US" sz="1600" dirty="0">
                <a:latin typeface="Courier New"/>
                <a:cs typeface="Courier New"/>
              </a:rPr>
              <a:t>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Fair      Good Very Good   Premium     Ideal </a:t>
            </a:r>
          </a:p>
          <a:p>
            <a:r>
              <a:rPr lang="en-US" sz="1600" dirty="0">
                <a:latin typeface="Courier New"/>
                <a:cs typeface="Courier New"/>
              </a:rPr>
              <a:t> 4358.758  3928.864  3981.760  4584.258  3457.542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187351"/>
            <a:ext cx="8246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carat       cut color clarity depth table price    x    y    z</a:t>
            </a:r>
          </a:p>
          <a:p>
            <a:r>
              <a:rPr lang="en-US" sz="12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2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2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2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2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200" dirty="0">
                <a:latin typeface="Courier New"/>
                <a:cs typeface="Courier New"/>
              </a:rPr>
              <a:t>6  0.24 Very Good     J    VVS2  62.8    57   336 3.94 3.96 2.48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022225"/>
            <a:ext cx="83227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aggregate(X, by, FUN, ...)</a:t>
            </a:r>
          </a:p>
          <a:p>
            <a:r>
              <a:rPr lang="en-US" sz="2000" dirty="0">
                <a:solidFill>
                  <a:srgbClr val="17375E"/>
                </a:solidFill>
              </a:rPr>
              <a:t>Splits the data into subsets, computes summary statistics for each, and returns the result in a convenient form.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commands, case sensitivity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57876"/>
            <a:ext cx="8229600" cy="4952424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>
                <a:solidFill>
                  <a:srgbClr val="17375E"/>
                </a:solidFill>
              </a:rPr>
              <a:t>Expression: </a:t>
            </a:r>
            <a:r>
              <a:rPr lang="en-US" sz="2900" dirty="0"/>
              <a:t>Print the value and not save the value in the environment</a:t>
            </a:r>
          </a:p>
          <a:p>
            <a:pPr marL="0" indent="0">
              <a:buNone/>
            </a:pPr>
            <a:r>
              <a:rPr lang="en-US" sz="2900" dirty="0"/>
              <a:t>2 + 4</a:t>
            </a:r>
          </a:p>
          <a:p>
            <a:pPr marL="0" indent="0">
              <a:buNone/>
            </a:pPr>
            <a:r>
              <a:rPr lang="en-US" sz="2900" dirty="0"/>
              <a:t>68 * 0.15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400" b="1" dirty="0">
                <a:solidFill>
                  <a:srgbClr val="17375E"/>
                </a:solidFill>
              </a:rPr>
              <a:t>Assignment: </a:t>
            </a:r>
            <a:r>
              <a:rPr lang="en-US" sz="2900" dirty="0"/>
              <a:t>Assign values to a </a:t>
            </a:r>
            <a:r>
              <a:rPr lang="en-US" sz="2900" b="1" dirty="0">
                <a:solidFill>
                  <a:srgbClr val="FF0000"/>
                </a:solidFill>
              </a:rPr>
              <a:t>variable</a:t>
            </a:r>
          </a:p>
          <a:p>
            <a:pPr marL="0" indent="0">
              <a:buNone/>
            </a:pPr>
            <a:r>
              <a:rPr lang="en-US" sz="2900" dirty="0"/>
              <a:t>y &lt;- 2</a:t>
            </a:r>
          </a:p>
          <a:p>
            <a:pPr marL="0" indent="0">
              <a:buNone/>
            </a:pPr>
            <a:r>
              <a:rPr lang="en-US" sz="2900" dirty="0"/>
              <a:t>y = 2</a:t>
            </a:r>
          </a:p>
          <a:p>
            <a:pPr marL="0" indent="0">
              <a:buNone/>
            </a:pPr>
            <a:r>
              <a:rPr lang="en-US" sz="2900" dirty="0"/>
              <a:t>assign("y", 2)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Y</a:t>
            </a:r>
            <a:r>
              <a:rPr lang="en-US" sz="2900" dirty="0"/>
              <a:t> &lt;- 2 + 4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Comments (#)</a:t>
            </a:r>
          </a:p>
          <a:p>
            <a:pPr marL="0" indent="0">
              <a:buNone/>
            </a:pPr>
            <a:r>
              <a:rPr lang="en-US" sz="2900" dirty="0"/>
              <a:t>Notes/explanation to the scripts, starting with a </a:t>
            </a:r>
            <a:r>
              <a:rPr lang="en-US" sz="2900" dirty="0" err="1"/>
              <a:t>hashtag</a:t>
            </a:r>
            <a:r>
              <a:rPr lang="en-US" sz="2900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y &lt;- 2 + 4  # an example of the assignment</a:t>
            </a:r>
          </a:p>
          <a:p>
            <a:pPr marL="0" indent="0">
              <a:buNone/>
            </a:pPr>
            <a:r>
              <a:rPr lang="en-US" sz="2900" dirty="0"/>
              <a:t>y &lt;- 2 + 4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34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917" y="804029"/>
            <a:ext cx="8229600" cy="5810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vector</a:t>
            </a:r>
            <a:r>
              <a:rPr lang="en-US" sz="2000" dirty="0"/>
              <a:t> is a single entity consisting of an ordered collection of numbers, characters, logical quantities, etc.</a:t>
            </a:r>
          </a:p>
          <a:p>
            <a:r>
              <a:rPr lang="en-US" sz="2000" b="1" dirty="0">
                <a:solidFill>
                  <a:srgbClr val="17375E"/>
                </a:solidFill>
              </a:rPr>
              <a:t>Numeric vector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7375E"/>
                </a:solidFill>
              </a:rPr>
              <a:t>x &lt;- c(10.4, 5.6, 3.1, 6.4, 21.7)</a:t>
            </a:r>
          </a:p>
          <a:p>
            <a:pPr marL="0" indent="0">
              <a:buNone/>
            </a:pPr>
            <a:r>
              <a:rPr lang="fr-FR" sz="2000" dirty="0" err="1"/>
              <a:t>sum</a:t>
            </a:r>
            <a:r>
              <a:rPr lang="fr-FR" sz="2000" dirty="0"/>
              <a:t>(x)</a:t>
            </a:r>
          </a:p>
          <a:p>
            <a:pPr marL="0" indent="0">
              <a:buNone/>
            </a:pPr>
            <a:r>
              <a:rPr lang="fr-FR" sz="2000" dirty="0"/>
              <a:t>y &lt;- 2</a:t>
            </a:r>
          </a:p>
          <a:p>
            <a:pPr marL="0" indent="0">
              <a:buNone/>
            </a:pPr>
            <a:r>
              <a:rPr lang="fr-FR" sz="2000" dirty="0"/>
              <a:t>2*x + 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17375E"/>
                </a:solidFill>
              </a:rPr>
              <a:t>Logical vector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lv &lt;- c(TRUE, FALSE, TRUE, TRUE)</a:t>
            </a:r>
          </a:p>
          <a:p>
            <a:pPr marL="0" indent="0">
              <a:buNone/>
            </a:pPr>
            <a:r>
              <a:rPr lang="en-US" sz="2000" dirty="0"/>
              <a:t>lv == FALSE</a:t>
            </a:r>
          </a:p>
          <a:p>
            <a:pPr marL="0" indent="0">
              <a:buNone/>
            </a:pPr>
            <a:r>
              <a:rPr lang="en-US" sz="2000" dirty="0"/>
              <a:t>sum(lv)</a:t>
            </a:r>
          </a:p>
          <a:p>
            <a:pPr marL="0" indent="0">
              <a:buNone/>
            </a:pPr>
            <a:r>
              <a:rPr lang="en-US" sz="2000" dirty="0"/>
              <a:t># The logical operators are &lt;, &lt;=, &gt;, &gt;=, ==, and !=.</a:t>
            </a:r>
          </a:p>
          <a:p>
            <a:pPr marL="0" indent="0">
              <a:buNone/>
            </a:pPr>
            <a:r>
              <a:rPr lang="en-US" sz="2000" dirty="0"/>
              <a:t># == for exact equality and != for inequality.</a:t>
            </a:r>
          </a:p>
          <a:p>
            <a:pPr marL="0" indent="0">
              <a:buNone/>
            </a:pPr>
            <a:r>
              <a:rPr lang="fr-FR" sz="2000" dirty="0"/>
              <a:t>x &lt;- c(10.4, 5.6, 3.1, 6.4, 21.7)</a:t>
            </a:r>
          </a:p>
          <a:p>
            <a:pPr marL="0" indent="0">
              <a:buNone/>
            </a:pPr>
            <a:r>
              <a:rPr lang="en-US" sz="2000" dirty="0"/>
              <a:t>lv2 &lt;- x &gt; 10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226942" y="1594191"/>
            <a:ext cx="3917058" cy="1297407"/>
            <a:chOff x="5226942" y="1594191"/>
            <a:chExt cx="3917058" cy="1297407"/>
          </a:xfrm>
        </p:grpSpPr>
        <p:sp>
          <p:nvSpPr>
            <p:cNvPr id="4" name="Rectangle 3"/>
            <p:cNvSpPr/>
            <p:nvPr/>
          </p:nvSpPr>
          <p:spPr>
            <a:xfrm>
              <a:off x="5226942" y="1594191"/>
              <a:ext cx="39170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800" b="1" dirty="0">
                  <a:solidFill>
                    <a:srgbClr val="17375E"/>
                  </a:solidFill>
                </a:rPr>
                <a:t>c(10.4, 5.6, 3.1, 6.4, 21.7)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5960533" y="2117412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78469" y="2429933"/>
              <a:ext cx="564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595533" y="2117411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313469" y="2429932"/>
              <a:ext cx="966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2nd ...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09007" y="3447647"/>
            <a:ext cx="8220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x[2]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34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217" y="1468358"/>
            <a:ext cx="6381483" cy="40854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Character vectors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Missing values: NA, not available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17375E"/>
                </a:solidFill>
              </a:rPr>
              <a:t>mvv</a:t>
            </a:r>
            <a:r>
              <a:rPr lang="en-US" b="1" dirty="0">
                <a:solidFill>
                  <a:srgbClr val="17375E"/>
                </a:solidFill>
              </a:rPr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Select a subset of a vector</a:t>
            </a:r>
          </a:p>
          <a:p>
            <a:pPr marL="0" indent="0">
              <a:buNone/>
            </a:pPr>
            <a:r>
              <a:rPr lang="fr-FR" dirty="0"/>
              <a:t>x &lt;- c(4, 5, 7, 3, 9)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14387</TotalTime>
  <Words>4271</Words>
  <Application>Microsoft Macintosh PowerPoint</Application>
  <PresentationFormat>On-screen Show (4:3)</PresentationFormat>
  <Paragraphs>773</Paragraphs>
  <Slides>55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-apple-system</vt:lpstr>
      <vt:lpstr>Söhne</vt:lpstr>
      <vt:lpstr>Arial</vt:lpstr>
      <vt:lpstr>Calibri</vt:lpstr>
      <vt:lpstr>Cambria Math</vt:lpstr>
      <vt:lpstr>Courier</vt:lpstr>
      <vt:lpstr>Courier New</vt:lpstr>
      <vt:lpstr>Office Theme</vt:lpstr>
      <vt:lpstr>R  Bioinformatics Applications (PLPTH813)</vt:lpstr>
      <vt:lpstr>Outline</vt:lpstr>
      <vt:lpstr>R</vt:lpstr>
      <vt:lpstr>Example – statistical test</vt:lpstr>
      <vt:lpstr>Example – Christmas tree</vt:lpstr>
      <vt:lpstr>R commands, case sensitivity</vt:lpstr>
      <vt:lpstr>Data structure – vector (I)</vt:lpstr>
      <vt:lpstr>Data structure – vector (II)</vt:lpstr>
      <vt:lpstr>Select a subset and modify a vector</vt:lpstr>
      <vt:lpstr>mode and length of a vector</vt:lpstr>
      <vt:lpstr>factor</vt:lpstr>
      <vt:lpstr>matrix</vt:lpstr>
      <vt:lpstr>data.frame</vt:lpstr>
      <vt:lpstr>list</vt:lpstr>
      <vt:lpstr>Problem</vt:lpstr>
      <vt:lpstr>Data import</vt:lpstr>
      <vt:lpstr>Data export</vt:lpstr>
      <vt:lpstr>Outline</vt:lpstr>
      <vt:lpstr>Basic graphics</vt:lpstr>
      <vt:lpstr>Scatter plot</vt:lpstr>
      <vt:lpstr>Barplot</vt:lpstr>
      <vt:lpstr>Boxplot</vt:lpstr>
      <vt:lpstr>Histogram</vt:lpstr>
      <vt:lpstr>ggplot2 - an easy plotting package </vt:lpstr>
      <vt:lpstr>facets – one factor</vt:lpstr>
      <vt:lpstr>Facets – two factors</vt:lpstr>
      <vt:lpstr>ggplot2 - geom to control plot type</vt:lpstr>
      <vt:lpstr>More ggplot2 code examples</vt:lpstr>
      <vt:lpstr>Outline</vt:lpstr>
      <vt:lpstr>String operations - nchar</vt:lpstr>
      <vt:lpstr>String operations - grep</vt:lpstr>
      <vt:lpstr>String operations – sub and gsub</vt:lpstr>
      <vt:lpstr>Outline</vt:lpstr>
      <vt:lpstr>function/module in R</vt:lpstr>
      <vt:lpstr>Function example 2</vt:lpstr>
      <vt:lpstr>Function example 2</vt:lpstr>
      <vt:lpstr>base (build-in) functions in R</vt:lpstr>
      <vt:lpstr>"apply" functions</vt:lpstr>
      <vt:lpstr>apply()</vt:lpstr>
      <vt:lpstr>apply - example</vt:lpstr>
      <vt:lpstr>combine your own function with apply</vt:lpstr>
      <vt:lpstr>tapply</vt:lpstr>
      <vt:lpstr>table</vt:lpstr>
      <vt:lpstr>Outline</vt:lpstr>
      <vt:lpstr>t-test</vt:lpstr>
      <vt:lpstr>Linear models</vt:lpstr>
      <vt:lpstr>ANOVA</vt:lpstr>
      <vt:lpstr>chi-square test</vt:lpstr>
      <vt:lpstr>Online resources</vt:lpstr>
      <vt:lpstr>Get help </vt:lpstr>
      <vt:lpstr>Rstudio</vt:lpstr>
      <vt:lpstr>Adventures with R</vt:lpstr>
      <vt:lpstr>sapply and lapply</vt:lpstr>
      <vt:lpstr>mapply</vt:lpstr>
      <vt:lpstr>aggregate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146</cp:revision>
  <dcterms:created xsi:type="dcterms:W3CDTF">2014-12-15T18:58:14Z</dcterms:created>
  <dcterms:modified xsi:type="dcterms:W3CDTF">2023-01-31T15:43:14Z</dcterms:modified>
</cp:coreProperties>
</file>