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38" r:id="rId2"/>
    <p:sldId id="418" r:id="rId3"/>
    <p:sldId id="419" r:id="rId4"/>
    <p:sldId id="345" r:id="rId5"/>
    <p:sldId id="414" r:id="rId6"/>
    <p:sldId id="372" r:id="rId7"/>
    <p:sldId id="373" r:id="rId8"/>
    <p:sldId id="374" r:id="rId9"/>
    <p:sldId id="376" r:id="rId10"/>
    <p:sldId id="416" r:id="rId11"/>
    <p:sldId id="379" r:id="rId12"/>
    <p:sldId id="384" r:id="rId13"/>
    <p:sldId id="382" r:id="rId14"/>
    <p:sldId id="383" r:id="rId15"/>
    <p:sldId id="385" r:id="rId16"/>
    <p:sldId id="392" r:id="rId17"/>
    <p:sldId id="397" r:id="rId18"/>
    <p:sldId id="405" r:id="rId19"/>
    <p:sldId id="404" r:id="rId20"/>
    <p:sldId id="398" r:id="rId21"/>
    <p:sldId id="393" r:id="rId22"/>
    <p:sldId id="420" r:id="rId23"/>
    <p:sldId id="399" r:id="rId24"/>
    <p:sldId id="411" r:id="rId25"/>
    <p:sldId id="400" r:id="rId26"/>
    <p:sldId id="401" r:id="rId27"/>
    <p:sldId id="402" r:id="rId28"/>
    <p:sldId id="417" r:id="rId29"/>
    <p:sldId id="389" r:id="rId30"/>
    <p:sldId id="410" r:id="rId31"/>
    <p:sldId id="412" r:id="rId32"/>
    <p:sldId id="390" r:id="rId33"/>
    <p:sldId id="391" r:id="rId34"/>
    <p:sldId id="413" r:id="rId35"/>
    <p:sldId id="40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2" autoAdjust="0"/>
    <p:restoredTop sz="86426" autoAdjust="0"/>
  </p:normalViewPr>
  <p:slideViewPr>
    <p:cSldViewPr snapToGrid="0" snapToObjects="1">
      <p:cViewPr varScale="1">
        <p:scale>
          <a:sx n="116" d="100"/>
          <a:sy n="116" d="100"/>
        </p:scale>
        <p:origin x="2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8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8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9814814  1c_star.in  </a:t>
            </a:r>
            <a:r>
              <a:rPr lang="en-US" dirty="0">
                <a:solidFill>
                  <a:srgbClr val="FED915"/>
                </a:solidFill>
                <a:effectLst/>
                <a:latin typeface="Monaco" pitchFamily="2" charset="77"/>
              </a:rPr>
              <a:t>wizard24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4 c  </a:t>
            </a:r>
            <a:r>
              <a:rPr lang="en-US" dirty="0">
                <a:solidFill>
                  <a:srgbClr val="FC2218"/>
                </a:solidFill>
                <a:effectLst/>
                <a:latin typeface="Monaco" pitchFamily="2" charset="77"/>
              </a:rPr>
              <a:t> 29.74gb/ 32gb  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  00:47:06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alexdobin</a:t>
            </a:r>
            <a:r>
              <a:rPr lang="en-US" dirty="0"/>
              <a:t>/STAR/issues/703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N_multimapping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total number of multimapping reads, which are not counted at all, so the number is the same for each column.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a read overlaps a gene on the opposite strand, it will be counted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one of the stranded columns, but will be counted towards the gene (and not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 be &lt;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groups.google.com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-star/c/qFLxINhF7cI/m/D0v-BRtpDAAJ?pli=1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exons of these two genes overlap completely on *opposite* strands,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counting will yield 0 - all the reads will be considered "ambiguous".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stranded counts, however, will be done towards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correspodning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check this is to view annotations on a genome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7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2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4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1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SRA metadata describes the technical aspects of sequencing experiments: the sequencing libraries, preparation techniques and data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"/>
                <a:cs typeface="Courier"/>
              </a:rPr>
              <a:t># --split-files: write reads into different files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sra/?term=SRR1238718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Lab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4/20/2023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DAD-5640-584D-F4AA-8E74E757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sra</a:t>
            </a:r>
            <a:r>
              <a:rPr lang="en-US" dirty="0"/>
              <a:t>-toolkit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CDE7-C14B-BD85-0200-9C6EF6BE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3" y="1600200"/>
            <a:ext cx="9015211" cy="1828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https://ftp-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trace.ncbi.nlm.nih.gov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sra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sdk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/3.0.2/sratoolkit.3.0.2-centos_linux64.tar.gz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sratoolkit.3.0.2-centos_linux64.tar.gz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mv sratoolkit.3.0.2-centos_linux64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sratoolkit</a:t>
            </a: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1913"/>
            <a:ext cx="8267700" cy="25909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–</a:t>
            </a:r>
            <a:r>
              <a:rPr lang="en-US" sz="2000" dirty="0" err="1">
                <a:latin typeface="Courier"/>
                <a:cs typeface="Courier"/>
              </a:rPr>
              <a:t>cpus</a:t>
            </a:r>
            <a:r>
              <a:rPr lang="en-US" sz="20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../utils/</a:t>
            </a:r>
            <a:r>
              <a:rPr lang="en-US" sz="1800" dirty="0" err="1">
                <a:latin typeface="Courier"/>
                <a:cs typeface="Courier"/>
              </a:rPr>
              <a:t>sratoolkit</a:t>
            </a:r>
            <a:r>
              <a:rPr lang="en-US" sz="1800" dirty="0">
                <a:latin typeface="Courier"/>
                <a:cs typeface="Courier"/>
              </a:rPr>
              <a:t>/bin/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--split-files &lt;accession&gt;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179866" y="5733809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294040" y="5019500"/>
            <a:ext cx="859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../utils/</a:t>
            </a:r>
            <a:r>
              <a:rPr lang="en-US" dirty="0" err="1">
                <a:latin typeface="Courier"/>
                <a:cs typeface="Courier"/>
              </a:rPr>
              <a:t>sratoolkit</a:t>
            </a:r>
            <a:r>
              <a:rPr lang="en-US" dirty="0">
                <a:latin typeface="Courier"/>
                <a:cs typeface="Courier"/>
              </a:rPr>
              <a:t>/bin/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1227871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7F703-6066-DB3F-1105-E8C6BF733BD8}"/>
              </a:ext>
            </a:extLst>
          </p:cNvPr>
          <p:cNvSpPr txBox="1"/>
          <p:nvPr/>
        </p:nvSpPr>
        <p:spPr>
          <a:xfrm>
            <a:off x="457200" y="5918475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640" y="1633092"/>
            <a:ext cx="7669160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must check</a:t>
            </a:r>
          </a:p>
          <a:p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=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srr_col</a:t>
            </a:r>
            <a:r>
              <a:rPr lang="en-US" dirty="0">
                <a:latin typeface="Courier"/>
                <a:cs typeface="Courier"/>
              </a:rPr>
              <a:t>=2</a:t>
            </a:r>
          </a:p>
          <a:p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running</a:t>
            </a:r>
          </a:p>
          <a:p>
            <a:r>
              <a:rPr lang="en-US" dirty="0" err="1">
                <a:latin typeface="Courier"/>
                <a:cs typeface="Courier"/>
              </a:rPr>
              <a:t>perl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../utils/scripts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fasterq_dump.sbatch.pl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--in $</a:t>
            </a:r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--</a:t>
            </a:r>
            <a:r>
              <a:rPr lang="en-US" dirty="0" err="1">
                <a:latin typeface="Courier"/>
                <a:cs typeface="Courier"/>
              </a:rPr>
              <a:t>srrcol</a:t>
            </a:r>
            <a:r>
              <a:rPr lang="en-US" dirty="0">
                <a:latin typeface="Courier"/>
                <a:cs typeface="Courier"/>
              </a:rPr>
              <a:t> $</a:t>
            </a:r>
            <a:r>
              <a:rPr lang="en-US" dirty="0" err="1">
                <a:latin typeface="Courier"/>
                <a:cs typeface="Courier"/>
              </a:rPr>
              <a:t>srr_col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dirty="0">
                <a:latin typeface="Courier"/>
                <a:cs typeface="Courier"/>
              </a:rPr>
              <a:t>cut $</a:t>
            </a:r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 -f $srr_col,$</a:t>
            </a:r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 | \</a:t>
            </a:r>
          </a:p>
          <a:p>
            <a:r>
              <a:rPr lang="en-US" dirty="0">
                <a:latin typeface="Courier"/>
                <a:cs typeface="Courier"/>
              </a:rPr>
              <a:t>grep "^[EDS]RR" | \</a:t>
            </a:r>
          </a:p>
          <a:p>
            <a:r>
              <a:rPr lang="en-US" dirty="0">
                <a:latin typeface="Courier"/>
                <a:cs typeface="Courier"/>
              </a:rPr>
              <a:t>sed 's/^/rename /g' | sed 's/\t/ /g' | \</a:t>
            </a:r>
          </a:p>
          <a:p>
            <a:r>
              <a:rPr lang="en-US" dirty="0">
                <a:latin typeface="Courier"/>
                <a:cs typeface="Courier"/>
              </a:rPr>
              <a:t>sed 's/$/ *</a:t>
            </a:r>
            <a:r>
              <a:rPr lang="en-US" dirty="0" err="1">
                <a:latin typeface="Courier"/>
                <a:cs typeface="Courier"/>
              </a:rPr>
              <a:t>fastq</a:t>
            </a:r>
            <a:r>
              <a:rPr lang="en-US" dirty="0">
                <a:latin typeface="Courier"/>
                <a:cs typeface="Courier"/>
              </a:rPr>
              <a:t>/g’ &gt; 2c_rename.sh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509" y="1154935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1_raw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8ED9A-DFB7-9D09-30FC-DB045A8FB559}"/>
              </a:ext>
            </a:extLst>
          </p:cNvPr>
          <p:cNvSpPr txBox="1"/>
          <p:nvPr/>
        </p:nvSpPr>
        <p:spPr>
          <a:xfrm>
            <a:off x="2881497" y="6060142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bash 1c_dn.sh 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96" y="1375022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3: Check and run "</a:t>
            </a:r>
            <a:r>
              <a:rPr lang="en-US" dirty="0" err="1"/>
              <a:t>rename.sh</a:t>
            </a:r>
            <a:r>
              <a:rPr lang="en-US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940094" y="3787420"/>
            <a:ext cx="61991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2c_rename.sh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a subset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 save time for alignment</a:t>
            </a:r>
          </a:p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3c_subsample.sh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678" y="6121697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1_raw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CEE56-BF6B-14DF-9F0B-A30A58461FC8}"/>
              </a:ext>
            </a:extLst>
          </p:cNvPr>
          <p:cNvSpPr txBox="1"/>
          <p:nvPr/>
        </p:nvSpPr>
        <p:spPr>
          <a:xfrm>
            <a:off x="1762523" y="2955419"/>
            <a:ext cx="486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downloading is finished, …</a:t>
            </a: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89" y="1688856"/>
            <a:ext cx="8719622" cy="3892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../utils/scripts/</a:t>
            </a:r>
            <a:r>
              <a:rPr lang="en-US" sz="1600" dirty="0" err="1">
                <a:latin typeface="Courier"/>
                <a:cs typeface="Courier"/>
              </a:rPr>
              <a:t>trimmomatic.sbatch.pl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--mem 4G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--time 1-00:00:00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trim_shell</a:t>
            </a:r>
            <a:r>
              <a:rPr lang="en-US" sz="1600" dirty="0">
                <a:latin typeface="Courier"/>
                <a:cs typeface="Courier"/>
              </a:rPr>
              <a:t> "../utils/scripts/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 "../utils/Trimmomatic-0.38/trimmomatic-0.38.jar"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adaptor_file</a:t>
            </a:r>
            <a:r>
              <a:rPr lang="en-US" sz="1600" dirty="0">
                <a:latin typeface="Courier"/>
                <a:cs typeface="Courier"/>
              </a:rPr>
              <a:t> "../utils/Trimmomatic-0.38/adapters/TruSeq3-PE.fa" \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Courier"/>
              </a:rPr>
              <a:t>--</a:t>
            </a:r>
            <a:r>
              <a:rPr lang="en-US" sz="1600" dirty="0" err="1">
                <a:latin typeface="Courier" pitchFamily="2" charset="0"/>
                <a:cs typeface="Courier"/>
              </a:rPr>
              <a:t>indir</a:t>
            </a:r>
            <a:r>
              <a:rPr lang="en-US" sz="1600" dirty="0">
                <a:latin typeface="Courier" pitchFamily="2" charset="0"/>
                <a:cs typeface="Courier"/>
              </a:rPr>
              <a:t> "</a:t>
            </a:r>
            <a:r>
              <a:rPr lang="en-US" sz="1600" dirty="0">
                <a:latin typeface="Courier" pitchFamily="2" charset="0"/>
              </a:rPr>
              <a:t>../1_raw</a:t>
            </a:r>
            <a:r>
              <a:rPr lang="en-US" sz="1600" dirty="0">
                <a:latin typeface="Courier" pitchFamily="2" charset="0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outdir</a:t>
            </a:r>
            <a:r>
              <a:rPr lang="en-US" sz="16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min_len</a:t>
            </a:r>
            <a:r>
              <a:rPr lang="en-US" sz="16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189" y="954500"/>
            <a:ext cx="35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2_trim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3C3E4-6DC9-9402-D58E-30A74559D034}"/>
              </a:ext>
            </a:extLst>
          </p:cNvPr>
          <p:cNvSpPr txBox="1"/>
          <p:nvPr/>
        </p:nvSpPr>
        <p:spPr>
          <a:xfrm>
            <a:off x="3162300" y="5727700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/>
              <a:t>bash 1c_trim.sh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 -l</a:t>
            </a:r>
          </a:p>
          <a:p>
            <a:r>
              <a:rPr lang="en-US" dirty="0">
                <a:latin typeface="Courier"/>
                <a:cs typeface="Courier"/>
              </a:rPr>
              <a:t>#SBATCH --mem-per-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r>
              <a:rPr lang="en-US" dirty="0">
                <a:latin typeface="Courier"/>
                <a:cs typeface="Courier"/>
              </a:rPr>
              <a:t>#SBATCH --time=1-00:00:00</a:t>
            </a:r>
          </a:p>
          <a:p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module load Java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bash </a:t>
            </a:r>
            <a:r>
              <a:rPr lang="en-US" sz="1600" dirty="0">
                <a:latin typeface="Courier"/>
                <a:cs typeface="Courier"/>
              </a:rPr>
              <a:t>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../utils/Trimmomatic-0.38/trimmomatic-0.38.jar 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../utils/Trimmomatic-0.38/adapters/TruSeq3-PE.fa \</a:t>
            </a:r>
          </a:p>
          <a:p>
            <a:r>
              <a:rPr lang="en-US" dirty="0">
                <a:latin typeface="Courier"/>
                <a:cs typeface="Courier"/>
              </a:rPr>
              <a:t>../1_raw . _1.fastq _2.fastq 4 40 </a:t>
            </a:r>
            <a:r>
              <a:rPr lang="en-US" dirty="0" err="1">
                <a:latin typeface="Courier"/>
                <a:cs typeface="Courier"/>
              </a:rPr>
              <a:t>xxx.fastq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E0BEC-8D19-0427-E0B5-EDA39F6E4064}"/>
              </a:ext>
            </a:extLst>
          </p:cNvPr>
          <p:cNvSpPr txBox="1"/>
          <p:nvPr/>
        </p:nvSpPr>
        <p:spPr>
          <a:xfrm>
            <a:off x="3446234" y="5560788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41042"/>
            <a:ext cx="837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  <a:p>
            <a:endParaRPr lang="en-US" sz="28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1166581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0" y="198298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</a:t>
            </a:r>
            <a:r>
              <a:rPr lang="en-US" sz="3600" baseline="0" dirty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9792" y="1601831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0300" y="2249109"/>
            <a:ext cx="6692900" cy="4139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cpus</a:t>
            </a:r>
            <a:r>
              <a:rPr lang="en-US" sz="20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#SBATCH --time=1-00:00:00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module load STAR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STAR --</a:t>
            </a:r>
            <a:r>
              <a:rPr lang="en-US" sz="2000" dirty="0" err="1">
                <a:latin typeface="Courier"/>
                <a:cs typeface="Courier"/>
              </a:rPr>
              <a:t>runThreadN</a:t>
            </a:r>
            <a:r>
              <a:rPr lang="en-US" sz="20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runMode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genomeGenerate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genomeDir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 pitchFamily="2" charset="0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>
                <a:latin typeface="Courier" pitchFamily="2" charset="0"/>
                <a:cs typeface="Courier"/>
              </a:rPr>
              <a:t>"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genomeFastaFiles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B73v5.fasta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sjdbGTFfile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B73v5.gtf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ourier"/>
                <a:cs typeface="Courier"/>
              </a:rPr>
              <a:t> --</a:t>
            </a:r>
            <a:r>
              <a:rPr lang="en-US" sz="2000" dirty="0" err="1">
                <a:latin typeface="Courier"/>
                <a:cs typeface="Courier"/>
              </a:rPr>
              <a:t>sjdbOverhang</a:t>
            </a:r>
            <a:r>
              <a:rPr lang="en-US" sz="2000" dirty="0">
                <a:latin typeface="Courier"/>
                <a:cs typeface="Courier"/>
              </a:rPr>
              <a:t> 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2C41-0C7D-E9EA-35A9-59EDF863F8B9}"/>
              </a:ext>
            </a:extLst>
          </p:cNvPr>
          <p:cNvSpPr txBox="1"/>
          <p:nvPr/>
        </p:nvSpPr>
        <p:spPr>
          <a:xfrm>
            <a:off x="5372100" y="1128846"/>
            <a:ext cx="343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0_ref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7A168-D328-F317-45E9-AF663E2DBC33}"/>
              </a:ext>
            </a:extLst>
          </p:cNvPr>
          <p:cNvSpPr txBox="1"/>
          <p:nvPr/>
        </p:nvSpPr>
        <p:spPr>
          <a:xfrm>
            <a:off x="332065" y="1036513"/>
            <a:ext cx="306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400" dirty="0" err="1"/>
              <a:t>sbatch</a:t>
            </a:r>
            <a:r>
              <a:rPr lang="en-US" sz="2400" dirty="0"/>
              <a:t> 1c_star.index.sh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34834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355312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1586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4" y="1073137"/>
            <a:ext cx="86952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../2_trim/cold1.R1.pair.fq ../2_trim/cold1.R2.pair.fq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50AB1-7F4F-952B-7CFA-7069C9921FD6}"/>
              </a:ext>
            </a:extLst>
          </p:cNvPr>
          <p:cNvSpPr txBox="1"/>
          <p:nvPr/>
        </p:nvSpPr>
        <p:spPr>
          <a:xfrm>
            <a:off x="6252934" y="5649688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scripts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75" y="965914"/>
            <a:ext cx="7514167" cy="575626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../utils/scripts/</a:t>
            </a:r>
            <a:r>
              <a:rPr lang="en-US" sz="1400" dirty="0" err="1">
                <a:latin typeface="Courier"/>
                <a:cs typeface="Courier"/>
              </a:rPr>
              <a:t>STAR.module.sbatch.pl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../2_trim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../0_ref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72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working directory: 3_aln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F7643-C815-E677-F6FA-4A7706D99BB5}"/>
              </a:ext>
            </a:extLst>
          </p:cNvPr>
          <p:cNvSpPr txBox="1"/>
          <p:nvPr/>
        </p:nvSpPr>
        <p:spPr>
          <a:xfrm>
            <a:off x="6037034" y="5471888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77862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997" y="1258357"/>
            <a:ext cx="7462703" cy="547298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../utils/scripts/</a:t>
            </a:r>
            <a:r>
              <a:rPr lang="en-US" sz="1400" dirty="0" err="1">
                <a:latin typeface="Courier"/>
                <a:cs typeface="Courier"/>
              </a:rPr>
              <a:t>STAR.module.sbatch.pl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../../2_trim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../../0_ref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217805"/>
            <a:ext cx="2082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bash 1c_star.sh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8772E-2184-2B97-8583-EFC9C371C660}"/>
              </a:ext>
            </a:extLst>
          </p:cNvPr>
          <p:cNvSpPr txBox="1"/>
          <p:nvPr/>
        </p:nvSpPr>
        <p:spPr>
          <a:xfrm>
            <a:off x="5232400" y="289044"/>
            <a:ext cx="390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Working directory: </a:t>
            </a:r>
            <a:r>
              <a:rPr lang="en-US" sz="2000" dirty="0">
                <a:solidFill>
                  <a:srgbClr val="008000"/>
                </a:solidFill>
              </a:rPr>
              <a:t>3_aln/</a:t>
            </a:r>
            <a:r>
              <a:rPr lang="en-US" sz="2000" dirty="0" err="1">
                <a:solidFill>
                  <a:srgbClr val="008000"/>
                </a:solidFill>
              </a:rPr>
              <a:t>testrun</a:t>
            </a:r>
            <a:r>
              <a:rPr lang="en-US" sz="2000" dirty="0">
                <a:solidFill>
                  <a:srgbClr val="008000"/>
                </a:solidFill>
              </a:rPr>
              <a:t>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306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34834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355312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185608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BFEAAA-1BD8-8E4F-80EF-B4208C42A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01198"/>
              </p:ext>
            </p:extLst>
          </p:nvPr>
        </p:nvGraphicFramePr>
        <p:xfrm>
          <a:off x="867402" y="1417638"/>
          <a:ext cx="740919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73500" imgH="1638300" progId="Excel.Sheet.12">
                  <p:embed/>
                </p:oleObj>
              </mc:Choice>
              <mc:Fallback>
                <p:oleObj name="Worksheet" r:id="rId3" imgW="38735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7402" y="1417638"/>
                        <a:ext cx="7409195" cy="313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DB93-C687-98E5-95BF-7C2E2246D8BA}"/>
              </a:ext>
            </a:extLst>
          </p:cNvPr>
          <p:cNvSpPr txBox="1"/>
          <p:nvPr/>
        </p:nvSpPr>
        <p:spPr>
          <a:xfrm>
            <a:off x="2998492" y="2844225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B42419"/>
                </a:solidFill>
                <a:effectLst/>
                <a:latin typeface="Monaco" pitchFamily="2" charset="77"/>
              </a:rPr>
              <a:t>4_DE/1c_de.R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FC97B4-18AE-68DC-9A18-8911D7BCE58E}"/>
              </a:ext>
            </a:extLst>
          </p:cNvPr>
          <p:cNvSpPr txBox="1">
            <a:spLocks/>
          </p:cNvSpPr>
          <p:nvPr/>
        </p:nvSpPr>
        <p:spPr>
          <a:xfrm>
            <a:off x="457200" y="414338"/>
            <a:ext cx="8229600" cy="6566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 codes for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003595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14460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xxx/4_DE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"../3_aln"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D2701-3405-9005-A798-2523E6486976}"/>
              </a:ext>
            </a:extLst>
          </p:cNvPr>
          <p:cNvSpPr txBox="1"/>
          <p:nvPr/>
        </p:nvSpPr>
        <p:spPr>
          <a:xfrm>
            <a:off x="228503" y="2940404"/>
            <a:ext cx="8686993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https://people.beocat.ksu.edu/~liu3zhen/PLPTH813/labs/lab10_DErun.tar.gz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lab10_DErun.tar.gz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A9290-45AA-20EE-7AD0-E54612C37AF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Codes for today’s lab</a:t>
            </a:r>
          </a:p>
        </p:txBody>
      </p:sp>
    </p:spTree>
    <p:extLst>
      <p:ext uri="{BB962C8B-B14F-4D97-AF65-F5344CB8AC3E}">
        <p14:creationId xmlns:p14="http://schemas.microsoft.com/office/powerpoint/2010/main" val="2018892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3" y="1168976"/>
            <a:ext cx="8800250" cy="48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allcounts$Gene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</a:t>
            </a:r>
            <a:r>
              <a:rPr lang="en-US" sz="20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rownames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 &lt;-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244-4053-794D-9DE9-6170754A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734A-E942-EA4E-A09D-258519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Wald test is the default method in DESeq2 when comparing two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DESeq2 implements the Wald test by:</a:t>
            </a:r>
          </a:p>
          <a:p>
            <a:r>
              <a:rPr lang="en-US" dirty="0"/>
              <a:t>Divide LFC (log2 fold change) by its standard error to obtain a z-statistic</a:t>
            </a:r>
          </a:p>
          <a:p>
            <a:r>
              <a:rPr lang="en-US" dirty="0"/>
              <a:t>The z-statistic is compared to a standard normal distribution, and a p-value is computed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26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057"/>
            <a:ext cx="8712200" cy="57213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source("../utils/scripts/DESeq2.single.trt.R")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source("../utils/scripts/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input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DE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FBEF32-9959-3044-9FCC-AF93A6DA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24402"/>
              </p:ext>
            </p:extLst>
          </p:nvPr>
        </p:nvGraphicFramePr>
        <p:xfrm>
          <a:off x="141020" y="1173595"/>
          <a:ext cx="8861960" cy="518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33900" imgH="2654300" progId="Excel.Sheet.12">
                  <p:embed/>
                </p:oleObj>
              </mc:Choice>
              <mc:Fallback>
                <p:oleObj name="Worksheet" r:id="rId3" imgW="4533900" imgH="265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020" y="1173595"/>
                        <a:ext cx="8861960" cy="518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036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7155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196" y="1279268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87600"/>
            <a:ext cx="5486400" cy="412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10C1-A2E6-2A43-9B63-9DC018819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F5289-350D-954E-B995-30F9BE465734}"/>
              </a:ext>
            </a:extLst>
          </p:cNvPr>
          <p:cNvSpPr/>
          <p:nvPr/>
        </p:nvSpPr>
        <p:spPr>
          <a:xfrm>
            <a:off x="1995055" y="3152737"/>
            <a:ext cx="25769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0_ref</a:t>
            </a:r>
          </a:p>
          <a:p>
            <a:r>
              <a:rPr lang="en-US" sz="3200" dirty="0"/>
              <a:t>1_raw</a:t>
            </a:r>
          </a:p>
          <a:p>
            <a:r>
              <a:rPr lang="en-US" sz="3200" dirty="0"/>
              <a:t>2_trim</a:t>
            </a:r>
          </a:p>
          <a:p>
            <a:r>
              <a:rPr lang="en-US" sz="3200" dirty="0"/>
              <a:t>3_aln</a:t>
            </a:r>
          </a:p>
          <a:p>
            <a:r>
              <a:rPr lang="en-US" sz="3200" dirty="0"/>
              <a:t>4_DE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BCC7-FB2E-6C44-BD66-0BD588C6E029}"/>
              </a:ext>
            </a:extLst>
          </p:cNvPr>
          <p:cNvSpPr txBox="1"/>
          <p:nvPr/>
        </p:nvSpPr>
        <p:spPr>
          <a:xfrm>
            <a:off x="457200" y="1904771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mkdir</a:t>
            </a:r>
            <a:r>
              <a:rPr lang="en-US" sz="2800" dirty="0">
                <a:latin typeface="Courier" pitchFamily="2" charset="0"/>
              </a:rPr>
              <a:t> 0_ref 1_raw 2_trim 3_aln 4_DE</a:t>
            </a:r>
          </a:p>
        </p:txBody>
      </p:sp>
    </p:spTree>
    <p:extLst>
      <p:ext uri="{BB962C8B-B14F-4D97-AF65-F5344CB8AC3E}">
        <p14:creationId xmlns:p14="http://schemas.microsoft.com/office/powerpoint/2010/main" val="279149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of data submission</a:t>
            </a:r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/>
              <a:t>Metadata and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/>
              <a:t>Study</a:t>
            </a:r>
            <a:r>
              <a:rPr lang="en-US" sz="2400" dirty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/>
          </a:p>
          <a:p>
            <a:r>
              <a:rPr lang="en-US" sz="2400" b="1" dirty="0"/>
              <a:t>Experiment</a:t>
            </a:r>
            <a:r>
              <a:rPr lang="en-US" sz="2400" dirty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Sample</a:t>
            </a:r>
            <a:r>
              <a:rPr lang="en-US" sz="2400" dirty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/>
          </a:p>
          <a:p>
            <a:r>
              <a:rPr lang="en-US" sz="2400" b="1" dirty="0"/>
              <a:t>Run</a:t>
            </a:r>
            <a:r>
              <a:rPr lang="en-US" sz="2400" dirty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51409</TotalTime>
  <Words>2612</Words>
  <Application>Microsoft Macintosh PowerPoint</Application>
  <PresentationFormat>On-screen Show (4:3)</PresentationFormat>
  <Paragraphs>454</Paragraphs>
  <Slides>35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Monaco</vt:lpstr>
      <vt:lpstr>Office Theme</vt:lpstr>
      <vt:lpstr>Worksheet</vt:lpstr>
      <vt:lpstr>Lab – DE  Bioinformatics Applications (PLPTH813)</vt:lpstr>
      <vt:lpstr>Install DESeq2</vt:lpstr>
      <vt:lpstr>PowerPoint Presentation</vt:lpstr>
      <vt:lpstr>RNA-Seq procedure</vt:lpstr>
      <vt:lpstr>Directories</vt:lpstr>
      <vt:lpstr>data information</vt:lpstr>
      <vt:lpstr>Part I: Data downloading</vt:lpstr>
      <vt:lpstr>Framework of data submission</vt:lpstr>
      <vt:lpstr>Metadata and sequence data</vt:lpstr>
      <vt:lpstr>sra-toolkit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scripts and submit jobs</vt:lpstr>
      <vt:lpstr>Part III. STAR: generate sbatch script and submit jobs</vt:lpstr>
      <vt:lpstr>STAR output – cold1 sample</vt:lpstr>
      <vt:lpstr>Install DESeq2</vt:lpstr>
      <vt:lpstr>cold1Log.final.out</vt:lpstr>
      <vt:lpstr>cold1ReadsPerGene.out.tab</vt:lpstr>
      <vt:lpstr>RNA-Seq procedure</vt:lpstr>
      <vt:lpstr>PowerPoint Presentation</vt:lpstr>
      <vt:lpstr>Part IV. DE: merge counting data</vt:lpstr>
      <vt:lpstr>data preparation for DESeq2</vt:lpstr>
      <vt:lpstr>Wald test</vt:lpstr>
      <vt:lpstr>Part V. DE</vt:lpstr>
      <vt:lpstr>DE output</vt:lpstr>
      <vt:lpstr>Part VI. DE summary</vt:lpstr>
      <vt:lpstr>p-values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382</cp:revision>
  <cp:lastPrinted>2015-04-30T14:29:06Z</cp:lastPrinted>
  <dcterms:created xsi:type="dcterms:W3CDTF">2014-05-23T20:11:37Z</dcterms:created>
  <dcterms:modified xsi:type="dcterms:W3CDTF">2023-04-20T19:06:14Z</dcterms:modified>
</cp:coreProperties>
</file>