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38" r:id="rId2"/>
    <p:sldId id="257" r:id="rId3"/>
    <p:sldId id="342" r:id="rId4"/>
    <p:sldId id="341" r:id="rId5"/>
    <p:sldId id="347" r:id="rId6"/>
    <p:sldId id="345" r:id="rId7"/>
    <p:sldId id="351" r:id="rId8"/>
    <p:sldId id="374" r:id="rId9"/>
    <p:sldId id="376" r:id="rId10"/>
    <p:sldId id="375" r:id="rId11"/>
    <p:sldId id="377" r:id="rId12"/>
    <p:sldId id="378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462" r:id="rId23"/>
    <p:sldId id="389" r:id="rId24"/>
    <p:sldId id="391" r:id="rId25"/>
    <p:sldId id="402" r:id="rId26"/>
    <p:sldId id="403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370" r:id="rId37"/>
    <p:sldId id="401" r:id="rId38"/>
    <p:sldId id="272" r:id="rId39"/>
    <p:sldId id="267" r:id="rId40"/>
    <p:sldId id="268" r:id="rId41"/>
    <p:sldId id="269" r:id="rId42"/>
    <p:sldId id="273" r:id="rId43"/>
    <p:sldId id="404" r:id="rId44"/>
    <p:sldId id="456" r:id="rId45"/>
    <p:sldId id="457" r:id="rId46"/>
    <p:sldId id="458" r:id="rId47"/>
    <p:sldId id="459" r:id="rId48"/>
    <p:sldId id="460" r:id="rId49"/>
    <p:sldId id="461" r:id="rId50"/>
    <p:sldId id="337" r:id="rId51"/>
    <p:sldId id="45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0" autoAdjust="0"/>
    <p:restoredTop sz="95853" autoAdjust="0"/>
  </p:normalViewPr>
  <p:slideViewPr>
    <p:cSldViewPr snapToGrid="0" snapToObjects="1">
      <p:cViewPr varScale="1">
        <p:scale>
          <a:sx n="183" d="100"/>
          <a:sy n="183" d="100"/>
        </p:scale>
        <p:origin x="14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Differential Expression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4/20/2023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4" y="4616989"/>
            <a:ext cx="7035802" cy="562458"/>
          </a:xfrm>
        </p:spPr>
        <p:txBody>
          <a:bodyPr>
            <a:normAutofit/>
          </a:bodyPr>
          <a:lstStyle/>
          <a:p>
            <a:r>
              <a:rPr lang="en-US" sz="2400" dirty="0"/>
              <a:t>Tolerance of mismatches or gaps for each alignment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464" y="2842372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464" y="1021901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210732" y="2251834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515533" y="2251713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207933" y="2251714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6541" y="1825944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239" y="1808381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650999" y="185918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2923238" y="185918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6761" y="1562848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16" name="Parallelogram 15"/>
          <p:cNvSpPr/>
          <p:nvPr/>
        </p:nvSpPr>
        <p:spPr>
          <a:xfrm flipH="1">
            <a:off x="5566827" y="1859810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66827" y="2249029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7266" y="14349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9643" y="143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829" y="21158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28439" y="3310061"/>
            <a:ext cx="7032293" cy="978538"/>
            <a:chOff x="528439" y="3363015"/>
            <a:chExt cx="7032293" cy="978538"/>
          </a:xfrm>
        </p:grpSpPr>
        <p:sp>
          <p:nvSpPr>
            <p:cNvPr id="21" name="Rectangle 20"/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rallelogram 25"/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47297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198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9314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149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099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0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2050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99512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5975" y="5264107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246243" y="5503027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331111" y="2869917"/>
            <a:ext cx="167068" cy="1464116"/>
            <a:chOff x="8242830" y="4538751"/>
            <a:chExt cx="228617" cy="3103562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89464" y="5899689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56" grpId="0" animBg="1"/>
      <p:bldP spid="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494"/>
              </p:ext>
            </p:extLst>
          </p:nvPr>
        </p:nvGraphicFramePr>
        <p:xfrm>
          <a:off x="23114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9730"/>
              </p:ext>
            </p:extLst>
          </p:nvPr>
        </p:nvGraphicFramePr>
        <p:xfrm>
          <a:off x="55626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11332"/>
            <a:ext cx="2431464" cy="1168403"/>
            <a:chOff x="867397" y="2130811"/>
            <a:chExt cx="2431464" cy="1168403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75884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345904"/>
            <a:ext cx="2652278" cy="1490194"/>
            <a:chOff x="813412" y="3365383"/>
            <a:chExt cx="2652278" cy="1490194"/>
          </a:xfrm>
        </p:grpSpPr>
        <p:sp>
          <p:nvSpPr>
            <p:cNvPr id="86" name="Down Arrow 85"/>
            <p:cNvSpPr/>
            <p:nvPr/>
          </p:nvSpPr>
          <p:spPr>
            <a:xfrm>
              <a:off x="1248461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3932247"/>
              <a:ext cx="2431464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Trimming</a:t>
              </a:r>
            </a:p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83572"/>
              </p:ext>
            </p:extLst>
          </p:nvPr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dispersion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An RNA-seq experiment – source of variance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would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RNA-seq -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57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9998" y="5309640"/>
            <a:ext cx="195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320345" y="3495413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Technical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Question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Goal: to identify the DEs between two biological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Design: Each group has five biological replicates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avoid messing up samples across groups. The experiment of each group was conducted separately.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7905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23 * 1000 / 500 / 15 = </a:t>
            </a:r>
            <a:r>
              <a:rPr lang="en-US" b="1" dirty="0">
                <a:solidFill>
                  <a:srgbClr val="008000"/>
                </a:solidFill>
              </a:rPr>
              <a:t>3.1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38333" y="2479157"/>
            <a:ext cx="2006600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18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69263"/>
              </p:ext>
            </p:extLst>
          </p:nvPr>
        </p:nvGraphicFramePr>
        <p:xfrm>
          <a:off x="1898650" y="199827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88223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04" y="5340687"/>
            <a:ext cx="887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</a:t>
            </a:r>
            <a:r>
              <a:rPr lang="en-US" sz="2400" b="1" dirty="0"/>
              <a:t>ONLY</a:t>
            </a:r>
            <a:r>
              <a:rPr lang="en-US" sz="2400" dirty="0"/>
              <a:t>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3468336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28" y="1467132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531" y="4290852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34515" y="787029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388140" y="4744282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33854" y="4990503"/>
            <a:ext cx="998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cragenomica.es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5284" y="2719611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5235130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423" y="5562629"/>
            <a:ext cx="640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1. What are sequences of transcripts?</a:t>
            </a:r>
          </a:p>
          <a:p>
            <a:r>
              <a:rPr lang="en-US" sz="2400" dirty="0"/>
              <a:t>2. What is the expression level of each transcript?</a:t>
            </a:r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DE=10</a:t>
            </a:r>
          </a:p>
          <a:p>
            <a:endParaRPr lang="en-US" sz="2400" dirty="0"/>
          </a:p>
          <a:p>
            <a:r>
              <a:rPr lang="en-US" sz="2400" dirty="0"/>
              <a:t>FDR 1%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RNA-seq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GSNAP,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418278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25" y="2274497"/>
            <a:ext cx="5691770" cy="277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016" y="5100899"/>
            <a:ext cx="8391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domains, three roots</a:t>
            </a:r>
          </a:p>
          <a:p>
            <a:r>
              <a:rPr lang="en-US" sz="2400" dirty="0"/>
              <a:t>Node: GO term (e.g., cell growth, GO:0016049, biological process)</a:t>
            </a:r>
          </a:p>
          <a:p>
            <a:r>
              <a:rPr lang="en-US" sz="2400" dirty="0"/>
              <a:t>Edge: term-term connection</a:t>
            </a:r>
          </a:p>
          <a:p>
            <a:r>
              <a:rPr lang="en-US" sz="24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22" y="4288892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021644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ontology is a representation of a body of knowledge, within a given domain. Ontologies usually consist of a set of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6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sz="3200" dirty="0"/>
              <a:t>Category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457200" y="1658194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41867" y="1615862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757786" y="204090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766253" y="199856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351" y="439909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592" y="343822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4763" y="4953265"/>
            <a:ext cx="42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5475" y="1469002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023" y="6190084"/>
            <a:ext cx="511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Green GO </a:t>
            </a:r>
            <a:r>
              <a:rPr lang="en-US" sz="2400" dirty="0"/>
              <a:t>is a GO ID (e.g., GO:0006519)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274638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65931" y="1421801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0598" y="1379469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69413" y="2067295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77880" y="2024960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786" y="4015961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523" y="3379635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906" y="5293105"/>
            <a:ext cx="7735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8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0333" y="3861466"/>
            <a:ext cx="559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090" y="1404485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76262" y="1228944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0333" y="1645395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10186" y="5027411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7850" y="4654053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5164416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97501" y="251869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796844" y="2289802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37643" y="2270638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significant genes enriched in this GO category?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" y="6199149"/>
            <a:ext cx="8267700" cy="49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2143" y="1033422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28568" y="217813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Random simulation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2465" y="126198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35637" y="1086443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1502894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356876" y="2376193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19" y="2147301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9898" y="2195273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significant genes enriched in this GO category?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5940" y="916551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87943" y="203563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1" y="36895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/>
        </p:nvGraphicFramePr>
        <p:xfrm>
          <a:off x="412465" y="5072881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82608A0-28A4-814C-BF1A-589F262E869C}"/>
              </a:ext>
            </a:extLst>
          </p:cNvPr>
          <p:cNvSpPr/>
          <p:nvPr/>
        </p:nvSpPr>
        <p:spPr>
          <a:xfrm>
            <a:off x="1043532" y="473231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439025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221026" y="6246361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/>
        </p:nvGraphicFramePr>
        <p:xfrm>
          <a:off x="3345051" y="5042679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C41FD23-A077-BD4B-A0BA-772EE60F15DC}"/>
              </a:ext>
            </a:extLst>
          </p:cNvPr>
          <p:cNvSpPr/>
          <p:nvPr/>
        </p:nvSpPr>
        <p:spPr>
          <a:xfrm>
            <a:off x="3976118" y="470211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153612" y="621615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440277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49933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1" y="5411423"/>
            <a:ext cx="1441794" cy="120051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/>
        </p:nvGraphicFramePr>
        <p:xfrm>
          <a:off x="6996904" y="4362143"/>
          <a:ext cx="1616408" cy="1049280"/>
        </p:xfrm>
        <a:graphic>
          <a:graphicData uri="http://schemas.openxmlformats.org/drawingml/2006/table">
            <a:tbl>
              <a:tblPr/>
              <a:tblGrid>
                <a:gridCol w="11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1028702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err="1"/>
              <a:t>GOSeq</a:t>
            </a:r>
            <a:endParaRPr lang="en-US" sz="3200" dirty="0"/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" y="2451346"/>
            <a:ext cx="3391558" cy="3559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65" y="6149778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1224" y="914674"/>
            <a:ext cx="5432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likelihood of DE as a function of number of reads is quantified through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1768" y="321083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34887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73390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40389" y="5205793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8" y="5672116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5478675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474228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77" y="1295399"/>
            <a:ext cx="377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652017" y="1222930"/>
            <a:ext cx="321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6680319" y="2689295"/>
            <a:ext cx="114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gene</a:t>
            </a:r>
            <a:r>
              <a:rPr lang="en-US" sz="24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</a:t>
            </a:r>
            <a:r>
              <a:rPr lang="en-US" sz="2000" i="1" dirty="0"/>
              <a:t>accumulation</a:t>
            </a:r>
            <a:r>
              <a:rPr lang="en-US" sz="2000" dirty="0"/>
              <a:t>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673310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dirty="0"/>
              <a:t>Biological replication rather than technical replication are typically needed for an RNA-seq experiment.</a:t>
            </a:r>
          </a:p>
          <a:p>
            <a:r>
              <a:rPr lang="en-US" sz="2800" dirty="0"/>
              <a:t>P-values need to be corrected to account for multiple tests.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the parameters in each method need to be carefully selected.</a:t>
            </a:r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single-cell RNA-</a:t>
            </a:r>
            <a:r>
              <a:rPr lang="en-US" sz="3200" dirty="0" err="1"/>
              <a:t>Seq</a:t>
            </a:r>
            <a:r>
              <a:rPr lang="en-US" sz="3200" dirty="0"/>
              <a:t> (</a:t>
            </a:r>
            <a:r>
              <a:rPr lang="en-US" sz="3200" dirty="0" err="1"/>
              <a:t>scRNA-Seq</a:t>
            </a:r>
            <a:r>
              <a:rPr lang="en-US" sz="32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1578" y="5467136"/>
            <a:ext cx="178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Macosko</a:t>
            </a:r>
            <a:r>
              <a:rPr lang="en-US" sz="1200" dirty="0"/>
              <a:t> et al., Cell,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475980"/>
            <a:ext cx="5484853" cy="3880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300" y="5372948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wikipedia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53" y="1539480"/>
            <a:ext cx="3932423" cy="3927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" y="5756835"/>
            <a:ext cx="277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IVT: in vitro transcription</a:t>
            </a:r>
          </a:p>
          <a:p>
            <a:r>
              <a:rPr lang="en-US" sz="2000" dirty="0"/>
              <a:t>RT: reverse transcription</a:t>
            </a:r>
          </a:p>
        </p:txBody>
      </p:sp>
    </p:spTree>
    <p:extLst>
      <p:ext uri="{BB962C8B-B14F-4D97-AF65-F5344CB8AC3E}">
        <p14:creationId xmlns:p14="http://schemas.microsoft.com/office/powerpoint/2010/main" val="13810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14300" y="153900"/>
            <a:ext cx="5410200" cy="1054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 for differential expression analysis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</a:t>
            </a:r>
            <a:r>
              <a:rPr lang="en-US" sz="2400" dirty="0" err="1"/>
              <a:t>Tophat</a:t>
            </a:r>
            <a:r>
              <a:rPr lang="en-US" sz="2400" dirty="0"/>
              <a:t>, GSNAP,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/>
              <a:t>Exon-intron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1978"/>
            <a:ext cx="8229600" cy="1185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Sequence logos representing weight matrices for the first six bases of an intron (left) and the last six bases of an intron (right). In plants and animals, ~99% of introns begin with GT.</a:t>
            </a:r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3" y="1367824"/>
            <a:ext cx="3184330" cy="234948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5" y="1367824"/>
            <a:ext cx="3195061" cy="2349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2332257" y="5706885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3415992" y="5706886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197869" y="5706953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30095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7461" y="5252607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3933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7943" y="558034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1745" y="5580344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34491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45206</TotalTime>
  <Words>2974</Words>
  <Application>Microsoft Macintosh PowerPoint</Application>
  <PresentationFormat>On-screen Show (4:3)</PresentationFormat>
  <Paragraphs>934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Zapf Dingbats</vt:lpstr>
      <vt:lpstr>Arial</vt:lpstr>
      <vt:lpstr>Calibri</vt:lpstr>
      <vt:lpstr>Times New Roman</vt:lpstr>
      <vt:lpstr>Office Theme</vt:lpstr>
      <vt:lpstr>Differential Expression  Bioinformatics Applications (PLPTH813)</vt:lpstr>
      <vt:lpstr>Outline</vt:lpstr>
      <vt:lpstr>Gene expression</vt:lpstr>
      <vt:lpstr>Approaches for quantification of gene expression</vt:lpstr>
      <vt:lpstr>Rationale of RNA-seq (mRNA sequencing)</vt:lpstr>
      <vt:lpstr>RNA-seq procedure for differential expression analysis</vt:lpstr>
      <vt:lpstr>Reads to read counts per gene </vt:lpstr>
      <vt:lpstr>Exon-intron structure</vt:lpstr>
      <vt:lpstr>Alignment issues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An RNA-seq experiment – source of variance</vt:lpstr>
      <vt:lpstr>Source of variance in RNA-seq - sampling</vt:lpstr>
      <vt:lpstr>Technical replication</vt:lpstr>
      <vt:lpstr>Biological replication</vt:lpstr>
      <vt:lpstr>Question I</vt:lpstr>
      <vt:lpstr>Comparison of read counts among different samples</vt:lpstr>
      <vt:lpstr>A normalization method: RPKM and FPKM</vt:lpstr>
      <vt:lpstr>More about RPKM</vt:lpstr>
      <vt:lpstr>PowerPoint Presentation</vt:lpstr>
      <vt:lpstr>Experimental Design</vt:lpstr>
      <vt:lpstr>DE result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q-values</vt:lpstr>
      <vt:lpstr>Question</vt:lpstr>
      <vt:lpstr>False discovery rate (concept)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Outline</vt:lpstr>
      <vt:lpstr>Gene ontology (GO)</vt:lpstr>
      <vt:lpstr>Category enrichment</vt:lpstr>
      <vt:lpstr>dance party</vt:lpstr>
      <vt:lpstr>GO enrichment test – Fisher's Exact test</vt:lpstr>
      <vt:lpstr>GO enrichment test – Random simulation</vt:lpstr>
      <vt:lpstr>GOSeq</vt:lpstr>
      <vt:lpstr>Summary</vt:lpstr>
      <vt:lpstr>single-cell RNA-Seq (scRNA-Seq)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332</cp:revision>
  <cp:lastPrinted>2015-04-30T14:29:06Z</cp:lastPrinted>
  <dcterms:created xsi:type="dcterms:W3CDTF">2014-05-23T20:11:37Z</dcterms:created>
  <dcterms:modified xsi:type="dcterms:W3CDTF">2023-04-25T14:32:27Z</dcterms:modified>
</cp:coreProperties>
</file>