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310" r:id="rId4"/>
    <p:sldId id="311" r:id="rId5"/>
    <p:sldId id="312" r:id="rId6"/>
    <p:sldId id="297" r:id="rId7"/>
    <p:sldId id="309" r:id="rId8"/>
    <p:sldId id="271" r:id="rId9"/>
    <p:sldId id="280" r:id="rId10"/>
    <p:sldId id="285" r:id="rId11"/>
    <p:sldId id="275" r:id="rId12"/>
    <p:sldId id="286" r:id="rId13"/>
    <p:sldId id="287" r:id="rId14"/>
    <p:sldId id="289" r:id="rId15"/>
    <p:sldId id="288" r:id="rId16"/>
    <p:sldId id="290" r:id="rId17"/>
    <p:sldId id="291" r:id="rId18"/>
    <p:sldId id="279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3" autoAdjust="0"/>
    <p:restoredTop sz="95479" autoAdjust="0"/>
  </p:normalViewPr>
  <p:slideViewPr>
    <p:cSldViewPr snapToGrid="0" snapToObjects="1">
      <p:cViewPr varScale="1">
        <p:scale>
          <a:sx n="156" d="100"/>
          <a:sy n="156" d="100"/>
        </p:scale>
        <p:origin x="1424" y="16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5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01829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812399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579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038657"/>
            <a:ext cx="8229600" cy="3555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48490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err="1"/>
              <a:t>Dotplot</a:t>
            </a:r>
            <a:r>
              <a:rPr lang="en-US" sz="3200" dirty="0"/>
              <a:t> &amp; Blast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85696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2/6/2025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2899" y="865413"/>
            <a:ext cx="8498202" cy="4153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check the current directory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pwd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..</a:t>
            </a:r>
          </a:p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mkdir</a:t>
            </a:r>
            <a:r>
              <a:rPr lang="en-US" dirty="0">
                <a:latin typeface="Courier"/>
                <a:cs typeface="Courier"/>
              </a:rPr>
              <a:t> alignment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cd alignment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r>
              <a:rPr lang="fr-FR" dirty="0"/>
              <a:t>a DNA </a:t>
            </a:r>
            <a:r>
              <a:rPr lang="fr-FR" dirty="0" err="1"/>
              <a:t>sequence</a:t>
            </a:r>
            <a:r>
              <a:rPr lang="fr-FR" dirty="0"/>
              <a:t> and </a:t>
            </a:r>
            <a:r>
              <a:rPr lang="en-US" dirty="0"/>
              <a:t>a protein sequence</a:t>
            </a:r>
            <a:endParaRPr lang="fr-FR" dirty="0"/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download two sequence files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/~liu3zhen/PLPTH813/data/sequences/MG1655dnaseq.fa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wget</a:t>
            </a:r>
            <a:r>
              <a:rPr lang="en-US" sz="1200" dirty="0">
                <a:latin typeface="Courier"/>
                <a:cs typeface="Courier"/>
              </a:rPr>
              <a:t> https://</a:t>
            </a:r>
            <a:r>
              <a:rPr lang="en-US" sz="1200" dirty="0" err="1">
                <a:latin typeface="Courier"/>
                <a:cs typeface="Courier"/>
              </a:rPr>
              <a:t>people.beocat.ksu.edu</a:t>
            </a:r>
            <a:r>
              <a:rPr lang="en-US" sz="1200" dirty="0">
                <a:latin typeface="Courier"/>
                <a:cs typeface="Courier"/>
              </a:rPr>
              <a:t>/~liu3zhen/PLPTH813/data/sequences/MG1655pepseq.fa</a:t>
            </a:r>
          </a:p>
        </p:txBody>
      </p:sp>
    </p:spTree>
    <p:extLst>
      <p:ext uri="{BB962C8B-B14F-4D97-AF65-F5344CB8AC3E}">
        <p14:creationId xmlns:p14="http://schemas.microsoft.com/office/powerpoint/2010/main" val="2158610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90" y="1014319"/>
            <a:ext cx="8644819" cy="47974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blastn</a:t>
            </a:r>
            <a:r>
              <a:rPr lang="en-US" dirty="0">
                <a:latin typeface="Courier New"/>
                <a:cs typeface="Courier New"/>
              </a:rPr>
              <a:t> -query MG1655dnaseq.fa -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 ../</a:t>
            </a:r>
            <a:r>
              <a:rPr lang="en-US" dirty="0" err="1">
                <a:latin typeface="Courier New"/>
                <a:cs typeface="Courier New"/>
              </a:rPr>
              <a:t>db</a:t>
            </a:r>
            <a:r>
              <a:rPr lang="en-US" dirty="0">
                <a:latin typeface="Courier New"/>
                <a:cs typeface="Courier New"/>
              </a:rPr>
              <a:t>/MG1655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12371" y="1722664"/>
            <a:ext cx="7354491" cy="3158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Query= MG1655_partial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Length=280</a:t>
            </a: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900" dirty="0" err="1">
                <a:latin typeface="Courier"/>
                <a:cs typeface="Courier"/>
              </a:rPr>
              <a:t>Sequences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producing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significant</a:t>
            </a:r>
            <a:r>
              <a:rPr lang="fr-FR" sz="900" dirty="0">
                <a:latin typeface="Courier"/>
                <a:cs typeface="Courier"/>
              </a:rPr>
              <a:t> </a:t>
            </a:r>
            <a:r>
              <a:rPr lang="fr-FR" sz="900" dirty="0" err="1">
                <a:latin typeface="Courier"/>
                <a:cs typeface="Courier"/>
              </a:rPr>
              <a:t>alignments</a:t>
            </a:r>
            <a:r>
              <a:rPr lang="fr-FR" sz="9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endParaRPr lang="fr-FR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ref|NC_000913.3| 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</a:t>
            </a:r>
            <a:r>
              <a:rPr lang="it-IT" sz="900" dirty="0" err="1">
                <a:latin typeface="Courier"/>
                <a:cs typeface="Courier"/>
              </a:rPr>
              <a:t>comp</a:t>
            </a:r>
            <a:r>
              <a:rPr lang="it-IT" sz="900" dirty="0">
                <a:latin typeface="Courier"/>
                <a:cs typeface="Courier"/>
              </a:rPr>
              <a:t>...    518   1e-147</a:t>
            </a: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900" dirty="0">
                <a:latin typeface="Courier"/>
                <a:cs typeface="Courier"/>
              </a:rPr>
              <a:t>&gt;ref|NC_000913.3| Escherichia coli </a:t>
            </a:r>
            <a:r>
              <a:rPr lang="it-IT" sz="900" dirty="0" err="1">
                <a:latin typeface="Courier"/>
                <a:cs typeface="Courier"/>
              </a:rPr>
              <a:t>str</a:t>
            </a:r>
            <a:r>
              <a:rPr lang="it-IT" sz="900" dirty="0">
                <a:latin typeface="Courier"/>
                <a:cs typeface="Courier"/>
              </a:rPr>
              <a:t>. K-12 </a:t>
            </a:r>
            <a:r>
              <a:rPr lang="it-IT" sz="900" dirty="0" err="1">
                <a:latin typeface="Courier"/>
                <a:cs typeface="Courier"/>
              </a:rPr>
              <a:t>substr</a:t>
            </a:r>
            <a:r>
              <a:rPr lang="it-IT" sz="900" dirty="0">
                <a:latin typeface="Courier"/>
                <a:cs typeface="Courier"/>
              </a:rPr>
              <a:t>. MG1655, complete </a:t>
            </a:r>
            <a:r>
              <a:rPr lang="it-IT" sz="900" dirty="0" err="1">
                <a:latin typeface="Courier"/>
                <a:cs typeface="Courier"/>
              </a:rPr>
              <a:t>genome</a:t>
            </a:r>
            <a:endParaRPr lang="it-IT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fr-FR" sz="900" dirty="0">
                <a:latin typeface="Courier"/>
                <a:cs typeface="Courier"/>
              </a:rPr>
              <a:t> Score =   518 bits (280),  </a:t>
            </a:r>
            <a:r>
              <a:rPr lang="fr-FR" sz="900" dirty="0" err="1">
                <a:latin typeface="Courier"/>
                <a:cs typeface="Courier"/>
              </a:rPr>
              <a:t>Expect</a:t>
            </a:r>
            <a:r>
              <a:rPr lang="fr-FR" sz="900" dirty="0">
                <a:latin typeface="Courier"/>
                <a:cs typeface="Courier"/>
              </a:rPr>
              <a:t> = 1e-147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Identities = 280/280 (100%), Gaps = 0/280 (0%)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Strand=Plus/Plus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1      TAGAAAATGCCCATGGCAAGAATAATACCGTCCAGAGCGAAATAACCCACGTTGTGCAGG  60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10361  TAGAAAATGCCCATGGCAAGAATAATACCGTCCAGAGCGAAATAACCCACGTTGTGCAGG  10420</a:t>
            </a:r>
          </a:p>
          <a:p>
            <a:pPr>
              <a:lnSpc>
                <a:spcPct val="85000"/>
              </a:lnSpc>
            </a:pPr>
            <a:endParaRPr lang="en-US" sz="9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Query  241    ATCTTTTGAGGGGAAAATGAAAATTTTCCCCGGTTTCCGG  280</a:t>
            </a:r>
          </a:p>
          <a:p>
            <a:pPr>
              <a:lnSpc>
                <a:spcPct val="85000"/>
              </a:lnSpc>
            </a:pPr>
            <a:r>
              <a:rPr lang="en-US" sz="900" dirty="0">
                <a:latin typeface="Courier"/>
                <a:cs typeface="Courier"/>
              </a:rPr>
              <a:t>              ||||||||||||||||||||||||||||||||||||||||</a:t>
            </a:r>
          </a:p>
          <a:p>
            <a:pPr>
              <a:lnSpc>
                <a:spcPct val="85000"/>
              </a:lnSpc>
            </a:pPr>
            <a:r>
              <a:rPr lang="en-US" sz="900" dirty="0" err="1">
                <a:latin typeface="Courier"/>
                <a:cs typeface="Courier"/>
              </a:rPr>
              <a:t>Sbjct</a:t>
            </a:r>
            <a:r>
              <a:rPr lang="en-US" sz="900" dirty="0">
                <a:latin typeface="Courier"/>
                <a:cs typeface="Courier"/>
              </a:rPr>
              <a:t>  10601  ATCTTTTGAGGGGAAAATGAAAATTTTCCCCGGTTTCCGG  10640</a:t>
            </a:r>
          </a:p>
        </p:txBody>
      </p:sp>
    </p:spTree>
    <p:extLst>
      <p:ext uri="{BB962C8B-B14F-4D97-AF65-F5344CB8AC3E}">
        <p14:creationId xmlns:p14="http://schemas.microsoft.com/office/powerpoint/2010/main" val="3332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0699" y="1894911"/>
            <a:ext cx="838199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---output---</a:t>
            </a:r>
            <a:endParaRPr lang="en-US" sz="1600" dirty="0"/>
          </a:p>
          <a:p>
            <a:r>
              <a:rPr lang="en-US" sz="1200" dirty="0"/>
              <a:t># BLASTN 2.2.29+</a:t>
            </a:r>
          </a:p>
          <a:p>
            <a:r>
              <a:rPr lang="en-US" sz="1200" dirty="0"/>
              <a:t># Query: MG1655_partial</a:t>
            </a:r>
          </a:p>
          <a:p>
            <a:r>
              <a:rPr lang="en-US" sz="1200" dirty="0"/>
              <a:t># Database: ../../datasets/</a:t>
            </a:r>
            <a:r>
              <a:rPr lang="en-US" sz="1200" dirty="0" err="1"/>
              <a:t>bacterial_genomes</a:t>
            </a:r>
            <a:r>
              <a:rPr lang="en-US" sz="1200" dirty="0"/>
              <a:t>/MG1655</a:t>
            </a:r>
          </a:p>
          <a:p>
            <a:r>
              <a:rPr lang="en-US" sz="1200" dirty="0"/>
              <a:t># Fields: query id, subject id, % identity, alignment length, mismatches, gap opens, q. start, q. end, s. start, s. end, </a:t>
            </a:r>
            <a:r>
              <a:rPr lang="en-US" sz="1200" dirty="0" err="1"/>
              <a:t>evalue</a:t>
            </a:r>
            <a:r>
              <a:rPr lang="en-US" sz="1200" dirty="0"/>
              <a:t>, bit score</a:t>
            </a:r>
          </a:p>
          <a:p>
            <a:r>
              <a:rPr lang="en-US" sz="1200" dirty="0"/>
              <a:t># 1 hits found</a:t>
            </a:r>
          </a:p>
          <a:p>
            <a:r>
              <a:rPr lang="en-US" sz="1200" dirty="0"/>
              <a:t>MG1655_partial	gi|556503834|ref|NC_000913.3|	100.00	280	0	0	1	280	10361	10640	1e-147	  518</a:t>
            </a:r>
          </a:p>
          <a:p>
            <a:r>
              <a:rPr lang="en-US" sz="1200" dirty="0"/>
              <a:t># BLAST processed 1 queries</a:t>
            </a:r>
            <a:endParaRPr lang="en-US" sz="1200" dirty="0">
              <a:latin typeface="Courier New"/>
              <a:cs typeface="Courier New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704931"/>
              </p:ext>
            </p:extLst>
          </p:nvPr>
        </p:nvGraphicFramePr>
        <p:xfrm>
          <a:off x="125060" y="3790029"/>
          <a:ext cx="8839203" cy="1003038"/>
        </p:xfrm>
        <a:graphic>
          <a:graphicData uri="http://schemas.openxmlformats.org/drawingml/2006/table">
            <a:tbl>
              <a:tblPr/>
              <a:tblGrid>
                <a:gridCol w="803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6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45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5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89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9444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1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296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query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subject id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% identity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alignment length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mismatches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gap opens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_tradnl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q.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start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s. end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evalue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bit score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336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MG1655_partial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gi|556503834|ref|NC_000913.3|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280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10361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10640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1.00E-147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518</a:t>
                      </a:r>
                    </a:p>
                  </a:txBody>
                  <a:tcPr marL="9682" marR="9682" marT="968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Content Placeholder 2"/>
          <p:cNvSpPr txBox="1">
            <a:spLocks/>
          </p:cNvSpPr>
          <p:nvPr/>
        </p:nvSpPr>
        <p:spPr>
          <a:xfrm>
            <a:off x="249288" y="785719"/>
            <a:ext cx="8644819" cy="11790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1" y="5278704"/>
            <a:ext cx="29971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7: tabular with comment lines</a:t>
            </a:r>
          </a:p>
        </p:txBody>
      </p:sp>
    </p:spTree>
    <p:extLst>
      <p:ext uri="{BB962C8B-B14F-4D97-AF65-F5344CB8AC3E}">
        <p14:creationId xmlns:p14="http://schemas.microsoft.com/office/powerpoint/2010/main" val="2337938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BLASTN with tabular format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1" y="2619315"/>
            <a:ext cx="838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/>
                <a:cs typeface="Courier New"/>
              </a:rPr>
              <a:t>---output---</a:t>
            </a:r>
            <a:endParaRPr lang="en-US" sz="1200" dirty="0"/>
          </a:p>
          <a:p>
            <a:r>
              <a:rPr lang="en-US" sz="1200" dirty="0"/>
              <a:t>MG1655_partial	gi|556503834|ref|NC_000913.3|	100.00	280	0	0	1	280	10361	10640	1e-147	  518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49590" y="1099553"/>
            <a:ext cx="8644819" cy="14429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blastn</a:t>
            </a:r>
            <a:r>
              <a:rPr lang="en-US" sz="2800" dirty="0">
                <a:latin typeface="Courier New"/>
                <a:cs typeface="Courier New"/>
              </a:rPr>
              <a:t> -query MG1655dnaseq.fa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–</a:t>
            </a:r>
            <a:r>
              <a:rPr lang="en-US" sz="2800" b="1" dirty="0" err="1">
                <a:solidFill>
                  <a:srgbClr val="17375E"/>
                </a:solidFill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" y="5278704"/>
            <a:ext cx="331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6: tabular without comment lines</a:t>
            </a:r>
          </a:p>
        </p:txBody>
      </p:sp>
    </p:spTree>
    <p:extLst>
      <p:ext uri="{BB962C8B-B14F-4D97-AF65-F5344CB8AC3E}">
        <p14:creationId xmlns:p14="http://schemas.microsoft.com/office/powerpoint/2010/main" val="8516609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Protein sequence to the DNA genome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579" y="1799279"/>
            <a:ext cx="8906841" cy="549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urier"/>
                <a:cs typeface="Courier"/>
              </a:rPr>
              <a:t>tblastn</a:t>
            </a:r>
            <a:r>
              <a:rPr lang="en-US" dirty="0">
                <a:latin typeface="Courier"/>
                <a:cs typeface="Courier"/>
              </a:rPr>
              <a:t> -query MG1655pepseq.fa -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 ../</a:t>
            </a:r>
            <a:r>
              <a:rPr lang="en-US" dirty="0" err="1">
                <a:latin typeface="Courier"/>
                <a:cs typeface="Courier"/>
              </a:rPr>
              <a:t>db</a:t>
            </a:r>
            <a:r>
              <a:rPr lang="en-US" dirty="0">
                <a:latin typeface="Courier"/>
                <a:cs typeface="Courier"/>
              </a:rPr>
              <a:t>/MG1655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5743" y="2430450"/>
            <a:ext cx="5875417" cy="271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Database: MG1655.fasta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1 sequences; 4,641,652 total letters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Query= C321.deltaA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Length=450</a:t>
            </a:r>
          </a:p>
          <a:p>
            <a:pPr>
              <a:lnSpc>
                <a:spcPct val="85000"/>
              </a:lnSpc>
            </a:pPr>
            <a:r>
              <a:rPr lang="fr-FR" sz="800" dirty="0">
                <a:latin typeface="Courier"/>
                <a:cs typeface="Courier"/>
              </a:rPr>
              <a:t>                                                                      Score     E</a:t>
            </a:r>
          </a:p>
          <a:p>
            <a:pPr>
              <a:lnSpc>
                <a:spcPct val="85000"/>
              </a:lnSpc>
            </a:pPr>
            <a:r>
              <a:rPr lang="fr-FR" sz="800" dirty="0" err="1">
                <a:latin typeface="Courier"/>
                <a:cs typeface="Courier"/>
              </a:rPr>
              <a:t>Sequences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producing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significant</a:t>
            </a:r>
            <a:r>
              <a:rPr lang="fr-FR" sz="800" dirty="0">
                <a:latin typeface="Courier"/>
                <a:cs typeface="Courier"/>
              </a:rPr>
              <a:t> </a:t>
            </a:r>
            <a:r>
              <a:rPr lang="fr-FR" sz="800" dirty="0" err="1">
                <a:latin typeface="Courier"/>
                <a:cs typeface="Courier"/>
              </a:rPr>
              <a:t>alignments</a:t>
            </a:r>
            <a:r>
              <a:rPr lang="fr-FR" sz="800" dirty="0">
                <a:latin typeface="Courier"/>
                <a:cs typeface="Courier"/>
              </a:rPr>
              <a:t>:                          (Bits)  Value</a:t>
            </a: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ref|NC_000913.3| 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</a:t>
            </a:r>
            <a:r>
              <a:rPr lang="it-IT" sz="800" dirty="0" err="1">
                <a:latin typeface="Courier"/>
                <a:cs typeface="Courier"/>
              </a:rPr>
              <a:t>comp</a:t>
            </a:r>
            <a:r>
              <a:rPr lang="it-IT" sz="800" dirty="0">
                <a:latin typeface="Courier"/>
                <a:cs typeface="Courier"/>
              </a:rPr>
              <a:t>...    884   0.0  </a:t>
            </a:r>
          </a:p>
          <a:p>
            <a:pPr>
              <a:lnSpc>
                <a:spcPct val="85000"/>
              </a:lnSpc>
            </a:pP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it-IT" sz="800" dirty="0">
                <a:latin typeface="Courier"/>
                <a:cs typeface="Courier"/>
              </a:rPr>
              <a:t>&gt;ref|NC_000913.3| Escherichia coli </a:t>
            </a:r>
            <a:r>
              <a:rPr lang="it-IT" sz="800" dirty="0" err="1">
                <a:latin typeface="Courier"/>
                <a:cs typeface="Courier"/>
              </a:rPr>
              <a:t>str</a:t>
            </a:r>
            <a:r>
              <a:rPr lang="it-IT" sz="800" dirty="0">
                <a:latin typeface="Courier"/>
                <a:cs typeface="Courier"/>
              </a:rPr>
              <a:t>. K-12 </a:t>
            </a:r>
            <a:r>
              <a:rPr lang="it-IT" sz="800" dirty="0" err="1">
                <a:latin typeface="Courier"/>
                <a:cs typeface="Courier"/>
              </a:rPr>
              <a:t>substr</a:t>
            </a:r>
            <a:r>
              <a:rPr lang="it-IT" sz="800" dirty="0">
                <a:latin typeface="Courier"/>
                <a:cs typeface="Courier"/>
              </a:rPr>
              <a:t>. MG1655, complete </a:t>
            </a:r>
            <a:r>
              <a:rPr lang="it-IT" sz="800" dirty="0" err="1">
                <a:latin typeface="Courier"/>
                <a:cs typeface="Courier"/>
              </a:rPr>
              <a:t>genome</a:t>
            </a:r>
            <a:endParaRPr lang="it-IT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Length=4641652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Score =   884 bits (2285),  Expect = 0.0, Method: Compositional matrix adjust.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Identities = 450/450 (100%), Positives = 450/450 (100%), Gaps = 0/450 (0%)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Frame = +1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1        MLKSPLFWKMTSLFGAVLLLLIPIMLIRQVIVERADYRSDVEDAIRQSTSGPQKLVGPLI  60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MLKSPLFWKMTSLFGAVLLLLIPIMLIRQVIVERADYRSDVEDAIRQSTSGPQKLVGPLI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4638178  MLKSPLFWKMTSLFGAVLLLLIPIMLIRQVIVERADYRSDVEDAIRQSTSGPQKLVGPLI  4638357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...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Query  421      TRNIDWYAFSLPKMKASKEVTTDDELRIWK  450</a:t>
            </a:r>
          </a:p>
          <a:p>
            <a:pPr>
              <a:lnSpc>
                <a:spcPct val="85000"/>
              </a:lnSpc>
            </a:pPr>
            <a:r>
              <a:rPr lang="en-US" sz="800" dirty="0">
                <a:latin typeface="Courier"/>
                <a:cs typeface="Courier"/>
              </a:rPr>
              <a:t>                TRNIDWYAFSLPKMKASKEVTTDDELRIWK</a:t>
            </a:r>
          </a:p>
          <a:p>
            <a:pPr>
              <a:lnSpc>
                <a:spcPct val="85000"/>
              </a:lnSpc>
            </a:pPr>
            <a:r>
              <a:rPr lang="en-US" sz="800" dirty="0" err="1">
                <a:latin typeface="Courier"/>
                <a:cs typeface="Courier"/>
              </a:rPr>
              <a:t>Sbjct</a:t>
            </a:r>
            <a:r>
              <a:rPr lang="en-US" sz="800" dirty="0">
                <a:latin typeface="Courier"/>
                <a:cs typeface="Courier"/>
              </a:rPr>
              <a:t>  4639438  TRNIDWYAFSLPKMKASKEVTTDDELRIWK  4639527</a:t>
            </a:r>
          </a:p>
          <a:p>
            <a:pPr>
              <a:lnSpc>
                <a:spcPct val="85000"/>
              </a:lnSpc>
            </a:pPr>
            <a:endParaRPr lang="en-US" sz="800" dirty="0">
              <a:latin typeface="Courier"/>
              <a:cs typeface="Courier"/>
            </a:endParaRP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6" y="843697"/>
            <a:ext cx="8927880" cy="720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849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29" y="100327"/>
            <a:ext cx="8229600" cy="1033651"/>
          </a:xfrm>
        </p:spPr>
        <p:txBody>
          <a:bodyPr/>
          <a:lstStyle/>
          <a:p>
            <a:r>
              <a:rPr lang="en-US" dirty="0"/>
              <a:t>Protein sequence to the DNA genome sequence</a:t>
            </a:r>
            <a:br>
              <a:rPr lang="en-US" dirty="0"/>
            </a:br>
            <a:r>
              <a:rPr lang="en-US" dirty="0"/>
              <a:t>tabular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805" y="2142556"/>
            <a:ext cx="7852124" cy="9792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err="1">
                <a:latin typeface="Courier"/>
                <a:cs typeface="Courier"/>
              </a:rPr>
              <a:t>tblastn</a:t>
            </a:r>
            <a:r>
              <a:rPr lang="en-US" sz="2800" dirty="0">
                <a:latin typeface="Courier"/>
                <a:cs typeface="Courier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"/>
                <a:cs typeface="Courier"/>
              </a:rPr>
              <a:t>	-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 ../</a:t>
            </a:r>
            <a:r>
              <a:rPr lang="en-US" sz="2800" dirty="0" err="1">
                <a:latin typeface="Courier"/>
                <a:cs typeface="Courier"/>
              </a:rPr>
              <a:t>db</a:t>
            </a:r>
            <a:r>
              <a:rPr lang="en-US" sz="2800" dirty="0">
                <a:latin typeface="Courier"/>
                <a:cs typeface="Courier"/>
              </a:rPr>
              <a:t>/MG1655 -</a:t>
            </a:r>
            <a:r>
              <a:rPr lang="en-US" sz="2800" dirty="0" err="1">
                <a:latin typeface="Courier"/>
                <a:cs typeface="Courier"/>
              </a:rPr>
              <a:t>outfmt</a:t>
            </a:r>
            <a:r>
              <a:rPr lang="en-US" sz="2800" dirty="0">
                <a:latin typeface="Courier"/>
                <a:cs typeface="Courier"/>
              </a:rPr>
              <a:t> 6</a:t>
            </a:r>
          </a:p>
        </p:txBody>
      </p:sp>
      <p:pic>
        <p:nvPicPr>
          <p:cNvPr id="5" name="Picture 4" descr="Screen Shot 2015-02-23 at 12.21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60" y="1278128"/>
            <a:ext cx="8927880" cy="7202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10805" y="3754277"/>
            <a:ext cx="7581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800" dirty="0">
                <a:latin typeface="Courier"/>
                <a:cs typeface="Courier"/>
              </a:rPr>
              <a:t>C321.deltaA	gi|556503834|ref|NC_000913.3|	100.00	450	0	0	1	450	4638178	4639527	0.0	  884</a:t>
            </a:r>
          </a:p>
          <a:p>
            <a:r>
              <a:rPr lang="is-IS" sz="800" dirty="0">
                <a:latin typeface="Courier"/>
                <a:cs typeface="Courier"/>
              </a:rPr>
              <a:t>C321.deltaA	gi|556503834|ref|NC_000913.3|	28.00	50	34	1	6	55	3482893	3482750	1.9	28.1</a:t>
            </a:r>
            <a:endParaRPr lang="en-US" sz="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90621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protein sequences using a remote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695" y="1063364"/>
            <a:ext cx="8205579" cy="15220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blastp</a:t>
            </a:r>
            <a:r>
              <a:rPr lang="en-US" sz="2800" dirty="0">
                <a:latin typeface="Courier New"/>
                <a:cs typeface="Courier New"/>
              </a:rPr>
              <a:t> -query MG1655pepseq.fa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nr -</a:t>
            </a:r>
            <a:r>
              <a:rPr lang="en-US" sz="2800" dirty="0" err="1">
                <a:latin typeface="Courier New"/>
                <a:cs typeface="Courier New"/>
              </a:rPr>
              <a:t>outfmt</a:t>
            </a:r>
            <a:r>
              <a:rPr lang="en-US" sz="2800" dirty="0">
                <a:latin typeface="Courier New"/>
                <a:cs typeface="Courier New"/>
              </a:rPr>
              <a:t> 6 -remote \</a:t>
            </a:r>
          </a:p>
          <a:p>
            <a:pPr marL="0" indent="0">
              <a:buNone/>
            </a:pPr>
            <a:r>
              <a:rPr lang="fi-FI" sz="2800" dirty="0">
                <a:latin typeface="Courier New"/>
                <a:cs typeface="Courier New"/>
              </a:rPr>
              <a:t>-</a:t>
            </a:r>
            <a:r>
              <a:rPr lang="fi-FI" sz="2800" dirty="0" err="1">
                <a:latin typeface="Courier New"/>
                <a:cs typeface="Courier New"/>
              </a:rPr>
              <a:t>evalue</a:t>
            </a:r>
            <a:r>
              <a:rPr lang="fi-FI" sz="2800" dirty="0">
                <a:latin typeface="Courier New"/>
                <a:cs typeface="Courier New"/>
              </a:rPr>
              <a:t> 1e-100 </a:t>
            </a:r>
            <a:r>
              <a:rPr lang="fi-FI" sz="2800" dirty="0">
                <a:solidFill>
                  <a:srgbClr val="FF0000"/>
                </a:solidFill>
                <a:latin typeface="Courier New"/>
                <a:cs typeface="Courier New"/>
              </a:rPr>
              <a:t>-</a:t>
            </a:r>
            <a:r>
              <a:rPr lang="fi-FI" sz="2800" dirty="0" err="1">
                <a:solidFill>
                  <a:srgbClr val="FF0000"/>
                </a:solidFill>
                <a:latin typeface="Courier New"/>
                <a:cs typeface="Courier New"/>
              </a:rPr>
              <a:t>max_target_seqs</a:t>
            </a:r>
            <a:r>
              <a:rPr lang="fi-FI" sz="2800" dirty="0">
                <a:latin typeface="Courier New"/>
                <a:cs typeface="Courier New"/>
              </a:rPr>
              <a:t>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60821" y="3212176"/>
            <a:ext cx="6008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Output only one hit if hits can be found.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467" y="4362165"/>
            <a:ext cx="81808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s-IS" sz="1000" dirty="0"/>
              <a:t>C321.deltaA	gi|446843038|ref|WP_000920294.1|	100.00	450	0	0	1	450	1	450	0.0	  916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31203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or subsequences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7268" y="995967"/>
            <a:ext cx="8339668" cy="3804633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blastdbcmd</a:t>
            </a: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-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/MG1655 -info</a:t>
            </a:r>
          </a:p>
          <a:p>
            <a:pPr marL="0" indent="0">
              <a:lnSpc>
                <a:spcPct val="90000"/>
              </a:lnSpc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None/>
            </a:pPr>
            <a:r>
              <a:rPr lang="en-US" dirty="0"/>
              <a:t>Extract sequences from the database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 -entry all -range 150-220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Extract sequences using </a:t>
            </a:r>
            <a:r>
              <a:rPr lang="en-US" dirty="0" err="1"/>
              <a:t>Gi</a:t>
            </a:r>
            <a:r>
              <a:rPr lang="en-US" dirty="0"/>
              <a:t> 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66" y="1114402"/>
            <a:ext cx="8339668" cy="31152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# Use </a:t>
            </a:r>
            <a:r>
              <a:rPr lang="en-US" sz="1600" dirty="0" err="1">
                <a:latin typeface="Courier New"/>
                <a:cs typeface="Courier New"/>
              </a:rPr>
              <a:t>Gi</a:t>
            </a:r>
            <a:r>
              <a:rPr lang="en-US" sz="1600" dirty="0">
                <a:latin typeface="Courier New"/>
                <a:cs typeface="Courier New"/>
              </a:rPr>
              <a:t> ID to search*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2800" dirty="0" err="1">
                <a:latin typeface="Courier New"/>
                <a:cs typeface="Courier New"/>
              </a:rPr>
              <a:t>blastdbcmd</a:t>
            </a:r>
            <a:r>
              <a:rPr lang="en-US" sz="2800" dirty="0">
                <a:latin typeface="Courier New"/>
                <a:cs typeface="Courier New"/>
              </a:rPr>
              <a:t> –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 ../</a:t>
            </a:r>
            <a:r>
              <a:rPr lang="en-US" sz="2800" dirty="0" err="1">
                <a:latin typeface="Courier New"/>
                <a:cs typeface="Courier New"/>
              </a:rPr>
              <a:t>db</a:t>
            </a:r>
            <a:r>
              <a:rPr lang="en-US" sz="2800" dirty="0">
                <a:latin typeface="Courier New"/>
                <a:cs typeface="Courier New"/>
              </a:rPr>
              <a:t>/MG1655 \</a:t>
            </a:r>
          </a:p>
          <a:p>
            <a:pPr marL="0" indent="0">
              <a:buNone/>
            </a:pPr>
            <a:r>
              <a:rPr lang="en-US" sz="2800" dirty="0">
                <a:latin typeface="Courier New"/>
                <a:cs typeface="Courier New"/>
              </a:rPr>
              <a:t> -entry 556503834 -range 150-220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---output---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&gt;gi|556503834|ref|NC_000913.3|:150-220 Escherichia coli str. K-12 </a:t>
            </a:r>
            <a:r>
              <a:rPr lang="en-US" sz="1600" dirty="0" err="1">
                <a:latin typeface="Courier New"/>
                <a:cs typeface="Courier New"/>
              </a:rPr>
              <a:t>substr</a:t>
            </a:r>
            <a:r>
              <a:rPr lang="en-US" sz="1600" dirty="0">
                <a:latin typeface="Courier New"/>
                <a:cs typeface="Courier New"/>
              </a:rPr>
              <a:t>. MG1655, complete genome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AGCGCACAGACAGATAAAAATTACAGAGTACACAACATCCATGAAACGCATTAGCACCACCATTACCACCA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27454"/>
            <a:ext cx="6371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* Database formatting must add –</a:t>
            </a:r>
            <a:r>
              <a:rPr lang="en-US" sz="1200" dirty="0" err="1"/>
              <a:t>parse_seqids</a:t>
            </a:r>
            <a:endParaRPr lang="en-US" sz="1200" dirty="0"/>
          </a:p>
          <a:p>
            <a:r>
              <a:rPr lang="en-US" sz="1200" dirty="0" err="1">
                <a:latin typeface="Courier New"/>
                <a:cs typeface="Courier New"/>
              </a:rPr>
              <a:t>makeblastdb</a:t>
            </a:r>
            <a:r>
              <a:rPr lang="en-US" sz="1200" dirty="0">
                <a:latin typeface="Courier New"/>
                <a:cs typeface="Courier New"/>
              </a:rPr>
              <a:t> -in MG1655.fasta -out MG1655 -</a:t>
            </a:r>
            <a:r>
              <a:rPr lang="en-US" sz="1200" dirty="0" err="1">
                <a:latin typeface="Courier New"/>
                <a:cs typeface="Courier New"/>
              </a:rPr>
              <a:t>dbtype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nucl</a:t>
            </a:r>
            <a:r>
              <a:rPr lang="en-US" sz="1200" dirty="0">
                <a:latin typeface="Courier New"/>
                <a:cs typeface="Courier New"/>
              </a:rPr>
              <a:t> -</a:t>
            </a:r>
            <a:r>
              <a:rPr lang="en-US" sz="1200" dirty="0" err="1">
                <a:latin typeface="Courier New"/>
                <a:cs typeface="Courier New"/>
              </a:rPr>
              <a:t>parse_seqids</a:t>
            </a:r>
            <a:endParaRPr lang="en-US" sz="12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8381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5557" y="163996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390" y="1428751"/>
            <a:ext cx="5791219" cy="2735035"/>
          </a:xfrm>
        </p:spPr>
        <p:txBody>
          <a:bodyPr>
            <a:noAutofit/>
          </a:bodyPr>
          <a:lstStyle/>
          <a:p>
            <a:r>
              <a:rPr lang="en-US" sz="2800" dirty="0"/>
              <a:t>Plot </a:t>
            </a:r>
            <a:r>
              <a:rPr lang="en-US" sz="2800" dirty="0" err="1"/>
              <a:t>dotplots</a:t>
            </a:r>
            <a:endParaRPr lang="en-US" sz="2800" dirty="0"/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9B56-9C78-D01B-A55B-60E156AD9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ndotplot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F38DB-AAAD-4B48-5B10-BB7DB3AFB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198" y="961394"/>
            <a:ext cx="8284602" cy="3976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download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https://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/liu3zhenlab/ndotplot.git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# run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MUMmer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R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ndotplot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--query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qry.fas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--ref data/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ref.fas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minaln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1000 \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--prefix out</a:t>
            </a:r>
          </a:p>
        </p:txBody>
      </p:sp>
    </p:spTree>
    <p:extLst>
      <p:ext uri="{BB962C8B-B14F-4D97-AF65-F5344CB8AC3E}">
        <p14:creationId xmlns:p14="http://schemas.microsoft.com/office/powerpoint/2010/main" val="3074666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E4613-006D-0549-0DB6-1940DCC5C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1487"/>
            <a:ext cx="8229600" cy="579740"/>
          </a:xfrm>
        </p:spPr>
        <p:txBody>
          <a:bodyPr/>
          <a:lstStyle/>
          <a:p>
            <a:r>
              <a:rPr lang="en-US" dirty="0" err="1"/>
              <a:t>ndotplot</a:t>
            </a:r>
            <a:r>
              <a:rPr lang="en-US" dirty="0"/>
              <a:t>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B1FEBA-AC8F-097F-8FAB-525BCA66A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163" y="724196"/>
            <a:ext cx="4298711" cy="429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95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C4144-BF94-FC77-FA85-D6E4FA15B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2ED-1C55-49D2-6F09-B399BCC41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sequences: </a:t>
            </a:r>
            <a:r>
              <a:rPr lang="en-US" dirty="0" err="1"/>
              <a:t>ZmA</a:t>
            </a:r>
            <a:r>
              <a:rPr lang="en-US" dirty="0"/>
              <a:t> and </a:t>
            </a:r>
            <a:r>
              <a:rPr lang="en-US" dirty="0" err="1"/>
              <a:t>ZmB</a:t>
            </a:r>
            <a:endParaRPr lang="en-US" dirty="0"/>
          </a:p>
          <a:p>
            <a:pPr marL="0" indent="0">
              <a:buNone/>
            </a:pPr>
            <a:r>
              <a:rPr lang="en-US"/>
              <a:t>Data source: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64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3338" y="1347106"/>
            <a:ext cx="5823876" cy="2661557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bg1">
                    <a:lumMod val="75000"/>
                  </a:schemeClr>
                </a:solidFill>
              </a:rPr>
              <a:t>Make a </a:t>
            </a:r>
            <a:r>
              <a:rPr lang="en-US" sz="2800" dirty="0" err="1">
                <a:solidFill>
                  <a:schemeClr val="bg1">
                    <a:lumMod val="75000"/>
                  </a:schemeClr>
                </a:solidFill>
              </a:rPr>
              <a:t>dotplot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sz="2800" dirty="0"/>
              <a:t>Create BLAST database</a:t>
            </a:r>
          </a:p>
          <a:p>
            <a:r>
              <a:rPr lang="en-US" sz="2800" dirty="0"/>
              <a:t>BLASTN</a:t>
            </a:r>
          </a:p>
          <a:p>
            <a:r>
              <a:rPr lang="en-US" sz="2800" dirty="0"/>
              <a:t>BLASTP</a:t>
            </a:r>
          </a:p>
          <a:p>
            <a:r>
              <a:rPr lang="en-US" sz="2800" dirty="0"/>
              <a:t>Extract sequences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70150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415AB-9825-F74F-8B4C-69A2FFDAF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Load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AB38-69F4-8C47-951F-CCBEC8CE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5437" y="1751239"/>
            <a:ext cx="5833998" cy="1641021"/>
          </a:xfrm>
        </p:spPr>
        <p:txBody>
          <a:bodyPr/>
          <a:lstStyle/>
          <a:p>
            <a:r>
              <a:rPr lang="en-US" sz="3200" dirty="0"/>
              <a:t>Blast+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module load BLAST+</a:t>
            </a:r>
          </a:p>
        </p:txBody>
      </p:sp>
    </p:spTree>
    <p:extLst>
      <p:ext uri="{BB962C8B-B14F-4D97-AF65-F5344CB8AC3E}">
        <p14:creationId xmlns:p14="http://schemas.microsoft.com/office/powerpoint/2010/main" val="1961660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9421"/>
            <a:ext cx="8229600" cy="579740"/>
          </a:xfrm>
        </p:spPr>
        <p:txBody>
          <a:bodyPr/>
          <a:lstStyle/>
          <a:p>
            <a:r>
              <a:rPr lang="en-US" dirty="0"/>
              <a:t>Genome sequence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96" y="955892"/>
            <a:ext cx="8566484" cy="39181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 </a:t>
            </a:r>
            <a:r>
              <a:rPr lang="fr-FR" dirty="0" err="1"/>
              <a:t>reference</a:t>
            </a:r>
            <a:r>
              <a:rPr lang="fr-FR" dirty="0"/>
              <a:t> </a:t>
            </a:r>
            <a:r>
              <a:rPr lang="fr-FR" dirty="0" err="1"/>
              <a:t>genome</a:t>
            </a:r>
            <a:r>
              <a:rPr lang="fr-FR" dirty="0"/>
              <a:t> </a:t>
            </a:r>
            <a:r>
              <a:rPr lang="fr-FR" dirty="0" err="1"/>
              <a:t>sequence</a:t>
            </a:r>
            <a:endParaRPr lang="fr-FR" dirty="0"/>
          </a:p>
          <a:p>
            <a:pPr marL="0" indent="0">
              <a:lnSpc>
                <a:spcPct val="120000"/>
              </a:lnSpc>
              <a:buNone/>
            </a:pPr>
            <a:r>
              <a:rPr lang="fr-FR" dirty="0"/>
              <a:t># </a:t>
            </a:r>
            <a:r>
              <a:rPr lang="fr-FR" dirty="0" err="1"/>
              <a:t>create</a:t>
            </a:r>
            <a:r>
              <a:rPr lang="fr-FR" dirty="0"/>
              <a:t> a new directory for </a:t>
            </a:r>
            <a:r>
              <a:rPr lang="fr-FR" dirty="0" err="1"/>
              <a:t>today's</a:t>
            </a:r>
            <a:r>
              <a:rPr lang="fr-FR" dirty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blast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 err="1">
                <a:latin typeface="Courier"/>
                <a:cs typeface="Courier"/>
              </a:rPr>
              <a:t>mkdir</a:t>
            </a:r>
            <a:r>
              <a:rPr lang="fr-FR" sz="2800" dirty="0">
                <a:latin typeface="Courier"/>
                <a:cs typeface="Courier"/>
              </a:rPr>
              <a:t>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fr-FR" sz="2800" dirty="0">
                <a:latin typeface="Courier"/>
                <a:cs typeface="Courier"/>
              </a:rPr>
              <a:t>cd </a:t>
            </a:r>
            <a:r>
              <a:rPr lang="fr-FR" sz="2800" dirty="0" err="1">
                <a:latin typeface="Courier"/>
                <a:cs typeface="Courier"/>
              </a:rPr>
              <a:t>db</a:t>
            </a:r>
            <a:endParaRPr lang="fr-FR" sz="2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000" dirty="0" err="1">
                <a:latin typeface="Courier"/>
                <a:cs typeface="Courier"/>
              </a:rPr>
              <a:t>wget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1300" dirty="0">
                <a:latin typeface="Courier"/>
                <a:cs typeface="Courier"/>
              </a:rPr>
              <a:t>https://</a:t>
            </a:r>
            <a:r>
              <a:rPr lang="en-US" sz="1300" dirty="0" err="1">
                <a:latin typeface="Courier"/>
                <a:cs typeface="Courier"/>
              </a:rPr>
              <a:t>people.beocat.ksu.edu</a:t>
            </a:r>
            <a:r>
              <a:rPr lang="en-US" sz="1300" dirty="0">
                <a:latin typeface="Courier"/>
                <a:cs typeface="Courier"/>
              </a:rPr>
              <a:t>/~liu3zhen/PLPTH813/data/references/MG1655.fasta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Create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894" y="673077"/>
            <a:ext cx="8686800" cy="4347959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b="1" dirty="0" err="1">
                <a:solidFill>
                  <a:srgbClr val="17375E"/>
                </a:solidFill>
              </a:rPr>
              <a:t>makeblastdb</a:t>
            </a:r>
            <a:endParaRPr lang="en-US" b="1" dirty="0">
              <a:solidFill>
                <a:srgbClr val="17375E"/>
              </a:solidFill>
            </a:endParaRPr>
          </a:p>
          <a:p>
            <a:pPr marL="0" indent="0">
              <a:lnSpc>
                <a:spcPct val="130000"/>
              </a:lnSpc>
              <a:buNone/>
            </a:pPr>
            <a:r>
              <a:rPr lang="en-US" dirty="0"/>
              <a:t>A program to create a BLAST database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module load BLAST+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–h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 err="1">
                <a:latin typeface="Courier New"/>
                <a:cs typeface="Courier New"/>
              </a:rPr>
              <a:t>makeblastdb</a:t>
            </a:r>
            <a:r>
              <a:rPr lang="en-US" sz="2800" dirty="0">
                <a:latin typeface="Courier New"/>
                <a:cs typeface="Courier New"/>
              </a:rPr>
              <a:t> -in MG1655.fasta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-out MG1655 -</a:t>
            </a:r>
            <a:r>
              <a:rPr lang="en-US" sz="2800" dirty="0" err="1">
                <a:latin typeface="Courier New"/>
                <a:cs typeface="Courier New"/>
              </a:rPr>
              <a:t>dbtype</a:t>
            </a:r>
            <a:r>
              <a:rPr lang="en-US" sz="2800" dirty="0">
                <a:latin typeface="Courier New"/>
                <a:cs typeface="Courier New"/>
              </a:rPr>
              <a:t> </a:t>
            </a:r>
            <a:r>
              <a:rPr lang="en-US" sz="2800" dirty="0" err="1">
                <a:latin typeface="Courier New"/>
                <a:cs typeface="Courier New"/>
              </a:rPr>
              <a:t>nucl</a:t>
            </a:r>
            <a:r>
              <a:rPr lang="en-US" sz="2800" dirty="0">
                <a:latin typeface="Courier New"/>
                <a:cs typeface="Courier New"/>
              </a:rPr>
              <a:t> \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800" dirty="0">
                <a:latin typeface="Courier New"/>
                <a:cs typeface="Courier New"/>
              </a:rPr>
              <a:t>	-</a:t>
            </a:r>
            <a:r>
              <a:rPr lang="en-US" sz="2800" dirty="0" err="1">
                <a:latin typeface="Courier New"/>
                <a:cs typeface="Courier New"/>
              </a:rPr>
              <a:t>parse_seqids</a:t>
            </a:r>
            <a:endParaRPr lang="en-US" sz="28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87461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17335</TotalTime>
  <Words>1148</Words>
  <Application>Microsoft Macintosh PowerPoint</Application>
  <PresentationFormat>On-screen Show (16:9)</PresentationFormat>
  <Paragraphs>193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</vt:lpstr>
      <vt:lpstr>Courier New</vt:lpstr>
      <vt:lpstr>Office Theme</vt:lpstr>
      <vt:lpstr>Dotplot &amp; Blast  Bioinformatics Applications (PLPTH813)</vt:lpstr>
      <vt:lpstr>Goal of today’s lab</vt:lpstr>
      <vt:lpstr>ndotplot</vt:lpstr>
      <vt:lpstr>ndotplot output</vt:lpstr>
      <vt:lpstr>Problem 1</vt:lpstr>
      <vt:lpstr>Goal of today’s lab</vt:lpstr>
      <vt:lpstr>Load modules</vt:lpstr>
      <vt:lpstr>Genome sequence data</vt:lpstr>
      <vt:lpstr>Step 1: Create a database</vt:lpstr>
      <vt:lpstr>Query data</vt:lpstr>
      <vt:lpstr>BLASTN</vt:lpstr>
      <vt:lpstr>BLASTN with tabular format</vt:lpstr>
      <vt:lpstr>BLASTN with tabular format</vt:lpstr>
      <vt:lpstr>Protein sequence to the DNA genome sequence</vt:lpstr>
      <vt:lpstr>Protein sequence to the DNA genome sequence tabular output</vt:lpstr>
      <vt:lpstr>Search protein sequences using a remote service</vt:lpstr>
      <vt:lpstr>Extract sequences or subsequences</vt:lpstr>
      <vt:lpstr>Extract sequences using Gi ID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136</cp:revision>
  <dcterms:created xsi:type="dcterms:W3CDTF">2014-12-15T18:58:14Z</dcterms:created>
  <dcterms:modified xsi:type="dcterms:W3CDTF">2025-02-05T17:29:42Z</dcterms:modified>
</cp:coreProperties>
</file>