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32" r:id="rId3"/>
    <p:sldId id="313" r:id="rId4"/>
    <p:sldId id="331" r:id="rId5"/>
    <p:sldId id="310" r:id="rId6"/>
    <p:sldId id="314" r:id="rId7"/>
    <p:sldId id="283" r:id="rId8"/>
    <p:sldId id="311" r:id="rId9"/>
    <p:sldId id="287" r:id="rId10"/>
    <p:sldId id="312" r:id="rId11"/>
    <p:sldId id="292" r:id="rId12"/>
    <p:sldId id="289" r:id="rId13"/>
    <p:sldId id="328" r:id="rId14"/>
    <p:sldId id="294" r:id="rId15"/>
    <p:sldId id="290" r:id="rId16"/>
    <p:sldId id="288" r:id="rId17"/>
    <p:sldId id="291" r:id="rId18"/>
    <p:sldId id="284" r:id="rId19"/>
    <p:sldId id="298" r:id="rId20"/>
    <p:sldId id="329" r:id="rId21"/>
    <p:sldId id="286" r:id="rId22"/>
    <p:sldId id="306" r:id="rId23"/>
    <p:sldId id="324" r:id="rId24"/>
    <p:sldId id="343" r:id="rId25"/>
    <p:sldId id="325" r:id="rId26"/>
    <p:sldId id="344" r:id="rId27"/>
    <p:sldId id="327" r:id="rId28"/>
    <p:sldId id="345" r:id="rId29"/>
    <p:sldId id="346" r:id="rId30"/>
    <p:sldId id="347" r:id="rId31"/>
    <p:sldId id="351" r:id="rId32"/>
    <p:sldId id="334" r:id="rId33"/>
    <p:sldId id="335" r:id="rId34"/>
    <p:sldId id="336" r:id="rId35"/>
    <p:sldId id="323" r:id="rId36"/>
    <p:sldId id="326" r:id="rId37"/>
    <p:sldId id="299" r:id="rId38"/>
    <p:sldId id="330" r:id="rId39"/>
    <p:sldId id="265" r:id="rId40"/>
    <p:sldId id="301" r:id="rId41"/>
    <p:sldId id="348" r:id="rId42"/>
    <p:sldId id="350" r:id="rId43"/>
    <p:sldId id="349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0" autoAdjust="0"/>
    <p:restoredTop sz="96287" autoAdjust="0"/>
  </p:normalViewPr>
  <p:slideViewPr>
    <p:cSldViewPr snapToGrid="0" snapToObjects="1">
      <p:cViewPr varScale="1">
        <p:scale>
          <a:sx n="244" d="100"/>
          <a:sy n="244" d="100"/>
        </p:scale>
        <p:origin x="200" y="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and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EC999-F35A-C348-6E93-9027327A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48533-C577-09BA-AFEC-1B7EC72C0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F1A19-43D8-8C38-0CE9-AE65E5558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2872F-8731-081F-5F19-DC5B66CD3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1FD2-29DC-C056-2E7A-6CF421EC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0D755-68EF-56CF-190C-191024D86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3186B-4ADD-1E74-3ED7-7C80B630D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C28B3-AFB0-BFD1-88BD-B67B215DE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8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C83CB-8DC0-4A2D-D925-2122C1CD4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87199-332A-8F05-38A3-60B2BF1B1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0EA1D-C2AC-DD48-03E6-9E70891B9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3A9E-F2A6-AF7C-CBDD-62A99A58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8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CC7E-3055-9D7B-925C-9149C137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FEC99-051E-2092-FFFE-1811DBAD20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22D69-E66B-E957-6B29-2FD85D9B6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38F2-3EDF-AD48-4C52-AC7C940FA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DA96D-AE16-0075-E92B-AB261C69F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28A1D-F542-244B-666C-F5E1EDDCD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977C1-75CE-1E00-3636-960D5914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E6A8E-50B0-4EB0-1815-B0B290D06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2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EEE0-B8F2-C9FE-996A-DD4B072B1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4A14-8C1B-AC71-F30B-CE1EB4B3E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15FC9-6ED7-7810-09C3-008F0BED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920E7-04FE-D489-6651-BF83AC24B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demand.beocat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126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98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3/27/2025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848" y="1045529"/>
            <a:ext cx="6223943" cy="3271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cv &lt;- c("a", "b", "c")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cv2 &lt;- paste(cv, 1:3,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832666"/>
            <a:ext cx="8270896" cy="398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3.1, 6.4, 21.7)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[c(2, 3)]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x[x&gt;10]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x[-c(1,5)]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x[3] &lt;- 23.1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c(x, 10.9)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89" y="776650"/>
            <a:ext cx="7775349" cy="4127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sz="2000" dirty="0"/>
              <a:t># numeric, character, logical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&lt;- 0:9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digits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(z)  # convert to character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(digits) # convert to integer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mode(digits)</a:t>
            </a:r>
          </a:p>
          <a:p>
            <a:pPr marL="0" indent="0">
              <a:buNone/>
            </a:pPr>
            <a:endParaRPr lang="en-US" sz="20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length(z)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02292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"a")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TRUE)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c(TRUE, "a")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801" y="1295801"/>
            <a:ext cx="7032396" cy="3641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 &lt;- c("</a:t>
            </a:r>
            <a:r>
              <a:rPr lang="en-US" dirty="0" err="1">
                <a:latin typeface="Courier"/>
                <a:cs typeface="Courier"/>
              </a:rPr>
              <a:t>tas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sa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qld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nsw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levels(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 &lt;- </a:t>
            </a:r>
            <a:r>
              <a:rPr lang="en-US" dirty="0" err="1">
                <a:latin typeface="Courier"/>
                <a:cs typeface="Courier"/>
              </a:rPr>
              <a:t>as.character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833" y="785719"/>
            <a:ext cx="588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54213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09"/>
            <a:ext cx="8229600" cy="579740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0654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2160372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604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71776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45" y="4638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355752"/>
            <a:ext cx="8608919" cy="14263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814" y="280984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8159" y="2809842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18" y="352554"/>
            <a:ext cx="2222370" cy="1288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000" y="1858151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2" y="785719"/>
            <a:ext cx="8773591" cy="4262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889305"/>
            <a:ext cx="8583804" cy="415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0537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16516"/>
            <a:ext cx="6096000" cy="37507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How to access to R and </a:t>
            </a:r>
            <a:r>
              <a:rPr lang="en-US" sz="2800" dirty="0" err="1"/>
              <a:t>Rstudio</a:t>
            </a:r>
            <a:r>
              <a:rPr lang="en-US" sz="28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Plotting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39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yourself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2526568"/>
            <a:ext cx="323640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493" y="907366"/>
            <a:ext cx="6085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"/>
              </a:rPr>
              <a:t># data of “</a:t>
            </a:r>
            <a:r>
              <a:rPr lang="en-US" sz="2400" dirty="0" err="1">
                <a:cs typeface="Courier"/>
              </a:rPr>
              <a:t>cvec</a:t>
            </a:r>
            <a:r>
              <a:rPr lang="en-US" sz="2400" dirty="0">
                <a:cs typeface="Courier"/>
              </a:rPr>
              <a:t>”</a:t>
            </a:r>
          </a:p>
          <a:p>
            <a:r>
              <a:rPr lang="en-US" sz="2400" dirty="0">
                <a:cs typeface="Courier"/>
              </a:rPr>
              <a:t># "</a:t>
            </a:r>
            <a:r>
              <a:rPr lang="en-US" sz="2400" dirty="0" err="1">
                <a:cs typeface="Courier"/>
              </a:rPr>
              <a:t>google</a:t>
            </a:r>
            <a:r>
              <a:rPr lang="en-US" sz="2400" dirty="0"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7" y="2526568"/>
            <a:ext cx="4065368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sub("o", 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("o", 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355" y="1801017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72303"/>
            <a:ext cx="8229600" cy="48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7953" y="2205154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155" y="881569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6930" y="344595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(work as a small group)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233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395152"/>
            <a:ext cx="79097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r>
              <a:rPr lang="en-US" sz="2400" dirty="0"/>
              <a:t># randomly select</a:t>
            </a:r>
          </a:p>
          <a:p>
            <a:r>
              <a:rPr lang="en-US" sz="2400" dirty="0"/>
              <a:t>sample</a:t>
            </a:r>
          </a:p>
          <a:p>
            <a:r>
              <a:rPr lang="en-US" sz="2400" dirty="0"/>
              <a:t># print</a:t>
            </a:r>
          </a:p>
          <a:p>
            <a:r>
              <a:rPr lang="en-US" sz="24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95472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PacBio (not HiFi)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7523"/>
          </a:xfrm>
        </p:spPr>
        <p:txBody>
          <a:bodyPr>
            <a:normAutofit/>
          </a:bodyPr>
          <a:lstStyle/>
          <a:p>
            <a:r>
              <a:rPr lang="en-US" sz="3200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" y="1278145"/>
            <a:ext cx="8639605" cy="30615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teaching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/heads/master/PLPTH813Bioinformatis/2025/3_data/lab07_R/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quality.txt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qual0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qual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="\t",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=T,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quote="{|}~")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77869"/>
          </a:xfrm>
        </p:spPr>
        <p:txBody>
          <a:bodyPr>
            <a:normAutofit/>
          </a:bodyPr>
          <a:lstStyle/>
          <a:p>
            <a:r>
              <a:rPr lang="en-US" sz="3200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028" y="1195193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qual[, 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qual$Quality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</a:t>
            </a:r>
            <a:r>
              <a:rPr lang="en-US" sz="320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64" y="1697689"/>
            <a:ext cx="5015615" cy="15097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"["))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09" y="1218067"/>
            <a:ext cx="3712827" cy="24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7" y="1696026"/>
            <a:ext cx="8796043" cy="148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(qual[1, 2])))-33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(qual[2, 2])))-33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9160"/>
            <a:ext cx="8229600" cy="671662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469" y="890822"/>
            <a:ext cx="7547061" cy="40699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hlinkClick r:id="rId4"/>
              </a:rPr>
              <a:t>https://ondemand.beocat.ksu.edu/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701"/>
            <a:ext cx="8686800" cy="341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F3B4-576D-1D38-387C-1B11676F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DFF5-87A5-CC43-6D58-1295AEB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in one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807-9017-58EE-2F22-547D2E61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6701"/>
            <a:ext cx="8686800" cy="3417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pl-PL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 2))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234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3145"/>
          </a:xfrm>
        </p:spPr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308595"/>
            <a:ext cx="8902700" cy="286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encode=33, label="",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=41)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quality scores against base positions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)))-encode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plot(1:length(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=0.4, main=label,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="Position on read (bp)",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="Phred quality",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519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04218"/>
            <a:ext cx="8549235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plotting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=c(1, 2))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2], label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qual[2, 2], label = "PacBio")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129"/>
            <a:ext cx="8229600" cy="57974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59552-DA38-61FD-04F4-BC9C729F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82" y="931835"/>
            <a:ext cx="7052235" cy="40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1751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471" y="1256906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02DDEC-9B9A-CE39-C320-ED7DBB11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8D39-992B-75FE-D06C-9227C18E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7EBE-1065-A244-A979-EB87CB8D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21" y="918879"/>
            <a:ext cx="7734300" cy="3809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tidyverse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library("ggplot2")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337EE-241B-769E-AF51-9A5669F4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8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326FF4-FC2C-BEA5-0514-B999285F8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55D8-E6AD-A941-7A76-89DC6FCF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4AACB-DF25-7B67-3CD4-4A7022D57790}"/>
              </a:ext>
            </a:extLst>
          </p:cNvPr>
          <p:cNvSpPr txBox="1"/>
          <p:nvPr/>
        </p:nvSpPr>
        <p:spPr>
          <a:xfrm>
            <a:off x="1774314" y="785719"/>
            <a:ext cx="5423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03254-E91B-4049-FA45-938FAE9F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10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E3E133-0AF8-20B6-E6FD-42985AAFB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3ABD-0085-C88D-D9D8-6A31827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167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DF853-A7E7-CAD8-BE92-55F8FB13268B}"/>
              </a:ext>
            </a:extLst>
          </p:cNvPr>
          <p:cNvSpPr txBox="1"/>
          <p:nvPr/>
        </p:nvSpPr>
        <p:spPr>
          <a:xfrm>
            <a:off x="254000" y="99014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>
            <a:extLst>
              <a:ext uri="{FF2B5EF4-FFF2-40B4-BE49-F238E27FC236}">
                <a16:creationId xmlns:a16="http://schemas.microsoft.com/office/drawing/2014/main" id="{5F578E8E-E9A3-1FBB-B9F7-331E0D008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87" y="524447"/>
            <a:ext cx="1276495" cy="4215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04AC9-56B0-8719-63AF-AC10E5AE2A46}"/>
              </a:ext>
            </a:extLst>
          </p:cNvPr>
          <p:cNvSpPr txBox="1"/>
          <p:nvPr/>
        </p:nvSpPr>
        <p:spPr>
          <a:xfrm>
            <a:off x="7513104" y="128245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CA979-64AE-97FE-2843-77555710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2" y="2361747"/>
            <a:ext cx="4826053" cy="22161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3066-B622-0123-58A2-46EB5DF0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0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C4AD8C-B696-F426-8AF8-9224252F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C90C4-108B-17E8-512B-2D0737E5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603F8-12F3-F091-5986-46575653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24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5BA230-3245-9A4B-BE59-4E25897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331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145880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151892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1" y="421597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148808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142EF1-92FC-EF78-23C7-25AEF4FB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67F0-BEA1-1ACD-4954-004BB686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F02F1-F334-C018-818E-A5C327A68409}"/>
              </a:ext>
            </a:extLst>
          </p:cNvPr>
          <p:cNvSpPr txBox="1"/>
          <p:nvPr/>
        </p:nvSpPr>
        <p:spPr>
          <a:xfrm>
            <a:off x="886232" y="1648420"/>
            <a:ext cx="73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D63D8-6E11-4404-8346-1F4A3CC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15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52EB84-333C-FCF8-01AE-2DC5C11F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9FED-AC63-A51A-1D65-F5FA8D1A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CAA5-9D13-51C4-F87A-EE2BC4F7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063512"/>
            <a:ext cx="8953446" cy="316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</a:t>
            </a:r>
            <a:r>
              <a:rPr lang="en-US" sz="1800" dirty="0" err="1">
                <a:latin typeface="Courier" pitchFamily="2" charset="0"/>
              </a:rPr>
              <a:t>carat,y</a:t>
            </a:r>
            <a:r>
              <a:rPr lang="en-US" sz="1800" dirty="0">
                <a:latin typeface="Courier" pitchFamily="2" charset="0"/>
              </a:rPr>
              <a:t>=price)) +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53F9A-0F45-0D58-1A56-DEA5DA6E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3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A28AF2-C8EF-3233-7E2D-B8D1FA641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769-E0F6-C712-9DA6-EC740A4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AD48-BB6F-BB6C-7A2D-482DB820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337356"/>
            <a:ext cx="8802975" cy="2640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2492B-DBC5-E343-4E8E-753BA9C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99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0FD811-B2EE-D441-B03C-229671A7B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9C4-203D-AF51-16F0-90C98830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83801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D38F-5056-D6B1-43F8-830252B5B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06" y="1203767"/>
            <a:ext cx="8693973" cy="294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F02D-E920-9B8E-66AD-07E27C5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7" y="717739"/>
            <a:ext cx="5490949" cy="4040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615"/>
            <a:ext cx="8229600" cy="579740"/>
          </a:xfrm>
        </p:spPr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562" y="129381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~/BA25/labs/lab07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297" y="948463"/>
            <a:ext cx="8229600" cy="3689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02393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69" y="1014554"/>
            <a:ext cx="8314441" cy="3613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 PLPTH813 - Bioinformatics Application</a:t>
            </a:r>
          </a:p>
          <a:p>
            <a:pPr marL="0" indent="0">
              <a:buNone/>
            </a:pPr>
            <a:r>
              <a:rPr lang="en-US" dirty="0"/>
              <a:t># lab03 - R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xxxxx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3/27/2025</a:t>
            </a:r>
          </a:p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### setup working directory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("~/BA25/labs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/lab07")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34" y="1246932"/>
            <a:ext cx="3964951" cy="3059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&lt;- 2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2*x +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77B5B-DA97-3BB6-DBB1-5AF839B77476}"/>
              </a:ext>
            </a:extLst>
          </p:cNvPr>
          <p:cNvSpPr txBox="1">
            <a:spLocks/>
          </p:cNvSpPr>
          <p:nvPr/>
        </p:nvSpPr>
        <p:spPr>
          <a:xfrm>
            <a:off x="3982065" y="1246932"/>
            <a:ext cx="5046188" cy="3464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lv &lt;- c(TRUE, FALSE, TRUE, TRUE)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sum(lv)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the number of TRUE</a:t>
            </a:r>
          </a:p>
          <a:p>
            <a:pPr marL="0" indent="0">
              <a:buFont typeface="Arial"/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lv2 &lt;- x &gt; 10</a:t>
            </a:r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15429</TotalTime>
  <Words>2611</Words>
  <Application>Microsoft Macintosh PowerPoint</Application>
  <PresentationFormat>On-screen Show (16:9)</PresentationFormat>
  <Paragraphs>409</Paragraphs>
  <Slides>43</Slides>
  <Notes>24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String operations</vt:lpstr>
      <vt:lpstr>table</vt:lpstr>
      <vt:lpstr>Write your own function</vt:lpstr>
      <vt:lpstr>Problem (work as a small group)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two in one plot</vt:lpstr>
      <vt:lpstr>Write a plotting function</vt:lpstr>
      <vt:lpstr>Plot three sets of quality scores using a newly written function</vt:lpstr>
      <vt:lpstr>RESULT</vt:lpstr>
      <vt:lpstr>Help information</vt:lpstr>
      <vt:lpstr>Package installation</vt:lpstr>
      <vt:lpstr>Scatter plot</vt:lpstr>
      <vt:lpstr>Boxplot</vt:lpstr>
      <vt:lpstr>Histogram</vt:lpstr>
      <vt:lpstr>ggplot2 - I</vt:lpstr>
      <vt:lpstr>The function ggplot</vt:lpstr>
      <vt:lpstr>The function ggplot</vt:lpstr>
      <vt:lpstr>The function ggplot (cont.)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170</cp:revision>
  <dcterms:created xsi:type="dcterms:W3CDTF">2014-12-15T18:58:14Z</dcterms:created>
  <dcterms:modified xsi:type="dcterms:W3CDTF">2025-03-27T17:26:07Z</dcterms:modified>
</cp:coreProperties>
</file>