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22" r:id="rId2"/>
    <p:sldId id="323" r:id="rId3"/>
    <p:sldId id="293" r:id="rId4"/>
    <p:sldId id="324" r:id="rId5"/>
    <p:sldId id="325" r:id="rId6"/>
    <p:sldId id="326" r:id="rId7"/>
    <p:sldId id="300" r:id="rId8"/>
    <p:sldId id="338" r:id="rId9"/>
    <p:sldId id="256" r:id="rId10"/>
    <p:sldId id="257" r:id="rId11"/>
    <p:sldId id="301" r:id="rId12"/>
    <p:sldId id="310" r:id="rId13"/>
    <p:sldId id="318" r:id="rId14"/>
    <p:sldId id="315" r:id="rId15"/>
    <p:sldId id="311" r:id="rId16"/>
    <p:sldId id="319" r:id="rId17"/>
    <p:sldId id="312" r:id="rId18"/>
    <p:sldId id="313" r:id="rId19"/>
    <p:sldId id="259" r:id="rId20"/>
    <p:sldId id="320" r:id="rId21"/>
    <p:sldId id="302" r:id="rId22"/>
    <p:sldId id="264" r:id="rId23"/>
    <p:sldId id="314" r:id="rId24"/>
    <p:sldId id="295" r:id="rId25"/>
    <p:sldId id="260" r:id="rId26"/>
    <p:sldId id="296" r:id="rId27"/>
    <p:sldId id="297" r:id="rId28"/>
    <p:sldId id="304" r:id="rId29"/>
    <p:sldId id="265" r:id="rId30"/>
    <p:sldId id="298" r:id="rId31"/>
    <p:sldId id="267" r:id="rId32"/>
    <p:sldId id="321" r:id="rId33"/>
    <p:sldId id="292" r:id="rId34"/>
    <p:sldId id="286" r:id="rId35"/>
    <p:sldId id="288" r:id="rId36"/>
    <p:sldId id="287" r:id="rId37"/>
    <p:sldId id="289" r:id="rId38"/>
    <p:sldId id="307" r:id="rId39"/>
    <p:sldId id="308" r:id="rId40"/>
    <p:sldId id="269" r:id="rId41"/>
    <p:sldId id="316" r:id="rId42"/>
    <p:sldId id="271"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1" autoAdjust="0"/>
    <p:restoredTop sz="83562" autoAdjust="0"/>
  </p:normalViewPr>
  <p:slideViewPr>
    <p:cSldViewPr snapToGrid="0" snapToObjects="1">
      <p:cViewPr varScale="1">
        <p:scale>
          <a:sx n="134" d="100"/>
          <a:sy n="134" d="100"/>
        </p:scale>
        <p:origin x="344" y="184"/>
      </p:cViewPr>
      <p:guideLst>
        <p:guide orient="horz" pos="16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805C-8AC0-334D-83C8-85F5BFB0EC75}" type="datetimeFigureOut">
              <a:rPr lang="en-US" smtClean="0"/>
              <a:t>2/6/25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F78AA-F5C2-CD42-BB98-2E473D3C3ED6}" type="slidenum">
              <a:rPr lang="en-US" smtClean="0"/>
              <a:t>‹#›</a:t>
            </a:fld>
            <a:endParaRPr lang="en-US"/>
          </a:p>
        </p:txBody>
      </p:sp>
    </p:spTree>
    <p:extLst>
      <p:ext uri="{BB962C8B-B14F-4D97-AF65-F5344CB8AC3E}">
        <p14:creationId xmlns:p14="http://schemas.microsoft.com/office/powerpoint/2010/main" val="13599863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dirty="0">
                <a:solidFill>
                  <a:srgbClr val="0E0E0E"/>
                </a:solidFill>
                <a:effectLst/>
                <a:latin typeface=".AppleSystemUIFont"/>
              </a:rPr>
              <a:t>• Dynamic programming is a method for solving optimization problems by </a:t>
            </a:r>
            <a:r>
              <a:rPr lang="en-US" b="1" dirty="0">
                <a:solidFill>
                  <a:srgbClr val="0E0E0E"/>
                </a:solidFill>
                <a:effectLst/>
                <a:latin typeface=".AppleSystemUIFont"/>
              </a:rPr>
              <a:t>breaking them down into smaller subproblems</a:t>
            </a:r>
            <a:r>
              <a:rPr lang="en-US" dirty="0">
                <a:solidFill>
                  <a:srgbClr val="0E0E0E"/>
                </a:solidFill>
                <a:effectLst/>
                <a:latin typeface=".AppleSystemUIFont"/>
              </a:rPr>
              <a:t>, solving each subproblem once, and storing the results to avoid redundant computations.</a:t>
            </a:r>
          </a:p>
          <a:p>
            <a:pPr>
              <a:spcBef>
                <a:spcPts val="900"/>
              </a:spcBef>
            </a:pPr>
            <a:r>
              <a:rPr lang="en-US" dirty="0">
                <a:solidFill>
                  <a:srgbClr val="0E0E0E"/>
                </a:solidFill>
                <a:effectLst/>
                <a:latin typeface=".AppleSystemUIFont"/>
              </a:rPr>
              <a:t>• It builds an </a:t>
            </a:r>
            <a:r>
              <a:rPr lang="en-US" b="1" dirty="0">
                <a:solidFill>
                  <a:srgbClr val="0E0E0E"/>
                </a:solidFill>
                <a:effectLst/>
                <a:latin typeface=".AppleSystemUIFont"/>
              </a:rPr>
              <a:t>optimal alignment score</a:t>
            </a:r>
            <a:r>
              <a:rPr lang="en-US" dirty="0">
                <a:solidFill>
                  <a:srgbClr val="0E0E0E"/>
                </a:solidFill>
                <a:effectLst/>
                <a:latin typeface=".AppleSystemUIFont"/>
              </a:rPr>
              <a:t> step by step by filling in a </a:t>
            </a:r>
            <a:r>
              <a:rPr lang="en-US" b="1" dirty="0">
                <a:solidFill>
                  <a:srgbClr val="0E0E0E"/>
                </a:solidFill>
                <a:effectLst/>
                <a:latin typeface=".AppleSystemUIFont"/>
              </a:rPr>
              <a:t>matrix (DP table)</a:t>
            </a:r>
            <a:r>
              <a:rPr lang="en-US" dirty="0">
                <a:solidFill>
                  <a:srgbClr val="0E0E0E"/>
                </a:solidFill>
                <a:effectLst/>
                <a:latin typeface=".AppleSystemUIFont"/>
              </a:rPr>
              <a:t>.</a:t>
            </a:r>
          </a:p>
          <a:p>
            <a:endParaRPr lang="en-US" dirty="0"/>
          </a:p>
        </p:txBody>
      </p:sp>
      <p:sp>
        <p:nvSpPr>
          <p:cNvPr id="4" name="Slide Number Placeholder 3"/>
          <p:cNvSpPr>
            <a:spLocks noGrp="1"/>
          </p:cNvSpPr>
          <p:nvPr>
            <p:ph type="sldNum" sz="quarter" idx="5"/>
          </p:nvPr>
        </p:nvSpPr>
        <p:spPr/>
        <p:txBody>
          <a:bodyPr/>
          <a:lstStyle/>
          <a:p>
            <a:fld id="{B7D04CBB-41C6-9848-8788-70E8C4D394B8}" type="slidenum">
              <a:rPr lang="en-US" smtClean="0"/>
              <a:t>2</a:t>
            </a:fld>
            <a:endParaRPr lang="en-US"/>
          </a:p>
        </p:txBody>
      </p:sp>
    </p:spTree>
    <p:extLst>
      <p:ext uri="{BB962C8B-B14F-4D97-AF65-F5344CB8AC3E}">
        <p14:creationId xmlns:p14="http://schemas.microsoft.com/office/powerpoint/2010/main" val="324043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26</a:t>
            </a:fld>
            <a:endParaRPr lang="en-US"/>
          </a:p>
        </p:txBody>
      </p:sp>
    </p:spTree>
    <p:extLst>
      <p:ext uri="{BB962C8B-B14F-4D97-AF65-F5344CB8AC3E}">
        <p14:creationId xmlns:p14="http://schemas.microsoft.com/office/powerpoint/2010/main" val="325563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32</a:t>
            </a:fld>
            <a:endParaRPr lang="en-US"/>
          </a:p>
        </p:txBody>
      </p:sp>
    </p:spTree>
    <p:extLst>
      <p:ext uri="{BB962C8B-B14F-4D97-AF65-F5344CB8AC3E}">
        <p14:creationId xmlns:p14="http://schemas.microsoft.com/office/powerpoint/2010/main" val="2157304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simple mode, each read is scanned from</a:t>
            </a:r>
          </a:p>
          <a:p>
            <a:r>
              <a:rPr lang="en-US" sz="1200" b="0" i="0" u="none" strike="noStrike" kern="1200" baseline="0" dirty="0">
                <a:solidFill>
                  <a:schemeClr val="tx1"/>
                </a:solidFill>
                <a:latin typeface="+mn-lt"/>
                <a:ea typeface="+mn-ea"/>
                <a:cs typeface="+mn-cs"/>
              </a:rPr>
              <a:t>the 5’ end to the 3’ end to determine if any of the user-provided</a:t>
            </a:r>
          </a:p>
          <a:p>
            <a:r>
              <a:rPr lang="en-US" sz="1200" b="0" i="0" u="none" strike="noStrike" kern="1200" baseline="0" dirty="0">
                <a:solidFill>
                  <a:schemeClr val="tx1"/>
                </a:solidFill>
                <a:latin typeface="+mn-lt"/>
                <a:ea typeface="+mn-ea"/>
                <a:cs typeface="+mn-cs"/>
              </a:rPr>
              <a:t>adapters are present. The standard ‘seed and extend’ approach</a:t>
            </a:r>
          </a:p>
          <a:p>
            <a:r>
              <a:rPr lang="en-US" sz="1200" b="0" i="0" u="none" strike="noStrike" kern="1200" baseline="0" dirty="0">
                <a:solidFill>
                  <a:schemeClr val="tx1"/>
                </a:solidFill>
                <a:latin typeface="+mn-lt"/>
                <a:ea typeface="+mn-ea"/>
                <a:cs typeface="+mn-cs"/>
              </a:rPr>
              <a:t>(Li and Homer, 2010) is used to find initial matches between the</a:t>
            </a:r>
          </a:p>
          <a:p>
            <a:r>
              <a:rPr lang="en-US" sz="1200" b="0" i="0" u="none" strike="noStrike" kern="1200" baseline="0" dirty="0">
                <a:solidFill>
                  <a:schemeClr val="tx1"/>
                </a:solidFill>
                <a:latin typeface="+mn-lt"/>
                <a:ea typeface="+mn-ea"/>
                <a:cs typeface="+mn-cs"/>
              </a:rPr>
              <a:t>technical sequences and the reads. The seed is not required to</a:t>
            </a:r>
          </a:p>
          <a:p>
            <a:r>
              <a:rPr lang="en-US" sz="1200" b="0" i="0" u="none" strike="noStrike" kern="1200" baseline="0" dirty="0">
                <a:solidFill>
                  <a:schemeClr val="tx1"/>
                </a:solidFill>
                <a:latin typeface="+mn-lt"/>
                <a:ea typeface="+mn-ea"/>
                <a:cs typeface="+mn-cs"/>
              </a:rPr>
              <a:t>match perfectly, and a user-defined number of mismatches are</a:t>
            </a:r>
          </a:p>
          <a:p>
            <a:r>
              <a:rPr lang="en-US" sz="1200" b="0" i="0" u="none" strike="noStrike" kern="1200" baseline="0" dirty="0">
                <a:solidFill>
                  <a:schemeClr val="tx1"/>
                </a:solidFill>
                <a:latin typeface="+mn-lt"/>
                <a:ea typeface="+mn-ea"/>
                <a:cs typeface="+mn-cs"/>
              </a:rPr>
              <a:t>tolerated. Based on this seed match, a local alignment is performed.</a:t>
            </a:r>
          </a:p>
          <a:p>
            <a:r>
              <a:rPr lang="en-US" sz="1200" b="0" i="0" u="none" strike="noStrike" kern="1200" baseline="0" dirty="0">
                <a:solidFill>
                  <a:schemeClr val="tx1"/>
                </a:solidFill>
                <a:latin typeface="+mn-lt"/>
                <a:ea typeface="+mn-ea"/>
                <a:cs typeface="+mn-cs"/>
              </a:rPr>
              <a:t>If the alignment score exceeds the user-defined threshold,</a:t>
            </a:r>
          </a:p>
          <a:p>
            <a:r>
              <a:rPr lang="en-US" sz="1200" b="0" i="0" u="none" strike="noStrike" kern="1200" baseline="0" dirty="0">
                <a:solidFill>
                  <a:schemeClr val="tx1"/>
                </a:solidFill>
                <a:latin typeface="+mn-lt"/>
                <a:ea typeface="+mn-ea"/>
                <a:cs typeface="+mn-cs"/>
              </a:rPr>
              <a:t>the aligned region plus the remainder after the alignment are</a:t>
            </a:r>
          </a:p>
          <a:p>
            <a:r>
              <a:rPr lang="en-US" sz="1200" b="0" i="0" u="none" strike="noStrike" kern="1200" baseline="0" dirty="0">
                <a:solidFill>
                  <a:schemeClr val="tx1"/>
                </a:solidFill>
                <a:latin typeface="+mn-lt"/>
                <a:ea typeface="+mn-ea"/>
                <a:cs typeface="+mn-cs"/>
              </a:rPr>
              <a:t>removed.</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34</a:t>
            </a:fld>
            <a:endParaRPr lang="en-US"/>
          </a:p>
        </p:txBody>
      </p:sp>
    </p:spTree>
    <p:extLst>
      <p:ext uri="{BB962C8B-B14F-4D97-AF65-F5344CB8AC3E}">
        <p14:creationId xmlns:p14="http://schemas.microsoft.com/office/powerpoint/2010/main" val="2392812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35</a:t>
            </a:fld>
            <a:endParaRPr lang="en-US"/>
          </a:p>
        </p:txBody>
      </p:sp>
    </p:spTree>
    <p:extLst>
      <p:ext uri="{BB962C8B-B14F-4D97-AF65-F5344CB8AC3E}">
        <p14:creationId xmlns:p14="http://schemas.microsoft.com/office/powerpoint/2010/main" val="183532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36</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37</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38</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3</a:t>
            </a:fld>
            <a:endParaRPr lang="en-US"/>
          </a:p>
        </p:txBody>
      </p:sp>
    </p:spTree>
    <p:extLst>
      <p:ext uri="{BB962C8B-B14F-4D97-AF65-F5344CB8AC3E}">
        <p14:creationId xmlns:p14="http://schemas.microsoft.com/office/powerpoint/2010/main" val="269021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04CBB-41C6-9848-8788-70E8C4D394B8}" type="slidenum">
              <a:rPr lang="en-US" smtClean="0"/>
              <a:t>4</a:t>
            </a:fld>
            <a:endParaRPr lang="en-US"/>
          </a:p>
        </p:txBody>
      </p:sp>
    </p:spTree>
    <p:extLst>
      <p:ext uri="{BB962C8B-B14F-4D97-AF65-F5344CB8AC3E}">
        <p14:creationId xmlns:p14="http://schemas.microsoft.com/office/powerpoint/2010/main" val="96119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bit score lets you estimate the magnitude of the search space you would have to</a:t>
            </a:r>
          </a:p>
          <a:p>
            <a:r>
              <a:rPr lang="en-US" dirty="0"/>
              <a:t>look through before you would expect to find an score as good as or better than this one by</a:t>
            </a:r>
          </a:p>
          <a:p>
            <a:r>
              <a:rPr lang="en-US" dirty="0"/>
              <a:t>chance.</a:t>
            </a:r>
          </a:p>
          <a:p>
            <a:r>
              <a:rPr lang="en-US" dirty="0"/>
              <a:t>Ex: If the bit-score is 30, you would have to score, on average, about 2^30 = 1 billion independent segment</a:t>
            </a:r>
          </a:p>
          <a:p>
            <a:r>
              <a:rPr lang="en-US" dirty="0"/>
              <a:t>pairs to find a score this score by chance. Each additional bit doubles the size of the search space.</a:t>
            </a:r>
          </a:p>
        </p:txBody>
      </p:sp>
      <p:sp>
        <p:nvSpPr>
          <p:cNvPr id="4" name="Slide Number Placeholder 3"/>
          <p:cNvSpPr>
            <a:spLocks noGrp="1"/>
          </p:cNvSpPr>
          <p:nvPr>
            <p:ph type="sldNum" sz="quarter" idx="10"/>
          </p:nvPr>
        </p:nvSpPr>
        <p:spPr/>
        <p:txBody>
          <a:bodyPr/>
          <a:lstStyle/>
          <a:p>
            <a:fld id="{B7D04CBB-41C6-9848-8788-70E8C4D394B8}" type="slidenum">
              <a:rPr lang="en-US" smtClean="0"/>
              <a:t>6</a:t>
            </a:fld>
            <a:endParaRPr lang="en-US"/>
          </a:p>
        </p:txBody>
      </p:sp>
    </p:spTree>
    <p:extLst>
      <p:ext uri="{BB962C8B-B14F-4D97-AF65-F5344CB8AC3E}">
        <p14:creationId xmlns:p14="http://schemas.microsoft.com/office/powerpoint/2010/main" val="14408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12</a:t>
            </a:fld>
            <a:endParaRPr lang="en-US"/>
          </a:p>
        </p:txBody>
      </p:sp>
    </p:spTree>
    <p:extLst>
      <p:ext uri="{BB962C8B-B14F-4D97-AF65-F5344CB8AC3E}">
        <p14:creationId xmlns:p14="http://schemas.microsoft.com/office/powerpoint/2010/main" val="328587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13</a:t>
            </a:fld>
            <a:endParaRPr lang="en-US"/>
          </a:p>
        </p:txBody>
      </p:sp>
    </p:spTree>
    <p:extLst>
      <p:ext uri="{BB962C8B-B14F-4D97-AF65-F5344CB8AC3E}">
        <p14:creationId xmlns:p14="http://schemas.microsoft.com/office/powerpoint/2010/main" val="287274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9749B-4986-1B5C-BEC0-26B03D59F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DDB68-ABBC-0077-F47D-A0E83EABD0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AC7D20-AACE-62D6-7C23-9FB73629D3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5F4B36-866F-DCE6-DEEF-6480E336E345}"/>
              </a:ext>
            </a:extLst>
          </p:cNvPr>
          <p:cNvSpPr>
            <a:spLocks noGrp="1"/>
          </p:cNvSpPr>
          <p:nvPr>
            <p:ph type="sldNum" sz="quarter" idx="5"/>
          </p:nvPr>
        </p:nvSpPr>
        <p:spPr/>
        <p:txBody>
          <a:bodyPr/>
          <a:lstStyle/>
          <a:p>
            <a:fld id="{E69F78AA-F5C2-CD42-BB98-2E473D3C3ED6}" type="slidenum">
              <a:rPr lang="en-US" smtClean="0"/>
              <a:t>20</a:t>
            </a:fld>
            <a:endParaRPr lang="en-US"/>
          </a:p>
        </p:txBody>
      </p:sp>
    </p:spTree>
    <p:extLst>
      <p:ext uri="{BB962C8B-B14F-4D97-AF65-F5344CB8AC3E}">
        <p14:creationId xmlns:p14="http://schemas.microsoft.com/office/powerpoint/2010/main" val="164399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24</a:t>
            </a:fld>
            <a:endParaRPr lang="en-US"/>
          </a:p>
        </p:txBody>
      </p:sp>
    </p:spTree>
    <p:extLst>
      <p:ext uri="{BB962C8B-B14F-4D97-AF65-F5344CB8AC3E}">
        <p14:creationId xmlns:p14="http://schemas.microsoft.com/office/powerpoint/2010/main" val="92881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25</a:t>
            </a:fld>
            <a:endParaRPr lang="en-US"/>
          </a:p>
        </p:txBody>
      </p:sp>
    </p:spTree>
    <p:extLst>
      <p:ext uri="{BB962C8B-B14F-4D97-AF65-F5344CB8AC3E}">
        <p14:creationId xmlns:p14="http://schemas.microsoft.com/office/powerpoint/2010/main" val="14731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2/6/25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bioinformatics.babraham.ac.uk/projects/fastqc/bad_sequence_fastqc.html" TargetMode="External"/><Relationship Id="rId5" Type="http://schemas.openxmlformats.org/officeDocument/2006/relationships/hyperlink" Target="http://www.bioinformatics.babraham.ac.uk/projects/fastqc/good_sequence_short_fastqc.html"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02" y="159675"/>
            <a:ext cx="8009922" cy="528361"/>
          </a:xfrm>
        </p:spPr>
        <p:txBody>
          <a:bodyPr/>
          <a:lstStyle/>
          <a:p>
            <a:r>
              <a:rPr lang="en-US" dirty="0"/>
              <a:t>Dot-plots (examples)</a:t>
            </a:r>
          </a:p>
        </p:txBody>
      </p:sp>
      <p:grpSp>
        <p:nvGrpSpPr>
          <p:cNvPr id="67" name="Group 66"/>
          <p:cNvGrpSpPr/>
          <p:nvPr/>
        </p:nvGrpSpPr>
        <p:grpSpPr>
          <a:xfrm>
            <a:off x="438058" y="809887"/>
            <a:ext cx="3475121" cy="2319107"/>
            <a:chOff x="-258275" y="1155925"/>
            <a:chExt cx="3971741" cy="2650525"/>
          </a:xfrm>
        </p:grpSpPr>
        <p:cxnSp>
          <p:nvCxnSpPr>
            <p:cNvPr id="19" name="Straight Connector 18"/>
            <p:cNvCxnSpPr/>
            <p:nvPr/>
          </p:nvCxnSpPr>
          <p:spPr>
            <a:xfrm>
              <a:off x="1100665" y="1960341"/>
              <a:ext cx="0" cy="145897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1109132" y="3408142"/>
              <a:ext cx="146304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212464" y="3384338"/>
              <a:ext cx="1238210" cy="422112"/>
            </a:xfrm>
            <a:prstGeom prst="rect">
              <a:avLst/>
            </a:prstGeom>
            <a:noFill/>
          </p:spPr>
          <p:txBody>
            <a:bodyPr wrap="square" rtlCol="0">
              <a:spAutoFit/>
            </a:bodyPr>
            <a:lstStyle/>
            <a:p>
              <a:pPr algn="ctr"/>
              <a:r>
                <a:rPr lang="en-US" dirty="0"/>
                <a:t>reference</a:t>
              </a:r>
            </a:p>
          </p:txBody>
        </p:sp>
        <p:sp>
          <p:nvSpPr>
            <p:cNvPr id="22" name="TextBox 21"/>
            <p:cNvSpPr txBox="1"/>
            <p:nvPr/>
          </p:nvSpPr>
          <p:spPr>
            <a:xfrm rot="16200000">
              <a:off x="481550" y="2469937"/>
              <a:ext cx="727032" cy="369332"/>
            </a:xfrm>
            <a:prstGeom prst="rect">
              <a:avLst/>
            </a:prstGeom>
            <a:noFill/>
          </p:spPr>
          <p:txBody>
            <a:bodyPr wrap="none" rtlCol="0">
              <a:spAutoFit/>
            </a:bodyPr>
            <a:lstStyle/>
            <a:p>
              <a:r>
                <a:rPr lang="en-US" dirty="0"/>
                <a:t>query</a:t>
              </a:r>
            </a:p>
          </p:txBody>
        </p:sp>
        <p:cxnSp>
          <p:nvCxnSpPr>
            <p:cNvPr id="23" name="Straight Connector 22"/>
            <p:cNvCxnSpPr/>
            <p:nvPr/>
          </p:nvCxnSpPr>
          <p:spPr>
            <a:xfrm flipH="1" flipV="1">
              <a:off x="1092199" y="1960341"/>
              <a:ext cx="1488440" cy="1693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572172" y="1994209"/>
              <a:ext cx="0" cy="142240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109132" y="1977276"/>
              <a:ext cx="1463041"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8275" y="1155925"/>
              <a:ext cx="3971741" cy="738697"/>
            </a:xfrm>
            <a:prstGeom prst="rect">
              <a:avLst/>
            </a:prstGeom>
            <a:noFill/>
          </p:spPr>
          <p:txBody>
            <a:bodyPr wrap="square" rtlCol="0">
              <a:spAutoFit/>
            </a:bodyPr>
            <a:lstStyle/>
            <a:p>
              <a:r>
                <a:rPr lang="en-US" dirty="0"/>
                <a:t>query is identical to reference and contains no repeats</a:t>
              </a:r>
            </a:p>
          </p:txBody>
        </p:sp>
      </p:grpSp>
      <p:grpSp>
        <p:nvGrpSpPr>
          <p:cNvPr id="68" name="Group 67"/>
          <p:cNvGrpSpPr/>
          <p:nvPr/>
        </p:nvGrpSpPr>
        <p:grpSpPr>
          <a:xfrm>
            <a:off x="1180933" y="3325041"/>
            <a:ext cx="3046898" cy="1654965"/>
            <a:chOff x="641771" y="4680722"/>
            <a:chExt cx="3374813" cy="1833077"/>
          </a:xfrm>
        </p:grpSpPr>
        <p:sp>
          <p:nvSpPr>
            <p:cNvPr id="38" name="TextBox 37"/>
            <p:cNvSpPr txBox="1"/>
            <p:nvPr/>
          </p:nvSpPr>
          <p:spPr>
            <a:xfrm>
              <a:off x="2644124" y="5051819"/>
              <a:ext cx="1372460" cy="784071"/>
            </a:xfrm>
            <a:prstGeom prst="rect">
              <a:avLst/>
            </a:prstGeom>
            <a:noFill/>
          </p:spPr>
          <p:txBody>
            <a:bodyPr wrap="square" rtlCol="0">
              <a:spAutoFit/>
            </a:bodyPr>
            <a:lstStyle/>
            <a:p>
              <a:pPr algn="ctr"/>
              <a:r>
                <a:rPr lang="en-US" sz="2000" dirty="0">
                  <a:solidFill>
                    <a:srgbClr val="FF0000"/>
                  </a:solidFill>
                </a:rPr>
                <a:t>Tandem repeats</a:t>
              </a:r>
            </a:p>
          </p:txBody>
        </p:sp>
        <p:cxnSp>
          <p:nvCxnSpPr>
            <p:cNvPr id="59" name="Straight Connector 58"/>
            <p:cNvCxnSpPr/>
            <p:nvPr/>
          </p:nvCxnSpPr>
          <p:spPr>
            <a:xfrm>
              <a:off x="1082036" y="4680722"/>
              <a:ext cx="0" cy="145897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1090503" y="6128523"/>
              <a:ext cx="146304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209753" y="6104718"/>
              <a:ext cx="1234532" cy="409081"/>
            </a:xfrm>
            <a:prstGeom prst="rect">
              <a:avLst/>
            </a:prstGeom>
            <a:noFill/>
          </p:spPr>
          <p:txBody>
            <a:bodyPr wrap="square" rtlCol="0">
              <a:spAutoFit/>
            </a:bodyPr>
            <a:lstStyle/>
            <a:p>
              <a:pPr algn="ctr"/>
              <a:r>
                <a:rPr lang="en-US" dirty="0"/>
                <a:t>reference</a:t>
              </a:r>
            </a:p>
          </p:txBody>
        </p:sp>
        <p:sp>
          <p:nvSpPr>
            <p:cNvPr id="62" name="TextBox 61"/>
            <p:cNvSpPr txBox="1"/>
            <p:nvPr/>
          </p:nvSpPr>
          <p:spPr>
            <a:xfrm rot="16200000">
              <a:off x="462921" y="5190318"/>
              <a:ext cx="727032" cy="369332"/>
            </a:xfrm>
            <a:prstGeom prst="rect">
              <a:avLst/>
            </a:prstGeom>
            <a:noFill/>
          </p:spPr>
          <p:txBody>
            <a:bodyPr wrap="none" rtlCol="0">
              <a:spAutoFit/>
            </a:bodyPr>
            <a:lstStyle/>
            <a:p>
              <a:r>
                <a:rPr lang="en-US" dirty="0"/>
                <a:t>query</a:t>
              </a:r>
            </a:p>
          </p:txBody>
        </p:sp>
        <p:cxnSp>
          <p:nvCxnSpPr>
            <p:cNvPr id="63" name="Straight Connector 62"/>
            <p:cNvCxnSpPr/>
            <p:nvPr/>
          </p:nvCxnSpPr>
          <p:spPr>
            <a:xfrm flipH="1" flipV="1">
              <a:off x="1073570" y="4680722"/>
              <a:ext cx="1488440" cy="16935"/>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553543" y="4714590"/>
              <a:ext cx="0" cy="142240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1090503" y="4697657"/>
              <a:ext cx="1463041"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090503" y="4697657"/>
              <a:ext cx="1463040" cy="1430866"/>
            </a:xfrm>
            <a:prstGeom prst="line">
              <a:avLst/>
            </a:prstGeom>
            <a:ln>
              <a:solidFill>
                <a:srgbClr val="7F7F7F"/>
              </a:solidFill>
            </a:ln>
            <a:effectLst/>
          </p:spPr>
          <p:style>
            <a:lnRef idx="2">
              <a:schemeClr val="accent1"/>
            </a:lnRef>
            <a:fillRef idx="0">
              <a:schemeClr val="accent1"/>
            </a:fillRef>
            <a:effectRef idx="1">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9DA039C4-C5F2-1743-BB7A-5D831266C61E}" type="slidenum">
              <a:rPr lang="en-US" smtClean="0"/>
              <a:t>1</a:t>
            </a:fld>
            <a:endParaRPr lang="en-US"/>
          </a:p>
        </p:txBody>
      </p:sp>
      <p:grpSp>
        <p:nvGrpSpPr>
          <p:cNvPr id="3" name="Group 2"/>
          <p:cNvGrpSpPr/>
          <p:nvPr/>
        </p:nvGrpSpPr>
        <p:grpSpPr>
          <a:xfrm>
            <a:off x="4390691" y="704225"/>
            <a:ext cx="4047395" cy="4336882"/>
            <a:chOff x="4400773" y="337370"/>
            <a:chExt cx="5238205" cy="5612866"/>
          </a:xfrm>
        </p:grpSpPr>
        <p:pic>
          <p:nvPicPr>
            <p:cNvPr id="9" name="Picture 8" descr="Screenshot 2017-02-16 08.37.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650" y="2965201"/>
              <a:ext cx="1503117" cy="1111500"/>
            </a:xfrm>
            <a:prstGeom prst="rect">
              <a:avLst/>
            </a:prstGeom>
          </p:spPr>
        </p:pic>
        <p:pic>
          <p:nvPicPr>
            <p:cNvPr id="11" name="Picture 10" descr="Screenshot 2017-02-16 08.36.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650" y="337370"/>
              <a:ext cx="1379779" cy="2439252"/>
            </a:xfrm>
            <a:prstGeom prst="rect">
              <a:avLst/>
            </a:prstGeom>
          </p:spPr>
        </p:pic>
        <p:pic>
          <p:nvPicPr>
            <p:cNvPr id="15" name="Picture 14" descr="Screenshot 2017-02-16 08.37.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549" y="4350548"/>
              <a:ext cx="1672817" cy="1599688"/>
            </a:xfrm>
            <a:prstGeom prst="rect">
              <a:avLst/>
            </a:prstGeom>
          </p:spPr>
        </p:pic>
        <p:sp>
          <p:nvSpPr>
            <p:cNvPr id="16" name="TextBox 15"/>
            <p:cNvSpPr txBox="1"/>
            <p:nvPr/>
          </p:nvSpPr>
          <p:spPr>
            <a:xfrm>
              <a:off x="6129526" y="643083"/>
              <a:ext cx="3217740" cy="467016"/>
            </a:xfrm>
            <a:prstGeom prst="rect">
              <a:avLst/>
            </a:prstGeom>
            <a:noFill/>
          </p:spPr>
          <p:txBody>
            <a:bodyPr wrap="square" rtlCol="0">
              <a:spAutoFit/>
            </a:bodyPr>
            <a:lstStyle/>
            <a:p>
              <a:r>
                <a:rPr lang="en-US" dirty="0"/>
                <a:t>deletion of "I" in query</a:t>
              </a:r>
            </a:p>
          </p:txBody>
        </p:sp>
        <p:sp>
          <p:nvSpPr>
            <p:cNvPr id="36" name="TextBox 35"/>
            <p:cNvSpPr txBox="1"/>
            <p:nvPr/>
          </p:nvSpPr>
          <p:spPr>
            <a:xfrm>
              <a:off x="6129525" y="1991575"/>
              <a:ext cx="3509453" cy="467016"/>
            </a:xfrm>
            <a:prstGeom prst="rect">
              <a:avLst/>
            </a:prstGeom>
            <a:noFill/>
          </p:spPr>
          <p:txBody>
            <a:bodyPr wrap="square" rtlCol="0">
              <a:spAutoFit/>
            </a:bodyPr>
            <a:lstStyle/>
            <a:p>
              <a:r>
                <a:rPr lang="en-US" dirty="0"/>
                <a:t>deletion of a "R" in query</a:t>
              </a:r>
            </a:p>
          </p:txBody>
        </p:sp>
        <p:sp>
          <p:nvSpPr>
            <p:cNvPr id="37" name="TextBox 36"/>
            <p:cNvSpPr txBox="1"/>
            <p:nvPr/>
          </p:nvSpPr>
          <p:spPr>
            <a:xfrm>
              <a:off x="6129525" y="3265885"/>
              <a:ext cx="3424592" cy="467016"/>
            </a:xfrm>
            <a:prstGeom prst="rect">
              <a:avLst/>
            </a:prstGeom>
            <a:noFill/>
          </p:spPr>
          <p:txBody>
            <a:bodyPr wrap="square" rtlCol="0">
              <a:spAutoFit/>
            </a:bodyPr>
            <a:lstStyle/>
            <a:p>
              <a:r>
                <a:rPr lang="en-US" dirty="0"/>
                <a:t>deletion of "IR" in query</a:t>
              </a:r>
            </a:p>
          </p:txBody>
        </p:sp>
        <p:sp>
          <p:nvSpPr>
            <p:cNvPr id="39" name="TextBox 38"/>
            <p:cNvSpPr txBox="1"/>
            <p:nvPr/>
          </p:nvSpPr>
          <p:spPr>
            <a:xfrm>
              <a:off x="6185056" y="4864822"/>
              <a:ext cx="1357401" cy="477996"/>
            </a:xfrm>
            <a:prstGeom prst="rect">
              <a:avLst/>
            </a:prstGeom>
            <a:noFill/>
          </p:spPr>
          <p:txBody>
            <a:bodyPr wrap="square" rtlCol="0">
              <a:spAutoFit/>
            </a:bodyPr>
            <a:lstStyle/>
            <a:p>
              <a:r>
                <a:rPr lang="en-US" dirty="0"/>
                <a:t>inversion</a:t>
              </a:r>
            </a:p>
          </p:txBody>
        </p:sp>
        <p:sp>
          <p:nvSpPr>
            <p:cNvPr id="35" name="TextBox 34"/>
            <p:cNvSpPr txBox="1"/>
            <p:nvPr/>
          </p:nvSpPr>
          <p:spPr>
            <a:xfrm>
              <a:off x="4681939" y="1436765"/>
              <a:ext cx="1503117" cy="238998"/>
            </a:xfrm>
            <a:prstGeom prst="rect">
              <a:avLst/>
            </a:prstGeom>
            <a:solidFill>
              <a:schemeClr val="bg1"/>
            </a:solidFill>
          </p:spPr>
          <p:txBody>
            <a:bodyPr wrap="square" lIns="0" tIns="0" rIns="0" bIns="0" rtlCol="0">
              <a:spAutoFit/>
            </a:bodyPr>
            <a:lstStyle/>
            <a:p>
              <a:pPr algn="ctr"/>
              <a:r>
                <a:rPr lang="en-US" sz="1200" dirty="0"/>
                <a:t>reference</a:t>
              </a:r>
            </a:p>
          </p:txBody>
        </p:sp>
        <p:sp>
          <p:nvSpPr>
            <p:cNvPr id="41" name="TextBox 40"/>
            <p:cNvSpPr txBox="1"/>
            <p:nvPr/>
          </p:nvSpPr>
          <p:spPr>
            <a:xfrm rot="16200000">
              <a:off x="4194038" y="655217"/>
              <a:ext cx="771968" cy="358497"/>
            </a:xfrm>
            <a:prstGeom prst="rect">
              <a:avLst/>
            </a:prstGeom>
            <a:noFill/>
          </p:spPr>
          <p:txBody>
            <a:bodyPr wrap="square" rtlCol="0">
              <a:spAutoFit/>
            </a:bodyPr>
            <a:lstStyle/>
            <a:p>
              <a:pPr algn="ctr"/>
              <a:r>
                <a:rPr lang="en-US" sz="1200" dirty="0"/>
                <a:t>query</a:t>
              </a:r>
            </a:p>
          </p:txBody>
        </p:sp>
      </p:grpSp>
      <p:sp>
        <p:nvSpPr>
          <p:cNvPr id="4" name="TextBox 3">
            <a:extLst>
              <a:ext uri="{FF2B5EF4-FFF2-40B4-BE49-F238E27FC236}">
                <a16:creationId xmlns:a16="http://schemas.microsoft.com/office/drawing/2014/main" id="{8946B7FE-1A6E-EA48-52BA-6463DB765330}"/>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104099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t>Outline</a:t>
            </a:r>
          </a:p>
        </p:txBody>
      </p:sp>
      <p:sp>
        <p:nvSpPr>
          <p:cNvPr id="5" name="Content Placeholder 4"/>
          <p:cNvSpPr>
            <a:spLocks noGrp="1"/>
          </p:cNvSpPr>
          <p:nvPr>
            <p:ph idx="1"/>
          </p:nvPr>
        </p:nvSpPr>
        <p:spPr>
          <a:xfrm>
            <a:off x="1278951" y="952084"/>
            <a:ext cx="7141581" cy="3900198"/>
          </a:xfrm>
        </p:spPr>
        <p:txBody>
          <a:bodyPr>
            <a:noAutofit/>
          </a:bodyPr>
          <a:lstStyle/>
          <a:p>
            <a:pPr>
              <a:lnSpc>
                <a:spcPct val="120000"/>
              </a:lnSpc>
            </a:pPr>
            <a:r>
              <a:rPr lang="en-US" sz="3200" dirty="0"/>
              <a:t>Sequence data format</a:t>
            </a:r>
          </a:p>
          <a:p>
            <a:pPr>
              <a:lnSpc>
                <a:spcPct val="120000"/>
              </a:lnSpc>
            </a:pPr>
            <a:r>
              <a:rPr lang="en-US" sz="3200" dirty="0"/>
              <a:t>Sequence quality</a:t>
            </a:r>
          </a:p>
          <a:p>
            <a:pPr>
              <a:lnSpc>
                <a:spcPct val="120000"/>
              </a:lnSpc>
            </a:pPr>
            <a:r>
              <a:rPr lang="en-US" sz="3200" dirty="0"/>
              <a:t>Quality checking (</a:t>
            </a:r>
            <a:r>
              <a:rPr lang="en-US" sz="3200" dirty="0" err="1"/>
              <a:t>fastQC</a:t>
            </a:r>
            <a:r>
              <a:rPr lang="en-US" sz="3200" dirty="0"/>
              <a:t>)</a:t>
            </a:r>
          </a:p>
          <a:p>
            <a:pPr>
              <a:lnSpc>
                <a:spcPct val="120000"/>
              </a:lnSpc>
            </a:pPr>
            <a:r>
              <a:rPr lang="en-US" sz="3200" dirty="0"/>
              <a:t>Sequence data processing (</a:t>
            </a:r>
            <a:r>
              <a:rPr lang="en-US" sz="3200" dirty="0" err="1"/>
              <a:t>seqtk</a:t>
            </a:r>
            <a:r>
              <a:rPr lang="en-US" sz="3200" dirty="0"/>
              <a:t>)</a:t>
            </a:r>
          </a:p>
          <a:p>
            <a:pPr>
              <a:lnSpc>
                <a:spcPct val="120000"/>
              </a:lnSpc>
            </a:pPr>
            <a:r>
              <a:rPr lang="en-US" sz="3200" dirty="0"/>
              <a:t>Sequence</a:t>
            </a:r>
            <a:r>
              <a:rPr lang="zh-CN" altLang="en-US" sz="3200" dirty="0"/>
              <a:t> </a:t>
            </a:r>
            <a:r>
              <a:rPr lang="en-US" sz="3200" dirty="0"/>
              <a:t>trimming (</a:t>
            </a:r>
            <a:r>
              <a:rPr lang="en-US" sz="3200" dirty="0" err="1"/>
              <a:t>trimmomatic</a:t>
            </a:r>
            <a:r>
              <a:rPr lang="en-US" sz="3200" dirty="0"/>
              <a:t>)</a:t>
            </a:r>
          </a:p>
        </p:txBody>
      </p:sp>
    </p:spTree>
    <p:extLst>
      <p:ext uri="{BB962C8B-B14F-4D97-AF65-F5344CB8AC3E}">
        <p14:creationId xmlns:p14="http://schemas.microsoft.com/office/powerpoint/2010/main" val="100728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FASTA</a:t>
            </a:r>
          </a:p>
        </p:txBody>
      </p:sp>
      <p:sp>
        <p:nvSpPr>
          <p:cNvPr id="3" name="Content Placeholder 2"/>
          <p:cNvSpPr>
            <a:spLocks noGrp="1"/>
          </p:cNvSpPr>
          <p:nvPr>
            <p:ph idx="1"/>
          </p:nvPr>
        </p:nvSpPr>
        <p:spPr>
          <a:xfrm>
            <a:off x="3274421" y="1326746"/>
            <a:ext cx="4593428" cy="799946"/>
          </a:xfrm>
        </p:spPr>
        <p:txBody>
          <a:bodyPr>
            <a:noAutofit/>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4" name="Content Placeholder 2"/>
          <p:cNvSpPr txBox="1">
            <a:spLocks/>
          </p:cNvSpPr>
          <p:nvPr/>
        </p:nvSpPr>
        <p:spPr>
          <a:xfrm>
            <a:off x="3274421" y="2495292"/>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None/>
            </a:pPr>
            <a:r>
              <a:rPr lang="en-US" dirty="0">
                <a:latin typeface="Courier New"/>
                <a:cs typeface="Courier New"/>
              </a:rPr>
              <a:t>28 30 33 34 33 35 38 37 36 35 38 35 36 36 30</a:t>
            </a:r>
          </a:p>
        </p:txBody>
      </p:sp>
      <p:sp>
        <p:nvSpPr>
          <p:cNvPr id="5" name="TextBox 4"/>
          <p:cNvSpPr txBox="1"/>
          <p:nvPr/>
        </p:nvSpPr>
        <p:spPr>
          <a:xfrm>
            <a:off x="457200" y="2495292"/>
            <a:ext cx="2399365" cy="461665"/>
          </a:xfrm>
          <a:prstGeom prst="rect">
            <a:avLst/>
          </a:prstGeom>
          <a:noFill/>
        </p:spPr>
        <p:txBody>
          <a:bodyPr wrap="none" rtlCol="0">
            <a:spAutoFit/>
          </a:bodyPr>
          <a:lstStyle/>
          <a:p>
            <a:r>
              <a:rPr lang="en-US" sz="2400" dirty="0"/>
              <a:t>Quality FASTA file</a:t>
            </a:r>
          </a:p>
        </p:txBody>
      </p:sp>
      <p:sp>
        <p:nvSpPr>
          <p:cNvPr id="6" name="TextBox 5"/>
          <p:cNvSpPr txBox="1"/>
          <p:nvPr/>
        </p:nvSpPr>
        <p:spPr>
          <a:xfrm>
            <a:off x="457203" y="1326747"/>
            <a:ext cx="2715557" cy="461665"/>
          </a:xfrm>
          <a:prstGeom prst="rect">
            <a:avLst/>
          </a:prstGeom>
          <a:noFill/>
        </p:spPr>
        <p:txBody>
          <a:bodyPr wrap="none" rtlCol="0">
            <a:spAutoFit/>
          </a:bodyPr>
          <a:lstStyle/>
          <a:p>
            <a:r>
              <a:rPr lang="en-US" sz="2400" dirty="0"/>
              <a:t>Sequence FASTA file</a:t>
            </a:r>
          </a:p>
        </p:txBody>
      </p:sp>
    </p:spTree>
    <p:extLst>
      <p:ext uri="{BB962C8B-B14F-4D97-AF65-F5344CB8AC3E}">
        <p14:creationId xmlns:p14="http://schemas.microsoft.com/office/powerpoint/2010/main" val="116941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354"/>
            <a:ext cx="8229600" cy="579740"/>
          </a:xfrm>
        </p:spPr>
        <p:txBody>
          <a:bodyPr/>
          <a:lstStyle/>
          <a:p>
            <a:r>
              <a:rPr lang="en-US" dirty="0"/>
              <a:t>Quality score</a:t>
            </a:r>
          </a:p>
        </p:txBody>
      </p:sp>
      <p:sp>
        <p:nvSpPr>
          <p:cNvPr id="4" name="Content Placeholder 2"/>
          <p:cNvSpPr>
            <a:spLocks noGrp="1"/>
          </p:cNvSpPr>
          <p:nvPr>
            <p:ph idx="1"/>
          </p:nvPr>
        </p:nvSpPr>
        <p:spPr>
          <a:xfrm>
            <a:off x="3274419" y="800045"/>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6" name="Content Placeholder 2"/>
          <p:cNvSpPr txBox="1">
            <a:spLocks/>
          </p:cNvSpPr>
          <p:nvPr/>
        </p:nvSpPr>
        <p:spPr>
          <a:xfrm>
            <a:off x="3274418" y="1604570"/>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a:latin typeface="Courier New"/>
                <a:cs typeface="Courier New"/>
              </a:rPr>
              <a:t>&gt;SEQ_ID</a:t>
            </a:r>
          </a:p>
          <a:p>
            <a:pPr marL="0" indent="0">
              <a:buNone/>
            </a:pPr>
            <a:r>
              <a:rPr lang="en-US" sz="2200" dirty="0">
                <a:latin typeface="Courier New"/>
                <a:cs typeface="Courier New"/>
              </a:rPr>
              <a:t>28 30 33 34 33 35 38 37 36 35 38 35 36 36 30</a:t>
            </a:r>
          </a:p>
        </p:txBody>
      </p:sp>
      <p:sp>
        <p:nvSpPr>
          <p:cNvPr id="7" name="TextBox 6"/>
          <p:cNvSpPr txBox="1"/>
          <p:nvPr/>
        </p:nvSpPr>
        <p:spPr>
          <a:xfrm>
            <a:off x="457200" y="1604571"/>
            <a:ext cx="2399365" cy="461665"/>
          </a:xfrm>
          <a:prstGeom prst="rect">
            <a:avLst/>
          </a:prstGeom>
          <a:noFill/>
        </p:spPr>
        <p:txBody>
          <a:bodyPr wrap="none" rtlCol="0">
            <a:spAutoFit/>
          </a:bodyPr>
          <a:lstStyle/>
          <a:p>
            <a:r>
              <a:rPr lang="en-US" sz="2400" dirty="0"/>
              <a:t>Quality FASTA file</a:t>
            </a:r>
          </a:p>
        </p:txBody>
      </p:sp>
      <p:sp>
        <p:nvSpPr>
          <p:cNvPr id="8" name="TextBox 7"/>
          <p:cNvSpPr txBox="1"/>
          <p:nvPr/>
        </p:nvSpPr>
        <p:spPr>
          <a:xfrm>
            <a:off x="457201" y="800046"/>
            <a:ext cx="2715557" cy="461665"/>
          </a:xfrm>
          <a:prstGeom prst="rect">
            <a:avLst/>
          </a:prstGeom>
          <a:noFill/>
        </p:spPr>
        <p:txBody>
          <a:bodyPr wrap="none" rtlCol="0">
            <a:spAutoFit/>
          </a:bodyPr>
          <a:lstStyle/>
          <a:p>
            <a:r>
              <a:rPr lang="en-US" sz="2400" dirty="0"/>
              <a:t>Sequence FASTA file</a:t>
            </a:r>
          </a:p>
        </p:txBody>
      </p:sp>
      <p:sp>
        <p:nvSpPr>
          <p:cNvPr id="9" name="TextBox 8"/>
          <p:cNvSpPr txBox="1"/>
          <p:nvPr/>
        </p:nvSpPr>
        <p:spPr>
          <a:xfrm>
            <a:off x="568964" y="2735694"/>
            <a:ext cx="8006071" cy="1200329"/>
          </a:xfrm>
          <a:prstGeom prst="rect">
            <a:avLst/>
          </a:prstGeom>
          <a:solidFill>
            <a:srgbClr val="DCE6F2"/>
          </a:solidFill>
        </p:spPr>
        <p:txBody>
          <a:bodyPr wrap="square" rtlCol="0">
            <a:spAutoFit/>
          </a:bodyPr>
          <a:lstStyle/>
          <a:p>
            <a:r>
              <a:rPr lang="en-US" sz="2400" dirty="0" err="1"/>
              <a:t>Phred</a:t>
            </a:r>
            <a:r>
              <a:rPr lang="en-US" sz="2400" dirty="0"/>
              <a:t> quality score</a:t>
            </a:r>
          </a:p>
          <a:p>
            <a:r>
              <a:rPr lang="en-US" sz="2400" b="1" dirty="0">
                <a:solidFill>
                  <a:schemeClr val="tx2">
                    <a:lumMod val="75000"/>
                  </a:schemeClr>
                </a:solidFill>
              </a:rPr>
              <a:t>Q</a:t>
            </a:r>
            <a:r>
              <a:rPr lang="en-US" sz="2400" dirty="0"/>
              <a:t> = -10 x log</a:t>
            </a:r>
            <a:r>
              <a:rPr lang="en-US" sz="2400" baseline="-25000" dirty="0"/>
              <a:t>10</a:t>
            </a:r>
            <a:r>
              <a:rPr lang="en-US" sz="2400" dirty="0"/>
              <a:t>(p)          </a:t>
            </a:r>
            <a:r>
              <a:rPr lang="en-US" sz="2400" b="1" dirty="0">
                <a:solidFill>
                  <a:srgbClr val="17375E"/>
                </a:solidFill>
              </a:rPr>
              <a:t>p</a:t>
            </a:r>
            <a:r>
              <a:rPr lang="en-US" sz="2400" dirty="0"/>
              <a:t> = 10</a:t>
            </a:r>
            <a:r>
              <a:rPr lang="en-US" sz="2400" baseline="30000" dirty="0"/>
              <a:t>-Q/10 </a:t>
            </a:r>
            <a:endParaRPr lang="en-US" sz="2400" dirty="0"/>
          </a:p>
          <a:p>
            <a:r>
              <a:rPr lang="en-US" sz="2400" dirty="0"/>
              <a:t>where Q is the </a:t>
            </a:r>
            <a:r>
              <a:rPr lang="en-US" sz="2400" i="1" dirty="0"/>
              <a:t>quality score </a:t>
            </a:r>
            <a:r>
              <a:rPr lang="en-US" sz="2400" dirty="0"/>
              <a:t>and p is the </a:t>
            </a:r>
            <a:r>
              <a:rPr lang="en-US" sz="2400" i="1" dirty="0"/>
              <a:t>probability of error</a:t>
            </a:r>
            <a:endParaRPr lang="en-US" sz="2400" i="1" baseline="30000" dirty="0"/>
          </a:p>
        </p:txBody>
      </p:sp>
      <p:sp>
        <p:nvSpPr>
          <p:cNvPr id="10" name="TextBox 9"/>
          <p:cNvSpPr txBox="1"/>
          <p:nvPr/>
        </p:nvSpPr>
        <p:spPr>
          <a:xfrm>
            <a:off x="349094" y="4083948"/>
            <a:ext cx="7855227" cy="954107"/>
          </a:xfrm>
          <a:prstGeom prst="rect">
            <a:avLst/>
          </a:prstGeom>
          <a:noFill/>
        </p:spPr>
        <p:txBody>
          <a:bodyPr wrap="none" rtlCol="0">
            <a:spAutoFit/>
          </a:bodyPr>
          <a:lstStyle/>
          <a:p>
            <a:pPr marL="514350" indent="-514350">
              <a:buAutoNum type="arabicParenR"/>
            </a:pPr>
            <a:r>
              <a:rPr lang="en-US" sz="2800" dirty="0"/>
              <a:t>What does “Q = 30” indicate?</a:t>
            </a:r>
          </a:p>
          <a:p>
            <a:pPr marL="514350" indent="-514350">
              <a:buAutoNum type="arabicParenR"/>
            </a:pPr>
            <a:r>
              <a:rPr lang="en-US" sz="2800" dirty="0"/>
              <a:t>What is the quality score of a base with p = 0.01?</a:t>
            </a:r>
          </a:p>
        </p:txBody>
      </p:sp>
    </p:spTree>
    <p:extLst>
      <p:ext uri="{BB962C8B-B14F-4D97-AF65-F5344CB8AC3E}">
        <p14:creationId xmlns:p14="http://schemas.microsoft.com/office/powerpoint/2010/main" val="289726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230"/>
            <a:ext cx="8229600" cy="579740"/>
          </a:xfrm>
        </p:spPr>
        <p:txBody>
          <a:bodyPr/>
          <a:lstStyle/>
          <a:p>
            <a:r>
              <a:rPr lang="en-US" dirty="0"/>
              <a:t>FASTQ</a:t>
            </a:r>
          </a:p>
        </p:txBody>
      </p:sp>
      <p:sp>
        <p:nvSpPr>
          <p:cNvPr id="4" name="Content Placeholder 2"/>
          <p:cNvSpPr>
            <a:spLocks noGrp="1"/>
          </p:cNvSpPr>
          <p:nvPr>
            <p:ph idx="1"/>
          </p:nvPr>
        </p:nvSpPr>
        <p:spPr>
          <a:xfrm>
            <a:off x="3274419" y="929376"/>
            <a:ext cx="4593428" cy="799946"/>
          </a:xfrm>
        </p:spPr>
        <p:txBody>
          <a:bodyPr>
            <a:normAutofit fontScale="92500" lnSpcReduction="10000"/>
          </a:body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ATCAACTGATGCATC</a:t>
            </a:r>
          </a:p>
        </p:txBody>
      </p:sp>
      <p:sp>
        <p:nvSpPr>
          <p:cNvPr id="6" name="Content Placeholder 2"/>
          <p:cNvSpPr txBox="1">
            <a:spLocks/>
          </p:cNvSpPr>
          <p:nvPr/>
        </p:nvSpPr>
        <p:spPr>
          <a:xfrm>
            <a:off x="3274418" y="1743423"/>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28 30 33 34 33 35 38 37 36 35 38 35 36 36 30</a:t>
            </a:r>
          </a:p>
        </p:txBody>
      </p:sp>
      <p:sp>
        <p:nvSpPr>
          <p:cNvPr id="7" name="TextBox 6"/>
          <p:cNvSpPr txBox="1"/>
          <p:nvPr/>
        </p:nvSpPr>
        <p:spPr>
          <a:xfrm>
            <a:off x="457200" y="1772719"/>
            <a:ext cx="2399365" cy="461665"/>
          </a:xfrm>
          <a:prstGeom prst="rect">
            <a:avLst/>
          </a:prstGeom>
          <a:noFill/>
        </p:spPr>
        <p:txBody>
          <a:bodyPr wrap="none" rtlCol="0">
            <a:spAutoFit/>
          </a:bodyPr>
          <a:lstStyle/>
          <a:p>
            <a:r>
              <a:rPr lang="en-US" sz="2400" dirty="0">
                <a:solidFill>
                  <a:schemeClr val="bg1">
                    <a:lumMod val="65000"/>
                  </a:schemeClr>
                </a:solidFill>
              </a:rPr>
              <a:t>Quality FASTA file</a:t>
            </a:r>
          </a:p>
        </p:txBody>
      </p:sp>
      <p:sp>
        <p:nvSpPr>
          <p:cNvPr id="8" name="TextBox 7"/>
          <p:cNvSpPr txBox="1"/>
          <p:nvPr/>
        </p:nvSpPr>
        <p:spPr>
          <a:xfrm>
            <a:off x="457201" y="929377"/>
            <a:ext cx="2715557" cy="461665"/>
          </a:xfrm>
          <a:prstGeom prst="rect">
            <a:avLst/>
          </a:prstGeom>
          <a:noFill/>
        </p:spPr>
        <p:txBody>
          <a:bodyPr wrap="none" rtlCol="0">
            <a:spAutoFit/>
          </a:bodyPr>
          <a:lstStyle/>
          <a:p>
            <a:r>
              <a:rPr lang="en-US" sz="2400" dirty="0">
                <a:solidFill>
                  <a:schemeClr val="bg1">
                    <a:lumMod val="65000"/>
                  </a:schemeClr>
                </a:solidFill>
              </a:rPr>
              <a:t>Sequence FASTA file</a:t>
            </a:r>
          </a:p>
        </p:txBody>
      </p:sp>
      <p:sp>
        <p:nvSpPr>
          <p:cNvPr id="3" name="Content Placeholder 2">
            <a:extLst>
              <a:ext uri="{FF2B5EF4-FFF2-40B4-BE49-F238E27FC236}">
                <a16:creationId xmlns:a16="http://schemas.microsoft.com/office/drawing/2014/main" id="{B4FCC329-4EEF-A39B-7B21-D7BF30852C27}"/>
              </a:ext>
            </a:extLst>
          </p:cNvPr>
          <p:cNvSpPr txBox="1">
            <a:spLocks/>
          </p:cNvSpPr>
          <p:nvPr/>
        </p:nvSpPr>
        <p:spPr>
          <a:xfrm>
            <a:off x="2137238" y="3125952"/>
            <a:ext cx="4869524" cy="18611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@SEQ_ID</a:t>
            </a:r>
          </a:p>
          <a:p>
            <a:pPr marL="0" indent="0">
              <a:buNone/>
            </a:pPr>
            <a:r>
              <a:rPr lang="en-US" dirty="0">
                <a:latin typeface="Courier New"/>
                <a:cs typeface="Courier New"/>
              </a:rPr>
              <a:t>ATCAACTGATGCATC</a:t>
            </a:r>
          </a:p>
          <a:p>
            <a:pPr marL="0" indent="0">
              <a:buNone/>
            </a:pPr>
            <a:r>
              <a:rPr lang="en-US" dirty="0">
                <a:latin typeface="Courier New"/>
                <a:cs typeface="Courier New"/>
              </a:rPr>
              <a:t>+</a:t>
            </a:r>
            <a:r>
              <a:rPr lang="en-US" dirty="0">
                <a:solidFill>
                  <a:schemeClr val="bg1">
                    <a:lumMod val="65000"/>
                  </a:schemeClr>
                </a:solidFill>
                <a:latin typeface="Courier New"/>
                <a:cs typeface="Courier New"/>
              </a:rPr>
              <a:t>SEQ_ID</a:t>
            </a:r>
          </a:p>
          <a:p>
            <a:pPr marL="0" indent="0">
              <a:buNone/>
            </a:pPr>
            <a:r>
              <a:rPr lang="en-US" dirty="0">
                <a:latin typeface="Courier New"/>
                <a:cs typeface="Courier New"/>
              </a:rPr>
              <a:t>=?BCBDGFEDGDEE?</a:t>
            </a:r>
          </a:p>
        </p:txBody>
      </p:sp>
      <p:sp>
        <p:nvSpPr>
          <p:cNvPr id="5" name="TextBox 4">
            <a:extLst>
              <a:ext uri="{FF2B5EF4-FFF2-40B4-BE49-F238E27FC236}">
                <a16:creationId xmlns:a16="http://schemas.microsoft.com/office/drawing/2014/main" id="{909E3539-B14B-15A1-4069-AE31B4CD9A80}"/>
              </a:ext>
            </a:extLst>
          </p:cNvPr>
          <p:cNvSpPr txBox="1"/>
          <p:nvPr/>
        </p:nvSpPr>
        <p:spPr>
          <a:xfrm>
            <a:off x="846997" y="3125953"/>
            <a:ext cx="974049" cy="461665"/>
          </a:xfrm>
          <a:prstGeom prst="rect">
            <a:avLst/>
          </a:prstGeom>
          <a:noFill/>
        </p:spPr>
        <p:txBody>
          <a:bodyPr wrap="none" rtlCol="0">
            <a:spAutoFit/>
          </a:bodyPr>
          <a:lstStyle/>
          <a:p>
            <a:r>
              <a:rPr lang="en-US" sz="2400" dirty="0"/>
              <a:t>FASTQ</a:t>
            </a:r>
          </a:p>
        </p:txBody>
      </p:sp>
      <p:sp>
        <p:nvSpPr>
          <p:cNvPr id="13" name="TextBox 12">
            <a:extLst>
              <a:ext uri="{FF2B5EF4-FFF2-40B4-BE49-F238E27FC236}">
                <a16:creationId xmlns:a16="http://schemas.microsoft.com/office/drawing/2014/main" id="{4DA227A7-C8CB-B996-6C8A-9BAFFF28E6E4}"/>
              </a:ext>
            </a:extLst>
          </p:cNvPr>
          <p:cNvSpPr txBox="1"/>
          <p:nvPr/>
        </p:nvSpPr>
        <p:spPr>
          <a:xfrm>
            <a:off x="5637879" y="3203366"/>
            <a:ext cx="1891865" cy="369332"/>
          </a:xfrm>
          <a:prstGeom prst="rect">
            <a:avLst/>
          </a:prstGeom>
          <a:noFill/>
        </p:spPr>
        <p:txBody>
          <a:bodyPr wrap="none" rtlCol="0">
            <a:spAutoFit/>
          </a:bodyPr>
          <a:lstStyle/>
          <a:p>
            <a:r>
              <a:rPr lang="en-US" dirty="0"/>
              <a:t>@Sequence name</a:t>
            </a:r>
          </a:p>
        </p:txBody>
      </p:sp>
      <p:sp>
        <p:nvSpPr>
          <p:cNvPr id="14" name="TextBox 13">
            <a:extLst>
              <a:ext uri="{FF2B5EF4-FFF2-40B4-BE49-F238E27FC236}">
                <a16:creationId xmlns:a16="http://schemas.microsoft.com/office/drawing/2014/main" id="{E368969F-C78F-DC6C-EEA3-774AEDB88CFC}"/>
              </a:ext>
            </a:extLst>
          </p:cNvPr>
          <p:cNvSpPr txBox="1"/>
          <p:nvPr/>
        </p:nvSpPr>
        <p:spPr>
          <a:xfrm>
            <a:off x="5637879" y="3622136"/>
            <a:ext cx="1099981" cy="369332"/>
          </a:xfrm>
          <a:prstGeom prst="rect">
            <a:avLst/>
          </a:prstGeom>
          <a:noFill/>
        </p:spPr>
        <p:txBody>
          <a:bodyPr wrap="none" rtlCol="0">
            <a:spAutoFit/>
          </a:bodyPr>
          <a:lstStyle/>
          <a:p>
            <a:r>
              <a:rPr lang="en-US" dirty="0"/>
              <a:t>Sequence</a:t>
            </a:r>
          </a:p>
        </p:txBody>
      </p:sp>
      <p:sp>
        <p:nvSpPr>
          <p:cNvPr id="15" name="TextBox 14">
            <a:extLst>
              <a:ext uri="{FF2B5EF4-FFF2-40B4-BE49-F238E27FC236}">
                <a16:creationId xmlns:a16="http://schemas.microsoft.com/office/drawing/2014/main" id="{A28C1C18-3DCC-5A7E-5DDD-285DEAA20EDB}"/>
              </a:ext>
            </a:extLst>
          </p:cNvPr>
          <p:cNvSpPr txBox="1"/>
          <p:nvPr/>
        </p:nvSpPr>
        <p:spPr>
          <a:xfrm>
            <a:off x="5604773" y="4056481"/>
            <a:ext cx="2359784" cy="369332"/>
          </a:xfrm>
          <a:prstGeom prst="rect">
            <a:avLst/>
          </a:prstGeom>
          <a:noFill/>
        </p:spPr>
        <p:txBody>
          <a:bodyPr wrap="square" rtlCol="0">
            <a:spAutoFit/>
          </a:bodyPr>
          <a:lstStyle/>
          <a:p>
            <a:r>
              <a:rPr lang="en-US" dirty="0"/>
              <a:t>+Sequence name or +</a:t>
            </a:r>
          </a:p>
        </p:txBody>
      </p:sp>
      <p:sp>
        <p:nvSpPr>
          <p:cNvPr id="16" name="TextBox 15">
            <a:extLst>
              <a:ext uri="{FF2B5EF4-FFF2-40B4-BE49-F238E27FC236}">
                <a16:creationId xmlns:a16="http://schemas.microsoft.com/office/drawing/2014/main" id="{29BC9E66-8AE9-F8A9-EF94-142C560D3699}"/>
              </a:ext>
            </a:extLst>
          </p:cNvPr>
          <p:cNvSpPr txBox="1"/>
          <p:nvPr/>
        </p:nvSpPr>
        <p:spPr>
          <a:xfrm>
            <a:off x="5661528" y="4478703"/>
            <a:ext cx="859531" cy="369332"/>
          </a:xfrm>
          <a:prstGeom prst="rect">
            <a:avLst/>
          </a:prstGeom>
          <a:noFill/>
        </p:spPr>
        <p:txBody>
          <a:bodyPr wrap="none" rtlCol="0">
            <a:spAutoFit/>
          </a:bodyPr>
          <a:lstStyle/>
          <a:p>
            <a:r>
              <a:rPr lang="en-US" dirty="0"/>
              <a:t>Quality</a:t>
            </a:r>
          </a:p>
        </p:txBody>
      </p:sp>
      <p:cxnSp>
        <p:nvCxnSpPr>
          <p:cNvPr id="18" name="Straight Arrow Connector 17">
            <a:extLst>
              <a:ext uri="{FF2B5EF4-FFF2-40B4-BE49-F238E27FC236}">
                <a16:creationId xmlns:a16="http://schemas.microsoft.com/office/drawing/2014/main" id="{8F3DF185-ED1A-917B-4EC5-5D33DE6A21FA}"/>
              </a:ext>
            </a:extLst>
          </p:cNvPr>
          <p:cNvCxnSpPr>
            <a:cxnSpLocks/>
            <a:stCxn id="15" idx="1"/>
          </p:cNvCxnSpPr>
          <p:nvPr/>
        </p:nvCxnSpPr>
        <p:spPr>
          <a:xfrm flipH="1">
            <a:off x="4979027" y="4241147"/>
            <a:ext cx="62574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E863595-5D7A-4AF8-1871-203B4654B473}"/>
              </a:ext>
            </a:extLst>
          </p:cNvPr>
          <p:cNvCxnSpPr>
            <a:cxnSpLocks/>
            <a:stCxn id="14" idx="1"/>
          </p:cNvCxnSpPr>
          <p:nvPr/>
        </p:nvCxnSpPr>
        <p:spPr>
          <a:xfrm flipH="1">
            <a:off x="4979027" y="3806802"/>
            <a:ext cx="658852"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136EDF2-4B08-B8FE-E2CD-29059F32AB33}"/>
              </a:ext>
            </a:extLst>
          </p:cNvPr>
          <p:cNvCxnSpPr>
            <a:cxnSpLocks/>
            <a:stCxn id="13" idx="1"/>
          </p:cNvCxnSpPr>
          <p:nvPr/>
        </p:nvCxnSpPr>
        <p:spPr>
          <a:xfrm flipH="1">
            <a:off x="3703983" y="3388032"/>
            <a:ext cx="1933896"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DBB57BF-F564-6EFA-5758-8AFB00CAA7BD}"/>
              </a:ext>
            </a:extLst>
          </p:cNvPr>
          <p:cNvCxnSpPr>
            <a:cxnSpLocks/>
            <a:stCxn id="16" idx="1"/>
          </p:cNvCxnSpPr>
          <p:nvPr/>
        </p:nvCxnSpPr>
        <p:spPr>
          <a:xfrm flipH="1">
            <a:off x="4979027" y="4663369"/>
            <a:ext cx="682501"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quality score to characters (ASCII Table)</a:t>
            </a:r>
          </a:p>
        </p:txBody>
      </p:sp>
      <p:graphicFrame>
        <p:nvGraphicFramePr>
          <p:cNvPr id="6" name="Table 5">
            <a:extLst>
              <a:ext uri="{FF2B5EF4-FFF2-40B4-BE49-F238E27FC236}">
                <a16:creationId xmlns:a16="http://schemas.microsoft.com/office/drawing/2014/main" id="{676B28A7-A467-A0CE-BA08-BFD888BB7254}"/>
              </a:ext>
            </a:extLst>
          </p:cNvPr>
          <p:cNvGraphicFramePr>
            <a:graphicFrameLocks noGrp="1"/>
          </p:cNvGraphicFramePr>
          <p:nvPr>
            <p:extLst>
              <p:ext uri="{D42A27DB-BD31-4B8C-83A1-F6EECF244321}">
                <p14:modId xmlns:p14="http://schemas.microsoft.com/office/powerpoint/2010/main" val="1251316926"/>
              </p:ext>
            </p:extLst>
          </p:nvPr>
        </p:nvGraphicFramePr>
        <p:xfrm>
          <a:off x="987069" y="897578"/>
          <a:ext cx="7169861" cy="4039943"/>
        </p:xfrm>
        <a:graphic>
          <a:graphicData uri="http://schemas.openxmlformats.org/drawingml/2006/table">
            <a:tbl>
              <a:tblPr/>
              <a:tblGrid>
                <a:gridCol w="334925">
                  <a:extLst>
                    <a:ext uri="{9D8B030D-6E8A-4147-A177-3AD203B41FA5}">
                      <a16:colId xmlns:a16="http://schemas.microsoft.com/office/drawing/2014/main" val="365339134"/>
                    </a:ext>
                  </a:extLst>
                </a:gridCol>
                <a:gridCol w="893131">
                  <a:extLst>
                    <a:ext uri="{9D8B030D-6E8A-4147-A177-3AD203B41FA5}">
                      <a16:colId xmlns:a16="http://schemas.microsoft.com/office/drawing/2014/main" val="2037224245"/>
                    </a:ext>
                  </a:extLst>
                </a:gridCol>
                <a:gridCol w="334925">
                  <a:extLst>
                    <a:ext uri="{9D8B030D-6E8A-4147-A177-3AD203B41FA5}">
                      <a16:colId xmlns:a16="http://schemas.microsoft.com/office/drawing/2014/main" val="3244067136"/>
                    </a:ext>
                  </a:extLst>
                </a:gridCol>
                <a:gridCol w="992370">
                  <a:extLst>
                    <a:ext uri="{9D8B030D-6E8A-4147-A177-3AD203B41FA5}">
                      <a16:colId xmlns:a16="http://schemas.microsoft.com/office/drawing/2014/main" val="4166651218"/>
                    </a:ext>
                  </a:extLst>
                </a:gridCol>
                <a:gridCol w="334925">
                  <a:extLst>
                    <a:ext uri="{9D8B030D-6E8A-4147-A177-3AD203B41FA5}">
                      <a16:colId xmlns:a16="http://schemas.microsoft.com/office/drawing/2014/main" val="697485394"/>
                    </a:ext>
                  </a:extLst>
                </a:gridCol>
                <a:gridCol w="434160">
                  <a:extLst>
                    <a:ext uri="{9D8B030D-6E8A-4147-A177-3AD203B41FA5}">
                      <a16:colId xmlns:a16="http://schemas.microsoft.com/office/drawing/2014/main" val="236717494"/>
                    </a:ext>
                  </a:extLst>
                </a:gridCol>
                <a:gridCol w="334925">
                  <a:extLst>
                    <a:ext uri="{9D8B030D-6E8A-4147-A177-3AD203B41FA5}">
                      <a16:colId xmlns:a16="http://schemas.microsoft.com/office/drawing/2014/main" val="1102871726"/>
                    </a:ext>
                  </a:extLst>
                </a:gridCol>
                <a:gridCol w="434160">
                  <a:extLst>
                    <a:ext uri="{9D8B030D-6E8A-4147-A177-3AD203B41FA5}">
                      <a16:colId xmlns:a16="http://schemas.microsoft.com/office/drawing/2014/main" val="2288267869"/>
                    </a:ext>
                  </a:extLst>
                </a:gridCol>
                <a:gridCol w="334925">
                  <a:extLst>
                    <a:ext uri="{9D8B030D-6E8A-4147-A177-3AD203B41FA5}">
                      <a16:colId xmlns:a16="http://schemas.microsoft.com/office/drawing/2014/main" val="2418675338"/>
                    </a:ext>
                  </a:extLst>
                </a:gridCol>
                <a:gridCol w="434160">
                  <a:extLst>
                    <a:ext uri="{9D8B030D-6E8A-4147-A177-3AD203B41FA5}">
                      <a16:colId xmlns:a16="http://schemas.microsoft.com/office/drawing/2014/main" val="1816232804"/>
                    </a:ext>
                  </a:extLst>
                </a:gridCol>
                <a:gridCol w="334925">
                  <a:extLst>
                    <a:ext uri="{9D8B030D-6E8A-4147-A177-3AD203B41FA5}">
                      <a16:colId xmlns:a16="http://schemas.microsoft.com/office/drawing/2014/main" val="2773502323"/>
                    </a:ext>
                  </a:extLst>
                </a:gridCol>
                <a:gridCol w="434160">
                  <a:extLst>
                    <a:ext uri="{9D8B030D-6E8A-4147-A177-3AD203B41FA5}">
                      <a16:colId xmlns:a16="http://schemas.microsoft.com/office/drawing/2014/main" val="3850868983"/>
                    </a:ext>
                  </a:extLst>
                </a:gridCol>
                <a:gridCol w="334925">
                  <a:extLst>
                    <a:ext uri="{9D8B030D-6E8A-4147-A177-3AD203B41FA5}">
                      <a16:colId xmlns:a16="http://schemas.microsoft.com/office/drawing/2014/main" val="2622334849"/>
                    </a:ext>
                  </a:extLst>
                </a:gridCol>
                <a:gridCol w="434160">
                  <a:extLst>
                    <a:ext uri="{9D8B030D-6E8A-4147-A177-3AD203B41FA5}">
                      <a16:colId xmlns:a16="http://schemas.microsoft.com/office/drawing/2014/main" val="3711239161"/>
                    </a:ext>
                  </a:extLst>
                </a:gridCol>
                <a:gridCol w="334925">
                  <a:extLst>
                    <a:ext uri="{9D8B030D-6E8A-4147-A177-3AD203B41FA5}">
                      <a16:colId xmlns:a16="http://schemas.microsoft.com/office/drawing/2014/main" val="1304036455"/>
                    </a:ext>
                  </a:extLst>
                </a:gridCol>
                <a:gridCol w="434160">
                  <a:extLst>
                    <a:ext uri="{9D8B030D-6E8A-4147-A177-3AD203B41FA5}">
                      <a16:colId xmlns:a16="http://schemas.microsoft.com/office/drawing/2014/main" val="2125353820"/>
                    </a:ext>
                  </a:extLst>
                </a:gridCol>
              </a:tblGrid>
              <a:tr h="233437">
                <a:tc>
                  <a:txBody>
                    <a:bodyPr/>
                    <a:lstStyle/>
                    <a:p>
                      <a:pPr algn="ctr" rtl="0" fontAlgn="b"/>
                      <a:r>
                        <a:rPr lang="en-US" sz="1100" b="1" i="0" u="none" strike="noStrike" dirty="0">
                          <a:solidFill>
                            <a:schemeClr val="bg1">
                              <a:lumMod val="65000"/>
                            </a:schemeClr>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chemeClr val="bg1">
                              <a:lumMod val="65000"/>
                            </a:schemeClr>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chemeClr val="bg1">
                              <a:lumMod val="65000"/>
                            </a:schemeClr>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chemeClr val="bg1">
                              <a:lumMod val="65000"/>
                            </a:schemeClr>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1"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161616"/>
                          </a:solidFill>
                          <a:effectLst/>
                          <a:latin typeface="Inherit"/>
                        </a:rPr>
                        <a:t>ASCII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3958415"/>
                  </a:ext>
                </a:extLst>
              </a:tr>
              <a:tr h="233437">
                <a:tc>
                  <a:txBody>
                    <a:bodyPr/>
                    <a:lstStyle/>
                    <a:p>
                      <a:pPr algn="ctr" rtl="0" fontAlgn="b"/>
                      <a:r>
                        <a:rPr lang="en-US" sz="1100" b="0" i="0" u="none" strike="noStrike" dirty="0">
                          <a:solidFill>
                            <a:schemeClr val="bg1">
                              <a:lumMod val="65000"/>
                            </a:schemeClr>
                          </a:solidFill>
                          <a:effectLst/>
                          <a:latin typeface="Inherit"/>
                        </a:rPr>
                        <a:t>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null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data link escape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32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dirty="0">
                          <a:solidFill>
                            <a:schemeClr val="bg1">
                              <a:lumMod val="65000"/>
                            </a:schemeClr>
                          </a:solidFill>
                          <a:effectLst/>
                          <a:latin typeface="Inherit"/>
                        </a:rPr>
                        <a:t>space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4281731"/>
                  </a:ext>
                </a:extLst>
              </a:tr>
              <a:tr h="233437">
                <a:tc>
                  <a:txBody>
                    <a:bodyPr/>
                    <a:lstStyle/>
                    <a:p>
                      <a:pPr algn="ctr" rtl="0" fontAlgn="b"/>
                      <a:r>
                        <a:rPr lang="en-US" sz="1100" b="0" i="0" u="none" strike="noStrike">
                          <a:solidFill>
                            <a:schemeClr val="bg1">
                              <a:lumMod val="65000"/>
                            </a:schemeClr>
                          </a:solidFill>
                          <a:effectLst/>
                          <a:latin typeface="Inherit"/>
                        </a:rPr>
                        <a:t>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start of header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1/Xon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Q</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q</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007301"/>
                  </a:ext>
                </a:extLst>
              </a:tr>
              <a:tr h="233437">
                <a:tc>
                  <a:txBody>
                    <a:bodyPr/>
                    <a:lstStyle/>
                    <a:p>
                      <a:pPr algn="ctr" rtl="0" fontAlgn="b"/>
                      <a:r>
                        <a:rPr lang="en-US" sz="1100" b="0" i="0" u="none" strike="noStrike">
                          <a:solidFill>
                            <a:schemeClr val="bg1">
                              <a:lumMod val="65000"/>
                            </a:schemeClr>
                          </a:solidFill>
                          <a:effectLst/>
                          <a:latin typeface="Inherit"/>
                        </a:rPr>
                        <a:t>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start of text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18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8876585"/>
                  </a:ext>
                </a:extLst>
              </a:tr>
              <a:tr h="233437">
                <a:tc>
                  <a:txBody>
                    <a:bodyPr/>
                    <a:lstStyle/>
                    <a:p>
                      <a:pPr algn="ctr" rtl="0" fontAlgn="b"/>
                      <a:r>
                        <a:rPr lang="en-US" sz="1100" b="0" i="0" u="none" strike="noStrike">
                          <a:solidFill>
                            <a:schemeClr val="bg1">
                              <a:lumMod val="65000"/>
                            </a:schemeClr>
                          </a:solidFill>
                          <a:effectLst/>
                          <a:latin typeface="Inherit"/>
                        </a:rPr>
                        <a:t>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end of text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19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device control 3/Xoff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C</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S</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c</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s</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68715"/>
                  </a:ext>
                </a:extLst>
              </a:tr>
              <a:tr h="233437">
                <a:tc>
                  <a:txBody>
                    <a:bodyPr/>
                    <a:lstStyle/>
                    <a:p>
                      <a:pPr algn="ctr" rtl="0" fontAlgn="b"/>
                      <a:r>
                        <a:rPr lang="en-US" sz="1100" b="0" i="0" u="none" strike="noStrike">
                          <a:solidFill>
                            <a:schemeClr val="bg1">
                              <a:lumMod val="65000"/>
                            </a:schemeClr>
                          </a:solidFill>
                          <a:effectLst/>
                          <a:latin typeface="Inherit"/>
                        </a:rPr>
                        <a:t>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end of transmission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dirty="0">
                          <a:solidFill>
                            <a:schemeClr val="bg1">
                              <a:lumMod val="65000"/>
                            </a:schemeClr>
                          </a:solidFill>
                          <a:effectLst/>
                          <a:latin typeface="Inherit"/>
                        </a:rPr>
                        <a:t>20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device control 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558075"/>
                  </a:ext>
                </a:extLst>
              </a:tr>
              <a:tr h="269194">
                <a:tc>
                  <a:txBody>
                    <a:bodyPr/>
                    <a:lstStyle/>
                    <a:p>
                      <a:pPr algn="ctr" rtl="0" fontAlgn="b"/>
                      <a:r>
                        <a:rPr lang="en-US" sz="1100" b="0" i="0" u="none" strike="noStrike">
                          <a:solidFill>
                            <a:schemeClr val="bg1">
                              <a:lumMod val="65000"/>
                            </a:schemeClr>
                          </a:solidFill>
                          <a:effectLst/>
                          <a:latin typeface="Inherit"/>
                        </a:rPr>
                        <a:t>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enquire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negative acknowledge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U</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u</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3088157"/>
                  </a:ext>
                </a:extLst>
              </a:tr>
              <a:tr h="233437">
                <a:tc>
                  <a:txBody>
                    <a:bodyPr/>
                    <a:lstStyle/>
                    <a:p>
                      <a:pPr algn="ctr" rtl="0" fontAlgn="b"/>
                      <a:r>
                        <a:rPr lang="en-US" sz="1100" b="0" i="0" u="none" strike="noStrike">
                          <a:solidFill>
                            <a:schemeClr val="bg1">
                              <a:lumMod val="65000"/>
                            </a:schemeClr>
                          </a:solidFill>
                          <a:effectLst/>
                          <a:latin typeface="Inherit"/>
                        </a:rPr>
                        <a:t>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acknowledge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synchronous idle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&amp;</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V</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f</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v</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3825969"/>
                  </a:ext>
                </a:extLst>
              </a:tr>
              <a:tr h="269194">
                <a:tc>
                  <a:txBody>
                    <a:bodyPr/>
                    <a:lstStyle/>
                    <a:p>
                      <a:pPr algn="ctr" rtl="0" fontAlgn="b"/>
                      <a:r>
                        <a:rPr lang="en-US" sz="1100" b="0" i="0" u="none" strike="noStrike">
                          <a:solidFill>
                            <a:schemeClr val="bg1">
                              <a:lumMod val="65000"/>
                            </a:schemeClr>
                          </a:solidFill>
                          <a:effectLst/>
                          <a:latin typeface="Inherit"/>
                        </a:rPr>
                        <a:t>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bell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transmission block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39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W</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w</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4446700"/>
                  </a:ext>
                </a:extLst>
              </a:tr>
              <a:tr h="233437">
                <a:tc>
                  <a:txBody>
                    <a:bodyPr/>
                    <a:lstStyle/>
                    <a:p>
                      <a:pPr algn="ctr" rtl="0" fontAlgn="b"/>
                      <a:r>
                        <a:rPr lang="en-US" sz="1100" b="0" i="0" u="none" strike="noStrike">
                          <a:solidFill>
                            <a:schemeClr val="bg1">
                              <a:lumMod val="65000"/>
                            </a:schemeClr>
                          </a:solidFill>
                          <a:effectLst/>
                          <a:latin typeface="Inherit"/>
                        </a:rPr>
                        <a:t>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backspace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cancel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H</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X</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h</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x</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1194619"/>
                  </a:ext>
                </a:extLst>
              </a:tr>
              <a:tr h="233437">
                <a:tc>
                  <a:txBody>
                    <a:bodyPr/>
                    <a:lstStyle/>
                    <a:p>
                      <a:pPr algn="ctr" rtl="0" fontAlgn="b"/>
                      <a:r>
                        <a:rPr lang="en-US" sz="1100" b="0" i="0" u="none" strike="noStrike">
                          <a:solidFill>
                            <a:schemeClr val="bg1">
                              <a:lumMod val="65000"/>
                            </a:schemeClr>
                          </a:solidFill>
                          <a:effectLst/>
                          <a:latin typeface="Inherit"/>
                        </a:rPr>
                        <a:t>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horizontal tab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medium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89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Y</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i</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y</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0315798"/>
                  </a:ext>
                </a:extLst>
              </a:tr>
              <a:tr h="233437">
                <a:tc>
                  <a:txBody>
                    <a:bodyPr/>
                    <a:lstStyle/>
                    <a:p>
                      <a:pPr algn="ctr" rtl="0" fontAlgn="b"/>
                      <a:r>
                        <a:rPr lang="en-US" sz="1100" b="0" i="0" u="none" strike="noStrike">
                          <a:solidFill>
                            <a:schemeClr val="bg1">
                              <a:lumMod val="65000"/>
                            </a:schemeClr>
                          </a:solidFill>
                          <a:effectLst/>
                          <a:latin typeface="Inherit"/>
                        </a:rPr>
                        <a:t>10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linefeed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end of file/ substitute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J</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Z</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j</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z</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3155318"/>
                  </a:ext>
                </a:extLst>
              </a:tr>
              <a:tr h="233437">
                <a:tc>
                  <a:txBody>
                    <a:bodyPr/>
                    <a:lstStyle/>
                    <a:p>
                      <a:pPr algn="ctr" rtl="0" fontAlgn="b"/>
                      <a:r>
                        <a:rPr lang="en-US" sz="1100" b="0" i="0" u="none" strike="noStrike">
                          <a:solidFill>
                            <a:schemeClr val="bg1">
                              <a:lumMod val="65000"/>
                            </a:schemeClr>
                          </a:solidFill>
                          <a:effectLst/>
                          <a:latin typeface="Inherit"/>
                        </a:rPr>
                        <a:t>11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vertical tab</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escape</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59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k</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9363933"/>
                  </a:ext>
                </a:extLst>
              </a:tr>
              <a:tr h="233437">
                <a:tc>
                  <a:txBody>
                    <a:bodyPr/>
                    <a:lstStyle/>
                    <a:p>
                      <a:pPr algn="ctr" rtl="0" fontAlgn="b"/>
                      <a:r>
                        <a:rPr lang="en-US" sz="1100" b="0" i="0" u="none" strike="noStrike">
                          <a:solidFill>
                            <a:schemeClr val="bg1">
                              <a:lumMod val="65000"/>
                            </a:schemeClr>
                          </a:solidFill>
                          <a:effectLst/>
                          <a:latin typeface="Inherit"/>
                        </a:rPr>
                        <a:t>12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form feed</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file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8492285"/>
                  </a:ext>
                </a:extLst>
              </a:tr>
              <a:tr h="233437">
                <a:tc>
                  <a:txBody>
                    <a:bodyPr/>
                    <a:lstStyle/>
                    <a:p>
                      <a:pPr algn="ctr" rtl="0" fontAlgn="b"/>
                      <a:r>
                        <a:rPr lang="en-US" sz="1100" b="0" i="0" u="none" strike="noStrike">
                          <a:solidFill>
                            <a:schemeClr val="bg1">
                              <a:lumMod val="65000"/>
                            </a:schemeClr>
                          </a:solidFill>
                          <a:effectLst/>
                          <a:latin typeface="Inherit"/>
                        </a:rPr>
                        <a:t>13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carriage return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29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group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109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m</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8872943"/>
                  </a:ext>
                </a:extLst>
              </a:tr>
              <a:tr h="233437">
                <a:tc>
                  <a:txBody>
                    <a:bodyPr/>
                    <a:lstStyle/>
                    <a:p>
                      <a:pPr algn="ctr" rtl="0" fontAlgn="b"/>
                      <a:r>
                        <a:rPr lang="en-US" sz="1100" b="0" i="0" u="none" strike="noStrike">
                          <a:solidFill>
                            <a:schemeClr val="bg1">
                              <a:lumMod val="65000"/>
                            </a:schemeClr>
                          </a:solidFill>
                          <a:effectLst/>
                          <a:latin typeface="Inherit"/>
                        </a:rPr>
                        <a:t>14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shift out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30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record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62</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&gt;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78</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94</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110</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126</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2875009"/>
                  </a:ext>
                </a:extLst>
              </a:tr>
              <a:tr h="233437">
                <a:tc>
                  <a:txBody>
                    <a:bodyPr/>
                    <a:lstStyle/>
                    <a:p>
                      <a:pPr algn="ctr" rtl="0" fontAlgn="b"/>
                      <a:r>
                        <a:rPr lang="en-US" sz="1100" b="0" i="0" u="none" strike="noStrike">
                          <a:solidFill>
                            <a:schemeClr val="bg1">
                              <a:lumMod val="65000"/>
                            </a:schemeClr>
                          </a:solidFill>
                          <a:effectLst/>
                          <a:latin typeface="Inherit"/>
                        </a:rPr>
                        <a:t>15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a:solidFill>
                            <a:schemeClr val="bg1">
                              <a:lumMod val="65000"/>
                            </a:schemeClr>
                          </a:solidFill>
                          <a:effectLst/>
                          <a:latin typeface="Inherit"/>
                        </a:rPr>
                        <a:t>shift in</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chemeClr val="bg1">
                              <a:lumMod val="65000"/>
                            </a:schemeClr>
                          </a:solidFill>
                          <a:effectLst/>
                          <a:latin typeface="Inherit"/>
                        </a:rPr>
                        <a:t>31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800" b="0" i="0" u="none" strike="noStrike" dirty="0">
                          <a:solidFill>
                            <a:schemeClr val="bg1">
                              <a:lumMod val="65000"/>
                            </a:schemeClr>
                          </a:solidFill>
                          <a:effectLst/>
                          <a:latin typeface="Inherit"/>
                        </a:rPr>
                        <a:t>unit separator</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47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63</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79</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O</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95</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_</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111</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a:solidFill>
                            <a:srgbClr val="161616"/>
                          </a:solidFill>
                          <a:effectLst/>
                          <a:latin typeface="Inherit"/>
                        </a:rPr>
                        <a:t>o</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100" b="0" i="0" u="none" strike="noStrike">
                          <a:solidFill>
                            <a:srgbClr val="161616"/>
                          </a:solidFill>
                          <a:effectLst/>
                          <a:latin typeface="Inherit"/>
                        </a:rPr>
                        <a:t>127</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0" i="0" u="none" strike="noStrike" dirty="0">
                          <a:solidFill>
                            <a:srgbClr val="161616"/>
                          </a:solidFill>
                          <a:effectLst/>
                          <a:latin typeface="Inherit"/>
                        </a:rPr>
                        <a:t>DEL</a:t>
                      </a:r>
                    </a:p>
                  </a:txBody>
                  <a:tcPr marL="12505" marR="12505" marT="125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3748617"/>
                  </a:ext>
                </a:extLst>
              </a:tr>
            </a:tbl>
          </a:graphicData>
        </a:graphic>
      </p:graphicFrame>
    </p:spTree>
    <p:extLst>
      <p:ext uri="{BB962C8B-B14F-4D97-AF65-F5344CB8AC3E}">
        <p14:creationId xmlns:p14="http://schemas.microsoft.com/office/powerpoint/2010/main" val="362253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codes in FASTQ</a:t>
            </a:r>
          </a:p>
        </p:txBody>
      </p:sp>
      <p:sp>
        <p:nvSpPr>
          <p:cNvPr id="6" name="Rectangle 5"/>
          <p:cNvSpPr/>
          <p:nvPr/>
        </p:nvSpPr>
        <p:spPr>
          <a:xfrm>
            <a:off x="50800" y="892670"/>
            <a:ext cx="9057428" cy="1902059"/>
          </a:xfrm>
          <a:prstGeom prst="rect">
            <a:avLst/>
          </a:prstGeom>
        </p:spPr>
        <p:txBody>
          <a:bodyPr wrap="square">
            <a:spAutoFit/>
          </a:bodyPr>
          <a:lstStyle/>
          <a:p>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a:t>
            </a:r>
          </a:p>
          <a:p>
            <a:pPr>
              <a:lnSpc>
                <a:spcPct val="120000"/>
              </a:lnSpc>
            </a:pPr>
            <a:r>
              <a:rPr lang="en-US" sz="1600" b="1" dirty="0">
                <a:latin typeface="Courier New"/>
                <a:cs typeface="Courier New"/>
              </a:rPr>
              <a:t>Sanger        Phred+33</a:t>
            </a:r>
          </a:p>
          <a:p>
            <a:pPr>
              <a:lnSpc>
                <a:spcPct val="120000"/>
              </a:lnSpc>
            </a:pPr>
            <a:r>
              <a:rPr lang="en-US" sz="1200" b="1" dirty="0">
                <a:latin typeface="Courier New"/>
                <a:cs typeface="Courier New"/>
              </a:rPr>
              <a:t>raw reads typically (0, 40)</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
        <p:nvSpPr>
          <p:cNvPr id="7" name="TextBox 6">
            <a:extLst>
              <a:ext uri="{FF2B5EF4-FFF2-40B4-BE49-F238E27FC236}">
                <a16:creationId xmlns:a16="http://schemas.microsoft.com/office/drawing/2014/main" id="{27F004FA-5DA4-7307-7887-E1BA89A0F2B3}"/>
              </a:ext>
            </a:extLst>
          </p:cNvPr>
          <p:cNvSpPr txBox="1"/>
          <p:nvPr/>
        </p:nvSpPr>
        <p:spPr>
          <a:xfrm>
            <a:off x="1568860" y="3583075"/>
            <a:ext cx="2065283" cy="523220"/>
          </a:xfrm>
          <a:prstGeom prst="rect">
            <a:avLst/>
          </a:prstGeom>
          <a:noFill/>
        </p:spPr>
        <p:txBody>
          <a:bodyPr wrap="square">
            <a:spAutoFit/>
          </a:bodyPr>
          <a:lstStyle/>
          <a:p>
            <a:r>
              <a:rPr lang="en-US" sz="2800" dirty="0">
                <a:latin typeface="Courier New"/>
                <a:cs typeface="Courier New"/>
              </a:rPr>
              <a:t>=  ?  B</a:t>
            </a:r>
            <a:endParaRPr lang="en-US" sz="2800" dirty="0"/>
          </a:p>
        </p:txBody>
      </p:sp>
      <p:sp>
        <p:nvSpPr>
          <p:cNvPr id="10" name="TextBox 9">
            <a:extLst>
              <a:ext uri="{FF2B5EF4-FFF2-40B4-BE49-F238E27FC236}">
                <a16:creationId xmlns:a16="http://schemas.microsoft.com/office/drawing/2014/main" id="{BB798B09-08BD-2752-7EAF-9EF19E3DD9A1}"/>
              </a:ext>
            </a:extLst>
          </p:cNvPr>
          <p:cNvSpPr txBox="1"/>
          <p:nvPr/>
        </p:nvSpPr>
        <p:spPr>
          <a:xfrm>
            <a:off x="1497915" y="4176560"/>
            <a:ext cx="1903085" cy="523220"/>
          </a:xfrm>
          <a:prstGeom prst="rect">
            <a:avLst/>
          </a:prstGeom>
          <a:noFill/>
        </p:spPr>
        <p:txBody>
          <a:bodyPr wrap="none" rtlCol="0">
            <a:spAutoFit/>
          </a:bodyPr>
          <a:lstStyle/>
          <a:p>
            <a:r>
              <a:rPr lang="en-US" sz="2800" dirty="0">
                <a:latin typeface="Courier New"/>
                <a:cs typeface="Courier New"/>
              </a:rPr>
              <a:t>28 30 33</a:t>
            </a:r>
            <a:endParaRPr lang="en-US" sz="2800" dirty="0"/>
          </a:p>
        </p:txBody>
      </p:sp>
      <p:graphicFrame>
        <p:nvGraphicFramePr>
          <p:cNvPr id="5" name="Table 4">
            <a:extLst>
              <a:ext uri="{FF2B5EF4-FFF2-40B4-BE49-F238E27FC236}">
                <a16:creationId xmlns:a16="http://schemas.microsoft.com/office/drawing/2014/main" id="{6604ED13-C744-1C53-5371-C0DBD3DCE7BB}"/>
              </a:ext>
            </a:extLst>
          </p:cNvPr>
          <p:cNvGraphicFramePr>
            <a:graphicFrameLocks noGrp="1"/>
          </p:cNvGraphicFramePr>
          <p:nvPr>
            <p:extLst>
              <p:ext uri="{D42A27DB-BD31-4B8C-83A1-F6EECF244321}">
                <p14:modId xmlns:p14="http://schemas.microsoft.com/office/powerpoint/2010/main" val="1518246740"/>
              </p:ext>
            </p:extLst>
          </p:nvPr>
        </p:nvGraphicFramePr>
        <p:xfrm>
          <a:off x="4879358" y="1589253"/>
          <a:ext cx="3470468" cy="3386752"/>
        </p:xfrm>
        <a:graphic>
          <a:graphicData uri="http://schemas.openxmlformats.org/drawingml/2006/table">
            <a:tbl>
              <a:tblPr/>
              <a:tblGrid>
                <a:gridCol w="351844">
                  <a:extLst>
                    <a:ext uri="{9D8B030D-6E8A-4147-A177-3AD203B41FA5}">
                      <a16:colId xmlns:a16="http://schemas.microsoft.com/office/drawing/2014/main" val="2917204105"/>
                    </a:ext>
                  </a:extLst>
                </a:gridCol>
                <a:gridCol w="515773">
                  <a:extLst>
                    <a:ext uri="{9D8B030D-6E8A-4147-A177-3AD203B41FA5}">
                      <a16:colId xmlns:a16="http://schemas.microsoft.com/office/drawing/2014/main" val="752647918"/>
                    </a:ext>
                  </a:extLst>
                </a:gridCol>
                <a:gridCol w="351844">
                  <a:extLst>
                    <a:ext uri="{9D8B030D-6E8A-4147-A177-3AD203B41FA5}">
                      <a16:colId xmlns:a16="http://schemas.microsoft.com/office/drawing/2014/main" val="2748387852"/>
                    </a:ext>
                  </a:extLst>
                </a:gridCol>
                <a:gridCol w="515773">
                  <a:extLst>
                    <a:ext uri="{9D8B030D-6E8A-4147-A177-3AD203B41FA5}">
                      <a16:colId xmlns:a16="http://schemas.microsoft.com/office/drawing/2014/main" val="3636793626"/>
                    </a:ext>
                  </a:extLst>
                </a:gridCol>
                <a:gridCol w="351844">
                  <a:extLst>
                    <a:ext uri="{9D8B030D-6E8A-4147-A177-3AD203B41FA5}">
                      <a16:colId xmlns:a16="http://schemas.microsoft.com/office/drawing/2014/main" val="4018610175"/>
                    </a:ext>
                  </a:extLst>
                </a:gridCol>
                <a:gridCol w="515773">
                  <a:extLst>
                    <a:ext uri="{9D8B030D-6E8A-4147-A177-3AD203B41FA5}">
                      <a16:colId xmlns:a16="http://schemas.microsoft.com/office/drawing/2014/main" val="2618327632"/>
                    </a:ext>
                  </a:extLst>
                </a:gridCol>
                <a:gridCol w="351844">
                  <a:extLst>
                    <a:ext uri="{9D8B030D-6E8A-4147-A177-3AD203B41FA5}">
                      <a16:colId xmlns:a16="http://schemas.microsoft.com/office/drawing/2014/main" val="1799088454"/>
                    </a:ext>
                  </a:extLst>
                </a:gridCol>
                <a:gridCol w="515773">
                  <a:extLst>
                    <a:ext uri="{9D8B030D-6E8A-4147-A177-3AD203B41FA5}">
                      <a16:colId xmlns:a16="http://schemas.microsoft.com/office/drawing/2014/main" val="3063670673"/>
                    </a:ext>
                  </a:extLst>
                </a:gridCol>
              </a:tblGrid>
              <a:tr h="211672">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1"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1" i="0" u="none" strike="noStrike">
                          <a:solidFill>
                            <a:srgbClr val="161616"/>
                          </a:solidFill>
                          <a:effectLst/>
                          <a:latin typeface="Inherit"/>
                        </a:rPr>
                        <a:t>ASCII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9839291"/>
                  </a:ext>
                </a:extLst>
              </a:tr>
              <a:tr h="211672">
                <a:tc>
                  <a:txBody>
                    <a:bodyPr/>
                    <a:lstStyle/>
                    <a:p>
                      <a:pPr algn="ctr" rtl="0" fontAlgn="b"/>
                      <a:r>
                        <a:rPr lang="en-US" sz="1000" b="0" i="0" u="none" strike="noStrike">
                          <a:solidFill>
                            <a:srgbClr val="161616"/>
                          </a:solidFill>
                          <a:effectLst/>
                          <a:latin typeface="Inherit"/>
                        </a:rPr>
                        <a:t>33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48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N</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124878"/>
                  </a:ext>
                </a:extLst>
              </a:tr>
              <a:tr h="211672">
                <a:tc>
                  <a:txBody>
                    <a:bodyPr/>
                    <a:lstStyle/>
                    <a:p>
                      <a:pPr algn="ctr" rtl="0" fontAlgn="b"/>
                      <a:r>
                        <a:rPr lang="en-US" sz="1000" b="0" i="0" u="none" strike="noStrike">
                          <a:solidFill>
                            <a:srgbClr val="161616"/>
                          </a:solidFill>
                          <a:effectLst/>
                          <a:latin typeface="Inherit"/>
                        </a:rPr>
                        <a:t>34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49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O</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696246"/>
                  </a:ext>
                </a:extLst>
              </a:tr>
              <a:tr h="211672">
                <a:tc>
                  <a:txBody>
                    <a:bodyPr/>
                    <a:lstStyle/>
                    <a:p>
                      <a:pPr algn="ctr" rtl="0" fontAlgn="b"/>
                      <a:r>
                        <a:rPr lang="en-US" sz="1000" b="0" i="0" u="none" strike="noStrike">
                          <a:solidFill>
                            <a:srgbClr val="161616"/>
                          </a:solidFill>
                          <a:effectLst/>
                          <a:latin typeface="Inherit"/>
                        </a:rPr>
                        <a:t>35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P</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661502"/>
                  </a:ext>
                </a:extLst>
              </a:tr>
              <a:tr h="211672">
                <a:tc>
                  <a:txBody>
                    <a:bodyPr/>
                    <a:lstStyle/>
                    <a:p>
                      <a:pPr algn="ctr" rtl="0" fontAlgn="b"/>
                      <a:r>
                        <a:rPr lang="en-US" sz="1000" b="0" i="0" u="none" strike="noStrike">
                          <a:solidFill>
                            <a:srgbClr val="161616"/>
                          </a:solidFill>
                          <a:effectLst/>
                          <a:latin typeface="Inherit"/>
                        </a:rPr>
                        <a:t>36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B</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Q</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8593262"/>
                  </a:ext>
                </a:extLst>
              </a:tr>
              <a:tr h="211672">
                <a:tc>
                  <a:txBody>
                    <a:bodyPr/>
                    <a:lstStyle/>
                    <a:p>
                      <a:pPr algn="ctr" rtl="0" fontAlgn="b"/>
                      <a:r>
                        <a:rPr lang="en-US" sz="1000" b="0" i="0" u="none" strike="noStrike">
                          <a:solidFill>
                            <a:srgbClr val="161616"/>
                          </a:solidFill>
                          <a:effectLst/>
                          <a:latin typeface="Inherit"/>
                        </a:rPr>
                        <a:t>37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C</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R</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7705244"/>
                  </a:ext>
                </a:extLst>
              </a:tr>
              <a:tr h="211672">
                <a:tc>
                  <a:txBody>
                    <a:bodyPr/>
                    <a:lstStyle/>
                    <a:p>
                      <a:pPr algn="ctr" rtl="0" fontAlgn="b"/>
                      <a:r>
                        <a:rPr lang="en-US" sz="1000" b="0" i="0" u="none" strike="noStrike">
                          <a:solidFill>
                            <a:srgbClr val="161616"/>
                          </a:solidFill>
                          <a:effectLst/>
                          <a:latin typeface="Inherit"/>
                        </a:rPr>
                        <a:t>38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&amp;</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D</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S</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3732453"/>
                  </a:ext>
                </a:extLst>
              </a:tr>
              <a:tr h="211672">
                <a:tc>
                  <a:txBody>
                    <a:bodyPr/>
                    <a:lstStyle/>
                    <a:p>
                      <a:pPr algn="ctr" rtl="0" fontAlgn="b"/>
                      <a:r>
                        <a:rPr lang="en-US" sz="1000" b="0" i="0" u="none" strike="noStrike">
                          <a:solidFill>
                            <a:srgbClr val="161616"/>
                          </a:solidFill>
                          <a:effectLst/>
                          <a:latin typeface="Inherit"/>
                        </a:rPr>
                        <a:t>39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E</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442945"/>
                  </a:ext>
                </a:extLst>
              </a:tr>
              <a:tr h="211672">
                <a:tc>
                  <a:txBody>
                    <a:bodyPr/>
                    <a:lstStyle/>
                    <a:p>
                      <a:pPr algn="ctr" rtl="0" fontAlgn="b"/>
                      <a:r>
                        <a:rPr lang="en-US" sz="1000" b="0" i="0" u="none" strike="noStrike">
                          <a:solidFill>
                            <a:srgbClr val="161616"/>
                          </a:solidFill>
                          <a:effectLst/>
                          <a:latin typeface="Inherit"/>
                        </a:rPr>
                        <a:t>40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F</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U</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0257432"/>
                  </a:ext>
                </a:extLst>
              </a:tr>
              <a:tr h="211672">
                <a:tc>
                  <a:txBody>
                    <a:bodyPr/>
                    <a:lstStyle/>
                    <a:p>
                      <a:pPr algn="ctr" rtl="0" fontAlgn="b"/>
                      <a:r>
                        <a:rPr lang="en-US" sz="1000" b="0" i="0" u="none" strike="noStrike">
                          <a:solidFill>
                            <a:srgbClr val="161616"/>
                          </a:solidFill>
                          <a:effectLst/>
                          <a:latin typeface="Inherit"/>
                        </a:rPr>
                        <a:t>41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G</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V</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4120262"/>
                  </a:ext>
                </a:extLst>
              </a:tr>
              <a:tr h="211672">
                <a:tc>
                  <a:txBody>
                    <a:bodyPr/>
                    <a:lstStyle/>
                    <a:p>
                      <a:pPr algn="ctr" rtl="0" fontAlgn="b"/>
                      <a:r>
                        <a:rPr lang="en-US" sz="1000" b="0" i="0" u="none" strike="noStrike">
                          <a:solidFill>
                            <a:srgbClr val="161616"/>
                          </a:solidFill>
                          <a:effectLst/>
                          <a:latin typeface="Inherit"/>
                        </a:rPr>
                        <a:t>42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H</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W</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6011130"/>
                  </a:ext>
                </a:extLst>
              </a:tr>
              <a:tr h="211672">
                <a:tc>
                  <a:txBody>
                    <a:bodyPr/>
                    <a:lstStyle/>
                    <a:p>
                      <a:pPr algn="ctr" rtl="0" fontAlgn="b"/>
                      <a:r>
                        <a:rPr lang="en-US" sz="1000" b="0" i="0" u="none" strike="noStrike">
                          <a:solidFill>
                            <a:srgbClr val="161616"/>
                          </a:solidFill>
                          <a:effectLst/>
                          <a:latin typeface="Inherit"/>
                        </a:rPr>
                        <a:t>43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73</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I</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88</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X</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3113363"/>
                  </a:ext>
                </a:extLst>
              </a:tr>
              <a:tr h="211672">
                <a:tc>
                  <a:txBody>
                    <a:bodyPr/>
                    <a:lstStyle/>
                    <a:p>
                      <a:pPr algn="ctr" rtl="0" fontAlgn="b"/>
                      <a:r>
                        <a:rPr lang="en-US" sz="1000" b="0" i="0" u="none" strike="noStrike">
                          <a:solidFill>
                            <a:srgbClr val="161616"/>
                          </a:solidFill>
                          <a:effectLst/>
                          <a:latin typeface="Inherit"/>
                        </a:rPr>
                        <a:t>44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59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74</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J</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89</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Y</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154818"/>
                  </a:ext>
                </a:extLst>
              </a:tr>
              <a:tr h="211672">
                <a:tc>
                  <a:txBody>
                    <a:bodyPr/>
                    <a:lstStyle/>
                    <a:p>
                      <a:pPr algn="ctr" rtl="0" fontAlgn="b"/>
                      <a:r>
                        <a:rPr lang="en-US" sz="1000" b="0" i="0" u="none" strike="noStrike">
                          <a:solidFill>
                            <a:srgbClr val="161616"/>
                          </a:solidFill>
                          <a:effectLst/>
                          <a:latin typeface="Inherit"/>
                        </a:rPr>
                        <a:t>45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&lt;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75</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K</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90</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Z</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9668784"/>
                  </a:ext>
                </a:extLst>
              </a:tr>
              <a:tr h="211672">
                <a:tc>
                  <a:txBody>
                    <a:bodyPr/>
                    <a:lstStyle/>
                    <a:p>
                      <a:pPr algn="ctr" rtl="0" fontAlgn="b"/>
                      <a:r>
                        <a:rPr lang="en-US" sz="1000" b="0" i="0" u="none" strike="noStrike">
                          <a:solidFill>
                            <a:srgbClr val="161616"/>
                          </a:solidFill>
                          <a:effectLst/>
                          <a:latin typeface="Inherit"/>
                        </a:rPr>
                        <a:t>46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76</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L</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91</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3322864"/>
                  </a:ext>
                </a:extLst>
              </a:tr>
              <a:tr h="211672">
                <a:tc>
                  <a:txBody>
                    <a:bodyPr/>
                    <a:lstStyle/>
                    <a:p>
                      <a:pPr algn="ctr" rtl="0" fontAlgn="b"/>
                      <a:r>
                        <a:rPr lang="en-US" sz="1000" b="0" i="0" u="none" strike="noStrike">
                          <a:solidFill>
                            <a:srgbClr val="161616"/>
                          </a:solidFill>
                          <a:effectLst/>
                          <a:latin typeface="Inherit"/>
                        </a:rPr>
                        <a:t>47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62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&gt;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77</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a:solidFill>
                            <a:srgbClr val="161616"/>
                          </a:solidFill>
                          <a:effectLst/>
                          <a:latin typeface="Inherit"/>
                        </a:rPr>
                        <a:t>M</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US" sz="1000" b="0" i="0" u="none" strike="noStrike">
                          <a:solidFill>
                            <a:srgbClr val="161616"/>
                          </a:solidFill>
                          <a:effectLst/>
                          <a:latin typeface="Inherit"/>
                        </a:rPr>
                        <a:t>92</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000" b="0" i="0" u="none" strike="noStrike" dirty="0">
                          <a:solidFill>
                            <a:srgbClr val="161616"/>
                          </a:solidFill>
                          <a:effectLst/>
                          <a:latin typeface="Inherit"/>
                        </a:rPr>
                        <a:t>\</a:t>
                      </a:r>
                    </a:p>
                  </a:txBody>
                  <a:tcPr marL="12050" marR="12050" marT="120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276516"/>
                  </a:ext>
                </a:extLst>
              </a:tr>
            </a:tbl>
          </a:graphicData>
        </a:graphic>
      </p:graphicFrame>
    </p:spTree>
    <p:extLst>
      <p:ext uri="{BB962C8B-B14F-4D97-AF65-F5344CB8AC3E}">
        <p14:creationId xmlns:p14="http://schemas.microsoft.com/office/powerpoint/2010/main" val="100898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727471"/>
          </a:xfrm>
        </p:spPr>
        <p:txBody>
          <a:bodyPr/>
          <a:lstStyle/>
          <a:p>
            <a:r>
              <a:rPr lang="en-US" dirty="0"/>
              <a:t>FASTQ quantity could have different codes</a:t>
            </a:r>
          </a:p>
        </p:txBody>
      </p:sp>
      <p:sp>
        <p:nvSpPr>
          <p:cNvPr id="6" name="Rectangle 5"/>
          <p:cNvSpPr/>
          <p:nvPr/>
        </p:nvSpPr>
        <p:spPr>
          <a:xfrm>
            <a:off x="86572" y="1276424"/>
            <a:ext cx="9057428" cy="2259080"/>
          </a:xfrm>
          <a:prstGeom prst="rect">
            <a:avLst/>
          </a:prstGeom>
        </p:spPr>
        <p:txBody>
          <a:bodyPr wrap="square">
            <a:spAutoFit/>
          </a:bodyPr>
          <a:lstStyle/>
          <a:p>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0........9.............................40 </a:t>
            </a:r>
          </a:p>
          <a:p>
            <a:r>
              <a:rPr lang="en-US" sz="1200" dirty="0">
                <a:latin typeface="Courier New"/>
                <a:cs typeface="Courier New"/>
              </a:rPr>
              <a:t> </a:t>
            </a:r>
            <a:r>
              <a:rPr lang="en-US" sz="1200" b="1" dirty="0">
                <a:solidFill>
                  <a:srgbClr val="FF0000"/>
                </a:solidFill>
                <a:latin typeface="Courier New"/>
                <a:cs typeface="Courier New"/>
              </a:rPr>
              <a:t>0.2......................26...31.........41</a:t>
            </a:r>
            <a:r>
              <a:rPr lang="en-US" sz="1200" dirty="0">
                <a:latin typeface="Courier New"/>
                <a:cs typeface="Courier New"/>
              </a:rPr>
              <a:t>                              </a:t>
            </a:r>
          </a:p>
          <a:p>
            <a:endParaRPr lang="en-US" sz="1200" dirty="0">
              <a:latin typeface="Courier New"/>
              <a:cs typeface="Courier New"/>
            </a:endParaRPr>
          </a:p>
          <a:p>
            <a:pPr>
              <a:lnSpc>
                <a:spcPct val="120000"/>
              </a:lnSpc>
            </a:pPr>
            <a:r>
              <a:rPr lang="en-US" sz="1600" b="1" dirty="0">
                <a:latin typeface="Courier New"/>
                <a:cs typeface="Courier New"/>
              </a:rPr>
              <a:t>Sanger        Phred+33,  raw reads typically (0, 40)</a:t>
            </a:r>
          </a:p>
          <a:p>
            <a:pPr>
              <a:lnSpc>
                <a:spcPct val="120000"/>
              </a:lnSpc>
            </a:pPr>
            <a:r>
              <a:rPr lang="en-US" sz="1600" dirty="0" err="1">
                <a:latin typeface="Courier New"/>
                <a:cs typeface="Courier New"/>
              </a:rPr>
              <a:t>Illumina</a:t>
            </a:r>
            <a:r>
              <a:rPr lang="en-US" sz="1600" dirty="0">
                <a:latin typeface="Courier New"/>
                <a:cs typeface="Courier New"/>
              </a:rPr>
              <a:t> 1.3+ Phred+64,  raw reads typically (0, 40)</a:t>
            </a:r>
          </a:p>
          <a:p>
            <a:pPr>
              <a:lnSpc>
                <a:spcPct val="120000"/>
              </a:lnSpc>
            </a:pPr>
            <a:r>
              <a:rPr lang="en-US" sz="1600" b="1" dirty="0">
                <a:latin typeface="Courier New"/>
                <a:cs typeface="Courier New"/>
              </a:rPr>
              <a:t>Illumina 1.8+ Phred+33,  raw reads typically (0, 41)</a:t>
            </a:r>
          </a:p>
        </p:txBody>
      </p:sp>
    </p:spTree>
    <p:extLst>
      <p:ext uri="{BB962C8B-B14F-4D97-AF65-F5344CB8AC3E}">
        <p14:creationId xmlns:p14="http://schemas.microsoft.com/office/powerpoint/2010/main" val="66794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platform was this read generated from? </a:t>
            </a:r>
          </a:p>
        </p:txBody>
      </p:sp>
      <p:pic>
        <p:nvPicPr>
          <p:cNvPr id="5" name="Picture 4" descr="Screenshot 2016-02-15 13.4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999840"/>
            <a:ext cx="3503986" cy="3937681"/>
          </a:xfrm>
          <a:prstGeom prst="rect">
            <a:avLst/>
          </a:prstGeom>
        </p:spPr>
      </p:pic>
      <p:sp>
        <p:nvSpPr>
          <p:cNvPr id="6" name="TextBox 5"/>
          <p:cNvSpPr txBox="1"/>
          <p:nvPr/>
        </p:nvSpPr>
        <p:spPr>
          <a:xfrm>
            <a:off x="3872285" y="1806437"/>
            <a:ext cx="5152445" cy="1384995"/>
          </a:xfrm>
          <a:prstGeom prst="rect">
            <a:avLst/>
          </a:prstGeom>
          <a:noFill/>
        </p:spPr>
        <p:txBody>
          <a:bodyPr wrap="square" rtlCol="0">
            <a:spAutoFit/>
          </a:bodyPr>
          <a:lstStyle/>
          <a:p>
            <a:r>
              <a:rPr lang="en-US" sz="2800" dirty="0"/>
              <a:t>Average quality?</a:t>
            </a:r>
          </a:p>
          <a:p>
            <a:endParaRPr lang="en-US" sz="2800" dirty="0"/>
          </a:p>
          <a:p>
            <a:r>
              <a:rPr lang="en-US" sz="2800" dirty="0"/>
              <a:t>Average probability of error rate?</a:t>
            </a:r>
          </a:p>
        </p:txBody>
      </p:sp>
    </p:spTree>
    <p:extLst>
      <p:ext uri="{BB962C8B-B14F-4D97-AF65-F5344CB8AC3E}">
        <p14:creationId xmlns:p14="http://schemas.microsoft.com/office/powerpoint/2010/main" val="278577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2"/>
            <a:ext cx="8229600" cy="579740"/>
          </a:xfrm>
        </p:spPr>
        <p:txBody>
          <a:bodyPr/>
          <a:lstStyle/>
          <a:p>
            <a:r>
              <a:rPr lang="en-US" dirty="0"/>
              <a:t>Typical reads in different platforms</a:t>
            </a:r>
          </a:p>
        </p:txBody>
      </p:sp>
      <p:sp>
        <p:nvSpPr>
          <p:cNvPr id="4" name="TextBox 3"/>
          <p:cNvSpPr txBox="1"/>
          <p:nvPr/>
        </p:nvSpPr>
        <p:spPr>
          <a:xfrm>
            <a:off x="3427433" y="4090143"/>
            <a:ext cx="1989775" cy="954107"/>
          </a:xfrm>
          <a:prstGeom prst="rect">
            <a:avLst/>
          </a:prstGeom>
          <a:noFill/>
        </p:spPr>
        <p:txBody>
          <a:bodyPr wrap="none" rtlCol="0">
            <a:spAutoFit/>
          </a:bodyPr>
          <a:lstStyle/>
          <a:p>
            <a:r>
              <a:rPr lang="en-US" sz="2800" dirty="0"/>
              <a:t>Read length</a:t>
            </a:r>
          </a:p>
          <a:p>
            <a:r>
              <a:rPr lang="en-US" sz="2800" dirty="0"/>
              <a:t>Read quality</a:t>
            </a:r>
          </a:p>
        </p:txBody>
      </p:sp>
      <p:pic>
        <p:nvPicPr>
          <p:cNvPr id="6" name="Picture 5" descr="Chart&#10;&#10;Description automatically generated">
            <a:extLst>
              <a:ext uri="{FF2B5EF4-FFF2-40B4-BE49-F238E27FC236}">
                <a16:creationId xmlns:a16="http://schemas.microsoft.com/office/drawing/2014/main" id="{F142F8C8-090F-47C8-B0D8-D3BD11B88FDE}"/>
              </a:ext>
            </a:extLst>
          </p:cNvPr>
          <p:cNvPicPr>
            <a:picLocks noChangeAspect="1"/>
          </p:cNvPicPr>
          <p:nvPr/>
        </p:nvPicPr>
        <p:blipFill>
          <a:blip r:embed="rId2"/>
          <a:stretch>
            <a:fillRect/>
          </a:stretch>
        </p:blipFill>
        <p:spPr>
          <a:xfrm>
            <a:off x="1332079" y="914247"/>
            <a:ext cx="2635303" cy="3242658"/>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D2FE1C5-6F3B-39E1-56A1-99EE53D0E8D4}"/>
              </a:ext>
            </a:extLst>
          </p:cNvPr>
          <p:cNvPicPr>
            <a:picLocks noChangeAspect="1"/>
          </p:cNvPicPr>
          <p:nvPr/>
        </p:nvPicPr>
        <p:blipFill>
          <a:blip r:embed="rId3"/>
          <a:stretch>
            <a:fillRect/>
          </a:stretch>
        </p:blipFill>
        <p:spPr>
          <a:xfrm>
            <a:off x="4877259" y="841376"/>
            <a:ext cx="2676480" cy="3304424"/>
          </a:xfrm>
          <a:prstGeom prst="rect">
            <a:avLst/>
          </a:prstGeom>
        </p:spPr>
      </p:pic>
    </p:spTree>
    <p:extLst>
      <p:ext uri="{BB962C8B-B14F-4D97-AF65-F5344CB8AC3E}">
        <p14:creationId xmlns:p14="http://schemas.microsoft.com/office/powerpoint/2010/main" val="333656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Illumina FASTQ</a:t>
            </a:r>
          </a:p>
        </p:txBody>
      </p:sp>
      <p:sp>
        <p:nvSpPr>
          <p:cNvPr id="7" name="TextBox 6"/>
          <p:cNvSpPr txBox="1"/>
          <p:nvPr/>
        </p:nvSpPr>
        <p:spPr>
          <a:xfrm>
            <a:off x="281697" y="1295650"/>
            <a:ext cx="1499128" cy="461665"/>
          </a:xfrm>
          <a:prstGeom prst="rect">
            <a:avLst/>
          </a:prstGeom>
          <a:noFill/>
        </p:spPr>
        <p:txBody>
          <a:bodyPr wrap="none" rtlCol="0">
            <a:spAutoFit/>
          </a:bodyPr>
          <a:lstStyle/>
          <a:p>
            <a:pPr algn="r"/>
            <a:r>
              <a:rPr lang="en-US" sz="2400" dirty="0"/>
              <a:t>Single-end</a:t>
            </a:r>
          </a:p>
        </p:txBody>
      </p:sp>
      <p:sp>
        <p:nvSpPr>
          <p:cNvPr id="8" name="TextBox 7"/>
          <p:cNvSpPr txBox="1"/>
          <p:nvPr/>
        </p:nvSpPr>
        <p:spPr>
          <a:xfrm>
            <a:off x="3533538" y="1295650"/>
            <a:ext cx="1546193" cy="461665"/>
          </a:xfrm>
          <a:prstGeom prst="rect">
            <a:avLst/>
          </a:prstGeom>
          <a:noFill/>
        </p:spPr>
        <p:txBody>
          <a:bodyPr wrap="none" rtlCol="0">
            <a:spAutoFit/>
          </a:bodyPr>
          <a:lstStyle/>
          <a:p>
            <a:pPr algn="r"/>
            <a:r>
              <a:rPr lang="en-US" sz="2400" dirty="0"/>
              <a:t>Paired-end</a:t>
            </a:r>
          </a:p>
        </p:txBody>
      </p:sp>
      <p:sp>
        <p:nvSpPr>
          <p:cNvPr id="10" name="Rectangle 9"/>
          <p:cNvSpPr/>
          <p:nvPr/>
        </p:nvSpPr>
        <p:spPr>
          <a:xfrm>
            <a:off x="282021" y="1809140"/>
            <a:ext cx="2901662" cy="1323439"/>
          </a:xfrm>
          <a:prstGeom prst="rect">
            <a:avLst/>
          </a:prstGeom>
        </p:spPr>
        <p:txBody>
          <a:bodyPr wrap="square">
            <a:spAutoFit/>
          </a:bodyPr>
          <a:lstStyle/>
          <a:p>
            <a:r>
              <a:rPr lang="en-US" sz="2000" b="1" dirty="0">
                <a:solidFill>
                  <a:srgbClr val="FF0000"/>
                </a:solidFill>
                <a:latin typeface="Courier New"/>
                <a:cs typeface="Courier New"/>
              </a:rPr>
              <a:t>@</a:t>
            </a:r>
            <a:r>
              <a:rPr lang="en-US" sz="2000" dirty="0">
                <a:latin typeface="Courier New"/>
                <a:cs typeface="Courier New"/>
              </a:rPr>
              <a:t>SEQ_ID</a:t>
            </a:r>
          </a:p>
          <a:p>
            <a:r>
              <a:rPr lang="en-US" sz="2000" dirty="0">
                <a:latin typeface="Courier New"/>
                <a:cs typeface="Courier New"/>
              </a:rPr>
              <a:t>ATCAACTGATGCATC</a:t>
            </a:r>
          </a:p>
          <a:p>
            <a:r>
              <a:rPr lang="en-US" sz="2000" b="1" dirty="0">
                <a:solidFill>
                  <a:srgbClr val="FF0000"/>
                </a:solidFill>
                <a:latin typeface="Courier New"/>
                <a:cs typeface="Courier New"/>
              </a:rPr>
              <a:t>+</a:t>
            </a:r>
            <a:r>
              <a:rPr lang="en-US" sz="2000" dirty="0">
                <a:latin typeface="Courier New"/>
                <a:cs typeface="Courier New"/>
              </a:rPr>
              <a:t>SEQ_ID</a:t>
            </a:r>
            <a:endParaRPr lang="en-US" sz="2000" b="1" dirty="0">
              <a:solidFill>
                <a:srgbClr val="FF0000"/>
              </a:solidFill>
              <a:latin typeface="Courier New"/>
              <a:cs typeface="Courier New"/>
            </a:endParaRPr>
          </a:p>
          <a:p>
            <a:r>
              <a:rPr lang="en-US" sz="2000" dirty="0">
                <a:latin typeface="Courier New"/>
                <a:cs typeface="Courier New"/>
              </a:rPr>
              <a:t>!''*((((***+))%</a:t>
            </a:r>
          </a:p>
        </p:txBody>
      </p:sp>
      <p:sp>
        <p:nvSpPr>
          <p:cNvPr id="11" name="Rectangle 10"/>
          <p:cNvSpPr/>
          <p:nvPr/>
        </p:nvSpPr>
        <p:spPr>
          <a:xfrm>
            <a:off x="6100150" y="1809140"/>
            <a:ext cx="2901661"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/1</a:t>
            </a:r>
          </a:p>
          <a:p>
            <a:r>
              <a:rPr lang="en-US" sz="2000" dirty="0">
                <a:latin typeface="Courier New"/>
                <a:cs typeface="Courier New"/>
              </a:rPr>
              <a:t>ATCAACTGATGCATC</a:t>
            </a:r>
          </a:p>
          <a:p>
            <a:r>
              <a:rPr lang="en-US" sz="2000" dirty="0">
                <a:latin typeface="Courier New"/>
                <a:cs typeface="Courier New"/>
              </a:rPr>
              <a:t>+</a:t>
            </a:r>
          </a:p>
          <a:p>
            <a:r>
              <a:rPr lang="en-US" sz="2000" dirty="0">
                <a:latin typeface="Courier New"/>
                <a:cs typeface="Courier New"/>
              </a:rPr>
              <a:t>!''*((((***+))%</a:t>
            </a:r>
          </a:p>
        </p:txBody>
      </p:sp>
      <p:sp>
        <p:nvSpPr>
          <p:cNvPr id="12" name="Rectangle 11"/>
          <p:cNvSpPr/>
          <p:nvPr/>
        </p:nvSpPr>
        <p:spPr>
          <a:xfrm>
            <a:off x="6100146" y="3333688"/>
            <a:ext cx="2901664"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/2</a:t>
            </a:r>
          </a:p>
          <a:p>
            <a:r>
              <a:rPr lang="en-US" sz="2000" dirty="0">
                <a:latin typeface="Courier New"/>
                <a:cs typeface="Courier New"/>
              </a:rPr>
              <a:t>GATTTGGGGTTCCTG</a:t>
            </a:r>
          </a:p>
          <a:p>
            <a:r>
              <a:rPr lang="en-US" sz="2000" dirty="0">
                <a:latin typeface="Courier New"/>
                <a:cs typeface="Courier New"/>
              </a:rPr>
              <a:t>+</a:t>
            </a:r>
          </a:p>
          <a:p>
            <a:r>
              <a:rPr lang="fr-FR" sz="2000" dirty="0">
                <a:latin typeface="Courier New"/>
                <a:cs typeface="Courier New"/>
              </a:rPr>
              <a:t>)(%%%%).1***-+*</a:t>
            </a:r>
            <a:endParaRPr lang="en-US" sz="2000" dirty="0">
              <a:latin typeface="Courier New"/>
              <a:cs typeface="Courier New"/>
            </a:endParaRPr>
          </a:p>
        </p:txBody>
      </p:sp>
      <p:sp>
        <p:nvSpPr>
          <p:cNvPr id="9" name="TextBox 8"/>
          <p:cNvSpPr txBox="1"/>
          <p:nvPr/>
        </p:nvSpPr>
        <p:spPr>
          <a:xfrm>
            <a:off x="3533538" y="1757315"/>
            <a:ext cx="2458826" cy="1938992"/>
          </a:xfrm>
          <a:prstGeom prst="rect">
            <a:avLst/>
          </a:prstGeom>
          <a:noFill/>
        </p:spPr>
        <p:txBody>
          <a:bodyPr wrap="none" rtlCol="0">
            <a:spAutoFit/>
          </a:bodyPr>
          <a:lstStyle/>
          <a:p>
            <a:pPr algn="r"/>
            <a:r>
              <a:rPr lang="en-US" sz="2400" dirty="0">
                <a:solidFill>
                  <a:srgbClr val="FF0000"/>
                </a:solidFill>
              </a:rPr>
              <a:t>File1</a:t>
            </a:r>
            <a:r>
              <a:rPr lang="en-US" sz="2400" dirty="0"/>
              <a:t>: forward </a:t>
            </a:r>
            <a:r>
              <a:rPr lang="en-US" sz="2400" dirty="0" err="1"/>
              <a:t>seq</a:t>
            </a:r>
            <a:endParaRPr lang="en-US" sz="2400" dirty="0"/>
          </a:p>
          <a:p>
            <a:pPr algn="r"/>
            <a:endParaRPr lang="en-US" sz="2400" dirty="0"/>
          </a:p>
          <a:p>
            <a:pPr algn="r"/>
            <a:endParaRPr lang="en-US" sz="2400" dirty="0"/>
          </a:p>
          <a:p>
            <a:pPr algn="r"/>
            <a:endParaRPr lang="en-US" sz="2400" dirty="0"/>
          </a:p>
          <a:p>
            <a:pPr algn="r"/>
            <a:r>
              <a:rPr lang="en-US" sz="2400" dirty="0">
                <a:solidFill>
                  <a:srgbClr val="FF0000"/>
                </a:solidFill>
              </a:rPr>
              <a:t>File2</a:t>
            </a:r>
            <a:r>
              <a:rPr lang="en-US" sz="2400" dirty="0"/>
              <a:t>: reverse </a:t>
            </a:r>
            <a:r>
              <a:rPr lang="en-US" sz="2400" dirty="0" err="1"/>
              <a:t>seq</a:t>
            </a:r>
            <a:endParaRPr lang="en-US" sz="2400" dirty="0"/>
          </a:p>
        </p:txBody>
      </p:sp>
    </p:spTree>
    <p:extLst>
      <p:ext uri="{BB962C8B-B14F-4D97-AF65-F5344CB8AC3E}">
        <p14:creationId xmlns:p14="http://schemas.microsoft.com/office/powerpoint/2010/main" val="153873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741" y="118182"/>
            <a:ext cx="8229600" cy="572001"/>
          </a:xfrm>
        </p:spPr>
        <p:txBody>
          <a:bodyPr>
            <a:normAutofit/>
          </a:bodyPr>
          <a:lstStyle/>
          <a:p>
            <a:r>
              <a:rPr lang="en-US" dirty="0"/>
              <a:t>A classic algorithm – Smith-Waterman</a:t>
            </a:r>
          </a:p>
        </p:txBody>
      </p:sp>
      <p:sp>
        <p:nvSpPr>
          <p:cNvPr id="9" name="TextBox 8"/>
          <p:cNvSpPr txBox="1"/>
          <p:nvPr/>
        </p:nvSpPr>
        <p:spPr>
          <a:xfrm>
            <a:off x="276063" y="3260508"/>
            <a:ext cx="8116713" cy="1200329"/>
          </a:xfrm>
          <a:prstGeom prst="rect">
            <a:avLst/>
          </a:prstGeom>
          <a:noFill/>
        </p:spPr>
        <p:txBody>
          <a:bodyPr wrap="square" rtlCol="0">
            <a:spAutoFit/>
          </a:bodyPr>
          <a:lstStyle/>
          <a:p>
            <a:r>
              <a:rPr lang="en-US" sz="2400" b="1" dirty="0">
                <a:solidFill>
                  <a:srgbClr val="17375E"/>
                </a:solidFill>
              </a:rPr>
              <a:t>Smith–Waterman (SW)</a:t>
            </a:r>
            <a:endParaRPr lang="en-US" sz="2400" dirty="0"/>
          </a:p>
          <a:p>
            <a:r>
              <a:rPr lang="en-US" sz="2400" dirty="0"/>
              <a:t>Using </a:t>
            </a:r>
            <a:r>
              <a:rPr lang="en-US" sz="2400" u="sng" dirty="0"/>
              <a:t>dynamic programming </a:t>
            </a:r>
            <a:r>
              <a:rPr lang="en-US" sz="2400" dirty="0"/>
              <a:t>to find the best local alignment(s)  between two sequences with respect to a scoring scheme</a:t>
            </a:r>
          </a:p>
        </p:txBody>
      </p:sp>
      <p:sp>
        <p:nvSpPr>
          <p:cNvPr id="10" name="Rectangle 9"/>
          <p:cNvSpPr>
            <a:spLocks noChangeArrowheads="1"/>
          </p:cNvSpPr>
          <p:nvPr/>
        </p:nvSpPr>
        <p:spPr bwMode="auto">
          <a:xfrm>
            <a:off x="2755901" y="1049495"/>
            <a:ext cx="553296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chemeClr val="accent2"/>
                </a:solidFill>
                <a:latin typeface="Courier New" charset="0"/>
              </a:rPr>
              <a:t> </a:t>
            </a:r>
            <a:r>
              <a:rPr lang="en-US" sz="2400" b="1" dirty="0">
                <a:solidFill>
                  <a:srgbClr val="7F7F7F"/>
                </a:solidFill>
                <a:latin typeface="Courier New" charset="0"/>
              </a:rPr>
              <a:t>C</a:t>
            </a:r>
            <a:r>
              <a:rPr lang="en-US" sz="2400" b="1" dirty="0">
                <a:solidFill>
                  <a:schemeClr val="accent2"/>
                </a:solidFill>
                <a:latin typeface="Courier New" charset="0"/>
              </a:rPr>
              <a:t>  </a:t>
            </a:r>
            <a:r>
              <a:rPr lang="en-US" sz="2400" b="1" dirty="0">
                <a:solidFill>
                  <a:srgbClr val="7F7F7F"/>
                </a:solidFill>
                <a:latin typeface="Courier New" charset="0"/>
              </a:rPr>
              <a:t>T  G  T  </a:t>
            </a:r>
            <a:r>
              <a:rPr lang="en-US" sz="2400" b="1" dirty="0">
                <a:solidFill>
                  <a:schemeClr val="accent1">
                    <a:lumMod val="75000"/>
                  </a:schemeClr>
                </a:solidFill>
                <a:latin typeface="Courier New" charset="0"/>
              </a:rPr>
              <a:t>T  G  C  T  G  </a:t>
            </a:r>
            <a:r>
              <a:rPr lang="en-US" sz="2400" b="1" dirty="0">
                <a:solidFill>
                  <a:schemeClr val="bg1">
                    <a:lumMod val="50000"/>
                  </a:schemeClr>
                </a:solidFill>
                <a:latin typeface="Courier New" charset="0"/>
              </a:rPr>
              <a:t>C</a:t>
            </a:r>
          </a:p>
          <a:p>
            <a:r>
              <a:rPr lang="en-US" sz="2400" b="1" dirty="0">
                <a:solidFill>
                  <a:schemeClr val="accent2"/>
                </a:solidFill>
                <a:latin typeface="Courier New" charset="0"/>
              </a:rPr>
              <a:t>             </a:t>
            </a:r>
            <a:r>
              <a:rPr lang="en-US" sz="2400" b="1" dirty="0">
                <a:solidFill>
                  <a:srgbClr val="376092"/>
                </a:solidFill>
                <a:latin typeface="Courier New" charset="0"/>
              </a:rPr>
              <a:t>T  G  C  T  G</a:t>
            </a:r>
          </a:p>
        </p:txBody>
      </p:sp>
      <p:sp>
        <p:nvSpPr>
          <p:cNvPr id="16" name="TextBox 15"/>
          <p:cNvSpPr txBox="1"/>
          <p:nvPr/>
        </p:nvSpPr>
        <p:spPr>
          <a:xfrm>
            <a:off x="276063" y="1180187"/>
            <a:ext cx="2153204" cy="461665"/>
          </a:xfrm>
          <a:prstGeom prst="rect">
            <a:avLst/>
          </a:prstGeom>
          <a:noFill/>
        </p:spPr>
        <p:txBody>
          <a:bodyPr wrap="none" rtlCol="0">
            <a:spAutoFit/>
          </a:bodyPr>
          <a:lstStyle/>
          <a:p>
            <a:r>
              <a:rPr lang="en-US" sz="2400" dirty="0"/>
              <a:t>Local alignment</a:t>
            </a:r>
          </a:p>
        </p:txBody>
      </p:sp>
      <p:sp>
        <p:nvSpPr>
          <p:cNvPr id="8" name="Slide Number Placeholder 7"/>
          <p:cNvSpPr>
            <a:spLocks noGrp="1"/>
          </p:cNvSpPr>
          <p:nvPr>
            <p:ph type="sldNum" sz="quarter" idx="12"/>
          </p:nvPr>
        </p:nvSpPr>
        <p:spPr/>
        <p:txBody>
          <a:bodyPr/>
          <a:lstStyle/>
          <a:p>
            <a:fld id="{9DA039C4-C5F2-1743-BB7A-5D831266C61E}" type="slidenum">
              <a:rPr lang="en-US" smtClean="0"/>
              <a:t>2</a:t>
            </a:fld>
            <a:endParaRPr lang="en-US"/>
          </a:p>
        </p:txBody>
      </p:sp>
      <p:sp>
        <p:nvSpPr>
          <p:cNvPr id="12" name="TextBox 11"/>
          <p:cNvSpPr txBox="1"/>
          <p:nvPr/>
        </p:nvSpPr>
        <p:spPr>
          <a:xfrm>
            <a:off x="914345" y="2123085"/>
            <a:ext cx="7532653" cy="830997"/>
          </a:xfrm>
          <a:prstGeom prst="rect">
            <a:avLst/>
          </a:prstGeom>
          <a:noFill/>
        </p:spPr>
        <p:txBody>
          <a:bodyPr wrap="square" rtlCol="0">
            <a:spAutoFit/>
          </a:bodyPr>
          <a:lstStyle/>
          <a:p>
            <a:r>
              <a:rPr lang="en-US" sz="2400" dirty="0"/>
              <a:t>List all possible alignments and to find the winner with the highest score?</a:t>
            </a:r>
          </a:p>
        </p:txBody>
      </p:sp>
      <p:sp>
        <p:nvSpPr>
          <p:cNvPr id="3" name="TextBox 2">
            <a:extLst>
              <a:ext uri="{FF2B5EF4-FFF2-40B4-BE49-F238E27FC236}">
                <a16:creationId xmlns:a16="http://schemas.microsoft.com/office/drawing/2014/main" id="{D4E831B3-BB11-2C8D-0FB6-E87752288AD1}"/>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3140144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B2CF4-33C8-4328-EC8F-FED150D55085}"/>
            </a:ext>
          </a:extLst>
        </p:cNvPr>
        <p:cNvGrpSpPr/>
        <p:nvPr/>
      </p:nvGrpSpPr>
      <p:grpSpPr>
        <a:xfrm>
          <a:off x="0" y="0"/>
          <a:ext cx="0" cy="0"/>
          <a:chOff x="0" y="0"/>
          <a:chExt cx="0" cy="0"/>
        </a:xfrm>
      </p:grpSpPr>
      <p:sp>
        <p:nvSpPr>
          <p:cNvPr id="59393" name="Title 1">
            <a:extLst>
              <a:ext uri="{FF2B5EF4-FFF2-40B4-BE49-F238E27FC236}">
                <a16:creationId xmlns:a16="http://schemas.microsoft.com/office/drawing/2014/main" id="{37CE4FDA-37AD-B0E7-CBD9-EE522A380BEC}"/>
              </a:ext>
            </a:extLst>
          </p:cNvPr>
          <p:cNvSpPr>
            <a:spLocks noGrp="1"/>
          </p:cNvSpPr>
          <p:nvPr>
            <p:ph type="title" idx="4294967295"/>
          </p:nvPr>
        </p:nvSpPr>
        <p:spPr>
          <a:xfrm>
            <a:off x="457200" y="88831"/>
            <a:ext cx="8229600" cy="723900"/>
          </a:xfrm>
        </p:spPr>
        <p:txBody>
          <a:bodyPr/>
          <a:lstStyle/>
          <a:p>
            <a:pPr eaLnBrk="1" hangingPunct="1"/>
            <a:r>
              <a:rPr lang="en-US" b="1" dirty="0">
                <a:latin typeface="Calibri" charset="0"/>
                <a:ea typeface="ＭＳ Ｐゴシック" charset="0"/>
                <a:cs typeface="ＭＳ Ｐゴシック" charset="0"/>
              </a:rPr>
              <a:t>Illumina reads</a:t>
            </a:r>
          </a:p>
        </p:txBody>
      </p:sp>
      <p:sp>
        <p:nvSpPr>
          <p:cNvPr id="59394" name="TextBox 2">
            <a:extLst>
              <a:ext uri="{FF2B5EF4-FFF2-40B4-BE49-F238E27FC236}">
                <a16:creationId xmlns:a16="http://schemas.microsoft.com/office/drawing/2014/main" id="{85F93D04-D194-2E05-7CDB-98C22C4B5F68}"/>
              </a:ext>
            </a:extLst>
          </p:cNvPr>
          <p:cNvSpPr txBox="1">
            <a:spLocks noChangeArrowheads="1"/>
          </p:cNvSpPr>
          <p:nvPr/>
        </p:nvSpPr>
        <p:spPr bwMode="auto">
          <a:xfrm>
            <a:off x="180975" y="780054"/>
            <a:ext cx="4614863"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latin typeface="Calibri" charset="0"/>
              </a:rPr>
              <a:t>Standard data format - FASTQ</a:t>
            </a:r>
            <a:r>
              <a:rPr lang="en-US" sz="1600" dirty="0">
                <a:latin typeface="Calibri" charset="0"/>
              </a:rPr>
              <a:t> </a:t>
            </a:r>
          </a:p>
          <a:p>
            <a:pPr eaLnBrk="1" hangingPunct="1"/>
            <a:r>
              <a:rPr lang="en-US" sz="1600" dirty="0">
                <a:latin typeface="Calibri" charset="0"/>
              </a:rPr>
              <a:t>@</a:t>
            </a:r>
            <a:r>
              <a:rPr lang="en-US" sz="1600" dirty="0">
                <a:solidFill>
                  <a:srgbClr val="FF0000"/>
                </a:solidFill>
                <a:latin typeface="Calibri" charset="0"/>
              </a:rPr>
              <a:t>HWI-EAS100R:6:73:941:1973#0/1</a:t>
            </a:r>
          </a:p>
          <a:p>
            <a:pPr eaLnBrk="1" hangingPunct="1"/>
            <a:r>
              <a:rPr lang="en-US" sz="1600" dirty="0">
                <a:latin typeface="Calibri" charset="0"/>
              </a:rPr>
              <a:t>GGGGGGAAGTCGGCAAAATAGATCCGTAACTTCGGG</a:t>
            </a:r>
          </a:p>
          <a:p>
            <a:pPr eaLnBrk="1" hangingPunct="1"/>
            <a:r>
              <a:rPr lang="en-US" sz="1600" dirty="0">
                <a:latin typeface="Calibri" charset="0"/>
              </a:rPr>
              <a:t>+</a:t>
            </a:r>
          </a:p>
          <a:p>
            <a:pPr eaLnBrk="1" hangingPunct="1"/>
            <a:r>
              <a:rPr lang="en-US" sz="1600" dirty="0" err="1">
                <a:latin typeface="Calibri" charset="0"/>
              </a:rPr>
              <a:t>a`abbbbabaabbababb</a:t>
            </a:r>
            <a:r>
              <a:rPr lang="en-US" sz="1600" dirty="0">
                <a:latin typeface="Calibri" charset="0"/>
              </a:rPr>
              <a:t>^`[</a:t>
            </a:r>
            <a:r>
              <a:rPr lang="en-US" sz="1600" dirty="0" err="1">
                <a:latin typeface="Calibri" charset="0"/>
              </a:rPr>
              <a:t>aaa</a:t>
            </a:r>
            <a:r>
              <a:rPr lang="en-US" sz="1600" dirty="0">
                <a:latin typeface="Calibri" charset="0"/>
              </a:rPr>
              <a:t>`_N]</a:t>
            </a:r>
            <a:r>
              <a:rPr lang="en-US" sz="1600" dirty="0" err="1">
                <a:latin typeface="Calibri" charset="0"/>
              </a:rPr>
              <a:t>b^ab</a:t>
            </a:r>
            <a:r>
              <a:rPr lang="en-US" sz="1600" dirty="0">
                <a:latin typeface="Calibri" charset="0"/>
              </a:rPr>
              <a:t>^``a</a:t>
            </a:r>
          </a:p>
        </p:txBody>
      </p:sp>
      <p:sp>
        <p:nvSpPr>
          <p:cNvPr id="59395" name="Slide Number Placeholder 3">
            <a:extLst>
              <a:ext uri="{FF2B5EF4-FFF2-40B4-BE49-F238E27FC236}">
                <a16:creationId xmlns:a16="http://schemas.microsoft.com/office/drawing/2014/main" id="{C5F43C45-B24F-9F60-363F-A26AD3589D80}"/>
              </a:ext>
            </a:extLst>
          </p:cNvPr>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0E17D0-6DA8-404A-B5F4-B87CD97C7EDC}" type="slidenum">
              <a:rPr lang="en-US" sz="1200">
                <a:solidFill>
                  <a:srgbClr val="898989"/>
                </a:solidFill>
                <a:latin typeface="Calibri" charset="0"/>
              </a:rPr>
              <a:pPr eaLnBrk="1" hangingPunct="1"/>
              <a:t>20</a:t>
            </a:fld>
            <a:endParaRPr lang="en-US" sz="1200">
              <a:solidFill>
                <a:srgbClr val="898989"/>
              </a:solidFill>
              <a:latin typeface="Calibri" charset="0"/>
            </a:endParaRPr>
          </a:p>
        </p:txBody>
      </p:sp>
      <p:pic>
        <p:nvPicPr>
          <p:cNvPr id="59396" name="Picture 4" descr="Picture 10.png">
            <a:extLst>
              <a:ext uri="{FF2B5EF4-FFF2-40B4-BE49-F238E27FC236}">
                <a16:creationId xmlns:a16="http://schemas.microsoft.com/office/drawing/2014/main" id="{12F80370-7C24-05AF-4C42-EA5B5AD21E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185117"/>
            <a:ext cx="5706448" cy="26916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8" name="Picture 28">
            <a:extLst>
              <a:ext uri="{FF2B5EF4-FFF2-40B4-BE49-F238E27FC236}">
                <a16:creationId xmlns:a16="http://schemas.microsoft.com/office/drawing/2014/main" id="{C4A449E4-48FC-91F1-C830-E5A54CDE8C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3660" y="1401242"/>
            <a:ext cx="2392679" cy="1308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9" name="Picture 1" descr="Screen Shot 2015-02-12 at 11.11.22 AM.png">
            <a:extLst>
              <a:ext uri="{FF2B5EF4-FFF2-40B4-BE49-F238E27FC236}">
                <a16:creationId xmlns:a16="http://schemas.microsoft.com/office/drawing/2014/main" id="{034EFED7-206E-B8A2-68F0-7BE4CC4736D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84999" y="3081136"/>
            <a:ext cx="1270000" cy="10026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717E58A-3AD4-657C-15EA-CF82E6CEE38E}"/>
              </a:ext>
            </a:extLst>
          </p:cNvPr>
          <p:cNvSpPr txBox="1"/>
          <p:nvPr/>
        </p:nvSpPr>
        <p:spPr>
          <a:xfrm>
            <a:off x="3426373" y="2848845"/>
            <a:ext cx="2705356" cy="369332"/>
          </a:xfrm>
          <a:prstGeom prst="rect">
            <a:avLst/>
          </a:prstGeom>
          <a:noFill/>
        </p:spPr>
        <p:txBody>
          <a:bodyPr wrap="none" rtlCol="0">
            <a:spAutoFit/>
          </a:bodyPr>
          <a:lstStyle/>
          <a:p>
            <a:r>
              <a:rPr lang="en-US" b="1" dirty="0">
                <a:solidFill>
                  <a:srgbClr val="0E0E0E"/>
                </a:solidFill>
                <a:effectLst/>
                <a:latin typeface=".AppleSystemUIFont"/>
              </a:rPr>
              <a:t>Illumina Genome Analyzer</a:t>
            </a:r>
            <a:endParaRPr lang="en-US" dirty="0">
              <a:solidFill>
                <a:srgbClr val="0E0E0E"/>
              </a:solidFill>
              <a:effectLst/>
              <a:latin typeface=".AppleSystemUIFont"/>
            </a:endParaRPr>
          </a:p>
        </p:txBody>
      </p:sp>
    </p:spTree>
    <p:extLst>
      <p:ext uri="{BB962C8B-B14F-4D97-AF65-F5344CB8AC3E}">
        <p14:creationId xmlns:p14="http://schemas.microsoft.com/office/powerpoint/2010/main" val="175788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020214"/>
            <a:ext cx="8229600" cy="772987"/>
          </a:xfrm>
        </p:spPr>
        <p:txBody>
          <a:bodyPr>
            <a:normAutofit/>
          </a:bodyPr>
          <a:lstStyle/>
          <a:p>
            <a:r>
              <a:rPr lang="en-US" sz="3600" dirty="0"/>
              <a:t>Overview sequencing data</a:t>
            </a:r>
          </a:p>
        </p:txBody>
      </p:sp>
    </p:spTree>
    <p:extLst>
      <p:ext uri="{BB962C8B-B14F-4D97-AF65-F5344CB8AC3E}">
        <p14:creationId xmlns:p14="http://schemas.microsoft.com/office/powerpoint/2010/main" val="97130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QC – FASTQC (I)</a:t>
            </a:r>
          </a:p>
        </p:txBody>
      </p:sp>
      <p:sp>
        <p:nvSpPr>
          <p:cNvPr id="3" name="Content Placeholder 2"/>
          <p:cNvSpPr>
            <a:spLocks noGrp="1"/>
          </p:cNvSpPr>
          <p:nvPr>
            <p:ph idx="1"/>
          </p:nvPr>
        </p:nvSpPr>
        <p:spPr>
          <a:xfrm>
            <a:off x="738968" y="894737"/>
            <a:ext cx="7947832" cy="1472242"/>
          </a:xfrm>
        </p:spPr>
        <p:txBody>
          <a:bodyPr>
            <a:noAutofit/>
          </a:bodyPr>
          <a:lstStyle/>
          <a:p>
            <a:pPr marL="0" indent="0">
              <a:buNone/>
            </a:pPr>
            <a:r>
              <a:rPr lang="en-US" sz="2000" b="1" dirty="0">
                <a:solidFill>
                  <a:schemeClr val="tx2">
                    <a:lumMod val="75000"/>
                  </a:schemeClr>
                </a:solidFill>
              </a:rPr>
              <a:t>FASTQC</a:t>
            </a:r>
            <a:r>
              <a:rPr lang="en-US" sz="2000" dirty="0"/>
              <a:t> is a tool to examine the quality of sequencing data</a:t>
            </a:r>
          </a:p>
          <a:p>
            <a:r>
              <a:rPr lang="en-US" sz="2000" dirty="0"/>
              <a:t>Easy to run: </a:t>
            </a:r>
            <a:r>
              <a:rPr lang="en-US" sz="2000" dirty="0" err="1">
                <a:latin typeface="Courier New"/>
                <a:cs typeface="Courier New"/>
              </a:rPr>
              <a:t>fastqc</a:t>
            </a:r>
            <a:r>
              <a:rPr lang="en-US" sz="2000" dirty="0">
                <a:latin typeface="Courier New"/>
                <a:cs typeface="Courier New"/>
              </a:rPr>
              <a:t> </a:t>
            </a:r>
            <a:r>
              <a:rPr lang="en-US" sz="2000" dirty="0" err="1">
                <a:latin typeface="Courier New"/>
                <a:cs typeface="Courier New"/>
              </a:rPr>
              <a:t>example.fastq</a:t>
            </a:r>
            <a:endParaRPr lang="en-US" sz="2000" dirty="0">
              <a:latin typeface="Courier New"/>
              <a:cs typeface="Courier New"/>
            </a:endParaRPr>
          </a:p>
          <a:p>
            <a:r>
              <a:rPr lang="en-US" sz="2000" dirty="0"/>
              <a:t>Rich output information</a:t>
            </a:r>
          </a:p>
          <a:p>
            <a:r>
              <a:rPr lang="en-US" sz="2000" dirty="0"/>
              <a:t>Output presented in the html format</a:t>
            </a:r>
          </a:p>
        </p:txBody>
      </p:sp>
      <p:pic>
        <p:nvPicPr>
          <p:cNvPr id="5" name="Picture 4" descr="Screen Shot 2015-01-03 at 5.5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33" y="2455904"/>
            <a:ext cx="4624830" cy="2481617"/>
          </a:xfrm>
          <a:prstGeom prst="rect">
            <a:avLst/>
          </a:prstGeom>
        </p:spPr>
      </p:pic>
    </p:spTree>
    <p:extLst>
      <p:ext uri="{BB962C8B-B14F-4D97-AF65-F5344CB8AC3E}">
        <p14:creationId xmlns:p14="http://schemas.microsoft.com/office/powerpoint/2010/main" val="329618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FASTQC (II)</a:t>
            </a:r>
          </a:p>
        </p:txBody>
      </p:sp>
      <p:pic>
        <p:nvPicPr>
          <p:cNvPr id="6" name="Picture 5" descr="Screen Shot 2015-01-03 at 5.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020" y="931877"/>
            <a:ext cx="5304131" cy="4114253"/>
          </a:xfrm>
          <a:prstGeom prst="rect">
            <a:avLst/>
          </a:prstGeom>
        </p:spPr>
      </p:pic>
    </p:spTree>
    <p:extLst>
      <p:ext uri="{BB962C8B-B14F-4D97-AF65-F5344CB8AC3E}">
        <p14:creationId xmlns:p14="http://schemas.microsoft.com/office/powerpoint/2010/main" val="25915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data</a:t>
            </a:r>
          </a:p>
        </p:txBody>
      </p:sp>
      <p:pic>
        <p:nvPicPr>
          <p:cNvPr id="4" name="Picture 3"/>
          <p:cNvPicPr>
            <a:picLocks noChangeAspect="1"/>
          </p:cNvPicPr>
          <p:nvPr/>
        </p:nvPicPr>
        <p:blipFill>
          <a:blip r:embed="rId3"/>
          <a:stretch>
            <a:fillRect/>
          </a:stretch>
        </p:blipFill>
        <p:spPr>
          <a:xfrm>
            <a:off x="457201" y="988090"/>
            <a:ext cx="3928777" cy="2946583"/>
          </a:xfrm>
          <a:prstGeom prst="rect">
            <a:avLst/>
          </a:prstGeom>
        </p:spPr>
      </p:pic>
      <p:pic>
        <p:nvPicPr>
          <p:cNvPr id="5" name="Picture 4"/>
          <p:cNvPicPr>
            <a:picLocks noChangeAspect="1"/>
          </p:cNvPicPr>
          <p:nvPr/>
        </p:nvPicPr>
        <p:blipFill>
          <a:blip r:embed="rId4"/>
          <a:stretch>
            <a:fillRect/>
          </a:stretch>
        </p:blipFill>
        <p:spPr>
          <a:xfrm>
            <a:off x="4818179" y="988090"/>
            <a:ext cx="3928777" cy="2946583"/>
          </a:xfrm>
          <a:prstGeom prst="rect">
            <a:avLst/>
          </a:prstGeom>
        </p:spPr>
      </p:pic>
      <p:sp>
        <p:nvSpPr>
          <p:cNvPr id="6" name="TextBox 5"/>
          <p:cNvSpPr txBox="1"/>
          <p:nvPr/>
        </p:nvSpPr>
        <p:spPr>
          <a:xfrm>
            <a:off x="747581" y="4137044"/>
            <a:ext cx="6243792" cy="707886"/>
          </a:xfrm>
          <a:prstGeom prst="rect">
            <a:avLst/>
          </a:prstGeom>
          <a:noFill/>
        </p:spPr>
        <p:txBody>
          <a:bodyPr wrap="none" rtlCol="0">
            <a:spAutoFit/>
          </a:bodyPr>
          <a:lstStyle/>
          <a:p>
            <a:r>
              <a:rPr lang="en-US" sz="1600" dirty="0"/>
              <a:t>More information, please read:</a:t>
            </a:r>
          </a:p>
          <a:p>
            <a:r>
              <a:rPr lang="en-US" sz="1200" dirty="0">
                <a:hlinkClick r:id="rId5"/>
              </a:rPr>
              <a:t>http://www.bioinformatics.babraham.ac.uk/projects/fastqc/good_sequence_short_fastqc.html</a:t>
            </a:r>
            <a:endParaRPr lang="en-US" sz="1200" dirty="0"/>
          </a:p>
          <a:p>
            <a:r>
              <a:rPr lang="en-US" sz="1200" dirty="0">
                <a:hlinkClick r:id="rId6"/>
              </a:rPr>
              <a:t>http://www.bioinformatics.babraham.ac.uk/projects/fastqc/bad_sequence_fastqc.html</a:t>
            </a:r>
            <a:r>
              <a:rPr lang="en-US" sz="1200" dirty="0"/>
              <a:t> </a:t>
            </a:r>
          </a:p>
        </p:txBody>
      </p:sp>
    </p:spTree>
    <p:extLst>
      <p:ext uri="{BB962C8B-B14F-4D97-AF65-F5344CB8AC3E}">
        <p14:creationId xmlns:p14="http://schemas.microsoft.com/office/powerpoint/2010/main" val="10188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39" y="0"/>
            <a:ext cx="8229600" cy="772987"/>
          </a:xfrm>
        </p:spPr>
        <p:txBody>
          <a:bodyPr/>
          <a:lstStyle/>
          <a:p>
            <a:r>
              <a:rPr lang="en-US" b="1" dirty="0"/>
              <a:t>Tools for FAST[AQ] - </a:t>
            </a:r>
            <a:r>
              <a:rPr lang="en-US" b="1" dirty="0" err="1"/>
              <a:t>seqtk</a:t>
            </a:r>
            <a:endParaRPr lang="en-US" b="1" dirty="0"/>
          </a:p>
        </p:txBody>
      </p:sp>
      <p:sp>
        <p:nvSpPr>
          <p:cNvPr id="3" name="Content Placeholder 2"/>
          <p:cNvSpPr>
            <a:spLocks noGrp="1"/>
          </p:cNvSpPr>
          <p:nvPr>
            <p:ph idx="1"/>
          </p:nvPr>
        </p:nvSpPr>
        <p:spPr>
          <a:xfrm>
            <a:off x="258755" y="661434"/>
            <a:ext cx="8641719" cy="533997"/>
          </a:xfrm>
        </p:spPr>
        <p:txBody>
          <a:bodyPr>
            <a:normAutofit/>
          </a:bodyPr>
          <a:lstStyle/>
          <a:p>
            <a:pPr marL="0" indent="0">
              <a:buNone/>
            </a:pPr>
            <a:r>
              <a:rPr lang="en-US" b="1" dirty="0" err="1">
                <a:solidFill>
                  <a:srgbClr val="17375E"/>
                </a:solidFill>
              </a:rPr>
              <a:t>seqtk</a:t>
            </a:r>
            <a:r>
              <a:rPr lang="en-US" dirty="0"/>
              <a:t> is a tool for processing sequences in the FASTA/Q format.</a:t>
            </a:r>
          </a:p>
        </p:txBody>
      </p:sp>
      <p:graphicFrame>
        <p:nvGraphicFramePr>
          <p:cNvPr id="6" name="Table 5"/>
          <p:cNvGraphicFramePr>
            <a:graphicFrameLocks noGrp="1"/>
          </p:cNvGraphicFramePr>
          <p:nvPr>
            <p:extLst>
              <p:ext uri="{D42A27DB-BD31-4B8C-83A1-F6EECF244321}">
                <p14:modId xmlns:p14="http://schemas.microsoft.com/office/powerpoint/2010/main" val="4108284228"/>
              </p:ext>
            </p:extLst>
          </p:nvPr>
        </p:nvGraphicFramePr>
        <p:xfrm>
          <a:off x="1151728" y="1195431"/>
          <a:ext cx="6836724" cy="3848100"/>
        </p:xfrm>
        <a:graphic>
          <a:graphicData uri="http://schemas.openxmlformats.org/drawingml/2006/table">
            <a:tbl>
              <a:tblPr/>
              <a:tblGrid>
                <a:gridCol w="1412690">
                  <a:extLst>
                    <a:ext uri="{9D8B030D-6E8A-4147-A177-3AD203B41FA5}">
                      <a16:colId xmlns:a16="http://schemas.microsoft.com/office/drawing/2014/main" val="20000"/>
                    </a:ext>
                  </a:extLst>
                </a:gridCol>
                <a:gridCol w="5424034">
                  <a:extLst>
                    <a:ext uri="{9D8B030D-6E8A-4147-A177-3AD203B41FA5}">
                      <a16:colId xmlns:a16="http://schemas.microsoft.com/office/drawing/2014/main" val="20001"/>
                    </a:ext>
                  </a:extLst>
                </a:gridCol>
              </a:tblGrid>
              <a:tr h="243376">
                <a:tc>
                  <a:txBody>
                    <a:bodyPr/>
                    <a:lstStyle/>
                    <a:p>
                      <a:pPr algn="l" fontAlgn="b"/>
                      <a:r>
                        <a:rPr lang="en-US" sz="1600" b="0" i="0" u="none" strike="noStrike" dirty="0" err="1">
                          <a:solidFill>
                            <a:srgbClr val="FF0000"/>
                          </a:solidFill>
                          <a:effectLst/>
                          <a:latin typeface="Calibri"/>
                        </a:rPr>
                        <a:t>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common transformation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3376">
                <a:tc>
                  <a:txBody>
                    <a:bodyPr/>
                    <a:lstStyle/>
                    <a:p>
                      <a:pPr algn="l" fontAlgn="b"/>
                      <a:r>
                        <a:rPr lang="en-US" sz="1600" b="0" i="0" u="none" strike="noStrike" dirty="0">
                          <a:solidFill>
                            <a:srgbClr val="000000"/>
                          </a:solidFill>
                          <a:effectLst/>
                          <a:latin typeface="Calibri"/>
                        </a:rPr>
                        <a:t>comp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get the nucleotide composition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376">
                <a:tc>
                  <a:txBody>
                    <a:bodyPr/>
                    <a:lstStyle/>
                    <a:p>
                      <a:pPr algn="l" fontAlgn="b"/>
                      <a:r>
                        <a:rPr lang="en-US" sz="1600" b="0" i="0" u="none" strike="noStrike" dirty="0">
                          <a:solidFill>
                            <a:srgbClr val="FF0000"/>
                          </a:solidFill>
                          <a:effectLst/>
                          <a:latin typeface="Calibri"/>
                        </a:rPr>
                        <a:t>sample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subsample sequences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376">
                <a:tc>
                  <a:txBody>
                    <a:bodyPr/>
                    <a:lstStyle/>
                    <a:p>
                      <a:pPr algn="l" fontAlgn="b"/>
                      <a:r>
                        <a:rPr lang="en-US" sz="1600" b="0" i="0" u="none" strike="noStrike" dirty="0" err="1">
                          <a:solidFill>
                            <a:srgbClr val="FF0000"/>
                          </a:solidFill>
                          <a:effectLst/>
                          <a:latin typeface="Calibri"/>
                        </a:rPr>
                        <a:t>subseq</a:t>
                      </a:r>
                      <a:endParaRPr lang="en-US" sz="16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Calibri"/>
                        </a:rPr>
                        <a:t>extract subsequences from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376">
                <a:tc>
                  <a:txBody>
                    <a:bodyPr/>
                    <a:lstStyle/>
                    <a:p>
                      <a:pPr algn="l" fontAlgn="b"/>
                      <a:r>
                        <a:rPr lang="en-US" sz="1600" b="0" i="0" u="none" strike="noStrike" dirty="0" err="1">
                          <a:solidFill>
                            <a:srgbClr val="000000"/>
                          </a:solidFill>
                          <a:effectLst/>
                          <a:latin typeface="Calibri"/>
                        </a:rPr>
                        <a:t>fqchk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fastq QC (base/quality summary)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376">
                <a:tc>
                  <a:txBody>
                    <a:bodyPr/>
                    <a:lstStyle/>
                    <a:p>
                      <a:pPr algn="l" fontAlgn="b"/>
                      <a:r>
                        <a:rPr lang="en-US" sz="1600" b="0" i="0" u="none" strike="noStrike" dirty="0" err="1">
                          <a:solidFill>
                            <a:srgbClr val="000000"/>
                          </a:solidFill>
                          <a:effectLst/>
                          <a:latin typeface="Calibri"/>
                        </a:rPr>
                        <a:t>mergepe</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interleave two PE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3376">
                <a:tc>
                  <a:txBody>
                    <a:bodyPr/>
                    <a:lstStyle/>
                    <a:p>
                      <a:pPr algn="l" fontAlgn="b"/>
                      <a:r>
                        <a:rPr lang="en-US" sz="1600" b="0" i="0" u="none" strike="noStrike" dirty="0" err="1">
                          <a:solidFill>
                            <a:srgbClr val="000000"/>
                          </a:solidFill>
                          <a:effectLst/>
                          <a:latin typeface="Calibri"/>
                        </a:rPr>
                        <a:t>trimfq</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trim FASTQ using the Phred algorithm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3376">
                <a:tc>
                  <a:txBody>
                    <a:bodyPr/>
                    <a:lstStyle/>
                    <a:p>
                      <a:pPr algn="l" fontAlgn="b"/>
                      <a:r>
                        <a:rPr lang="en-US" sz="1600" b="0" i="0" u="none" strike="noStrike" dirty="0" err="1">
                          <a:solidFill>
                            <a:srgbClr val="000000"/>
                          </a:solidFill>
                          <a:effectLst/>
                          <a:latin typeface="Calibri"/>
                        </a:rPr>
                        <a:t>hety</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regional heterozygosity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3376">
                <a:tc>
                  <a:txBody>
                    <a:bodyPr/>
                    <a:lstStyle/>
                    <a:p>
                      <a:pPr algn="l" fontAlgn="b"/>
                      <a:r>
                        <a:rPr lang="en-US" sz="1600" b="0" i="0" u="none" strike="noStrike" dirty="0" err="1">
                          <a:solidFill>
                            <a:srgbClr val="000000"/>
                          </a:solidFill>
                          <a:effectLst/>
                          <a:latin typeface="Calibri"/>
                        </a:rPr>
                        <a:t>gc</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identify high- or low-GC regions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3376">
                <a:tc>
                  <a:txBody>
                    <a:bodyPr/>
                    <a:lstStyle/>
                    <a:p>
                      <a:pPr algn="l" fontAlgn="b"/>
                      <a:r>
                        <a:rPr lang="en-US" sz="1600" b="0" i="0" u="none" strike="noStrike" dirty="0" err="1">
                          <a:solidFill>
                            <a:srgbClr val="000000"/>
                          </a:solidFill>
                          <a:effectLst/>
                          <a:latin typeface="Calibri"/>
                        </a:rPr>
                        <a:t>mutfa</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point mutate FASTA at specified positions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3376">
                <a:tc>
                  <a:txBody>
                    <a:bodyPr/>
                    <a:lstStyle/>
                    <a:p>
                      <a:pPr algn="l" fontAlgn="b"/>
                      <a:r>
                        <a:rPr lang="en-US" sz="1600" b="0" i="0" u="none" strike="noStrike">
                          <a:solidFill>
                            <a:srgbClr val="000000"/>
                          </a:solidFill>
                          <a:effectLst/>
                          <a:latin typeface="Calibri"/>
                        </a:rPr>
                        <a:t>mergefa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merge two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3376">
                <a:tc>
                  <a:txBody>
                    <a:bodyPr/>
                    <a:lstStyle/>
                    <a:p>
                      <a:pPr algn="l" fontAlgn="b"/>
                      <a:r>
                        <a:rPr lang="en-US" sz="1600" b="0" i="0" u="none" strike="noStrike" dirty="0" err="1">
                          <a:solidFill>
                            <a:srgbClr val="000000"/>
                          </a:solidFill>
                          <a:effectLst/>
                          <a:latin typeface="Calibri"/>
                        </a:rPr>
                        <a:t>famask</a:t>
                      </a:r>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apply a X-coded FASTA to a source FASTA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3376">
                <a:tc>
                  <a:txBody>
                    <a:bodyPr/>
                    <a:lstStyle/>
                    <a:p>
                      <a:pPr algn="l" fontAlgn="b"/>
                      <a:r>
                        <a:rPr lang="en-US" sz="1600" b="0" i="0" u="none" strike="noStrike">
                          <a:solidFill>
                            <a:srgbClr val="000000"/>
                          </a:solidFill>
                          <a:effectLst/>
                          <a:latin typeface="Calibri"/>
                        </a:rPr>
                        <a:t>dropse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drop unpaired from interleaved PE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3376">
                <a:tc>
                  <a:txBody>
                    <a:bodyPr/>
                    <a:lstStyle/>
                    <a:p>
                      <a:pPr algn="l" fontAlgn="b"/>
                      <a:r>
                        <a:rPr lang="en-US" sz="1600" b="0" i="0" u="none" strike="noStrike" dirty="0">
                          <a:solidFill>
                            <a:srgbClr val="000000"/>
                          </a:solidFill>
                          <a:effectLst/>
                          <a:latin typeface="Calibri"/>
                        </a:rPr>
                        <a:t>rename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a:rPr>
                        <a:t>rename sequence names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3376">
                <a:tc>
                  <a:txBody>
                    <a:bodyPr/>
                    <a:lstStyle/>
                    <a:p>
                      <a:pPr algn="l" fontAlgn="b"/>
                      <a:r>
                        <a:rPr lang="en-US" sz="16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291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503"/>
            <a:ext cx="8229600" cy="708421"/>
          </a:xfrm>
        </p:spPr>
        <p:txBody>
          <a:bodyPr/>
          <a:lstStyle/>
          <a:p>
            <a:r>
              <a:rPr lang="en-US" dirty="0" err="1"/>
              <a:t>seqtk</a:t>
            </a:r>
            <a:r>
              <a:rPr lang="en-US" dirty="0"/>
              <a:t> examples (I)</a:t>
            </a:r>
          </a:p>
        </p:txBody>
      </p:sp>
      <p:sp>
        <p:nvSpPr>
          <p:cNvPr id="3" name="Content Placeholder 2"/>
          <p:cNvSpPr>
            <a:spLocks noGrp="1"/>
          </p:cNvSpPr>
          <p:nvPr>
            <p:ph idx="1"/>
          </p:nvPr>
        </p:nvSpPr>
        <p:spPr>
          <a:xfrm>
            <a:off x="457200" y="1132295"/>
            <a:ext cx="8422637" cy="3304534"/>
          </a:xfrm>
        </p:spPr>
        <p:txBody>
          <a:bodyPr>
            <a:normAutofit/>
          </a:bodyPr>
          <a:lstStyle/>
          <a:p>
            <a:r>
              <a:rPr lang="en-US" dirty="0"/>
              <a:t>Conversion of a FASTQ to a FASTA</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in.fq.gz</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r>
              <a:rPr lang="en-US" dirty="0"/>
              <a:t>Reverse complement FASTA/Q:</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-r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r>
              <a:rPr lang="en-US" dirty="0"/>
              <a:t>Extract sequences with names in file </a:t>
            </a:r>
            <a:r>
              <a:rPr lang="en-US" dirty="0" err="1"/>
              <a:t>name.lst</a:t>
            </a:r>
            <a:r>
              <a:rPr lang="en-US" dirty="0"/>
              <a:t>, one sequence name per line:</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subseq</a:t>
            </a:r>
            <a:r>
              <a:rPr lang="en-US" sz="2100" dirty="0">
                <a:latin typeface="Courier New"/>
                <a:cs typeface="Courier New"/>
              </a:rPr>
              <a:t> </a:t>
            </a:r>
            <a:r>
              <a:rPr lang="en-US" sz="2100" dirty="0" err="1">
                <a:latin typeface="Courier New"/>
                <a:cs typeface="Courier New"/>
              </a:rPr>
              <a:t>in.fq</a:t>
            </a:r>
            <a:r>
              <a:rPr lang="en-US" sz="2100" dirty="0">
                <a:latin typeface="Courier New"/>
                <a:cs typeface="Courier New"/>
              </a:rPr>
              <a:t> </a:t>
            </a:r>
            <a:r>
              <a:rPr lang="en-US" sz="2100" dirty="0" err="1">
                <a:latin typeface="Courier New"/>
                <a:cs typeface="Courier New"/>
              </a:rPr>
              <a:t>name.lst</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pPr marL="0" indent="0">
              <a:buNone/>
            </a:pPr>
            <a:endParaRPr lang="en-US" dirty="0"/>
          </a:p>
        </p:txBody>
      </p:sp>
      <p:sp>
        <p:nvSpPr>
          <p:cNvPr id="7" name="TextBox 6"/>
          <p:cNvSpPr txBox="1"/>
          <p:nvPr/>
        </p:nvSpPr>
        <p:spPr>
          <a:xfrm>
            <a:off x="603108" y="4541931"/>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Tree>
    <p:extLst>
      <p:ext uri="{BB962C8B-B14F-4D97-AF65-F5344CB8AC3E}">
        <p14:creationId xmlns:p14="http://schemas.microsoft.com/office/powerpoint/2010/main" val="40199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(II)</a:t>
            </a:r>
          </a:p>
        </p:txBody>
      </p:sp>
      <p:sp>
        <p:nvSpPr>
          <p:cNvPr id="6" name="Content Placeholder 2"/>
          <p:cNvSpPr txBox="1">
            <a:spLocks/>
          </p:cNvSpPr>
          <p:nvPr/>
        </p:nvSpPr>
        <p:spPr>
          <a:xfrm>
            <a:off x="85725" y="916833"/>
            <a:ext cx="9058275" cy="41297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Subsample 10,000 read pairs from two large paired FASTQ files</a:t>
            </a:r>
          </a:p>
          <a:p>
            <a:pPr marL="0" indent="0">
              <a:buNone/>
            </a:pPr>
            <a:r>
              <a:rPr lang="en-US" dirty="0"/>
              <a:t># remember to use the same random seed to keep pairing:</a:t>
            </a:r>
          </a:p>
          <a:p>
            <a:pPr marL="0" indent="0">
              <a:buNone/>
            </a:pPr>
            <a:r>
              <a:rPr lang="en-US" dirty="0" err="1">
                <a:latin typeface="Courier New"/>
                <a:cs typeface="Courier New"/>
              </a:rPr>
              <a:t>seqtk</a:t>
            </a:r>
            <a:r>
              <a:rPr lang="en-US" dirty="0">
                <a:latin typeface="Courier New"/>
                <a:cs typeface="Courier New"/>
              </a:rPr>
              <a:t> sample -s100 read1.fq 10000 &gt; sub1.fq</a:t>
            </a:r>
          </a:p>
          <a:p>
            <a:pPr marL="0" indent="0">
              <a:buNone/>
            </a:pPr>
            <a:r>
              <a:rPr lang="en-US" dirty="0" err="1">
                <a:latin typeface="Courier New"/>
                <a:cs typeface="Courier New"/>
              </a:rPr>
              <a:t>seqtk</a:t>
            </a:r>
            <a:r>
              <a:rPr lang="en-US" dirty="0">
                <a:latin typeface="Courier New"/>
                <a:cs typeface="Courier New"/>
              </a:rPr>
              <a:t> sample -s100 read2.fq 10000 &gt; sub2.fq</a:t>
            </a:r>
          </a:p>
          <a:p>
            <a:r>
              <a:rPr lang="en-US" dirty="0"/>
              <a:t>Trim 5bp from the left end of each read and 10bp from the right end:</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-b 5 -e 10 </a:t>
            </a:r>
            <a:r>
              <a:rPr lang="en-US" dirty="0" err="1">
                <a:latin typeface="Courier New"/>
                <a:cs typeface="Courier New"/>
              </a:rPr>
              <a:t>in.fa</a:t>
            </a:r>
            <a:r>
              <a:rPr lang="en-US" dirty="0">
                <a:latin typeface="Courier New"/>
                <a:cs typeface="Courier New"/>
              </a:rPr>
              <a:t> &gt; </a:t>
            </a:r>
            <a:r>
              <a:rPr lang="en-US" dirty="0" err="1">
                <a:latin typeface="Courier New"/>
                <a:cs typeface="Courier New"/>
              </a:rPr>
              <a:t>out.fa</a:t>
            </a:r>
            <a:endParaRPr lang="en-US" dirty="0">
              <a:latin typeface="Courier New"/>
              <a:cs typeface="Courier New"/>
            </a:endParaRPr>
          </a:p>
          <a:p>
            <a:r>
              <a:rPr lang="en-US" dirty="0"/>
              <a:t>Trim low-quality bases from both ends using the Phred algorithm:</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a:t>
            </a:r>
            <a:r>
              <a:rPr lang="en-US" dirty="0" err="1">
                <a:latin typeface="Courier New"/>
                <a:cs typeface="Courier New"/>
              </a:rPr>
              <a:t>in.fq</a:t>
            </a:r>
            <a:r>
              <a:rPr lang="en-US" dirty="0">
                <a:latin typeface="Courier New"/>
                <a:cs typeface="Courier New"/>
              </a:rPr>
              <a:t> &gt; </a:t>
            </a:r>
            <a:r>
              <a:rPr lang="en-US" dirty="0" err="1">
                <a:latin typeface="Courier New"/>
                <a:cs typeface="Courier New"/>
              </a:rPr>
              <a:t>out.fq</a:t>
            </a:r>
            <a:endParaRPr lang="en-US" dirty="0">
              <a:latin typeface="Courier New"/>
              <a:cs typeface="Courier New"/>
            </a:endParaRPr>
          </a:p>
        </p:txBody>
      </p:sp>
      <p:sp>
        <p:nvSpPr>
          <p:cNvPr id="7" name="TextBox 6"/>
          <p:cNvSpPr txBox="1"/>
          <p:nvPr/>
        </p:nvSpPr>
        <p:spPr>
          <a:xfrm>
            <a:off x="255569" y="4800346"/>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
        <p:nvSpPr>
          <p:cNvPr id="3" name="TextBox 2"/>
          <p:cNvSpPr txBox="1"/>
          <p:nvPr/>
        </p:nvSpPr>
        <p:spPr>
          <a:xfrm>
            <a:off x="5954970" y="4338681"/>
            <a:ext cx="2503230" cy="461665"/>
          </a:xfrm>
          <a:prstGeom prst="rect">
            <a:avLst/>
          </a:prstGeom>
          <a:noFill/>
        </p:spPr>
        <p:txBody>
          <a:bodyPr wrap="square" rtlCol="0">
            <a:spAutoFit/>
          </a:bodyPr>
          <a:lstStyle/>
          <a:p>
            <a:r>
              <a:rPr lang="en-US" sz="2400" b="1" dirty="0">
                <a:solidFill>
                  <a:srgbClr val="FF0000"/>
                </a:solidFill>
              </a:rPr>
              <a:t>Quality trimming</a:t>
            </a:r>
            <a:endParaRPr lang="en-US" sz="2400" dirty="0">
              <a:solidFill>
                <a:srgbClr val="FF0000"/>
              </a:solidFill>
            </a:endParaRPr>
          </a:p>
        </p:txBody>
      </p:sp>
    </p:spTree>
    <p:extLst>
      <p:ext uri="{BB962C8B-B14F-4D97-AF65-F5344CB8AC3E}">
        <p14:creationId xmlns:p14="http://schemas.microsoft.com/office/powerpoint/2010/main" val="34914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727471"/>
          </a:xfrm>
        </p:spPr>
        <p:txBody>
          <a:bodyPr>
            <a:normAutofit/>
          </a:bodyPr>
          <a:lstStyle/>
          <a:p>
            <a:r>
              <a:rPr lang="en-US" sz="3200" dirty="0"/>
              <a:t>Sequence trimming</a:t>
            </a:r>
          </a:p>
        </p:txBody>
      </p:sp>
      <p:sp>
        <p:nvSpPr>
          <p:cNvPr id="3" name="Content Placeholder 2"/>
          <p:cNvSpPr>
            <a:spLocks noGrp="1"/>
          </p:cNvSpPr>
          <p:nvPr>
            <p:ph idx="1"/>
          </p:nvPr>
        </p:nvSpPr>
        <p:spPr>
          <a:xfrm>
            <a:off x="457200" y="1432501"/>
            <a:ext cx="8229600" cy="1510724"/>
          </a:xfrm>
        </p:spPr>
        <p:txBody>
          <a:bodyPr>
            <a:normAutofit/>
          </a:bodyPr>
          <a:lstStyle/>
          <a:p>
            <a:r>
              <a:rPr lang="en-US" sz="2600" b="1" dirty="0">
                <a:solidFill>
                  <a:schemeClr val="tx2">
                    <a:lumMod val="75000"/>
                  </a:schemeClr>
                </a:solidFill>
              </a:rPr>
              <a:t>Quality trimming</a:t>
            </a:r>
            <a:r>
              <a:rPr lang="en-US" sz="2600" dirty="0"/>
              <a:t>: to remove low quality sequences</a:t>
            </a:r>
          </a:p>
          <a:p>
            <a:pPr>
              <a:lnSpc>
                <a:spcPct val="150000"/>
              </a:lnSpc>
            </a:pPr>
            <a:r>
              <a:rPr lang="en-US" sz="2600" b="1" dirty="0">
                <a:solidFill>
                  <a:srgbClr val="17375E"/>
                </a:solidFill>
              </a:rPr>
              <a:t>Adaptor trimming</a:t>
            </a:r>
            <a:r>
              <a:rPr lang="en-US" sz="2600" dirty="0"/>
              <a:t>: to remove adaptor contamination</a:t>
            </a:r>
          </a:p>
        </p:txBody>
      </p:sp>
    </p:spTree>
    <p:extLst>
      <p:ext uri="{BB962C8B-B14F-4D97-AF65-F5344CB8AC3E}">
        <p14:creationId xmlns:p14="http://schemas.microsoft.com/office/powerpoint/2010/main" val="138381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a:t>
            </a:r>
          </a:p>
        </p:txBody>
      </p:sp>
      <p:sp>
        <p:nvSpPr>
          <p:cNvPr id="3" name="Content Placeholder 2"/>
          <p:cNvSpPr>
            <a:spLocks noGrp="1"/>
          </p:cNvSpPr>
          <p:nvPr>
            <p:ph idx="1"/>
          </p:nvPr>
        </p:nvSpPr>
        <p:spPr>
          <a:xfrm>
            <a:off x="457200" y="780441"/>
            <a:ext cx="8407400" cy="2647299"/>
          </a:xfrm>
        </p:spPr>
        <p:txBody>
          <a:bodyPr>
            <a:normAutofit/>
          </a:bodyPr>
          <a:lstStyle/>
          <a:p>
            <a:r>
              <a:rPr lang="en-US" b="1" dirty="0">
                <a:solidFill>
                  <a:schemeClr val="tx2">
                    <a:lumMod val="75000"/>
                  </a:schemeClr>
                </a:solidFill>
              </a:rPr>
              <a:t>Window scan method</a:t>
            </a:r>
          </a:p>
          <a:p>
            <a:pPr marL="0" indent="0">
              <a:buNone/>
            </a:pPr>
            <a:r>
              <a:rPr lang="en-US" dirty="0"/>
              <a:t>the major steps in the quality trimming process involve calculating average quality within certain windows along the sequence</a:t>
            </a:r>
          </a:p>
          <a:p>
            <a:pPr marL="0" indent="0">
              <a:buNone/>
            </a:pPr>
            <a:endParaRPr lang="en-US" dirty="0"/>
          </a:p>
          <a:p>
            <a:pPr marL="457200" indent="-457200">
              <a:buFont typeface="+mj-lt"/>
              <a:buAutoNum type="arabicPeriod"/>
            </a:pPr>
            <a:r>
              <a:rPr lang="en-US" dirty="0"/>
              <a:t>Sliding windows (window size and step size)</a:t>
            </a:r>
          </a:p>
          <a:p>
            <a:pPr marL="457200" indent="-457200">
              <a:buFont typeface="+mj-lt"/>
              <a:buAutoNum type="arabicPeriod"/>
            </a:pPr>
            <a:r>
              <a:rPr lang="en-US" dirty="0"/>
              <a:t>Maximum average errors (minimum average quality)</a:t>
            </a:r>
          </a:p>
        </p:txBody>
      </p:sp>
      <p:sp>
        <p:nvSpPr>
          <p:cNvPr id="4" name="TextBox 3"/>
          <p:cNvSpPr txBox="1"/>
          <p:nvPr/>
        </p:nvSpPr>
        <p:spPr>
          <a:xfrm>
            <a:off x="621449" y="4492832"/>
            <a:ext cx="3533201" cy="369332"/>
          </a:xfrm>
          <a:prstGeom prst="rect">
            <a:avLst/>
          </a:prstGeom>
          <a:noFill/>
        </p:spPr>
        <p:txBody>
          <a:bodyPr wrap="none" rtlCol="0">
            <a:spAutoFit/>
          </a:bodyPr>
          <a:lstStyle/>
          <a:p>
            <a:r>
              <a:rPr lang="en-US" dirty="0"/>
              <a:t>Bioinformatics, 2001, 17:1093-1104</a:t>
            </a:r>
          </a:p>
        </p:txBody>
      </p:sp>
      <p:sp>
        <p:nvSpPr>
          <p:cNvPr id="6" name="Rectangle 5"/>
          <p:cNvSpPr/>
          <p:nvPr/>
        </p:nvSpPr>
        <p:spPr>
          <a:xfrm>
            <a:off x="1417913" y="3629457"/>
            <a:ext cx="5989363" cy="4571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417911" y="3629456"/>
            <a:ext cx="1848304" cy="369332"/>
            <a:chOff x="649561" y="4567591"/>
            <a:chExt cx="1848304" cy="369332"/>
          </a:xfrm>
        </p:grpSpPr>
        <p:cxnSp>
          <p:nvCxnSpPr>
            <p:cNvPr id="7" name="Straight Connector 6"/>
            <p:cNvCxnSpPr/>
            <p:nvPr/>
          </p:nvCxnSpPr>
          <p:spPr>
            <a:xfrm>
              <a:off x="660306"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86385"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49561" y="4906508"/>
              <a:ext cx="1848304" cy="0"/>
            </a:xfrm>
            <a:prstGeom prst="line">
              <a:avLst/>
            </a:prstGeom>
            <a:ln>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0494" y="4567591"/>
              <a:ext cx="1646605" cy="369332"/>
            </a:xfrm>
            <a:prstGeom prst="rect">
              <a:avLst/>
            </a:prstGeom>
            <a:noFill/>
          </p:spPr>
          <p:txBody>
            <a:bodyPr wrap="none" rtlCol="0">
              <a:spAutoFit/>
            </a:bodyPr>
            <a:lstStyle/>
            <a:p>
              <a:r>
                <a:rPr lang="en-US" dirty="0">
                  <a:solidFill>
                    <a:schemeClr val="tx1">
                      <a:lumMod val="50000"/>
                      <a:lumOff val="50000"/>
                    </a:schemeClr>
                  </a:solidFill>
                </a:rPr>
                <a:t>Average quality</a:t>
              </a:r>
            </a:p>
          </p:txBody>
        </p:sp>
      </p:grpSp>
      <p:grpSp>
        <p:nvGrpSpPr>
          <p:cNvPr id="27" name="Group 26"/>
          <p:cNvGrpSpPr/>
          <p:nvPr/>
        </p:nvGrpSpPr>
        <p:grpSpPr>
          <a:xfrm>
            <a:off x="1417911" y="3629457"/>
            <a:ext cx="5989364" cy="45719"/>
            <a:chOff x="649561" y="4423096"/>
            <a:chExt cx="5989364" cy="45719"/>
          </a:xfrm>
        </p:grpSpPr>
        <p:sp>
          <p:nvSpPr>
            <p:cNvPr id="25" name="Rectangle 24"/>
            <p:cNvSpPr/>
            <p:nvPr/>
          </p:nvSpPr>
          <p:spPr>
            <a:xfrm>
              <a:off x="649561" y="44230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6" name="Rectangle 25"/>
            <p:cNvSpPr/>
            <p:nvPr/>
          </p:nvSpPr>
          <p:spPr>
            <a:xfrm>
              <a:off x="4802100" y="4423096"/>
              <a:ext cx="1836825"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8" name="Rectangle 27"/>
          <p:cNvSpPr/>
          <p:nvPr/>
        </p:nvSpPr>
        <p:spPr>
          <a:xfrm>
            <a:off x="1417912" y="4302227"/>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0503 0.00046 L 0.45121 -0.00046 " pathEditMode="relative" rAng="0" ptsTypes="AA">
                                      <p:cBhvr>
                                        <p:cTn id="6" dur="2000" fill="hold"/>
                                        <p:tgtEl>
                                          <p:spTgt spid="15"/>
                                        </p:tgtEl>
                                        <p:attrNameLst>
                                          <p:attrName>ppt_x</p:attrName>
                                          <p:attrName>ppt_y</p:attrName>
                                        </p:attrNameLst>
                                      </p:cBhvr>
                                      <p:rCtr x="17309"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7212" y="76124"/>
            <a:ext cx="7772400" cy="668105"/>
          </a:xfrm>
        </p:spPr>
        <p:txBody>
          <a:bodyPr/>
          <a:lstStyle/>
          <a:p>
            <a:r>
              <a:rPr lang="en-US" dirty="0"/>
              <a:t>Smith-Waterman</a:t>
            </a:r>
          </a:p>
        </p:txBody>
      </p:sp>
      <p:graphicFrame>
        <p:nvGraphicFramePr>
          <p:cNvPr id="2" name="Table 1"/>
          <p:cNvGraphicFramePr>
            <a:graphicFrameLocks noGrp="1"/>
          </p:cNvGraphicFramePr>
          <p:nvPr>
            <p:extLst>
              <p:ext uri="{D42A27DB-BD31-4B8C-83A1-F6EECF244321}">
                <p14:modId xmlns:p14="http://schemas.microsoft.com/office/powerpoint/2010/main" val="3541568435"/>
              </p:ext>
            </p:extLst>
          </p:nvPr>
        </p:nvGraphicFramePr>
        <p:xfrm>
          <a:off x="827674" y="887104"/>
          <a:ext cx="4542736" cy="3991207"/>
        </p:xfrm>
        <a:graphic>
          <a:graphicData uri="http://schemas.openxmlformats.org/drawingml/2006/table">
            <a:tbl>
              <a:tblPr/>
              <a:tblGrid>
                <a:gridCol w="412976">
                  <a:extLst>
                    <a:ext uri="{9D8B030D-6E8A-4147-A177-3AD203B41FA5}">
                      <a16:colId xmlns:a16="http://schemas.microsoft.com/office/drawing/2014/main" val="20000"/>
                    </a:ext>
                  </a:extLst>
                </a:gridCol>
                <a:gridCol w="412976">
                  <a:extLst>
                    <a:ext uri="{9D8B030D-6E8A-4147-A177-3AD203B41FA5}">
                      <a16:colId xmlns:a16="http://schemas.microsoft.com/office/drawing/2014/main" val="20001"/>
                    </a:ext>
                  </a:extLst>
                </a:gridCol>
                <a:gridCol w="412976">
                  <a:extLst>
                    <a:ext uri="{9D8B030D-6E8A-4147-A177-3AD203B41FA5}">
                      <a16:colId xmlns:a16="http://schemas.microsoft.com/office/drawing/2014/main" val="20002"/>
                    </a:ext>
                  </a:extLst>
                </a:gridCol>
                <a:gridCol w="412976">
                  <a:extLst>
                    <a:ext uri="{9D8B030D-6E8A-4147-A177-3AD203B41FA5}">
                      <a16:colId xmlns:a16="http://schemas.microsoft.com/office/drawing/2014/main" val="20003"/>
                    </a:ext>
                  </a:extLst>
                </a:gridCol>
                <a:gridCol w="412976">
                  <a:extLst>
                    <a:ext uri="{9D8B030D-6E8A-4147-A177-3AD203B41FA5}">
                      <a16:colId xmlns:a16="http://schemas.microsoft.com/office/drawing/2014/main" val="20004"/>
                    </a:ext>
                  </a:extLst>
                </a:gridCol>
                <a:gridCol w="412976">
                  <a:extLst>
                    <a:ext uri="{9D8B030D-6E8A-4147-A177-3AD203B41FA5}">
                      <a16:colId xmlns:a16="http://schemas.microsoft.com/office/drawing/2014/main" val="20005"/>
                    </a:ext>
                  </a:extLst>
                </a:gridCol>
                <a:gridCol w="412976">
                  <a:extLst>
                    <a:ext uri="{9D8B030D-6E8A-4147-A177-3AD203B41FA5}">
                      <a16:colId xmlns:a16="http://schemas.microsoft.com/office/drawing/2014/main" val="20006"/>
                    </a:ext>
                  </a:extLst>
                </a:gridCol>
                <a:gridCol w="412976">
                  <a:extLst>
                    <a:ext uri="{9D8B030D-6E8A-4147-A177-3AD203B41FA5}">
                      <a16:colId xmlns:a16="http://schemas.microsoft.com/office/drawing/2014/main" val="20007"/>
                    </a:ext>
                  </a:extLst>
                </a:gridCol>
                <a:gridCol w="412976">
                  <a:extLst>
                    <a:ext uri="{9D8B030D-6E8A-4147-A177-3AD203B41FA5}">
                      <a16:colId xmlns:a16="http://schemas.microsoft.com/office/drawing/2014/main" val="20008"/>
                    </a:ext>
                  </a:extLst>
                </a:gridCol>
                <a:gridCol w="412976">
                  <a:extLst>
                    <a:ext uri="{9D8B030D-6E8A-4147-A177-3AD203B41FA5}">
                      <a16:colId xmlns:a16="http://schemas.microsoft.com/office/drawing/2014/main" val="20009"/>
                    </a:ext>
                  </a:extLst>
                </a:gridCol>
                <a:gridCol w="412976">
                  <a:extLst>
                    <a:ext uri="{9D8B030D-6E8A-4147-A177-3AD203B41FA5}">
                      <a16:colId xmlns:a16="http://schemas.microsoft.com/office/drawing/2014/main" val="20010"/>
                    </a:ext>
                  </a:extLst>
                </a:gridCol>
              </a:tblGrid>
              <a:tr h="347115">
                <a:tc>
                  <a:txBody>
                    <a:bodyPr/>
                    <a:lstStyle/>
                    <a:p>
                      <a:pPr algn="ctr" fontAlgn="ctr"/>
                      <a:endParaRPr lang="en-US" sz="2300" b="0" i="0" u="none" strike="noStrike" dirty="0">
                        <a:solidFill>
                          <a:srgbClr val="7F7F7F"/>
                        </a:solidFill>
                        <a:effectLst/>
                        <a:latin typeface="Calibri"/>
                      </a:endParaRPr>
                    </a:p>
                  </a:txBody>
                  <a:tcPr marL="12317" marR="12317" marT="12317" marB="0" anchor="ctr">
                    <a:lnL>
                      <a:noFill/>
                    </a:lnL>
                    <a:lnR>
                      <a:noFill/>
                    </a:lnR>
                    <a:lnT>
                      <a:noFill/>
                    </a:lnT>
                    <a:lnB>
                      <a:noFill/>
                    </a:lnB>
                  </a:tcPr>
                </a:tc>
                <a:tc>
                  <a:txBody>
                    <a:bodyPr/>
                    <a:lstStyle/>
                    <a:p>
                      <a:pPr algn="ctr" fontAlgn="ctr"/>
                      <a:r>
                        <a:rPr lang="en-US" sz="2300" b="0" i="1" u="none" strike="noStrike" dirty="0">
                          <a:solidFill>
                            <a:srgbClr val="7F7F7F"/>
                          </a:solidFill>
                          <a:effectLst/>
                          <a:latin typeface="Calibri"/>
                        </a:rPr>
                        <a:t>j</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1</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2</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3</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4</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5</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6</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7</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8</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9</a:t>
                      </a:r>
                    </a:p>
                  </a:txBody>
                  <a:tcPr marL="12317" marR="12317" marT="12317"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115">
                <a:tc>
                  <a:txBody>
                    <a:bodyPr/>
                    <a:lstStyle/>
                    <a:p>
                      <a:pPr algn="ctr" fontAlgn="ctr"/>
                      <a:r>
                        <a:rPr lang="en-US" sz="2300" b="0" i="1" u="none" strike="noStrike" dirty="0" err="1">
                          <a:solidFill>
                            <a:srgbClr val="7F7F7F"/>
                          </a:solidFill>
                          <a:effectLst/>
                          <a:latin typeface="Calibri"/>
                        </a:rPr>
                        <a:t>i</a:t>
                      </a:r>
                      <a:endParaRPr lang="en-US" sz="2300" b="0" i="1" u="none" strike="noStrike" dirty="0">
                        <a:solidFill>
                          <a:srgbClr val="7F7F7F"/>
                        </a:solidFill>
                        <a:effectLst/>
                        <a:latin typeface="Calibri"/>
                      </a:endParaRP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rgbClr val="7F7F7F"/>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7F7F7F"/>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7115">
                <a:tc>
                  <a:txBody>
                    <a:bodyPr/>
                    <a:lstStyle/>
                    <a:p>
                      <a:pPr algn="ctr" fontAlgn="ctr"/>
                      <a:r>
                        <a:rPr lang="en-US" sz="2300" b="0" i="0" u="none" strike="noStrike">
                          <a:solidFill>
                            <a:schemeClr val="bg1">
                              <a:lumMod val="50000"/>
                            </a:schemeClr>
                          </a:solidFill>
                          <a:effectLst/>
                          <a:latin typeface="Calibri"/>
                        </a:rPr>
                        <a:t>1</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 </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chemeClr val="tx2">
                              <a:lumMod val="75000"/>
                            </a:schemeClr>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7115">
                <a:tc>
                  <a:txBody>
                    <a:bodyPr/>
                    <a:lstStyle/>
                    <a:p>
                      <a:pPr algn="ctr" fontAlgn="ctr"/>
                      <a:r>
                        <a:rPr lang="en-US" sz="2300" b="0" i="0" u="none" strike="noStrike">
                          <a:solidFill>
                            <a:schemeClr val="bg1">
                              <a:lumMod val="50000"/>
                            </a:schemeClr>
                          </a:solidFill>
                          <a:effectLst/>
                          <a:latin typeface="Calibri"/>
                        </a:rPr>
                        <a:t>2</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A</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7115">
                <a:tc>
                  <a:txBody>
                    <a:bodyPr/>
                    <a:lstStyle/>
                    <a:p>
                      <a:pPr algn="ctr" fontAlgn="ctr"/>
                      <a:r>
                        <a:rPr lang="en-US" sz="2300" b="0" i="0" u="none" strike="noStrike">
                          <a:solidFill>
                            <a:schemeClr val="bg1">
                              <a:lumMod val="50000"/>
                            </a:schemeClr>
                          </a:solidFill>
                          <a:effectLst/>
                          <a:latin typeface="Calibri"/>
                        </a:rPr>
                        <a:t>3</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7115">
                <a:tc>
                  <a:txBody>
                    <a:bodyPr/>
                    <a:lstStyle/>
                    <a:p>
                      <a:pPr algn="ctr" fontAlgn="ctr"/>
                      <a:r>
                        <a:rPr lang="en-US" sz="2300" b="0" i="0" u="none" strike="noStrike">
                          <a:solidFill>
                            <a:schemeClr val="bg1">
                              <a:lumMod val="50000"/>
                            </a:schemeClr>
                          </a:solidFill>
                          <a:effectLst/>
                          <a:latin typeface="Calibri"/>
                        </a:rPr>
                        <a:t>4</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7115">
                <a:tc>
                  <a:txBody>
                    <a:bodyPr/>
                    <a:lstStyle/>
                    <a:p>
                      <a:pPr algn="ctr" fontAlgn="ctr"/>
                      <a:r>
                        <a:rPr lang="en-US" sz="2300" b="0" i="0" u="none" strike="noStrike">
                          <a:solidFill>
                            <a:schemeClr val="bg1">
                              <a:lumMod val="50000"/>
                            </a:schemeClr>
                          </a:solidFill>
                          <a:effectLst/>
                          <a:latin typeface="Calibri"/>
                        </a:rPr>
                        <a:t>5</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7115">
                <a:tc>
                  <a:txBody>
                    <a:bodyPr/>
                    <a:lstStyle/>
                    <a:p>
                      <a:pPr algn="ctr" fontAlgn="ctr"/>
                      <a:r>
                        <a:rPr lang="en-US" sz="2300" b="0" i="0" u="none" strike="noStrike">
                          <a:solidFill>
                            <a:schemeClr val="bg1">
                              <a:lumMod val="50000"/>
                            </a:schemeClr>
                          </a:solidFill>
                          <a:effectLst/>
                          <a:latin typeface="Calibri"/>
                        </a:rPr>
                        <a:t>6</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T</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4</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7115">
                <a:tc>
                  <a:txBody>
                    <a:bodyPr/>
                    <a:lstStyle/>
                    <a:p>
                      <a:pPr algn="ctr" fontAlgn="ctr"/>
                      <a:r>
                        <a:rPr lang="en-US" sz="2300" b="0" i="0" u="none" strike="noStrike">
                          <a:solidFill>
                            <a:schemeClr val="bg1">
                              <a:lumMod val="50000"/>
                            </a:schemeClr>
                          </a:solidFill>
                          <a:effectLst/>
                          <a:latin typeface="Calibri"/>
                        </a:rPr>
                        <a:t>7</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G</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7115">
                <a:tc>
                  <a:txBody>
                    <a:bodyPr/>
                    <a:lstStyle/>
                    <a:p>
                      <a:pPr algn="ctr" fontAlgn="ctr"/>
                      <a:r>
                        <a:rPr lang="en-US" sz="2300" b="0" i="0" u="none" strike="noStrike">
                          <a:solidFill>
                            <a:schemeClr val="bg1">
                              <a:lumMod val="50000"/>
                            </a:schemeClr>
                          </a:solidFill>
                          <a:effectLst/>
                          <a:latin typeface="Calibri"/>
                        </a:rPr>
                        <a:t>8</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C</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4</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7115">
                <a:tc>
                  <a:txBody>
                    <a:bodyPr/>
                    <a:lstStyle/>
                    <a:p>
                      <a:pPr algn="ctr" fontAlgn="ctr"/>
                      <a:r>
                        <a:rPr lang="en-US" sz="2300" b="0" i="0" u="none" strike="noStrike">
                          <a:solidFill>
                            <a:schemeClr val="bg1">
                              <a:lumMod val="50000"/>
                            </a:schemeClr>
                          </a:solidFill>
                          <a:effectLst/>
                          <a:latin typeface="Calibri"/>
                        </a:rPr>
                        <a:t>9</a:t>
                      </a:r>
                    </a:p>
                  </a:txBody>
                  <a:tcPr marL="12317" marR="12317" marT="1231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300" b="0" i="0" u="none" strike="noStrike" dirty="0">
                          <a:solidFill>
                            <a:schemeClr val="bg1">
                              <a:lumMod val="50000"/>
                            </a:schemeClr>
                          </a:solidFill>
                          <a:effectLst/>
                          <a:latin typeface="Calibri"/>
                        </a:rPr>
                        <a:t>A</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17375E"/>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a:solidFill>
                            <a:srgbClr val="000000"/>
                          </a:solidFill>
                          <a:effectLst/>
                          <a:latin typeface="Calibri"/>
                        </a:rPr>
                        <a:t>1</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0</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2</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300" b="0" i="0" u="none" strike="noStrike" dirty="0">
                          <a:solidFill>
                            <a:srgbClr val="000000"/>
                          </a:solidFill>
                          <a:effectLst/>
                          <a:latin typeface="Calibri"/>
                        </a:rPr>
                        <a:t>3</a:t>
                      </a:r>
                    </a:p>
                  </a:txBody>
                  <a:tcPr marL="12317" marR="12317" marT="12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pSp>
        <p:nvGrpSpPr>
          <p:cNvPr id="11" name="Group 10"/>
          <p:cNvGrpSpPr/>
          <p:nvPr/>
        </p:nvGrpSpPr>
        <p:grpSpPr>
          <a:xfrm>
            <a:off x="4555056" y="3393818"/>
            <a:ext cx="812802" cy="1151469"/>
            <a:chOff x="8107881" y="4097865"/>
            <a:chExt cx="812802" cy="1151469"/>
          </a:xfrm>
        </p:grpSpPr>
        <p:sp>
          <p:nvSpPr>
            <p:cNvPr id="3" name="Oval 2"/>
            <p:cNvSpPr/>
            <p:nvPr/>
          </p:nvSpPr>
          <p:spPr>
            <a:xfrm>
              <a:off x="8107881" y="4826000"/>
              <a:ext cx="389467" cy="423334"/>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531216" y="4097865"/>
              <a:ext cx="389467" cy="423334"/>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 name="Straight Arrow Connector 4"/>
          <p:cNvCxnSpPr/>
          <p:nvPr/>
        </p:nvCxnSpPr>
        <p:spPr>
          <a:xfrm flipH="1" flipV="1">
            <a:off x="4394192" y="4030673"/>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038592" y="3692002"/>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623727" y="3319470"/>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3217325" y="2955402"/>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2802459" y="2582868"/>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851392" y="3327937"/>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436527" y="2955405"/>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030125" y="2591337"/>
            <a:ext cx="177798" cy="1825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95386" y="3198623"/>
            <a:ext cx="2212465" cy="1200329"/>
          </a:xfrm>
          <a:prstGeom prst="rect">
            <a:avLst/>
          </a:prstGeom>
          <a:noFill/>
        </p:spPr>
        <p:txBody>
          <a:bodyPr wrap="none" rtlCol="0">
            <a:spAutoFit/>
          </a:bodyPr>
          <a:lstStyle/>
          <a:p>
            <a:r>
              <a:rPr lang="en-US" sz="2400" dirty="0">
                <a:latin typeface="Courier New"/>
                <a:cs typeface="Courier New"/>
              </a:rPr>
              <a:t>s: CTGTTGCT</a:t>
            </a:r>
          </a:p>
          <a:p>
            <a:r>
              <a:rPr lang="en-US" sz="2400" dirty="0">
                <a:latin typeface="Courier New"/>
                <a:cs typeface="Courier New"/>
              </a:rPr>
              <a:t>    ||</a:t>
            </a:r>
            <a:r>
              <a:rPr lang="en-US" sz="2400" dirty="0">
                <a:solidFill>
                  <a:srgbClr val="FF0000"/>
                </a:solidFill>
                <a:latin typeface="Courier New"/>
                <a:cs typeface="Courier New"/>
              </a:rPr>
              <a:t>|</a:t>
            </a:r>
            <a:r>
              <a:rPr lang="en-US" sz="2400" dirty="0">
                <a:latin typeface="Courier New"/>
                <a:cs typeface="Courier New"/>
              </a:rPr>
              <a:t>|||</a:t>
            </a:r>
          </a:p>
          <a:p>
            <a:r>
              <a:rPr lang="en-US" sz="2400" dirty="0">
                <a:latin typeface="Courier New"/>
                <a:cs typeface="Courier New"/>
              </a:rPr>
              <a:t>t: ATGCTGCA</a:t>
            </a:r>
          </a:p>
        </p:txBody>
      </p:sp>
      <p:sp>
        <p:nvSpPr>
          <p:cNvPr id="22" name="TextBox 21"/>
          <p:cNvSpPr txBox="1"/>
          <p:nvPr/>
        </p:nvSpPr>
        <p:spPr>
          <a:xfrm>
            <a:off x="5795386" y="1602424"/>
            <a:ext cx="2765501" cy="1200329"/>
          </a:xfrm>
          <a:prstGeom prst="rect">
            <a:avLst/>
          </a:prstGeom>
          <a:noFill/>
        </p:spPr>
        <p:txBody>
          <a:bodyPr wrap="none" rtlCol="0">
            <a:spAutoFit/>
          </a:bodyPr>
          <a:lstStyle/>
          <a:p>
            <a:r>
              <a:rPr lang="en-US" sz="2400" dirty="0">
                <a:latin typeface="Courier New"/>
                <a:cs typeface="Courier New"/>
              </a:rPr>
              <a:t>s: CTGTTGCT</a:t>
            </a:r>
          </a:p>
          <a:p>
            <a:r>
              <a:rPr lang="en-US" sz="2400" dirty="0">
                <a:latin typeface="Courier New"/>
                <a:cs typeface="Courier New"/>
              </a:rPr>
              <a:t>       ||||</a:t>
            </a:r>
          </a:p>
          <a:p>
            <a:r>
              <a:rPr lang="en-US" sz="2400" dirty="0">
                <a:latin typeface="Courier New"/>
                <a:cs typeface="Courier New"/>
              </a:rPr>
              <a:t>   t: ATGCTGCA</a:t>
            </a:r>
          </a:p>
        </p:txBody>
      </p:sp>
      <p:sp>
        <p:nvSpPr>
          <p:cNvPr id="7" name="TextBox 6">
            <a:extLst>
              <a:ext uri="{FF2B5EF4-FFF2-40B4-BE49-F238E27FC236}">
                <a16:creationId xmlns:a16="http://schemas.microsoft.com/office/drawing/2014/main" id="{E9DED79D-DB7A-3ED5-A2E1-66380C031F3D}"/>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531701212"/>
      </p:ext>
    </p:extLst>
  </p:cSld>
  <p:clrMapOvr>
    <a:masterClrMapping/>
  </p:clrMapOvr>
  <p:transition advTm="3238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52"/>
            <a:ext cx="8229600" cy="579740"/>
          </a:xfrm>
        </p:spPr>
        <p:txBody>
          <a:bodyPr/>
          <a:lstStyle/>
          <a:p>
            <a:r>
              <a:rPr lang="en-US" dirty="0"/>
              <a:t>Quality trimming example</a:t>
            </a:r>
          </a:p>
        </p:txBody>
      </p:sp>
      <p:graphicFrame>
        <p:nvGraphicFramePr>
          <p:cNvPr id="4" name="Table 3"/>
          <p:cNvGraphicFramePr>
            <a:graphicFrameLocks noGrp="1"/>
          </p:cNvGraphicFramePr>
          <p:nvPr>
            <p:extLst>
              <p:ext uri="{D42A27DB-BD31-4B8C-83A1-F6EECF244321}">
                <p14:modId xmlns:p14="http://schemas.microsoft.com/office/powerpoint/2010/main" val="2929696070"/>
              </p:ext>
            </p:extLst>
          </p:nvPr>
        </p:nvGraphicFramePr>
        <p:xfrm>
          <a:off x="652744" y="2060211"/>
          <a:ext cx="4510089" cy="762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gridCol w="501121">
                  <a:extLst>
                    <a:ext uri="{9D8B030D-6E8A-4147-A177-3AD203B41FA5}">
                      <a16:colId xmlns:a16="http://schemas.microsoft.com/office/drawing/2014/main" val="20006"/>
                    </a:ext>
                  </a:extLst>
                </a:gridCol>
                <a:gridCol w="501121">
                  <a:extLst>
                    <a:ext uri="{9D8B030D-6E8A-4147-A177-3AD203B41FA5}">
                      <a16:colId xmlns:a16="http://schemas.microsoft.com/office/drawing/2014/main" val="20007"/>
                    </a:ext>
                  </a:extLst>
                </a:gridCol>
                <a:gridCol w="501121">
                  <a:extLst>
                    <a:ext uri="{9D8B030D-6E8A-4147-A177-3AD203B41FA5}">
                      <a16:colId xmlns:a16="http://schemas.microsoft.com/office/drawing/2014/main" val="20008"/>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rgbClr val="000000"/>
                          </a:solidFill>
                          <a:effectLst/>
                          <a:latin typeface="Courier"/>
                          <a:cs typeface="Courier"/>
                        </a:rPr>
                        <a:t>30</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35</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38</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33</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31</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16</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10</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767043" y="2749464"/>
            <a:ext cx="1276350" cy="400110"/>
            <a:chOff x="1809750" y="2380734"/>
            <a:chExt cx="1276350" cy="400110"/>
          </a:xfrm>
        </p:grpSpPr>
        <p:cxnSp>
          <p:nvCxnSpPr>
            <p:cNvPr id="7" name="Straight Connector 6"/>
            <p:cNvCxnSpPr/>
            <p:nvPr/>
          </p:nvCxnSpPr>
          <p:spPr>
            <a:xfrm>
              <a:off x="1809750" y="2453481"/>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13198" y="2380734"/>
              <a:ext cx="492493" cy="400110"/>
            </a:xfrm>
            <a:prstGeom prst="rect">
              <a:avLst/>
            </a:prstGeom>
            <a:noFill/>
          </p:spPr>
          <p:txBody>
            <a:bodyPr wrap="none" rtlCol="0">
              <a:spAutoFit/>
            </a:bodyPr>
            <a:lstStyle/>
            <a:p>
              <a:r>
                <a:rPr lang="en-US" sz="2000" dirty="0">
                  <a:latin typeface="Courier"/>
                  <a:cs typeface="Courier"/>
                </a:rPr>
                <a:t>34</a:t>
              </a:r>
            </a:p>
          </p:txBody>
        </p:sp>
      </p:grpSp>
      <p:cxnSp>
        <p:nvCxnSpPr>
          <p:cNvPr id="10" name="Straight Connector 9"/>
          <p:cNvCxnSpPr/>
          <p:nvPr/>
        </p:nvCxnSpPr>
        <p:spPr>
          <a:xfrm>
            <a:off x="1299852" y="3149574"/>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703301" y="3076827"/>
            <a:ext cx="492493" cy="400110"/>
          </a:xfrm>
          <a:prstGeom prst="rect">
            <a:avLst/>
          </a:prstGeom>
          <a:noFill/>
        </p:spPr>
        <p:txBody>
          <a:bodyPr wrap="none" rtlCol="0">
            <a:spAutoFit/>
          </a:bodyPr>
          <a:lstStyle/>
          <a:p>
            <a:r>
              <a:rPr lang="en-US" sz="2000" dirty="0">
                <a:latin typeface="Courier"/>
                <a:cs typeface="Courier"/>
              </a:rPr>
              <a:t>35</a:t>
            </a:r>
          </a:p>
        </p:txBody>
      </p:sp>
      <p:cxnSp>
        <p:nvCxnSpPr>
          <p:cNvPr id="12" name="Straight Connector 11"/>
          <p:cNvCxnSpPr/>
          <p:nvPr/>
        </p:nvCxnSpPr>
        <p:spPr>
          <a:xfrm>
            <a:off x="1815384" y="34769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218833" y="3404190"/>
            <a:ext cx="492493" cy="400110"/>
          </a:xfrm>
          <a:prstGeom prst="rect">
            <a:avLst/>
          </a:prstGeom>
          <a:noFill/>
        </p:spPr>
        <p:txBody>
          <a:bodyPr wrap="none" rtlCol="0">
            <a:spAutoFit/>
          </a:bodyPr>
          <a:lstStyle/>
          <a:p>
            <a:r>
              <a:rPr lang="en-US" sz="2000" dirty="0">
                <a:latin typeface="Courier"/>
                <a:cs typeface="Courier"/>
              </a:rPr>
              <a:t>34</a:t>
            </a:r>
          </a:p>
        </p:txBody>
      </p:sp>
      <p:cxnSp>
        <p:nvCxnSpPr>
          <p:cNvPr id="14" name="Straight Connector 13"/>
          <p:cNvCxnSpPr/>
          <p:nvPr/>
        </p:nvCxnSpPr>
        <p:spPr>
          <a:xfrm>
            <a:off x="2307877" y="3804300"/>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11326" y="3731553"/>
            <a:ext cx="492493" cy="400110"/>
          </a:xfrm>
          <a:prstGeom prst="rect">
            <a:avLst/>
          </a:prstGeom>
          <a:noFill/>
        </p:spPr>
        <p:txBody>
          <a:bodyPr wrap="none" rtlCol="0">
            <a:spAutoFit/>
          </a:bodyPr>
          <a:lstStyle/>
          <a:p>
            <a:r>
              <a:rPr lang="en-US" sz="2000" dirty="0">
                <a:latin typeface="Courier"/>
                <a:cs typeface="Courier"/>
              </a:rPr>
              <a:t>32</a:t>
            </a:r>
          </a:p>
        </p:txBody>
      </p:sp>
      <p:cxnSp>
        <p:nvCxnSpPr>
          <p:cNvPr id="16" name="Straight Connector 15"/>
          <p:cNvCxnSpPr/>
          <p:nvPr/>
        </p:nvCxnSpPr>
        <p:spPr>
          <a:xfrm>
            <a:off x="2800370" y="4131663"/>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203819" y="4058916"/>
            <a:ext cx="492493" cy="400110"/>
          </a:xfrm>
          <a:prstGeom prst="rect">
            <a:avLst/>
          </a:prstGeom>
          <a:noFill/>
        </p:spPr>
        <p:txBody>
          <a:bodyPr wrap="none" rtlCol="0">
            <a:spAutoFit/>
          </a:bodyPr>
          <a:lstStyle/>
          <a:p>
            <a:r>
              <a:rPr lang="en-US" sz="2000" dirty="0">
                <a:latin typeface="Courier"/>
                <a:cs typeface="Courier"/>
              </a:rPr>
              <a:t>27</a:t>
            </a:r>
          </a:p>
        </p:txBody>
      </p:sp>
      <p:cxnSp>
        <p:nvCxnSpPr>
          <p:cNvPr id="20" name="Straight Connector 19"/>
          <p:cNvCxnSpPr/>
          <p:nvPr/>
        </p:nvCxnSpPr>
        <p:spPr>
          <a:xfrm>
            <a:off x="3343663" y="4467537"/>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47112" y="4394790"/>
            <a:ext cx="492493" cy="400110"/>
          </a:xfrm>
          <a:prstGeom prst="rect">
            <a:avLst/>
          </a:prstGeom>
          <a:noFill/>
        </p:spPr>
        <p:txBody>
          <a:bodyPr wrap="none" rtlCol="0">
            <a:spAutoFit/>
          </a:bodyPr>
          <a:lstStyle/>
          <a:p>
            <a:r>
              <a:rPr lang="en-US" sz="2000" dirty="0">
                <a:latin typeface="Courier"/>
                <a:cs typeface="Courier"/>
              </a:rPr>
              <a:t>19</a:t>
            </a:r>
          </a:p>
        </p:txBody>
      </p:sp>
      <p:cxnSp>
        <p:nvCxnSpPr>
          <p:cNvPr id="22" name="Straight Connector 21"/>
          <p:cNvCxnSpPr/>
          <p:nvPr/>
        </p:nvCxnSpPr>
        <p:spPr>
          <a:xfrm>
            <a:off x="3836156" y="4794900"/>
            <a:ext cx="127635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239605" y="4722153"/>
            <a:ext cx="492493" cy="400110"/>
          </a:xfrm>
          <a:prstGeom prst="rect">
            <a:avLst/>
          </a:prstGeom>
          <a:noFill/>
        </p:spPr>
        <p:txBody>
          <a:bodyPr wrap="none" rtlCol="0">
            <a:spAutoFit/>
          </a:bodyPr>
          <a:lstStyle/>
          <a:p>
            <a:r>
              <a:rPr lang="en-US" sz="2000" dirty="0">
                <a:latin typeface="Courier"/>
                <a:cs typeface="Courier"/>
              </a:rPr>
              <a:t>13</a:t>
            </a:r>
          </a:p>
        </p:txBody>
      </p:sp>
      <p:sp>
        <p:nvSpPr>
          <p:cNvPr id="26" name="TextBox 25"/>
          <p:cNvSpPr txBox="1"/>
          <p:nvPr/>
        </p:nvSpPr>
        <p:spPr>
          <a:xfrm>
            <a:off x="687116" y="750759"/>
            <a:ext cx="5056641" cy="1200329"/>
          </a:xfrm>
          <a:prstGeom prst="rect">
            <a:avLst/>
          </a:prstGeom>
          <a:noFill/>
        </p:spPr>
        <p:txBody>
          <a:bodyPr wrap="none" rtlCol="0">
            <a:spAutoFit/>
          </a:bodyPr>
          <a:lstStyle/>
          <a:p>
            <a:pPr marL="342900" indent="-342900">
              <a:buFont typeface="+mj-lt"/>
              <a:buAutoNum type="arabicPeriod"/>
            </a:pPr>
            <a:r>
              <a:rPr lang="en-US" sz="2400" dirty="0"/>
              <a:t>Window = 3 </a:t>
            </a:r>
            <a:r>
              <a:rPr lang="en-US" sz="2400" dirty="0" err="1"/>
              <a:t>bp</a:t>
            </a:r>
            <a:endParaRPr lang="en-US" sz="2400" dirty="0"/>
          </a:p>
          <a:p>
            <a:pPr marL="342900" indent="-342900">
              <a:buFont typeface="+mj-lt"/>
              <a:buAutoNum type="arabicPeriod"/>
            </a:pPr>
            <a:r>
              <a:rPr lang="en-US" sz="2400" dirty="0"/>
              <a:t>Step = 1 </a:t>
            </a:r>
            <a:r>
              <a:rPr lang="en-US" sz="2400" dirty="0" err="1"/>
              <a:t>bp</a:t>
            </a:r>
            <a:endParaRPr lang="en-US" sz="2400" dirty="0"/>
          </a:p>
          <a:p>
            <a:pPr marL="342900" indent="-342900">
              <a:buFont typeface="+mj-lt"/>
              <a:buAutoNum type="arabicPeriod"/>
            </a:pPr>
            <a:r>
              <a:rPr lang="en-US" sz="2400" dirty="0"/>
              <a:t>Minimum average quality score = 15</a:t>
            </a:r>
          </a:p>
        </p:txBody>
      </p:sp>
      <p:graphicFrame>
        <p:nvGraphicFramePr>
          <p:cNvPr id="27" name="Table 26"/>
          <p:cNvGraphicFramePr>
            <a:graphicFrameLocks noGrp="1"/>
          </p:cNvGraphicFramePr>
          <p:nvPr>
            <p:extLst>
              <p:ext uri="{D42A27DB-BD31-4B8C-83A1-F6EECF244321}">
                <p14:modId xmlns:p14="http://schemas.microsoft.com/office/powerpoint/2010/main" val="3166496220"/>
              </p:ext>
            </p:extLst>
          </p:nvPr>
        </p:nvGraphicFramePr>
        <p:xfrm>
          <a:off x="5743757" y="3467372"/>
          <a:ext cx="3006726" cy="381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9" name="TextBox 28"/>
          <p:cNvSpPr txBox="1"/>
          <p:nvPr/>
        </p:nvSpPr>
        <p:spPr>
          <a:xfrm>
            <a:off x="5841415" y="2918741"/>
            <a:ext cx="1599284" cy="461665"/>
          </a:xfrm>
          <a:prstGeom prst="rect">
            <a:avLst/>
          </a:prstGeom>
          <a:noFill/>
        </p:spPr>
        <p:txBody>
          <a:bodyPr wrap="none" rtlCol="0">
            <a:spAutoFit/>
          </a:bodyPr>
          <a:lstStyle/>
          <a:p>
            <a:r>
              <a:rPr lang="en-US" sz="2400" dirty="0"/>
              <a:t>Clean read:</a:t>
            </a:r>
          </a:p>
        </p:txBody>
      </p:sp>
    </p:spTree>
    <p:extLst>
      <p:ext uri="{BB962C8B-B14F-4D97-AF65-F5344CB8AC3E}">
        <p14:creationId xmlns:p14="http://schemas.microsoft.com/office/powerpoint/2010/main" val="26831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107929" y="2715434"/>
            <a:ext cx="6826507" cy="135364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5978"/>
            <a:ext cx="8229600" cy="764391"/>
          </a:xfrm>
        </p:spPr>
        <p:txBody>
          <a:bodyPr>
            <a:normAutofit/>
          </a:bodyPr>
          <a:lstStyle/>
          <a:p>
            <a:r>
              <a:rPr lang="en-US" sz="3200" dirty="0"/>
              <a:t>Adaptor contamination and trimming - SE</a:t>
            </a:r>
          </a:p>
        </p:txBody>
      </p:sp>
      <p:sp>
        <p:nvSpPr>
          <p:cNvPr id="4" name="Rectangle 3"/>
          <p:cNvSpPr/>
          <p:nvPr/>
        </p:nvSpPr>
        <p:spPr>
          <a:xfrm>
            <a:off x="3132969"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10172" y="1861285"/>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4638" y="1861285"/>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01445" y="1299006"/>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p:cNvCxnSpPr/>
          <p:nvPr/>
        </p:nvCxnSpPr>
        <p:spPr>
          <a:xfrm>
            <a:off x="4110172"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094638" y="150655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0172" y="1651567"/>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64970" y="204375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p:cNvSpPr txBox="1"/>
          <p:nvPr/>
        </p:nvSpPr>
        <p:spPr>
          <a:xfrm>
            <a:off x="7019795" y="2053584"/>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p:cNvSpPr txBox="1"/>
          <p:nvPr/>
        </p:nvSpPr>
        <p:spPr>
          <a:xfrm>
            <a:off x="1206363" y="1727490"/>
            <a:ext cx="1365728" cy="461665"/>
          </a:xfrm>
          <a:prstGeom prst="rect">
            <a:avLst/>
          </a:prstGeom>
          <a:noFill/>
        </p:spPr>
        <p:txBody>
          <a:bodyPr wrap="none" rtlCol="0">
            <a:spAutoFit/>
          </a:bodyPr>
          <a:lstStyle/>
          <a:p>
            <a:r>
              <a:rPr lang="en-US" sz="2400" dirty="0" err="1"/>
              <a:t>Amplicon</a:t>
            </a:r>
            <a:endParaRPr lang="en-US" sz="2400" dirty="0"/>
          </a:p>
        </p:txBody>
      </p:sp>
      <p:sp>
        <p:nvSpPr>
          <p:cNvPr id="26" name="Rectangle 25"/>
          <p:cNvSpPr/>
          <p:nvPr/>
        </p:nvSpPr>
        <p:spPr>
          <a:xfrm>
            <a:off x="4113275" y="3175909"/>
            <a:ext cx="2309528"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13276" y="280587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28" name="Straight Connector 27"/>
          <p:cNvCxnSpPr/>
          <p:nvPr/>
        </p:nvCxnSpPr>
        <p:spPr>
          <a:xfrm>
            <a:off x="4113274" y="284778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977170" y="299054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102208" y="3782859"/>
            <a:ext cx="2981364"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02209" y="3412828"/>
            <a:ext cx="933461"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45" name="Straight Connector 44"/>
          <p:cNvCxnSpPr/>
          <p:nvPr/>
        </p:nvCxnSpPr>
        <p:spPr>
          <a:xfrm>
            <a:off x="4102207" y="345473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66103" y="359749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83572" y="3782160"/>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206363" y="3223905"/>
            <a:ext cx="2045752" cy="461665"/>
          </a:xfrm>
          <a:prstGeom prst="rect">
            <a:avLst/>
          </a:prstGeom>
          <a:noFill/>
        </p:spPr>
        <p:txBody>
          <a:bodyPr wrap="none" rtlCol="0">
            <a:spAutoFit/>
          </a:bodyPr>
          <a:lstStyle/>
          <a:p>
            <a:r>
              <a:rPr lang="en-US" sz="2400" dirty="0"/>
              <a:t>Single-end (SE)</a:t>
            </a:r>
          </a:p>
        </p:txBody>
      </p:sp>
    </p:spTree>
    <p:extLst>
      <p:ext uri="{BB962C8B-B14F-4D97-AF65-F5344CB8AC3E}">
        <p14:creationId xmlns:p14="http://schemas.microsoft.com/office/powerpoint/2010/main" val="35625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D105-7E70-5A11-3F0E-0DE696673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73129-FEFD-66B9-930F-CAA303953938}"/>
              </a:ext>
            </a:extLst>
          </p:cNvPr>
          <p:cNvSpPr>
            <a:spLocks noGrp="1"/>
          </p:cNvSpPr>
          <p:nvPr>
            <p:ph type="title"/>
          </p:nvPr>
        </p:nvSpPr>
        <p:spPr/>
        <p:txBody>
          <a:bodyPr>
            <a:normAutofit/>
          </a:bodyPr>
          <a:lstStyle/>
          <a:p>
            <a:r>
              <a:rPr lang="en-US" sz="3200" dirty="0"/>
              <a:t>Adaptor contamination and trimming – PE</a:t>
            </a:r>
          </a:p>
        </p:txBody>
      </p:sp>
      <p:sp>
        <p:nvSpPr>
          <p:cNvPr id="4" name="Rectangle 3">
            <a:extLst>
              <a:ext uri="{FF2B5EF4-FFF2-40B4-BE49-F238E27FC236}">
                <a16:creationId xmlns:a16="http://schemas.microsoft.com/office/drawing/2014/main" id="{1B74BE08-1989-23FE-17D5-E7C29E697A60}"/>
              </a:ext>
            </a:extLst>
          </p:cNvPr>
          <p:cNvSpPr/>
          <p:nvPr/>
        </p:nvSpPr>
        <p:spPr>
          <a:xfrm>
            <a:off x="3132969"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6BF3D-F42D-E12B-0125-C30F5B5611EF}"/>
              </a:ext>
            </a:extLst>
          </p:cNvPr>
          <p:cNvSpPr/>
          <p:nvPr/>
        </p:nvSpPr>
        <p:spPr>
          <a:xfrm>
            <a:off x="4110172" y="1718412"/>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8B5B46-A228-1308-EAE6-A29B432B217C}"/>
              </a:ext>
            </a:extLst>
          </p:cNvPr>
          <p:cNvSpPr/>
          <p:nvPr/>
        </p:nvSpPr>
        <p:spPr>
          <a:xfrm>
            <a:off x="7094638" y="1718412"/>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7C0751-31D1-2DD4-4A3C-4EFB2F0B0997}"/>
              </a:ext>
            </a:extLst>
          </p:cNvPr>
          <p:cNvSpPr txBox="1"/>
          <p:nvPr/>
        </p:nvSpPr>
        <p:spPr>
          <a:xfrm>
            <a:off x="4351992" y="995788"/>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a:extLst>
              <a:ext uri="{FF2B5EF4-FFF2-40B4-BE49-F238E27FC236}">
                <a16:creationId xmlns:a16="http://schemas.microsoft.com/office/drawing/2014/main" id="{DD7B08B5-93B9-9B86-5343-F7F9DB20E067}"/>
              </a:ext>
            </a:extLst>
          </p:cNvPr>
          <p:cNvCxnSpPr/>
          <p:nvPr/>
        </p:nvCxnSpPr>
        <p:spPr>
          <a:xfrm>
            <a:off x="4110172"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33FD5C-A28F-0E11-DE88-A9A89DE57FA9}"/>
              </a:ext>
            </a:extLst>
          </p:cNvPr>
          <p:cNvCxnSpPr/>
          <p:nvPr/>
        </p:nvCxnSpPr>
        <p:spPr>
          <a:xfrm>
            <a:off x="7094638" y="136367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0D9CF6B-1EFB-96BD-2E99-C4BBFA11BC8D}"/>
              </a:ext>
            </a:extLst>
          </p:cNvPr>
          <p:cNvCxnSpPr/>
          <p:nvPr/>
        </p:nvCxnSpPr>
        <p:spPr>
          <a:xfrm>
            <a:off x="4110172" y="1508694"/>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02B348F-B4B3-E500-DCDF-A09B4E393454}"/>
              </a:ext>
            </a:extLst>
          </p:cNvPr>
          <p:cNvSpPr txBox="1"/>
          <p:nvPr/>
        </p:nvSpPr>
        <p:spPr>
          <a:xfrm>
            <a:off x="3064970" y="1900878"/>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a:extLst>
              <a:ext uri="{FF2B5EF4-FFF2-40B4-BE49-F238E27FC236}">
                <a16:creationId xmlns:a16="http://schemas.microsoft.com/office/drawing/2014/main" id="{E09FFB25-6E65-DDED-86B9-0E24A8191ED7}"/>
              </a:ext>
            </a:extLst>
          </p:cNvPr>
          <p:cNvSpPr txBox="1"/>
          <p:nvPr/>
        </p:nvSpPr>
        <p:spPr>
          <a:xfrm>
            <a:off x="7019795" y="1910711"/>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a:extLst>
              <a:ext uri="{FF2B5EF4-FFF2-40B4-BE49-F238E27FC236}">
                <a16:creationId xmlns:a16="http://schemas.microsoft.com/office/drawing/2014/main" id="{384BCAEF-8AE4-C627-A90B-723A8A686569}"/>
              </a:ext>
            </a:extLst>
          </p:cNvPr>
          <p:cNvSpPr txBox="1"/>
          <p:nvPr/>
        </p:nvSpPr>
        <p:spPr>
          <a:xfrm>
            <a:off x="1206363" y="1584617"/>
            <a:ext cx="1365728" cy="461665"/>
          </a:xfrm>
          <a:prstGeom prst="rect">
            <a:avLst/>
          </a:prstGeom>
          <a:noFill/>
        </p:spPr>
        <p:txBody>
          <a:bodyPr wrap="none" rtlCol="0">
            <a:spAutoFit/>
          </a:bodyPr>
          <a:lstStyle/>
          <a:p>
            <a:r>
              <a:rPr lang="en-US" sz="2400" dirty="0" err="1"/>
              <a:t>Amplicon</a:t>
            </a:r>
            <a:endParaRPr lang="en-US" sz="2400" dirty="0"/>
          </a:p>
        </p:txBody>
      </p:sp>
      <p:sp>
        <p:nvSpPr>
          <p:cNvPr id="50" name="Rounded Rectangle 49">
            <a:extLst>
              <a:ext uri="{FF2B5EF4-FFF2-40B4-BE49-F238E27FC236}">
                <a16:creationId xmlns:a16="http://schemas.microsoft.com/office/drawing/2014/main" id="{565827FB-6DC4-A12B-1010-8B500451F8C0}"/>
              </a:ext>
            </a:extLst>
          </p:cNvPr>
          <p:cNvSpPr/>
          <p:nvPr/>
        </p:nvSpPr>
        <p:spPr>
          <a:xfrm>
            <a:off x="1042104" y="2470348"/>
            <a:ext cx="6895533" cy="2355718"/>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B45AEE-C15C-E0B4-1571-E7434900DC51}"/>
              </a:ext>
            </a:extLst>
          </p:cNvPr>
          <p:cNvSpPr/>
          <p:nvPr/>
        </p:nvSpPr>
        <p:spPr>
          <a:xfrm>
            <a:off x="4117873" y="404179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0914733-1A13-752A-5C91-D2633A8474B4}"/>
              </a:ext>
            </a:extLst>
          </p:cNvPr>
          <p:cNvSpPr txBox="1"/>
          <p:nvPr/>
        </p:nvSpPr>
        <p:spPr>
          <a:xfrm>
            <a:off x="4117873" y="367176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0" name="Straight Connector 19">
            <a:extLst>
              <a:ext uri="{FF2B5EF4-FFF2-40B4-BE49-F238E27FC236}">
                <a16:creationId xmlns:a16="http://schemas.microsoft.com/office/drawing/2014/main" id="{20062F22-870A-7A9D-E525-39291224C483}"/>
              </a:ext>
            </a:extLst>
          </p:cNvPr>
          <p:cNvCxnSpPr/>
          <p:nvPr/>
        </p:nvCxnSpPr>
        <p:spPr>
          <a:xfrm>
            <a:off x="4117872" y="371367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7A50809-4918-9F50-C3FE-9A683B9FDFF8}"/>
              </a:ext>
            </a:extLst>
          </p:cNvPr>
          <p:cNvCxnSpPr/>
          <p:nvPr/>
        </p:nvCxnSpPr>
        <p:spPr>
          <a:xfrm>
            <a:off x="5567497" y="39185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9D6D9C5B-D93D-A9D4-1D3A-4214C437DCFC}"/>
              </a:ext>
            </a:extLst>
          </p:cNvPr>
          <p:cNvSpPr/>
          <p:nvPr/>
        </p:nvSpPr>
        <p:spPr>
          <a:xfrm>
            <a:off x="4108354" y="452744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4BC560-CD29-E53D-D6F0-648A4C498E54}"/>
              </a:ext>
            </a:extLst>
          </p:cNvPr>
          <p:cNvSpPr txBox="1"/>
          <p:nvPr/>
        </p:nvSpPr>
        <p:spPr>
          <a:xfrm>
            <a:off x="5679236" y="413829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4" name="Straight Connector 23">
            <a:extLst>
              <a:ext uri="{FF2B5EF4-FFF2-40B4-BE49-F238E27FC236}">
                <a16:creationId xmlns:a16="http://schemas.microsoft.com/office/drawing/2014/main" id="{48E7F83F-B10A-E02C-3718-83B0D1D36471}"/>
              </a:ext>
            </a:extLst>
          </p:cNvPr>
          <p:cNvCxnSpPr/>
          <p:nvPr/>
        </p:nvCxnSpPr>
        <p:spPr>
          <a:xfrm>
            <a:off x="7094639" y="418890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AF5B210-6E4F-5F1F-8D8D-8376AB6CD288}"/>
              </a:ext>
            </a:extLst>
          </p:cNvPr>
          <p:cNvCxnSpPr/>
          <p:nvPr/>
        </p:nvCxnSpPr>
        <p:spPr>
          <a:xfrm rot="10800000">
            <a:off x="5097626" y="432296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7A91E1E4-E7D3-8107-C861-B86D583F50E4}"/>
              </a:ext>
            </a:extLst>
          </p:cNvPr>
          <p:cNvSpPr/>
          <p:nvPr/>
        </p:nvSpPr>
        <p:spPr>
          <a:xfrm>
            <a:off x="7094639" y="4038497"/>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636053-D7A2-CFC9-BC11-EDADE13CDB7B}"/>
              </a:ext>
            </a:extLst>
          </p:cNvPr>
          <p:cNvSpPr/>
          <p:nvPr/>
        </p:nvSpPr>
        <p:spPr>
          <a:xfrm>
            <a:off x="3800043" y="4527442"/>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5D78F4-7E75-2A44-A72A-DDE2D9DE0616}"/>
              </a:ext>
            </a:extLst>
          </p:cNvPr>
          <p:cNvSpPr/>
          <p:nvPr/>
        </p:nvSpPr>
        <p:spPr>
          <a:xfrm>
            <a:off x="4113276" y="3041360"/>
            <a:ext cx="156136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47C88CA-1652-8C42-B2BF-F330430608AB}"/>
              </a:ext>
            </a:extLst>
          </p:cNvPr>
          <p:cNvSpPr txBox="1"/>
          <p:nvPr/>
        </p:nvSpPr>
        <p:spPr>
          <a:xfrm>
            <a:off x="4113275" y="2671329"/>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5" name="Straight Connector 34">
            <a:extLst>
              <a:ext uri="{FF2B5EF4-FFF2-40B4-BE49-F238E27FC236}">
                <a16:creationId xmlns:a16="http://schemas.microsoft.com/office/drawing/2014/main" id="{300EE68C-DE49-1F1B-908B-A575367704CE}"/>
              </a:ext>
            </a:extLst>
          </p:cNvPr>
          <p:cNvCxnSpPr/>
          <p:nvPr/>
        </p:nvCxnSpPr>
        <p:spPr>
          <a:xfrm>
            <a:off x="4113274" y="271323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E0CC656-3A65-F72B-841D-497E9C6C65A2}"/>
              </a:ext>
            </a:extLst>
          </p:cNvPr>
          <p:cNvCxnSpPr/>
          <p:nvPr/>
        </p:nvCxnSpPr>
        <p:spPr>
          <a:xfrm>
            <a:off x="5562899" y="2862897"/>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F12A5CF0-3C33-C35D-BB62-E451B3F8153D}"/>
              </a:ext>
            </a:extLst>
          </p:cNvPr>
          <p:cNvSpPr/>
          <p:nvPr/>
        </p:nvSpPr>
        <p:spPr>
          <a:xfrm>
            <a:off x="5304610" y="3478695"/>
            <a:ext cx="179002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4C2F251-AC7D-34F0-4D11-792F0E0A5EFC}"/>
              </a:ext>
            </a:extLst>
          </p:cNvPr>
          <p:cNvSpPr txBox="1"/>
          <p:nvPr/>
        </p:nvSpPr>
        <p:spPr>
          <a:xfrm>
            <a:off x="5674638" y="308954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39" name="Straight Connector 38">
            <a:extLst>
              <a:ext uri="{FF2B5EF4-FFF2-40B4-BE49-F238E27FC236}">
                <a16:creationId xmlns:a16="http://schemas.microsoft.com/office/drawing/2014/main" id="{1F2FB984-A8E5-8795-E4A8-0939CE152E3B}"/>
              </a:ext>
            </a:extLst>
          </p:cNvPr>
          <p:cNvCxnSpPr/>
          <p:nvPr/>
        </p:nvCxnSpPr>
        <p:spPr>
          <a:xfrm>
            <a:off x="7090041" y="314016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0EEF081-DD98-17D7-E3CB-42CFFBAFE3CC}"/>
              </a:ext>
            </a:extLst>
          </p:cNvPr>
          <p:cNvCxnSpPr/>
          <p:nvPr/>
        </p:nvCxnSpPr>
        <p:spPr>
          <a:xfrm rot="10800000">
            <a:off x="5093028" y="330872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8AA30B5F-9B40-1396-DE2F-735CB95997B7}"/>
              </a:ext>
            </a:extLst>
          </p:cNvPr>
          <p:cNvSpPr txBox="1"/>
          <p:nvPr/>
        </p:nvSpPr>
        <p:spPr>
          <a:xfrm>
            <a:off x="1206363" y="3408755"/>
            <a:ext cx="2120142" cy="461665"/>
          </a:xfrm>
          <a:prstGeom prst="rect">
            <a:avLst/>
          </a:prstGeom>
          <a:noFill/>
        </p:spPr>
        <p:txBody>
          <a:bodyPr wrap="none" rtlCol="0">
            <a:spAutoFit/>
          </a:bodyPr>
          <a:lstStyle/>
          <a:p>
            <a:r>
              <a:rPr lang="en-US" sz="2400" dirty="0"/>
              <a:t>Paired-end (PE)</a:t>
            </a:r>
          </a:p>
        </p:txBody>
      </p:sp>
    </p:spTree>
    <p:extLst>
      <p:ext uri="{BB962C8B-B14F-4D97-AF65-F5344CB8AC3E}">
        <p14:creationId xmlns:p14="http://schemas.microsoft.com/office/powerpoint/2010/main" val="220393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663"/>
            <a:ext cx="8229600" cy="579740"/>
          </a:xfrm>
        </p:spPr>
        <p:txBody>
          <a:bodyPr/>
          <a:lstStyle/>
          <a:p>
            <a:r>
              <a:rPr lang="en-US" dirty="0" err="1"/>
              <a:t>Trimmomatic</a:t>
            </a:r>
            <a:r>
              <a:rPr lang="en-US" dirty="0"/>
              <a:t> – an innovative trimming tool</a:t>
            </a:r>
          </a:p>
        </p:txBody>
      </p:sp>
      <p:pic>
        <p:nvPicPr>
          <p:cNvPr id="4" name="Picture 3" descr="Screen Shot 2015-01-02 at 3.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94" y="1356118"/>
            <a:ext cx="8936906" cy="2912979"/>
          </a:xfrm>
          <a:prstGeom prst="rect">
            <a:avLst/>
          </a:prstGeom>
        </p:spPr>
      </p:pic>
    </p:spTree>
    <p:extLst>
      <p:ext uri="{BB962C8B-B14F-4D97-AF65-F5344CB8AC3E}">
        <p14:creationId xmlns:p14="http://schemas.microsoft.com/office/powerpoint/2010/main" val="358351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simple mode</a:t>
            </a:r>
          </a:p>
        </p:txBody>
      </p:sp>
      <p:sp>
        <p:nvSpPr>
          <p:cNvPr id="6" name="Rectangle 5"/>
          <p:cNvSpPr/>
          <p:nvPr/>
        </p:nvSpPr>
        <p:spPr>
          <a:xfrm>
            <a:off x="870524" y="1890320"/>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70525" y="1535902"/>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0" name="Straight Connector 9"/>
          <p:cNvCxnSpPr/>
          <p:nvPr/>
        </p:nvCxnSpPr>
        <p:spPr>
          <a:xfrm>
            <a:off x="880933" y="156219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p:cNvCxnSpPr>
          <p:nvPr/>
        </p:nvCxnSpPr>
        <p:spPr>
          <a:xfrm>
            <a:off x="1992609" y="1720569"/>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70524" y="2838745"/>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70525" y="2484327"/>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7" name="Straight Connector 16"/>
          <p:cNvCxnSpPr/>
          <p:nvPr/>
        </p:nvCxnSpPr>
        <p:spPr>
          <a:xfrm>
            <a:off x="880933" y="25106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3"/>
          </p:cNvCxnSpPr>
          <p:nvPr/>
        </p:nvCxnSpPr>
        <p:spPr>
          <a:xfrm>
            <a:off x="1992609" y="2668994"/>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70524" y="3812519"/>
            <a:ext cx="2265656"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70525" y="3458101"/>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1" name="Straight Connector 20"/>
          <p:cNvCxnSpPr/>
          <p:nvPr/>
        </p:nvCxnSpPr>
        <p:spPr>
          <a:xfrm>
            <a:off x="880933" y="348439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p:cNvCxnSpPr>
          <p:nvPr/>
        </p:nvCxnSpPr>
        <p:spPr>
          <a:xfrm>
            <a:off x="1992609" y="3642768"/>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70524" y="4745283"/>
            <a:ext cx="3105125"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870525" y="4390865"/>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5" name="Straight Connector 24"/>
          <p:cNvCxnSpPr/>
          <p:nvPr/>
        </p:nvCxnSpPr>
        <p:spPr>
          <a:xfrm>
            <a:off x="880933" y="441716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3"/>
          </p:cNvCxnSpPr>
          <p:nvPr/>
        </p:nvCxnSpPr>
        <p:spPr>
          <a:xfrm>
            <a:off x="1992609" y="4575532"/>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3803" y="208060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70523" y="30192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136179" y="400655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136180" y="3812519"/>
            <a:ext cx="1416622"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75648" y="4925152"/>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75648" y="4747494"/>
            <a:ext cx="577154"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867938" y="1460622"/>
            <a:ext cx="4031529" cy="1569660"/>
          </a:xfrm>
          <a:prstGeom prst="rect">
            <a:avLst/>
          </a:prstGeom>
          <a:noFill/>
        </p:spPr>
        <p:txBody>
          <a:bodyPr wrap="square" rtlCol="0">
            <a:spAutoFit/>
          </a:bodyPr>
          <a:lstStyle/>
          <a:p>
            <a:r>
              <a:rPr lang="en-US" sz="2400" dirty="0"/>
              <a:t>If an alignment was identified, the alignment region plus the remainder after the alignment are removed.</a:t>
            </a:r>
          </a:p>
        </p:txBody>
      </p:sp>
      <p:sp>
        <p:nvSpPr>
          <p:cNvPr id="34" name="Rectangle 33"/>
          <p:cNvSpPr/>
          <p:nvPr/>
        </p:nvSpPr>
        <p:spPr>
          <a:xfrm>
            <a:off x="5621086" y="4074397"/>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621086" y="4454744"/>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103040" y="3944537"/>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37" name="Rectangle 36"/>
          <p:cNvSpPr/>
          <p:nvPr/>
        </p:nvSpPr>
        <p:spPr>
          <a:xfrm>
            <a:off x="880934" y="111943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880935" y="765014"/>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39" name="Straight Connector 38"/>
          <p:cNvCxnSpPr/>
          <p:nvPr/>
        </p:nvCxnSpPr>
        <p:spPr>
          <a:xfrm>
            <a:off x="891343" y="7913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8" idx="3"/>
          </p:cNvCxnSpPr>
          <p:nvPr/>
        </p:nvCxnSpPr>
        <p:spPr>
          <a:xfrm>
            <a:off x="2003019" y="949681"/>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484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mode: pro and cons</a:t>
            </a:r>
          </a:p>
        </p:txBody>
      </p:sp>
      <p:sp>
        <p:nvSpPr>
          <p:cNvPr id="3" name="Content Placeholder 2"/>
          <p:cNvSpPr>
            <a:spLocks noGrp="1"/>
          </p:cNvSpPr>
          <p:nvPr>
            <p:ph idx="1"/>
          </p:nvPr>
        </p:nvSpPr>
        <p:spPr/>
        <p:txBody>
          <a:bodyPr/>
          <a:lstStyle/>
          <a:p>
            <a:r>
              <a:rPr lang="en-US" dirty="0"/>
              <a:t>Simple mode has the advantage that it can detect any technical sequence at any location in the read, provided that the alignment is sufficiently long and the read is sufficiently accurate.</a:t>
            </a:r>
          </a:p>
          <a:p>
            <a:endParaRPr lang="en-US" dirty="0"/>
          </a:p>
          <a:p>
            <a:r>
              <a:rPr lang="en-US" dirty="0"/>
              <a:t>Issue: if the adaptor sequence on the read is too short to make the alignment, the adaptor sequence can not be trimmed.</a:t>
            </a:r>
          </a:p>
          <a:p>
            <a:endParaRPr lang="en-US" dirty="0"/>
          </a:p>
          <a:p>
            <a:endParaRPr lang="en-US" dirty="0"/>
          </a:p>
        </p:txBody>
      </p:sp>
    </p:spTree>
    <p:extLst>
      <p:ext uri="{BB962C8B-B14F-4D97-AF65-F5344CB8AC3E}">
        <p14:creationId xmlns:p14="http://schemas.microsoft.com/office/powerpoint/2010/main" val="391057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3" name="Content Placeholder 2"/>
          <p:cNvSpPr>
            <a:spLocks noGrp="1"/>
          </p:cNvSpPr>
          <p:nvPr>
            <p:ph idx="1"/>
          </p:nvPr>
        </p:nvSpPr>
        <p:spPr>
          <a:xfrm>
            <a:off x="539641" y="885505"/>
            <a:ext cx="8382061" cy="1037635"/>
          </a:xfrm>
        </p:spPr>
        <p:txBody>
          <a:bodyPr/>
          <a:lstStyle/>
          <a:p>
            <a:r>
              <a:rPr lang="en-US" dirty="0"/>
              <a:t>the main algorithmic innovation is to identify adapter sequences through making use of paired information</a:t>
            </a:r>
          </a:p>
        </p:txBody>
      </p:sp>
      <p:sp>
        <p:nvSpPr>
          <p:cNvPr id="40" name="Rectangle 39"/>
          <p:cNvSpPr/>
          <p:nvPr/>
        </p:nvSpPr>
        <p:spPr>
          <a:xfrm>
            <a:off x="1051061" y="2572732"/>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51061" y="220270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42" name="Straight Connector 41"/>
          <p:cNvCxnSpPr/>
          <p:nvPr/>
        </p:nvCxnSpPr>
        <p:spPr>
          <a:xfrm>
            <a:off x="1051060" y="22446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500685" y="244948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622256" y="2567252"/>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610598" y="217810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6" name="Straight Connector 45"/>
          <p:cNvCxnSpPr/>
          <p:nvPr/>
        </p:nvCxnSpPr>
        <p:spPr>
          <a:xfrm>
            <a:off x="8026001" y="222871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8988" y="2362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48890" y="3007909"/>
            <a:ext cx="8772812" cy="522431"/>
            <a:chOff x="148890" y="3513978"/>
            <a:chExt cx="8772812" cy="522431"/>
          </a:xfrm>
        </p:grpSpPr>
        <p:sp>
          <p:nvSpPr>
            <p:cNvPr id="50" name="Rectangle 49"/>
            <p:cNvSpPr/>
            <p:nvPr/>
          </p:nvSpPr>
          <p:spPr>
            <a:xfrm>
              <a:off x="1051061" y="390312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51061" y="3538574"/>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53" name="Straight Arrow Connector 52"/>
            <p:cNvCxnSpPr/>
            <p:nvPr/>
          </p:nvCxnSpPr>
          <p:spPr>
            <a:xfrm>
              <a:off x="2500684" y="37853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4622255" y="39031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10598" y="35139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56" name="Straight Connector 55"/>
            <p:cNvCxnSpPr/>
            <p:nvPr/>
          </p:nvCxnSpPr>
          <p:spPr>
            <a:xfrm>
              <a:off x="8026001" y="35645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a:off x="6028987" y="36986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48890"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8019532"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051061" y="361384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1951862" y="3863086"/>
            <a:ext cx="4795223" cy="989663"/>
            <a:chOff x="1951861" y="4995321"/>
            <a:chExt cx="4795223" cy="989663"/>
          </a:xfrm>
        </p:grpSpPr>
        <p:sp>
          <p:nvSpPr>
            <p:cNvPr id="22" name="Rectangle 21"/>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4" name="Straight Connector 23"/>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8" name="Straight Connector 27"/>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951861" y="5363489"/>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844914" y="5857180"/>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73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07" y="333081"/>
            <a:ext cx="8229600" cy="579740"/>
          </a:xfrm>
        </p:spPr>
        <p:txBody>
          <a:bodyPr/>
          <a:lstStyle/>
          <a:p>
            <a:r>
              <a:rPr lang="en-US" dirty="0" err="1"/>
              <a:t>Trimmomatic</a:t>
            </a:r>
            <a:r>
              <a:rPr lang="en-US" dirty="0"/>
              <a:t> – </a:t>
            </a:r>
            <a:r>
              <a:rPr lang="en-US" dirty="0" err="1"/>
              <a:t>panlindrome</a:t>
            </a:r>
            <a:r>
              <a:rPr lang="en-US" dirty="0"/>
              <a:t> mode</a:t>
            </a:r>
          </a:p>
        </p:txBody>
      </p:sp>
      <p:sp>
        <p:nvSpPr>
          <p:cNvPr id="14" name="Rectangle 13"/>
          <p:cNvSpPr/>
          <p:nvPr/>
        </p:nvSpPr>
        <p:spPr>
          <a:xfrm>
            <a:off x="4318895" y="2142697"/>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12968" y="1355106"/>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12968" y="985075"/>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8" name="Straight Connector 37"/>
          <p:cNvCxnSpPr/>
          <p:nvPr/>
        </p:nvCxnSpPr>
        <p:spPr>
          <a:xfrm>
            <a:off x="412967" y="1026984"/>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862592" y="116974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604500" y="137422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832268" y="985075"/>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2" name="Straight Connector 41"/>
          <p:cNvCxnSpPr/>
          <p:nvPr/>
        </p:nvCxnSpPr>
        <p:spPr>
          <a:xfrm>
            <a:off x="8282181" y="1035689"/>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2892" y="116974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339497" y="21426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323491" y="23701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6616" y="2370171"/>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4323619" y="2909289"/>
            <a:ext cx="3014277"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287594" y="290928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328215" y="3136763"/>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45283" y="3136763"/>
            <a:ext cx="2721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266991" y="2909289"/>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267118" y="3136763"/>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48275" y="3707797"/>
            <a:ext cx="289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00815" y="37077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5852870" y="39352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399208" y="3935271"/>
            <a:ext cx="281005"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680214" y="3707797"/>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1680214" y="3935271"/>
            <a:ext cx="416806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45282" y="4513155"/>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081565" y="474062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524681" y="4513155"/>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904312" y="4740629"/>
            <a:ext cx="4172657"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8031171" y="3353051"/>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8031171" y="4135056"/>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7875789" y="3583037"/>
            <a:ext cx="792718" cy="461665"/>
          </a:xfrm>
          <a:prstGeom prst="rect">
            <a:avLst/>
          </a:prstGeom>
          <a:noFill/>
        </p:spPr>
        <p:txBody>
          <a:bodyPr wrap="none" rtlCol="0">
            <a:spAutoFit/>
          </a:bodyPr>
          <a:lstStyle/>
          <a:p>
            <a:r>
              <a:rPr lang="en-US" sz="2400" dirty="0"/>
              <a:t>Valid</a:t>
            </a:r>
          </a:p>
        </p:txBody>
      </p:sp>
      <p:sp>
        <p:nvSpPr>
          <p:cNvPr id="72" name="TextBox 71"/>
          <p:cNvSpPr txBox="1"/>
          <p:nvPr/>
        </p:nvSpPr>
        <p:spPr>
          <a:xfrm>
            <a:off x="159261" y="1948097"/>
            <a:ext cx="327334" cy="2862322"/>
          </a:xfrm>
          <a:prstGeom prst="rect">
            <a:avLst/>
          </a:prstGeom>
          <a:noFill/>
        </p:spPr>
        <p:txBody>
          <a:bodyPr wrap="none" rtlCol="0">
            <a:spAutoFit/>
          </a:bodyPr>
          <a:lstStyle/>
          <a:p>
            <a:r>
              <a:rPr lang="en-US" dirty="0"/>
              <a:t>A</a:t>
            </a:r>
          </a:p>
          <a:p>
            <a:endParaRPr lang="en-US" dirty="0"/>
          </a:p>
          <a:p>
            <a:endParaRPr lang="en-US" dirty="0"/>
          </a:p>
          <a:p>
            <a:r>
              <a:rPr lang="en-US" dirty="0"/>
              <a:t>B</a:t>
            </a:r>
          </a:p>
          <a:p>
            <a:endParaRPr lang="en-US" dirty="0"/>
          </a:p>
          <a:p>
            <a:endParaRPr lang="en-US" dirty="0"/>
          </a:p>
          <a:p>
            <a:r>
              <a:rPr lang="en-US" dirty="0"/>
              <a:t>C</a:t>
            </a:r>
          </a:p>
          <a:p>
            <a:endParaRPr lang="en-US" dirty="0"/>
          </a:p>
          <a:p>
            <a:endParaRPr lang="en-US" dirty="0"/>
          </a:p>
          <a:p>
            <a:r>
              <a:rPr lang="en-US" dirty="0"/>
              <a:t>D</a:t>
            </a:r>
          </a:p>
        </p:txBody>
      </p:sp>
      <p:sp>
        <p:nvSpPr>
          <p:cNvPr id="3" name="TextBox 2">
            <a:extLst>
              <a:ext uri="{FF2B5EF4-FFF2-40B4-BE49-F238E27FC236}">
                <a16:creationId xmlns:a16="http://schemas.microsoft.com/office/drawing/2014/main" id="{0377214F-EC51-B0D4-EA3A-5F9251143F80}"/>
              </a:ext>
            </a:extLst>
          </p:cNvPr>
          <p:cNvSpPr txBox="1"/>
          <p:nvPr/>
        </p:nvSpPr>
        <p:spPr>
          <a:xfrm>
            <a:off x="7621906" y="4362593"/>
            <a:ext cx="1300484" cy="461665"/>
          </a:xfrm>
          <a:prstGeom prst="rect">
            <a:avLst/>
          </a:prstGeom>
          <a:noFill/>
        </p:spPr>
        <p:txBody>
          <a:bodyPr wrap="none" rtlCol="0">
            <a:spAutoFit/>
          </a:bodyPr>
          <a:lstStyle/>
          <a:p>
            <a:r>
              <a:rPr lang="en-US" sz="2400" dirty="0"/>
              <a:t>Trimmed</a:t>
            </a:r>
          </a:p>
        </p:txBody>
      </p:sp>
    </p:spTree>
    <p:extLst>
      <p:ext uri="{BB962C8B-B14F-4D97-AF65-F5344CB8AC3E}">
        <p14:creationId xmlns:p14="http://schemas.microsoft.com/office/powerpoint/2010/main" val="2559507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82692"/>
          </a:xfrm>
        </p:spPr>
        <p:txBody>
          <a:bodyPr/>
          <a:lstStyle/>
          <a:p>
            <a:r>
              <a:rPr lang="en-US" dirty="0" err="1"/>
              <a:t>Trimmomatic</a:t>
            </a:r>
            <a:r>
              <a:rPr lang="en-US" dirty="0"/>
              <a:t> – </a:t>
            </a:r>
            <a:r>
              <a:rPr lang="en-US" dirty="0" err="1"/>
              <a:t>panlindrome</a:t>
            </a:r>
            <a:r>
              <a:rPr lang="en-US" dirty="0"/>
              <a:t> mode</a:t>
            </a:r>
          </a:p>
        </p:txBody>
      </p:sp>
      <p:sp>
        <p:nvSpPr>
          <p:cNvPr id="13" name="Rectangle 12"/>
          <p:cNvSpPr/>
          <p:nvPr/>
        </p:nvSpPr>
        <p:spPr>
          <a:xfrm>
            <a:off x="309887" y="1913279"/>
            <a:ext cx="8550721" cy="1938992"/>
          </a:xfrm>
          <a:prstGeom prst="rect">
            <a:avLst/>
          </a:prstGeom>
        </p:spPr>
        <p:txBody>
          <a:bodyPr wrap="square">
            <a:spAutoFit/>
          </a:bodyPr>
          <a:lstStyle/>
          <a:p>
            <a:r>
              <a:rPr lang="en-US" sz="2400" b="1" dirty="0"/>
              <a:t>Three pre-required features</a:t>
            </a:r>
            <a:r>
              <a:rPr lang="en-US" sz="2400" dirty="0"/>
              <a:t>:</a:t>
            </a:r>
          </a:p>
          <a:p>
            <a:r>
              <a:rPr lang="en-US" sz="2400" dirty="0"/>
              <a:t>1. both reads in a pair consist of an equal number of valid bases</a:t>
            </a:r>
          </a:p>
          <a:p>
            <a:r>
              <a:rPr lang="en-US" sz="2400" dirty="0"/>
              <a:t>2. the valid sequence of the two reads are reverse complements</a:t>
            </a:r>
          </a:p>
          <a:p>
            <a:r>
              <a:rPr lang="en-US" sz="2400" dirty="0"/>
              <a:t>3. the valid sequence of two read are followed by contaminating sequence from the “opposite” adapters</a:t>
            </a:r>
          </a:p>
        </p:txBody>
      </p:sp>
      <p:sp>
        <p:nvSpPr>
          <p:cNvPr id="14" name="Rectangle 13"/>
          <p:cNvSpPr/>
          <p:nvPr/>
        </p:nvSpPr>
        <p:spPr>
          <a:xfrm>
            <a:off x="1216626" y="1436137"/>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16626" y="1066106"/>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16" name="Straight Connector 15"/>
          <p:cNvCxnSpPr/>
          <p:nvPr/>
        </p:nvCxnSpPr>
        <p:spPr>
          <a:xfrm>
            <a:off x="1216625" y="110801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6250" y="125077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53648" y="1732780"/>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81416" y="1343633"/>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0" name="Straight Connector 19"/>
          <p:cNvCxnSpPr/>
          <p:nvPr/>
        </p:nvCxnSpPr>
        <p:spPr>
          <a:xfrm>
            <a:off x="7631329" y="1394247"/>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372040" y="1528300"/>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578510" y="3885365"/>
            <a:ext cx="3602906" cy="989663"/>
            <a:chOff x="2545721" y="4995321"/>
            <a:chExt cx="3602906" cy="989663"/>
          </a:xfrm>
        </p:grpSpPr>
        <p:sp>
          <p:nvSpPr>
            <p:cNvPr id="23" name="Rectangle 22"/>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863551" y="4995321"/>
              <a:ext cx="1493294"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5" name="Straight Connector 24"/>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9" name="Straight Connector 28"/>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356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92518"/>
          </a:xfrm>
        </p:spPr>
        <p:txBody>
          <a:bodyPr/>
          <a:lstStyle/>
          <a:p>
            <a:r>
              <a:rPr lang="en-US" dirty="0"/>
              <a:t>Quality trimming in </a:t>
            </a:r>
            <a:r>
              <a:rPr lang="en-US" dirty="0" err="1"/>
              <a:t>Trimmomatic</a:t>
            </a:r>
            <a:endParaRPr lang="en-US" dirty="0"/>
          </a:p>
        </p:txBody>
      </p:sp>
      <p:sp>
        <p:nvSpPr>
          <p:cNvPr id="3" name="Content Placeholder 2"/>
          <p:cNvSpPr>
            <a:spLocks noGrp="1"/>
          </p:cNvSpPr>
          <p:nvPr>
            <p:ph idx="1"/>
          </p:nvPr>
        </p:nvSpPr>
        <p:spPr>
          <a:xfrm>
            <a:off x="457200" y="1086893"/>
            <a:ext cx="6276975" cy="3589881"/>
          </a:xfrm>
        </p:spPr>
        <p:txBody>
          <a:bodyPr>
            <a:normAutofit/>
          </a:bodyPr>
          <a:lstStyle/>
          <a:p>
            <a:r>
              <a:rPr lang="en-US" dirty="0"/>
              <a:t>Sliding window quality trimming (SW)</a:t>
            </a:r>
          </a:p>
          <a:p>
            <a:pPr marL="0" indent="0">
              <a:buNone/>
            </a:pPr>
            <a:r>
              <a:rPr lang="en-US" sz="2000" dirty="0"/>
              <a:t>Scan reads from the 5’ end of the read, and remove the 3’ end of the read when the average quality of a group of bases drops below a specified threshold.</a:t>
            </a:r>
          </a:p>
          <a:p>
            <a:pPr marL="0" indent="0">
              <a:buNone/>
            </a:pPr>
            <a:endParaRPr lang="en-US" dirty="0"/>
          </a:p>
          <a:p>
            <a:r>
              <a:rPr lang="en-US" dirty="0"/>
              <a:t>Maximum Information (MI)</a:t>
            </a:r>
          </a:p>
          <a:p>
            <a:pPr marL="0" indent="0">
              <a:buNone/>
            </a:pPr>
            <a:r>
              <a:rPr lang="en-US" sz="2000" dirty="0"/>
              <a:t>The trimming process becomes increasingly strict as it progresses through the read, rather than to apply a fixed quality threshold.</a:t>
            </a:r>
          </a:p>
        </p:txBody>
      </p:sp>
      <p:pic>
        <p:nvPicPr>
          <p:cNvPr id="4" name="Picture 3" descr="Chart&#10;&#10;Description automatically generated">
            <a:extLst>
              <a:ext uri="{FF2B5EF4-FFF2-40B4-BE49-F238E27FC236}">
                <a16:creationId xmlns:a16="http://schemas.microsoft.com/office/drawing/2014/main" id="{25A43C9A-DF01-B22E-1478-C4AEAAA16E86}"/>
              </a:ext>
            </a:extLst>
          </p:cNvPr>
          <p:cNvPicPr>
            <a:picLocks noChangeAspect="1"/>
          </p:cNvPicPr>
          <p:nvPr/>
        </p:nvPicPr>
        <p:blipFill>
          <a:blip r:embed="rId2"/>
          <a:stretch>
            <a:fillRect/>
          </a:stretch>
        </p:blipFill>
        <p:spPr>
          <a:xfrm>
            <a:off x="6448425" y="2021663"/>
            <a:ext cx="2447925" cy="3012095"/>
          </a:xfrm>
          <a:prstGeom prst="rect">
            <a:avLst/>
          </a:prstGeom>
        </p:spPr>
      </p:pic>
    </p:spTree>
    <p:extLst>
      <p:ext uri="{BB962C8B-B14F-4D97-AF65-F5344CB8AC3E}">
        <p14:creationId xmlns:p14="http://schemas.microsoft.com/office/powerpoint/2010/main" val="14746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BLAST+</a:t>
            </a:r>
          </a:p>
        </p:txBody>
      </p:sp>
      <p:sp>
        <p:nvSpPr>
          <p:cNvPr id="2" name="TextBox 1"/>
          <p:cNvSpPr txBox="1"/>
          <p:nvPr/>
        </p:nvSpPr>
        <p:spPr>
          <a:xfrm>
            <a:off x="630644" y="966772"/>
            <a:ext cx="8056155" cy="1938992"/>
          </a:xfrm>
          <a:prstGeom prst="rect">
            <a:avLst/>
          </a:prstGeom>
          <a:noFill/>
        </p:spPr>
        <p:txBody>
          <a:bodyPr wrap="square" rtlCol="0">
            <a:spAutoFit/>
          </a:bodyPr>
          <a:lstStyle/>
          <a:p>
            <a:pPr marL="285750" indent="-285750">
              <a:buFont typeface="Arial"/>
              <a:buChar char="•"/>
            </a:pPr>
            <a:r>
              <a:rPr lang="en-US" sz="2400" dirty="0"/>
              <a:t>BLAST was first introduced by NCBI in 1989.</a:t>
            </a:r>
          </a:p>
          <a:p>
            <a:pPr marL="285750" indent="-285750">
              <a:buFont typeface="Arial"/>
              <a:buChar char="•"/>
            </a:pPr>
            <a:r>
              <a:rPr lang="en-US" sz="2400" dirty="0"/>
              <a:t>NCBI introduced BLAST+ in 2009, which is faster and allows more flexibility in output formats and in the search input.</a:t>
            </a:r>
          </a:p>
          <a:p>
            <a:pPr marL="285750" indent="-285750">
              <a:buFont typeface="Arial"/>
              <a:buChar char="•"/>
            </a:pPr>
            <a:r>
              <a:rPr lang="en-US" sz="2400" dirty="0"/>
              <a:t>It provides a variety of BLAST functions for both DNA and protein sequences.</a:t>
            </a:r>
          </a:p>
        </p:txBody>
      </p:sp>
      <p:sp>
        <p:nvSpPr>
          <p:cNvPr id="3" name="TextBox 2"/>
          <p:cNvSpPr txBox="1"/>
          <p:nvPr/>
        </p:nvSpPr>
        <p:spPr>
          <a:xfrm>
            <a:off x="457200" y="3086817"/>
            <a:ext cx="1797223" cy="461665"/>
          </a:xfrm>
          <a:prstGeom prst="rect">
            <a:avLst/>
          </a:prstGeom>
          <a:noFill/>
        </p:spPr>
        <p:txBody>
          <a:bodyPr wrap="none" rtlCol="0">
            <a:spAutoFit/>
          </a:bodyPr>
          <a:lstStyle/>
          <a:p>
            <a:r>
              <a:rPr lang="en-US" sz="2400" dirty="0"/>
              <a:t>For example:</a:t>
            </a:r>
          </a:p>
        </p:txBody>
      </p:sp>
      <p:graphicFrame>
        <p:nvGraphicFramePr>
          <p:cNvPr id="4" name="Table 3"/>
          <p:cNvGraphicFramePr>
            <a:graphicFrameLocks noGrp="1"/>
          </p:cNvGraphicFramePr>
          <p:nvPr/>
        </p:nvGraphicFramePr>
        <p:xfrm>
          <a:off x="630644" y="3526802"/>
          <a:ext cx="8056155" cy="1214391"/>
        </p:xfrm>
        <a:graphic>
          <a:graphicData uri="http://schemas.openxmlformats.org/drawingml/2006/table">
            <a:tbl>
              <a:tblPr/>
              <a:tblGrid>
                <a:gridCol w="1069725">
                  <a:extLst>
                    <a:ext uri="{9D8B030D-6E8A-4147-A177-3AD203B41FA5}">
                      <a16:colId xmlns:a16="http://schemas.microsoft.com/office/drawing/2014/main" val="20000"/>
                    </a:ext>
                  </a:extLst>
                </a:gridCol>
                <a:gridCol w="6986430">
                  <a:extLst>
                    <a:ext uri="{9D8B030D-6E8A-4147-A177-3AD203B41FA5}">
                      <a16:colId xmlns:a16="http://schemas.microsoft.com/office/drawing/2014/main" val="20001"/>
                    </a:ext>
                  </a:extLst>
                </a:gridCol>
              </a:tblGrid>
              <a:tr h="470171">
                <a:tc>
                  <a:txBody>
                    <a:bodyPr/>
                    <a:lstStyle/>
                    <a:p>
                      <a:pPr algn="l" fontAlgn="b"/>
                      <a:r>
                        <a:rPr lang="en-US" sz="2400" b="0" i="0" u="none" strike="noStrike" dirty="0" err="1">
                          <a:solidFill>
                            <a:srgbClr val="000000"/>
                          </a:solidFill>
                          <a:effectLst/>
                          <a:latin typeface="Calibri"/>
                        </a:rPr>
                        <a:t>blastp</a:t>
                      </a:r>
                      <a:endParaRPr lang="en-US" sz="2400" b="0" i="0" u="none" strike="noStrike" dirty="0">
                        <a:solidFill>
                          <a:srgbClr val="000000"/>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Traditional BLASTP to compare a protein query to a protein database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0171">
                <a:tc>
                  <a:txBody>
                    <a:bodyPr/>
                    <a:lstStyle/>
                    <a:p>
                      <a:pPr algn="l" fontAlgn="b"/>
                      <a:r>
                        <a:rPr lang="en-US" sz="2400" b="0" i="0" u="none" strike="noStrike" dirty="0" err="1">
                          <a:solidFill>
                            <a:srgbClr val="000000"/>
                          </a:solidFill>
                          <a:effectLst/>
                          <a:latin typeface="Calibri"/>
                        </a:rPr>
                        <a:t>blastn</a:t>
                      </a:r>
                      <a:endParaRPr lang="en-US" sz="2400" b="0" i="0" u="none" strike="noStrike" dirty="0">
                        <a:solidFill>
                          <a:srgbClr val="000000"/>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a:rPr>
                        <a:t>Traditional BLASTN requiring an exact match of 11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9DA039C4-C5F2-1743-BB7A-5D831266C61E}" type="slidenum">
              <a:rPr lang="en-US" smtClean="0"/>
              <a:t>4</a:t>
            </a:fld>
            <a:endParaRPr lang="en-US"/>
          </a:p>
        </p:txBody>
      </p:sp>
      <p:sp>
        <p:nvSpPr>
          <p:cNvPr id="6" name="TextBox 5">
            <a:extLst>
              <a:ext uri="{FF2B5EF4-FFF2-40B4-BE49-F238E27FC236}">
                <a16:creationId xmlns:a16="http://schemas.microsoft.com/office/drawing/2014/main" id="{717D8A10-B3F4-4AA9-1F2A-D218263B263C}"/>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2522533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Trimmomatic</a:t>
            </a:r>
            <a:endParaRPr lang="en-US" dirty="0"/>
          </a:p>
        </p:txBody>
      </p:sp>
      <p:pic>
        <p:nvPicPr>
          <p:cNvPr id="4" name="Picture 3" descr="Screen Shot 2015-01-02 at 12.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54" y="967090"/>
            <a:ext cx="5050892" cy="3970431"/>
          </a:xfrm>
          <a:prstGeom prst="rect">
            <a:avLst/>
          </a:prstGeom>
        </p:spPr>
      </p:pic>
      <p:sp>
        <p:nvSpPr>
          <p:cNvPr id="3" name="Oval 2"/>
          <p:cNvSpPr/>
          <p:nvPr/>
        </p:nvSpPr>
        <p:spPr>
          <a:xfrm>
            <a:off x="4926496" y="732403"/>
            <a:ext cx="2515483" cy="3970432"/>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702021" y="967090"/>
            <a:ext cx="1740894" cy="3501059"/>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034-7918-E445-925C-07E9F32D4B17}"/>
              </a:ext>
            </a:extLst>
          </p:cNvPr>
          <p:cNvSpPr>
            <a:spLocks noGrp="1"/>
          </p:cNvSpPr>
          <p:nvPr>
            <p:ph type="title"/>
          </p:nvPr>
        </p:nvSpPr>
        <p:spPr>
          <a:xfrm>
            <a:off x="457200" y="205979"/>
            <a:ext cx="8229600" cy="748178"/>
          </a:xfrm>
        </p:spPr>
        <p:txBody>
          <a:bodyPr/>
          <a:lstStyle/>
          <a:p>
            <a:r>
              <a:rPr lang="en-US" dirty="0"/>
              <a:t>Summary</a:t>
            </a:r>
          </a:p>
        </p:txBody>
      </p:sp>
      <p:sp>
        <p:nvSpPr>
          <p:cNvPr id="3" name="Content Placeholder 2">
            <a:extLst>
              <a:ext uri="{FF2B5EF4-FFF2-40B4-BE49-F238E27FC236}">
                <a16:creationId xmlns:a16="http://schemas.microsoft.com/office/drawing/2014/main" id="{F0B30B9F-60F3-4E47-9E9E-AC75BAFDBF4F}"/>
              </a:ext>
            </a:extLst>
          </p:cNvPr>
          <p:cNvSpPr>
            <a:spLocks noGrp="1"/>
          </p:cNvSpPr>
          <p:nvPr>
            <p:ph idx="1"/>
          </p:nvPr>
        </p:nvSpPr>
        <p:spPr>
          <a:xfrm>
            <a:off x="1127760" y="1131263"/>
            <a:ext cx="6888480" cy="3329419"/>
          </a:xfrm>
        </p:spPr>
        <p:txBody>
          <a:bodyPr/>
          <a:lstStyle/>
          <a:p>
            <a:r>
              <a:rPr lang="en-US" dirty="0"/>
              <a:t>FASTA and FASTQ</a:t>
            </a:r>
          </a:p>
          <a:p>
            <a:endParaRPr lang="en-US" dirty="0"/>
          </a:p>
          <a:p>
            <a:r>
              <a:rPr lang="en-US" dirty="0"/>
              <a:t>Sequence quality (</a:t>
            </a:r>
            <a:r>
              <a:rPr lang="en-US" dirty="0" err="1"/>
              <a:t>Phred</a:t>
            </a:r>
            <a:r>
              <a:rPr lang="en-US" dirty="0"/>
              <a:t>)</a:t>
            </a:r>
          </a:p>
          <a:p>
            <a:endParaRPr lang="en-US" dirty="0"/>
          </a:p>
          <a:p>
            <a:r>
              <a:rPr lang="en-US" dirty="0" err="1"/>
              <a:t>fastQC</a:t>
            </a:r>
            <a:r>
              <a:rPr lang="en-US" dirty="0"/>
              <a:t> for quality checking</a:t>
            </a:r>
          </a:p>
          <a:p>
            <a:endParaRPr lang="en-US" dirty="0"/>
          </a:p>
          <a:p>
            <a:r>
              <a:rPr lang="en-US" dirty="0" err="1"/>
              <a:t>Trimmomatic</a:t>
            </a:r>
            <a:r>
              <a:rPr lang="en-US" dirty="0"/>
              <a:t> for quality and adaptor trimming</a:t>
            </a:r>
          </a:p>
        </p:txBody>
      </p:sp>
    </p:spTree>
    <p:extLst>
      <p:ext uri="{BB962C8B-B14F-4D97-AF65-F5344CB8AC3E}">
        <p14:creationId xmlns:p14="http://schemas.microsoft.com/office/powerpoint/2010/main" val="955077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among trimming software packages</a:t>
            </a:r>
          </a:p>
        </p:txBody>
      </p:sp>
      <p:pic>
        <p:nvPicPr>
          <p:cNvPr id="6" name="Picture 5" descr="Screen Shot 2015-01-03 at 11.5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621" y="941117"/>
            <a:ext cx="6816623" cy="4068205"/>
          </a:xfrm>
          <a:prstGeom prst="rect">
            <a:avLst/>
          </a:prstGeom>
        </p:spPr>
      </p:pic>
    </p:spTree>
    <p:extLst>
      <p:ext uri="{BB962C8B-B14F-4D97-AF65-F5344CB8AC3E}">
        <p14:creationId xmlns:p14="http://schemas.microsoft.com/office/powerpoint/2010/main" val="356256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E-value</a:t>
            </a:r>
          </a:p>
        </p:txBody>
      </p:sp>
      <p:sp>
        <p:nvSpPr>
          <p:cNvPr id="3" name="Content Placeholder 2"/>
          <p:cNvSpPr>
            <a:spLocks noGrp="1"/>
          </p:cNvSpPr>
          <p:nvPr>
            <p:ph idx="1"/>
          </p:nvPr>
        </p:nvSpPr>
        <p:spPr>
          <a:xfrm>
            <a:off x="262466" y="3181351"/>
            <a:ext cx="8686800" cy="1143000"/>
          </a:xfrm>
        </p:spPr>
        <p:txBody>
          <a:bodyPr>
            <a:noAutofit/>
          </a:bodyPr>
          <a:lstStyle/>
          <a:p>
            <a:r>
              <a:rPr lang="en-US" b="1" dirty="0">
                <a:solidFill>
                  <a:srgbClr val="17375E"/>
                </a:solidFill>
              </a:rPr>
              <a:t>E-value </a:t>
            </a:r>
            <a:r>
              <a:rPr lang="en-US" dirty="0"/>
              <a:t>is a parameter that describes the number of hits that one can "expect" to see by chance when searching a database of a particular size. </a:t>
            </a:r>
            <a:endParaRPr lang="en-GB" dirty="0"/>
          </a:p>
        </p:txBody>
      </p:sp>
      <p:sp>
        <p:nvSpPr>
          <p:cNvPr id="4" name="TextBox 3"/>
          <p:cNvSpPr txBox="1"/>
          <p:nvPr/>
        </p:nvSpPr>
        <p:spPr>
          <a:xfrm>
            <a:off x="1135897" y="1005802"/>
            <a:ext cx="7264402" cy="1821011"/>
          </a:xfrm>
          <a:prstGeom prst="rect">
            <a:avLst/>
          </a:prstGeom>
          <a:noFill/>
        </p:spPr>
        <p:txBody>
          <a:bodyPr wrap="square" rtlCol="0">
            <a:spAutoFit/>
          </a:bodyPr>
          <a:lstStyle/>
          <a:p>
            <a:pPr>
              <a:lnSpc>
                <a:spcPct val="80000"/>
              </a:lnSpc>
            </a:pPr>
            <a:r>
              <a:rPr lang="fr-FR" sz="1000" dirty="0">
                <a:solidFill>
                  <a:srgbClr val="17375E"/>
                </a:solidFill>
                <a:latin typeface="Courier New"/>
                <a:cs typeface="Courier New"/>
              </a:rPr>
              <a:t>Score =   518 bits (280),  </a:t>
            </a:r>
            <a:r>
              <a:rPr lang="fr-FR" b="1" dirty="0" err="1">
                <a:solidFill>
                  <a:srgbClr val="17375E"/>
                </a:solidFill>
                <a:latin typeface="Courier New"/>
                <a:cs typeface="Courier New"/>
              </a:rPr>
              <a:t>Expect</a:t>
            </a:r>
            <a:r>
              <a:rPr lang="fr-FR" b="1" dirty="0">
                <a:solidFill>
                  <a:srgbClr val="17375E"/>
                </a:solidFill>
                <a:latin typeface="Courier New"/>
                <a:cs typeface="Courier New"/>
              </a:rPr>
              <a:t> = 1e-147</a:t>
            </a:r>
          </a:p>
          <a:p>
            <a:pPr>
              <a:lnSpc>
                <a:spcPct val="80000"/>
              </a:lnSpc>
            </a:pPr>
            <a:r>
              <a:rPr lang="en-US" sz="1000" dirty="0">
                <a:latin typeface="Courier New"/>
                <a:cs typeface="Courier New"/>
              </a:rPr>
              <a:t>Identities = 280/280 (100%), Gaps = 0/280 (0%)</a:t>
            </a:r>
          </a:p>
          <a:p>
            <a:pPr>
              <a:lnSpc>
                <a:spcPct val="80000"/>
              </a:lnSpc>
            </a:pPr>
            <a:r>
              <a:rPr lang="en-US" sz="1000" dirty="0">
                <a:latin typeface="Courier New"/>
                <a:cs typeface="Courier New"/>
              </a:rPr>
              <a:t>Strand=Plus/Plus</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1      TAGAAAATGCCCATGGCAAGAATAATACCGTCCAGAGCGAAATAACCCACGTTGTGCAGG  60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10361  TAGAAAATGCCCATGGCAAGAATAATACCGTCCAGAGCGAAATAACCCACGTTGTGCAGG  10420</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241    ATCTTTTGAGGGGAAAATGAAAATTTTCCCCGGTTTCCGG  280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10601  ATCTTTTGAGGGGAAAATGAAAATTTTCCCCGGTTTCCGG  10640</a:t>
            </a:r>
          </a:p>
        </p:txBody>
      </p:sp>
      <p:sp>
        <p:nvSpPr>
          <p:cNvPr id="5" name="Slide Number Placeholder 4"/>
          <p:cNvSpPr>
            <a:spLocks noGrp="1"/>
          </p:cNvSpPr>
          <p:nvPr>
            <p:ph type="sldNum" sz="quarter" idx="12"/>
          </p:nvPr>
        </p:nvSpPr>
        <p:spPr/>
        <p:txBody>
          <a:bodyPr/>
          <a:lstStyle/>
          <a:p>
            <a:fld id="{9DA039C4-C5F2-1743-BB7A-5D831266C61E}" type="slidenum">
              <a:rPr lang="en-US" smtClean="0"/>
              <a:t>5</a:t>
            </a:fld>
            <a:endParaRPr lang="en-US"/>
          </a:p>
        </p:txBody>
      </p:sp>
      <p:sp>
        <p:nvSpPr>
          <p:cNvPr id="6" name="TextBox 5">
            <a:extLst>
              <a:ext uri="{FF2B5EF4-FFF2-40B4-BE49-F238E27FC236}">
                <a16:creationId xmlns:a16="http://schemas.microsoft.com/office/drawing/2014/main" id="{F7B24330-EC85-78DA-023F-445A48DB0EFF}"/>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8158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 and Bit scores</a:t>
            </a:r>
          </a:p>
        </p:txBody>
      </p:sp>
      <p:sp>
        <p:nvSpPr>
          <p:cNvPr id="3" name="Content Placeholder 2"/>
          <p:cNvSpPr>
            <a:spLocks noGrp="1"/>
          </p:cNvSpPr>
          <p:nvPr>
            <p:ph idx="1"/>
          </p:nvPr>
        </p:nvSpPr>
        <p:spPr>
          <a:xfrm>
            <a:off x="221226" y="3209925"/>
            <a:ext cx="8599640" cy="1257300"/>
          </a:xfrm>
        </p:spPr>
        <p:txBody>
          <a:bodyPr>
            <a:noAutofit/>
          </a:bodyPr>
          <a:lstStyle/>
          <a:p>
            <a:r>
              <a:rPr lang="en-US" dirty="0"/>
              <a:t>The </a:t>
            </a:r>
            <a:r>
              <a:rPr lang="en-US" b="1" dirty="0">
                <a:solidFill>
                  <a:srgbClr val="17375E"/>
                </a:solidFill>
              </a:rPr>
              <a:t>bit-score</a:t>
            </a:r>
            <a:r>
              <a:rPr lang="en-US" dirty="0"/>
              <a:t> is a rescaled alignment score to indicate the alignment quality, which is </a:t>
            </a:r>
            <a:r>
              <a:rPr lang="en-US" dirty="0">
                <a:solidFill>
                  <a:srgbClr val="FF0000"/>
                </a:solidFill>
              </a:rPr>
              <a:t>independent of </a:t>
            </a:r>
            <a:r>
              <a:rPr lang="en-US" dirty="0"/>
              <a:t>the size of the database.</a:t>
            </a:r>
          </a:p>
        </p:txBody>
      </p:sp>
      <p:sp>
        <p:nvSpPr>
          <p:cNvPr id="4" name="TextBox 3"/>
          <p:cNvSpPr txBox="1"/>
          <p:nvPr/>
        </p:nvSpPr>
        <p:spPr>
          <a:xfrm>
            <a:off x="977899" y="1238895"/>
            <a:ext cx="7264402" cy="1821011"/>
          </a:xfrm>
          <a:prstGeom prst="rect">
            <a:avLst/>
          </a:prstGeom>
          <a:noFill/>
        </p:spPr>
        <p:txBody>
          <a:bodyPr wrap="square" rtlCol="0">
            <a:spAutoFit/>
          </a:bodyPr>
          <a:lstStyle/>
          <a:p>
            <a:pPr>
              <a:lnSpc>
                <a:spcPct val="80000"/>
              </a:lnSpc>
            </a:pPr>
            <a:r>
              <a:rPr lang="fr-FR" b="1" dirty="0">
                <a:solidFill>
                  <a:srgbClr val="17375E"/>
                </a:solidFill>
                <a:latin typeface="Courier New"/>
                <a:cs typeface="Courier New"/>
              </a:rPr>
              <a:t>Score =   518 bits (280)</a:t>
            </a:r>
            <a:r>
              <a:rPr lang="fr-FR" sz="1000" dirty="0">
                <a:solidFill>
                  <a:srgbClr val="17375E"/>
                </a:solidFill>
                <a:latin typeface="Courier New"/>
                <a:cs typeface="Courier New"/>
              </a:rPr>
              <a:t>,  </a:t>
            </a:r>
            <a:r>
              <a:rPr lang="fr-FR" sz="1000" dirty="0" err="1">
                <a:solidFill>
                  <a:srgbClr val="17375E"/>
                </a:solidFill>
                <a:latin typeface="Courier New"/>
                <a:cs typeface="Courier New"/>
              </a:rPr>
              <a:t>Expect</a:t>
            </a:r>
            <a:r>
              <a:rPr lang="fr-FR" sz="1000" dirty="0">
                <a:solidFill>
                  <a:srgbClr val="17375E"/>
                </a:solidFill>
                <a:latin typeface="Courier New"/>
                <a:cs typeface="Courier New"/>
              </a:rPr>
              <a:t> = 1e-147</a:t>
            </a:r>
          </a:p>
          <a:p>
            <a:pPr>
              <a:lnSpc>
                <a:spcPct val="80000"/>
              </a:lnSpc>
            </a:pPr>
            <a:r>
              <a:rPr lang="en-US" sz="1000" dirty="0">
                <a:latin typeface="Courier New"/>
                <a:cs typeface="Courier New"/>
              </a:rPr>
              <a:t>Identities = 280/280 (100%), Gaps = 0/280 (0%)</a:t>
            </a:r>
          </a:p>
          <a:p>
            <a:pPr>
              <a:lnSpc>
                <a:spcPct val="80000"/>
              </a:lnSpc>
            </a:pPr>
            <a:r>
              <a:rPr lang="en-US" sz="1000" dirty="0">
                <a:latin typeface="Courier New"/>
                <a:cs typeface="Courier New"/>
              </a:rPr>
              <a:t>Strand=Plus/Plus</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1      TAGAAAATGCCCATGGCAAGAATAATACCGTCCAGAGCGAAATAACCCACGTTGTGCAGG  60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10361  TAGAAAATGCCCATGGCAAGAATAATACCGTCCAGAGCGAAATAACCCACGTTGTGCAGG  10420</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a:t>
            </a:r>
          </a:p>
          <a:p>
            <a:pPr>
              <a:lnSpc>
                <a:spcPct val="80000"/>
              </a:lnSpc>
            </a:pPr>
            <a:endParaRPr lang="en-US" sz="1000" dirty="0">
              <a:latin typeface="Courier New"/>
              <a:cs typeface="Courier New"/>
            </a:endParaRPr>
          </a:p>
          <a:p>
            <a:pPr>
              <a:lnSpc>
                <a:spcPct val="80000"/>
              </a:lnSpc>
            </a:pPr>
            <a:r>
              <a:rPr lang="en-US" sz="1000" dirty="0">
                <a:latin typeface="Courier New"/>
                <a:cs typeface="Courier New"/>
              </a:rPr>
              <a:t>Query  241    ATCTTTTGAGGGGAAAATGAAAATTTTCCCCGGTTTCCGG  280</a:t>
            </a:r>
          </a:p>
          <a:p>
            <a:pPr>
              <a:lnSpc>
                <a:spcPct val="80000"/>
              </a:lnSpc>
            </a:pPr>
            <a:r>
              <a:rPr lang="en-US" sz="1000" dirty="0">
                <a:latin typeface="Courier New"/>
                <a:cs typeface="Courier New"/>
              </a:rPr>
              <a:t>              ||||||||||||||||||||||||||||||||||||||||</a:t>
            </a:r>
          </a:p>
          <a:p>
            <a:pPr>
              <a:lnSpc>
                <a:spcPct val="80000"/>
              </a:lnSpc>
            </a:pPr>
            <a:r>
              <a:rPr lang="en-US" sz="1000" dirty="0" err="1">
                <a:latin typeface="Courier New"/>
                <a:cs typeface="Courier New"/>
              </a:rPr>
              <a:t>Sbjct</a:t>
            </a:r>
            <a:r>
              <a:rPr lang="en-US" sz="1000" dirty="0">
                <a:latin typeface="Courier New"/>
                <a:cs typeface="Courier New"/>
              </a:rPr>
              <a:t>  10601  ATCTTTTGAGGGGAAAATGAAAATTTTCCCCGGTTTCCGG  10640</a:t>
            </a:r>
          </a:p>
        </p:txBody>
      </p:sp>
      <p:sp>
        <p:nvSpPr>
          <p:cNvPr id="5" name="Slide Number Placeholder 4"/>
          <p:cNvSpPr>
            <a:spLocks noGrp="1"/>
          </p:cNvSpPr>
          <p:nvPr>
            <p:ph type="sldNum" sz="quarter" idx="12"/>
          </p:nvPr>
        </p:nvSpPr>
        <p:spPr/>
        <p:txBody>
          <a:bodyPr/>
          <a:lstStyle/>
          <a:p>
            <a:fld id="{9DA039C4-C5F2-1743-BB7A-5D831266C61E}" type="slidenum">
              <a:rPr lang="en-US" smtClean="0"/>
              <a:t>6</a:t>
            </a:fld>
            <a:endParaRPr lang="en-US"/>
          </a:p>
        </p:txBody>
      </p:sp>
      <p:sp>
        <p:nvSpPr>
          <p:cNvPr id="6" name="TextBox 5">
            <a:extLst>
              <a:ext uri="{FF2B5EF4-FFF2-40B4-BE49-F238E27FC236}">
                <a16:creationId xmlns:a16="http://schemas.microsoft.com/office/drawing/2014/main" id="{82B60973-0EC9-D13C-4C7E-EC9A76954B78}"/>
              </a:ext>
            </a:extLst>
          </p:cNvPr>
          <p:cNvSpPr txBox="1"/>
          <p:nvPr/>
        </p:nvSpPr>
        <p:spPr>
          <a:xfrm>
            <a:off x="266700" y="304800"/>
            <a:ext cx="856388" cy="369332"/>
          </a:xfrm>
          <a:prstGeom prst="rect">
            <a:avLst/>
          </a:prstGeom>
          <a:noFill/>
        </p:spPr>
        <p:txBody>
          <a:bodyPr wrap="none" rtlCol="0">
            <a:spAutoFit/>
          </a:bodyPr>
          <a:lstStyle/>
          <a:p>
            <a:r>
              <a:rPr lang="en-US" dirty="0">
                <a:highlight>
                  <a:srgbClr val="FFFF00"/>
                </a:highlight>
              </a:rPr>
              <a:t>Review</a:t>
            </a:r>
          </a:p>
        </p:txBody>
      </p:sp>
    </p:spTree>
    <p:extLst>
      <p:ext uri="{BB962C8B-B14F-4D97-AF65-F5344CB8AC3E}">
        <p14:creationId xmlns:p14="http://schemas.microsoft.com/office/powerpoint/2010/main" val="59335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sequences or subsequences</a:t>
            </a:r>
          </a:p>
        </p:txBody>
      </p:sp>
      <p:sp>
        <p:nvSpPr>
          <p:cNvPr id="3" name="Content Placeholder 2"/>
          <p:cNvSpPr>
            <a:spLocks noGrp="1"/>
          </p:cNvSpPr>
          <p:nvPr>
            <p:ph idx="1"/>
          </p:nvPr>
        </p:nvSpPr>
        <p:spPr>
          <a:xfrm>
            <a:off x="121946" y="1251173"/>
            <a:ext cx="8900107" cy="3050636"/>
          </a:xfrm>
        </p:spPr>
        <p:txBody>
          <a:bodyPr>
            <a:normAutofit/>
          </a:bodyPr>
          <a:lstStyle/>
          <a:p>
            <a:r>
              <a:rPr lang="en-US" b="1" dirty="0" err="1">
                <a:solidFill>
                  <a:schemeClr val="tx2">
                    <a:lumMod val="75000"/>
                  </a:schemeClr>
                </a:solidFill>
              </a:rPr>
              <a:t>blastdbcmd</a:t>
            </a:r>
            <a:endParaRPr lang="en-US" b="1" dirty="0">
              <a:solidFill>
                <a:schemeClr val="tx2">
                  <a:lumMod val="75000"/>
                </a:schemeClr>
              </a:solidFill>
            </a:endParaRPr>
          </a:p>
          <a:p>
            <a:pPr marL="0" indent="0">
              <a:buNone/>
            </a:pPr>
            <a:r>
              <a:rPr lang="en-US" dirty="0"/>
              <a:t>Extract sequences from the database</a:t>
            </a:r>
          </a:p>
          <a:p>
            <a:pPr marL="0" indent="0">
              <a:buNone/>
            </a:pPr>
            <a:r>
              <a:rPr lang="en-US" sz="1600" dirty="0">
                <a:latin typeface="Courier New"/>
                <a:cs typeface="Courier New"/>
              </a:rPr>
              <a:t># Use Gi ID to search*</a:t>
            </a:r>
          </a:p>
          <a:p>
            <a:pPr marL="0" indent="0">
              <a:buNone/>
            </a:pPr>
            <a:r>
              <a:rPr lang="en-US" sz="2000" dirty="0" err="1">
                <a:latin typeface="Courier New"/>
                <a:cs typeface="Courier New"/>
              </a:rPr>
              <a:t>blastdbcmd</a:t>
            </a:r>
            <a:r>
              <a:rPr lang="en-US" sz="2000" dirty="0">
                <a:latin typeface="Courier New"/>
                <a:cs typeface="Courier New"/>
              </a:rPr>
              <a:t> –</a:t>
            </a:r>
            <a:r>
              <a:rPr lang="en-US" sz="2000" dirty="0" err="1">
                <a:latin typeface="Courier New"/>
                <a:cs typeface="Courier New"/>
              </a:rPr>
              <a:t>db</a:t>
            </a:r>
            <a:r>
              <a:rPr lang="en-US" sz="2000" dirty="0">
                <a:latin typeface="Courier New"/>
                <a:cs typeface="Courier New"/>
              </a:rPr>
              <a:t> MG1655 -entry 556503834 -range 150-220</a:t>
            </a:r>
          </a:p>
          <a:p>
            <a:pPr marL="0" indent="0">
              <a:buNone/>
            </a:pPr>
            <a:endParaRPr lang="en-US" sz="1600" dirty="0">
              <a:latin typeface="Courier New"/>
              <a:cs typeface="Courier New"/>
            </a:endParaRPr>
          </a:p>
          <a:p>
            <a:pPr marL="0" indent="0">
              <a:buNone/>
            </a:pPr>
            <a:r>
              <a:rPr lang="en-US" sz="1600" dirty="0">
                <a:latin typeface="Courier New"/>
                <a:cs typeface="Courier New"/>
              </a:rPr>
              <a:t>---output---</a:t>
            </a:r>
          </a:p>
          <a:p>
            <a:pPr marL="0" indent="0">
              <a:buNone/>
            </a:pPr>
            <a:r>
              <a:rPr lang="en-US" sz="1600" dirty="0">
                <a:latin typeface="Courier New"/>
                <a:cs typeface="Courier New"/>
              </a:rPr>
              <a:t>&gt;gi|556503834|ref|NC_000913.3|:150-220 Escherichia coli str. K-12 </a:t>
            </a:r>
            <a:r>
              <a:rPr lang="en-US" sz="1600" dirty="0" err="1">
                <a:latin typeface="Courier New"/>
                <a:cs typeface="Courier New"/>
              </a:rPr>
              <a:t>substr</a:t>
            </a:r>
            <a:r>
              <a:rPr lang="en-US" sz="1600" dirty="0">
                <a:latin typeface="Courier New"/>
                <a:cs typeface="Courier New"/>
              </a:rPr>
              <a:t>. MG1655, complete genome</a:t>
            </a:r>
          </a:p>
          <a:p>
            <a:pPr marL="0" indent="0">
              <a:buNone/>
            </a:pPr>
            <a:r>
              <a:rPr lang="en-US" sz="1600" dirty="0">
                <a:latin typeface="Courier New"/>
                <a:cs typeface="Courier New"/>
              </a:rPr>
              <a:t>AGCGCACAGACAGATAAAAATTACAGAGTACACAACATCCATGAAACGCATTAGCACCACCATTACCACCA</a:t>
            </a:r>
          </a:p>
        </p:txBody>
      </p:sp>
      <p:sp>
        <p:nvSpPr>
          <p:cNvPr id="5" name="Slide Number Placeholder 4"/>
          <p:cNvSpPr>
            <a:spLocks noGrp="1"/>
          </p:cNvSpPr>
          <p:nvPr>
            <p:ph type="sldNum" sz="quarter" idx="12"/>
          </p:nvPr>
        </p:nvSpPr>
        <p:spPr/>
        <p:txBody>
          <a:bodyPr/>
          <a:lstStyle/>
          <a:p>
            <a:fld id="{9DA039C4-C5F2-1743-BB7A-5D831266C61E}" type="slidenum">
              <a:rPr lang="en-US" smtClean="0"/>
              <a:t>7</a:t>
            </a:fld>
            <a:endParaRPr lang="en-US" dirty="0"/>
          </a:p>
        </p:txBody>
      </p:sp>
    </p:spTree>
    <p:extLst>
      <p:ext uri="{BB962C8B-B14F-4D97-AF65-F5344CB8AC3E}">
        <p14:creationId xmlns:p14="http://schemas.microsoft.com/office/powerpoint/2010/main" val="383704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532"/>
            <a:ext cx="8229600" cy="866693"/>
          </a:xfrm>
        </p:spPr>
        <p:txBody>
          <a:bodyPr/>
          <a:lstStyle/>
          <a:p>
            <a:r>
              <a:rPr lang="en-US" dirty="0"/>
              <a:t>BLAST tools</a:t>
            </a:r>
          </a:p>
        </p:txBody>
      </p:sp>
      <p:sp>
        <p:nvSpPr>
          <p:cNvPr id="3" name="Slide Number Placeholder 2"/>
          <p:cNvSpPr>
            <a:spLocks noGrp="1"/>
          </p:cNvSpPr>
          <p:nvPr>
            <p:ph type="sldNum" sz="quarter" idx="12"/>
          </p:nvPr>
        </p:nvSpPr>
        <p:spPr/>
        <p:txBody>
          <a:bodyPr/>
          <a:lstStyle/>
          <a:p>
            <a:fld id="{9DA039C4-C5F2-1743-BB7A-5D831266C61E}" type="slidenum">
              <a:rPr lang="en-US" smtClean="0"/>
              <a:t>8</a:t>
            </a:fld>
            <a:endParaRPr lang="en-US"/>
          </a:p>
        </p:txBody>
      </p:sp>
      <p:sp>
        <p:nvSpPr>
          <p:cNvPr id="5" name="TextBox 4">
            <a:extLst>
              <a:ext uri="{FF2B5EF4-FFF2-40B4-BE49-F238E27FC236}">
                <a16:creationId xmlns:a16="http://schemas.microsoft.com/office/drawing/2014/main" id="{4BCF2898-9E0C-6540-BFCF-667238EFF7FC}"/>
              </a:ext>
            </a:extLst>
          </p:cNvPr>
          <p:cNvSpPr txBox="1"/>
          <p:nvPr/>
        </p:nvSpPr>
        <p:spPr>
          <a:xfrm>
            <a:off x="497814" y="844502"/>
            <a:ext cx="8297186" cy="3477875"/>
          </a:xfrm>
          <a:prstGeom prst="rect">
            <a:avLst/>
          </a:prstGeom>
          <a:noFill/>
        </p:spPr>
        <p:txBody>
          <a:bodyPr wrap="square" rtlCol="0">
            <a:spAutoFit/>
          </a:bodyPr>
          <a:lstStyle/>
          <a:p>
            <a:r>
              <a:rPr lang="en-US" sz="2200" b="1" dirty="0" err="1"/>
              <a:t>blastp</a:t>
            </a:r>
            <a:r>
              <a:rPr lang="en-US" sz="2200" dirty="0"/>
              <a:t>: protein blast search - protein to protein</a:t>
            </a:r>
          </a:p>
          <a:p>
            <a:endParaRPr lang="en-US" sz="2200" b="1" dirty="0"/>
          </a:p>
          <a:p>
            <a:r>
              <a:rPr lang="en-US" sz="2200" b="1" dirty="0" err="1"/>
              <a:t>blastx</a:t>
            </a:r>
            <a:r>
              <a:rPr lang="en-US" sz="2200" dirty="0"/>
              <a:t>: search protein databases using a translated nucleotide query - DNA (tr) to protein</a:t>
            </a:r>
          </a:p>
          <a:p>
            <a:endParaRPr lang="en-US" sz="2200" b="1" dirty="0"/>
          </a:p>
          <a:p>
            <a:r>
              <a:rPr lang="en-US" sz="2200" b="1" dirty="0" err="1"/>
              <a:t>tblastn</a:t>
            </a:r>
            <a:r>
              <a:rPr lang="en-US" sz="2200" dirty="0"/>
              <a:t>: search translated nucleotide databases using a protein query - protein to DNA (tr)</a:t>
            </a:r>
          </a:p>
          <a:p>
            <a:endParaRPr lang="en-US" sz="2200" b="1" dirty="0"/>
          </a:p>
          <a:p>
            <a:r>
              <a:rPr lang="en-US" sz="2200" b="1" dirty="0" err="1"/>
              <a:t>tblastx</a:t>
            </a:r>
            <a:r>
              <a:rPr lang="en-US" sz="2200" dirty="0"/>
              <a:t>: search translated nucleotide databases using a translated nucleotide query – DNA (tr) to DNA (tr)</a:t>
            </a:r>
          </a:p>
        </p:txBody>
      </p:sp>
      <p:sp>
        <p:nvSpPr>
          <p:cNvPr id="4" name="TextBox 3">
            <a:extLst>
              <a:ext uri="{FF2B5EF4-FFF2-40B4-BE49-F238E27FC236}">
                <a16:creationId xmlns:a16="http://schemas.microsoft.com/office/drawing/2014/main" id="{FFF4E1DB-6230-525E-ED32-9E6D10BCBF94}"/>
              </a:ext>
            </a:extLst>
          </p:cNvPr>
          <p:cNvSpPr txBox="1"/>
          <p:nvPr/>
        </p:nvSpPr>
        <p:spPr>
          <a:xfrm>
            <a:off x="457200" y="4442520"/>
            <a:ext cx="1730795" cy="400110"/>
          </a:xfrm>
          <a:prstGeom prst="rect">
            <a:avLst/>
          </a:prstGeom>
          <a:noFill/>
        </p:spPr>
        <p:txBody>
          <a:bodyPr wrap="none" rtlCol="0">
            <a:spAutoFit/>
          </a:bodyPr>
          <a:lstStyle/>
          <a:p>
            <a:r>
              <a:rPr lang="en-US" sz="2000" dirty="0"/>
              <a:t>* tr: translated</a:t>
            </a:r>
          </a:p>
        </p:txBody>
      </p:sp>
    </p:spTree>
    <p:extLst>
      <p:ext uri="{BB962C8B-B14F-4D97-AF65-F5344CB8AC3E}">
        <p14:creationId xmlns:p14="http://schemas.microsoft.com/office/powerpoint/2010/main" val="41884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90"/>
            <a:ext cx="7772400" cy="1940761"/>
          </a:xfrm>
        </p:spPr>
        <p:txBody>
          <a:bodyPr>
            <a:normAutofit fontScale="90000"/>
          </a:bodyPr>
          <a:lstStyle/>
          <a:p>
            <a:r>
              <a:rPr lang="en-US" sz="3600" dirty="0"/>
              <a:t>Quality check and trimming</a:t>
            </a:r>
            <a:br>
              <a:rPr lang="en-US" sz="3600" dirty="0"/>
            </a:br>
            <a:r>
              <a:rPr lang="en-US" sz="3600" dirty="0"/>
              <a:t>of NGS read data</a:t>
            </a:r>
            <a:br>
              <a:rPr lang="en-US" sz="3600" dirty="0"/>
            </a:br>
            <a:br>
              <a:rPr lang="en-US" sz="3600" dirty="0"/>
            </a:br>
            <a:r>
              <a:rPr lang="en-US" sz="2000" dirty="0"/>
              <a:t>Bioinformatics Applications (PLPTH813)</a:t>
            </a:r>
          </a:p>
        </p:txBody>
      </p:sp>
      <p:sp>
        <p:nvSpPr>
          <p:cNvPr id="3" name="Subtitle 2"/>
          <p:cNvSpPr>
            <a:spLocks noGrp="1"/>
          </p:cNvSpPr>
          <p:nvPr>
            <p:ph type="subTitle" idx="1"/>
          </p:nvPr>
        </p:nvSpPr>
        <p:spPr>
          <a:xfrm>
            <a:off x="1424516" y="3211770"/>
            <a:ext cx="6400800" cy="1752600"/>
          </a:xfrm>
        </p:spPr>
        <p:txBody>
          <a:bodyPr>
            <a:normAutofit/>
          </a:bodyPr>
          <a:lstStyle/>
          <a:p>
            <a:r>
              <a:rPr lang="en-US" sz="2800" dirty="0"/>
              <a:t>Sanzhen Liu</a:t>
            </a:r>
          </a:p>
          <a:p>
            <a:endParaRPr lang="en-US" sz="2800" dirty="0"/>
          </a:p>
          <a:p>
            <a:r>
              <a:rPr lang="en-US" sz="2800" dirty="0"/>
              <a:t>2/6/2025</a:t>
            </a:r>
          </a:p>
        </p:txBody>
      </p:sp>
    </p:spTree>
    <p:extLst>
      <p:ext uri="{BB962C8B-B14F-4D97-AF65-F5344CB8AC3E}">
        <p14:creationId xmlns:p14="http://schemas.microsoft.com/office/powerpoint/2010/main" val="119521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19911</TotalTime>
  <Words>2865</Words>
  <Application>Microsoft Macintosh PowerPoint</Application>
  <PresentationFormat>On-screen Show (16:9)</PresentationFormat>
  <Paragraphs>952</Paragraphs>
  <Slides>42</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.AppleSystemUIFont</vt:lpstr>
      <vt:lpstr>Inherit</vt:lpstr>
      <vt:lpstr>Arial</vt:lpstr>
      <vt:lpstr>Calibri</vt:lpstr>
      <vt:lpstr>Courier</vt:lpstr>
      <vt:lpstr>Courier New</vt:lpstr>
      <vt:lpstr>Office Theme</vt:lpstr>
      <vt:lpstr>Dot-plots (examples)</vt:lpstr>
      <vt:lpstr>A classic algorithm – Smith-Waterman</vt:lpstr>
      <vt:lpstr>Smith-Waterman</vt:lpstr>
      <vt:lpstr>BLAST+</vt:lpstr>
      <vt:lpstr>E-value</vt:lpstr>
      <vt:lpstr>Score and Bit scores</vt:lpstr>
      <vt:lpstr>Extract sequences or subsequences</vt:lpstr>
      <vt:lpstr>BLAST tools</vt:lpstr>
      <vt:lpstr>Quality check and trimming of NGS read data  Bioinformatics Applications (PLPTH813)</vt:lpstr>
      <vt:lpstr>Outline</vt:lpstr>
      <vt:lpstr>FASTA</vt:lpstr>
      <vt:lpstr>Quality score</vt:lpstr>
      <vt:lpstr>FASTQ</vt:lpstr>
      <vt:lpstr>Convert quality score to characters (ASCII Table)</vt:lpstr>
      <vt:lpstr>Quality codes in FASTQ</vt:lpstr>
      <vt:lpstr>FASTQ quantity could have different codes</vt:lpstr>
      <vt:lpstr>What platform was this read generated from? </vt:lpstr>
      <vt:lpstr>Typical reads in different platforms</vt:lpstr>
      <vt:lpstr>Illumina FASTQ</vt:lpstr>
      <vt:lpstr>Illumina reads</vt:lpstr>
      <vt:lpstr>Overview sequencing data</vt:lpstr>
      <vt:lpstr>Data QC – FASTQC (I)</vt:lpstr>
      <vt:lpstr>FASTQC (II)</vt:lpstr>
      <vt:lpstr>Good and Bad data</vt:lpstr>
      <vt:lpstr>Tools for FAST[AQ] - seqtk</vt:lpstr>
      <vt:lpstr>seqtk examples (I)</vt:lpstr>
      <vt:lpstr>seqtk examples (II)</vt:lpstr>
      <vt:lpstr>Sequence trimming</vt:lpstr>
      <vt:lpstr>Quality trimming</vt:lpstr>
      <vt:lpstr>Quality trimming example</vt:lpstr>
      <vt:lpstr>Adaptor contamination and trimming - SE</vt:lpstr>
      <vt:lpstr>Adaptor contamination and trimming – PE</vt:lpstr>
      <vt:lpstr>Trimmomatic – an innovative trimming tool</vt:lpstr>
      <vt:lpstr>Trimmomatic – simple mode</vt:lpstr>
      <vt:lpstr>Simple mode: pro and cons</vt:lpstr>
      <vt:lpstr>Trimmomatic – panlindrome mode</vt:lpstr>
      <vt:lpstr>Trimmomatic – panlindrome mode</vt:lpstr>
      <vt:lpstr>Trimmomatic – panlindrome mode</vt:lpstr>
      <vt:lpstr>Quality trimming in Trimmomatic</vt:lpstr>
      <vt:lpstr>Output from Trimmomatic</vt:lpstr>
      <vt:lpstr>Summary</vt:lpstr>
      <vt:lpstr>Comparison among trimming software packages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116</cp:revision>
  <dcterms:created xsi:type="dcterms:W3CDTF">2014-12-15T18:58:14Z</dcterms:created>
  <dcterms:modified xsi:type="dcterms:W3CDTF">2025-02-06T17:20:13Z</dcterms:modified>
</cp:coreProperties>
</file>