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314" r:id="rId4"/>
    <p:sldId id="310" r:id="rId5"/>
    <p:sldId id="311" r:id="rId6"/>
    <p:sldId id="312" r:id="rId7"/>
    <p:sldId id="297" r:id="rId8"/>
    <p:sldId id="309" r:id="rId9"/>
    <p:sldId id="271" r:id="rId10"/>
    <p:sldId id="280" r:id="rId11"/>
    <p:sldId id="285" r:id="rId12"/>
    <p:sldId id="275" r:id="rId13"/>
    <p:sldId id="286" r:id="rId14"/>
    <p:sldId id="287" r:id="rId15"/>
    <p:sldId id="289" r:id="rId16"/>
    <p:sldId id="288" r:id="rId17"/>
    <p:sldId id="290" r:id="rId18"/>
    <p:sldId id="291" r:id="rId19"/>
    <p:sldId id="279" r:id="rId20"/>
    <p:sldId id="313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93" autoAdjust="0"/>
    <p:restoredTop sz="95479" autoAdjust="0"/>
  </p:normalViewPr>
  <p:slideViewPr>
    <p:cSldViewPr snapToGrid="0" snapToObjects="1">
      <p:cViewPr varScale="1">
        <p:scale>
          <a:sx n="156" d="100"/>
          <a:sy n="156" d="100"/>
        </p:scale>
        <p:origin x="107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2/6/25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7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u3zhenlab/teaching/raw/refs/heads/master/PLPTH813Bioinformatis/2025/3_data/lab03/ZmB.fasta" TargetMode="External"/><Relationship Id="rId2" Type="http://schemas.openxmlformats.org/officeDocument/2006/relationships/hyperlink" Target="https://github.com/liu3zhenlab/teaching/raw/refs/heads/master/PLPTH813Bioinformatis/2025/3_data/lab03/ZmA.fas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849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err="1"/>
              <a:t>Dotplot</a:t>
            </a:r>
            <a:r>
              <a:rPr lang="en-US" sz="3200" dirty="0"/>
              <a:t> &amp; Blast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85696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2/6/2025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94" y="673077"/>
            <a:ext cx="8686800" cy="434795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b="1" dirty="0" err="1">
                <a:solidFill>
                  <a:srgbClr val="17375E"/>
                </a:solidFill>
              </a:rPr>
              <a:t>makeblastdb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A program to create a BLAST database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>
                <a:latin typeface="Courier New"/>
                <a:cs typeface="Courier New"/>
              </a:rPr>
              <a:t>module load BLAST+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–h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-in MG1655.fasta \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>
                <a:latin typeface="Courier New"/>
                <a:cs typeface="Courier New"/>
              </a:rPr>
              <a:t>	-out MG1655 -</a:t>
            </a:r>
            <a:r>
              <a:rPr lang="en-US" sz="2800" dirty="0" err="1">
                <a:latin typeface="Courier New"/>
                <a:cs typeface="Courier New"/>
              </a:rPr>
              <a:t>dbtype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nucl</a:t>
            </a:r>
            <a:r>
              <a:rPr lang="en-US" sz="2800" dirty="0">
                <a:latin typeface="Courier New"/>
                <a:cs typeface="Courier New"/>
              </a:rPr>
              <a:t> \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parse_seqids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746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899" y="865413"/>
            <a:ext cx="8498202" cy="415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check the current directory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pwd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cd ..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mkdir</a:t>
            </a:r>
            <a:r>
              <a:rPr lang="en-US" dirty="0">
                <a:latin typeface="Courier"/>
                <a:cs typeface="Courier"/>
              </a:rPr>
              <a:t> alignment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cd alignment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r>
              <a:rPr lang="fr-FR" dirty="0"/>
              <a:t>a DNA </a:t>
            </a:r>
            <a:r>
              <a:rPr lang="fr-FR" dirty="0" err="1"/>
              <a:t>sequence</a:t>
            </a:r>
            <a:r>
              <a:rPr lang="fr-FR" dirty="0"/>
              <a:t> and </a:t>
            </a:r>
            <a:r>
              <a:rPr lang="en-US" dirty="0"/>
              <a:t>a protein sequence</a:t>
            </a:r>
            <a:endParaRPr lang="fr-FR" dirty="0"/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 download two sequence files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wget</a:t>
            </a:r>
            <a:r>
              <a:rPr lang="en-US" sz="1200" dirty="0">
                <a:latin typeface="Courier"/>
                <a:cs typeface="Courier"/>
              </a:rPr>
              <a:t> https://</a:t>
            </a:r>
            <a:r>
              <a:rPr lang="en-US" sz="1200" dirty="0" err="1">
                <a:latin typeface="Courier"/>
                <a:cs typeface="Courier"/>
              </a:rPr>
              <a:t>people.beocat.ksu.edu</a:t>
            </a:r>
            <a:r>
              <a:rPr lang="en-US" sz="1200" dirty="0">
                <a:latin typeface="Courier"/>
                <a:cs typeface="Courier"/>
              </a:rPr>
              <a:t>/~liu3zhen/PLPTH813/data/sequences/MG1655dnaseq.fa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wget</a:t>
            </a:r>
            <a:r>
              <a:rPr lang="en-US" sz="1200" dirty="0">
                <a:latin typeface="Courier"/>
                <a:cs typeface="Courier"/>
              </a:rPr>
              <a:t> https://</a:t>
            </a:r>
            <a:r>
              <a:rPr lang="en-US" sz="1200" dirty="0" err="1">
                <a:latin typeface="Courier"/>
                <a:cs typeface="Courier"/>
              </a:rPr>
              <a:t>people.beocat.ksu.edu</a:t>
            </a:r>
            <a:r>
              <a:rPr lang="en-US" sz="1200" dirty="0">
                <a:latin typeface="Courier"/>
                <a:cs typeface="Courier"/>
              </a:rPr>
              <a:t>/~liu3zhen/PLPTH813/data/sequences/MG1655pepseq.fa</a:t>
            </a:r>
          </a:p>
        </p:txBody>
      </p:sp>
    </p:spTree>
    <p:extLst>
      <p:ext uri="{BB962C8B-B14F-4D97-AF65-F5344CB8AC3E}">
        <p14:creationId xmlns:p14="http://schemas.microsoft.com/office/powerpoint/2010/main" val="215861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90" y="1014319"/>
            <a:ext cx="8644819" cy="4797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blastn</a:t>
            </a:r>
            <a:r>
              <a:rPr lang="en-US" dirty="0">
                <a:latin typeface="Courier New"/>
                <a:cs typeface="Courier New"/>
              </a:rPr>
              <a:t> -query MG1655dnaseq.fa -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 ../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/MG1655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2371" y="1722664"/>
            <a:ext cx="7354491" cy="315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Database: MG1655.fasta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           1 sequences; 4,641,652 total letters</a:t>
            </a:r>
          </a:p>
          <a:p>
            <a:pPr>
              <a:lnSpc>
                <a:spcPct val="85000"/>
              </a:lnSpc>
            </a:pPr>
            <a:endParaRPr lang="en-US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Query= MG1655_partial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Length=280</a:t>
            </a:r>
          </a:p>
          <a:p>
            <a:pPr>
              <a:lnSpc>
                <a:spcPct val="85000"/>
              </a:lnSpc>
            </a:pPr>
            <a:r>
              <a:rPr lang="fr-FR" sz="9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pPr>
              <a:lnSpc>
                <a:spcPct val="85000"/>
              </a:lnSpc>
            </a:pPr>
            <a:r>
              <a:rPr lang="fr-FR" sz="900" dirty="0" err="1">
                <a:latin typeface="Courier"/>
                <a:cs typeface="Courier"/>
              </a:rPr>
              <a:t>Sequences</a:t>
            </a:r>
            <a:r>
              <a:rPr lang="fr-FR" sz="900" dirty="0">
                <a:latin typeface="Courier"/>
                <a:cs typeface="Courier"/>
              </a:rPr>
              <a:t> </a:t>
            </a:r>
            <a:r>
              <a:rPr lang="fr-FR" sz="900" dirty="0" err="1">
                <a:latin typeface="Courier"/>
                <a:cs typeface="Courier"/>
              </a:rPr>
              <a:t>producing</a:t>
            </a:r>
            <a:r>
              <a:rPr lang="fr-FR" sz="900" dirty="0">
                <a:latin typeface="Courier"/>
                <a:cs typeface="Courier"/>
              </a:rPr>
              <a:t> </a:t>
            </a:r>
            <a:r>
              <a:rPr lang="fr-FR" sz="900" dirty="0" err="1">
                <a:latin typeface="Courier"/>
                <a:cs typeface="Courier"/>
              </a:rPr>
              <a:t>significant</a:t>
            </a:r>
            <a:r>
              <a:rPr lang="fr-FR" sz="900" dirty="0">
                <a:latin typeface="Courier"/>
                <a:cs typeface="Courier"/>
              </a:rPr>
              <a:t> </a:t>
            </a:r>
            <a:r>
              <a:rPr lang="fr-FR" sz="900" dirty="0" err="1">
                <a:latin typeface="Courier"/>
                <a:cs typeface="Courier"/>
              </a:rPr>
              <a:t>alignments</a:t>
            </a:r>
            <a:r>
              <a:rPr lang="fr-FR" sz="900" dirty="0">
                <a:latin typeface="Courier"/>
                <a:cs typeface="Courier"/>
              </a:rPr>
              <a:t>:                          (Bits)  Value</a:t>
            </a:r>
          </a:p>
          <a:p>
            <a:pPr>
              <a:lnSpc>
                <a:spcPct val="85000"/>
              </a:lnSpc>
            </a:pPr>
            <a:endParaRPr lang="fr-FR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it-IT" sz="900" dirty="0">
                <a:latin typeface="Courier"/>
                <a:cs typeface="Courier"/>
              </a:rPr>
              <a:t>ref|NC_000913.3|  Escherichia coli </a:t>
            </a:r>
            <a:r>
              <a:rPr lang="it-IT" sz="900" dirty="0" err="1">
                <a:latin typeface="Courier"/>
                <a:cs typeface="Courier"/>
              </a:rPr>
              <a:t>str</a:t>
            </a:r>
            <a:r>
              <a:rPr lang="it-IT" sz="900" dirty="0">
                <a:latin typeface="Courier"/>
                <a:cs typeface="Courier"/>
              </a:rPr>
              <a:t>. K-12 </a:t>
            </a:r>
            <a:r>
              <a:rPr lang="it-IT" sz="900" dirty="0" err="1">
                <a:latin typeface="Courier"/>
                <a:cs typeface="Courier"/>
              </a:rPr>
              <a:t>substr</a:t>
            </a:r>
            <a:r>
              <a:rPr lang="it-IT" sz="900" dirty="0">
                <a:latin typeface="Courier"/>
                <a:cs typeface="Courier"/>
              </a:rPr>
              <a:t>. MG1655, </a:t>
            </a:r>
            <a:r>
              <a:rPr lang="it-IT" sz="900" dirty="0" err="1">
                <a:latin typeface="Courier"/>
                <a:cs typeface="Courier"/>
              </a:rPr>
              <a:t>comp</a:t>
            </a:r>
            <a:r>
              <a:rPr lang="it-IT" sz="900" dirty="0">
                <a:latin typeface="Courier"/>
                <a:cs typeface="Courier"/>
              </a:rPr>
              <a:t>...    518   1e-147</a:t>
            </a:r>
          </a:p>
          <a:p>
            <a:pPr>
              <a:lnSpc>
                <a:spcPct val="85000"/>
              </a:lnSpc>
            </a:pPr>
            <a:endParaRPr lang="it-IT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endParaRPr lang="it-IT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it-IT" sz="900" dirty="0">
                <a:latin typeface="Courier"/>
                <a:cs typeface="Courier"/>
              </a:rPr>
              <a:t>&gt;ref|NC_000913.3| Escherichia coli </a:t>
            </a:r>
            <a:r>
              <a:rPr lang="it-IT" sz="900" dirty="0" err="1">
                <a:latin typeface="Courier"/>
                <a:cs typeface="Courier"/>
              </a:rPr>
              <a:t>str</a:t>
            </a:r>
            <a:r>
              <a:rPr lang="it-IT" sz="900" dirty="0">
                <a:latin typeface="Courier"/>
                <a:cs typeface="Courier"/>
              </a:rPr>
              <a:t>. K-12 </a:t>
            </a:r>
            <a:r>
              <a:rPr lang="it-IT" sz="900" dirty="0" err="1">
                <a:latin typeface="Courier"/>
                <a:cs typeface="Courier"/>
              </a:rPr>
              <a:t>substr</a:t>
            </a:r>
            <a:r>
              <a:rPr lang="it-IT" sz="900" dirty="0">
                <a:latin typeface="Courier"/>
                <a:cs typeface="Courier"/>
              </a:rPr>
              <a:t>. MG1655, complete </a:t>
            </a:r>
            <a:r>
              <a:rPr lang="it-IT" sz="900" dirty="0" err="1">
                <a:latin typeface="Courier"/>
                <a:cs typeface="Courier"/>
              </a:rPr>
              <a:t>genome</a:t>
            </a:r>
            <a:endParaRPr lang="it-IT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Length=4641652</a:t>
            </a:r>
          </a:p>
          <a:p>
            <a:pPr>
              <a:lnSpc>
                <a:spcPct val="85000"/>
              </a:lnSpc>
            </a:pPr>
            <a:endParaRPr lang="en-US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fr-FR" sz="900" dirty="0">
                <a:latin typeface="Courier"/>
                <a:cs typeface="Courier"/>
              </a:rPr>
              <a:t> Score =   518 bits (280),  </a:t>
            </a:r>
            <a:r>
              <a:rPr lang="fr-FR" sz="900" dirty="0" err="1">
                <a:latin typeface="Courier"/>
                <a:cs typeface="Courier"/>
              </a:rPr>
              <a:t>Expect</a:t>
            </a:r>
            <a:r>
              <a:rPr lang="fr-FR" sz="900" dirty="0">
                <a:latin typeface="Courier"/>
                <a:cs typeface="Courier"/>
              </a:rPr>
              <a:t> = 1e-147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 Identities = 280/280 (100%), Gaps = 0/280 (0%)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 Strand=Plus/Plus</a:t>
            </a:r>
          </a:p>
          <a:p>
            <a:pPr>
              <a:lnSpc>
                <a:spcPct val="85000"/>
              </a:lnSpc>
            </a:pPr>
            <a:endParaRPr lang="en-US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Query  1      TAGAAAATGCCCATGGCAAGAATAATACCGTCCAGAGCGAAATAACCCACGTTGTGCAGG  60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              ||||||||||||||||||||||||||||||||||||||||||||||||||||||||||||</a:t>
            </a:r>
          </a:p>
          <a:p>
            <a:pPr>
              <a:lnSpc>
                <a:spcPct val="85000"/>
              </a:lnSpc>
            </a:pPr>
            <a:r>
              <a:rPr lang="en-US" sz="900" dirty="0" err="1">
                <a:latin typeface="Courier"/>
                <a:cs typeface="Courier"/>
              </a:rPr>
              <a:t>Sbjct</a:t>
            </a:r>
            <a:r>
              <a:rPr lang="en-US" sz="900" dirty="0">
                <a:latin typeface="Courier"/>
                <a:cs typeface="Courier"/>
              </a:rPr>
              <a:t>  10361  TAGAAAATGCCCATGGCAAGAATAATACCGTCCAGAGCGAAATAACCCACGTTGTGCAGG  10420</a:t>
            </a:r>
          </a:p>
          <a:p>
            <a:pPr>
              <a:lnSpc>
                <a:spcPct val="85000"/>
              </a:lnSpc>
            </a:pPr>
            <a:endParaRPr lang="en-US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...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Query  241    ATCTTTTGAGGGGAAAATGAAAATTTTCCCCGGTTTCCGG  280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              ||||||||||||||||||||||||||||||||||||||||</a:t>
            </a:r>
          </a:p>
          <a:p>
            <a:pPr>
              <a:lnSpc>
                <a:spcPct val="85000"/>
              </a:lnSpc>
            </a:pPr>
            <a:r>
              <a:rPr lang="en-US" sz="900" dirty="0" err="1">
                <a:latin typeface="Courier"/>
                <a:cs typeface="Courier"/>
              </a:rPr>
              <a:t>Sbjct</a:t>
            </a:r>
            <a:r>
              <a:rPr lang="en-US" sz="900" dirty="0">
                <a:latin typeface="Courier"/>
                <a:cs typeface="Courier"/>
              </a:rPr>
              <a:t>  10601  ATCTTTTGAGGGGAAAATGAAAATTTTCCCCGGTTTCCGG  10640</a:t>
            </a:r>
          </a:p>
        </p:txBody>
      </p:sp>
    </p:spTree>
    <p:extLst>
      <p:ext uri="{BB962C8B-B14F-4D97-AF65-F5344CB8AC3E}">
        <p14:creationId xmlns:p14="http://schemas.microsoft.com/office/powerpoint/2010/main" val="3332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699" y="1894911"/>
            <a:ext cx="838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---output---</a:t>
            </a:r>
            <a:endParaRPr lang="en-US" sz="1600" dirty="0"/>
          </a:p>
          <a:p>
            <a:r>
              <a:rPr lang="en-US" sz="1200" dirty="0"/>
              <a:t># BLASTN 2.2.29+</a:t>
            </a:r>
          </a:p>
          <a:p>
            <a:r>
              <a:rPr lang="en-US" sz="1200" dirty="0"/>
              <a:t># Query: MG1655_partial</a:t>
            </a:r>
          </a:p>
          <a:p>
            <a:r>
              <a:rPr lang="en-US" sz="1200" dirty="0"/>
              <a:t># Database: ../../datasets/</a:t>
            </a:r>
            <a:r>
              <a:rPr lang="en-US" sz="1200" dirty="0" err="1"/>
              <a:t>bacterial_genomes</a:t>
            </a:r>
            <a:r>
              <a:rPr lang="en-US" sz="1200" dirty="0"/>
              <a:t>/MG1655</a:t>
            </a:r>
          </a:p>
          <a:p>
            <a:r>
              <a:rPr lang="en-US" sz="1200" dirty="0"/>
              <a:t># Fields: query id, subject id, % identity, alignment length, mismatches, gap opens, q. start, q. end, s. start, s. end, </a:t>
            </a:r>
            <a:r>
              <a:rPr lang="en-US" sz="1200" dirty="0" err="1"/>
              <a:t>evalue</a:t>
            </a:r>
            <a:r>
              <a:rPr lang="en-US" sz="1200" dirty="0"/>
              <a:t>, bit score</a:t>
            </a:r>
          </a:p>
          <a:p>
            <a:r>
              <a:rPr lang="en-US" sz="1200" dirty="0"/>
              <a:t># 1 hits found</a:t>
            </a:r>
          </a:p>
          <a:p>
            <a:r>
              <a:rPr lang="en-US" sz="1200" dirty="0"/>
              <a:t>MG1655_partial	gi|556503834|ref|NC_000913.3|	100.00	280	0	0	1	280	10361	10640	1e-147	  518</a:t>
            </a:r>
          </a:p>
          <a:p>
            <a:r>
              <a:rPr lang="en-US" sz="1200" dirty="0"/>
              <a:t># BLAST processed 1 queries</a:t>
            </a:r>
            <a:endParaRPr lang="en-US" sz="1200" dirty="0">
              <a:latin typeface="Courier New"/>
              <a:cs typeface="Courier New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4931"/>
              </p:ext>
            </p:extLst>
          </p:nvPr>
        </p:nvGraphicFramePr>
        <p:xfrm>
          <a:off x="125060" y="3790029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4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49288" y="785719"/>
            <a:ext cx="8644819" cy="1179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1" y="5278704"/>
            <a:ext cx="29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7: tabular with comment lines</a:t>
            </a:r>
          </a:p>
        </p:txBody>
      </p:sp>
    </p:spTree>
    <p:extLst>
      <p:ext uri="{BB962C8B-B14F-4D97-AF65-F5344CB8AC3E}">
        <p14:creationId xmlns:p14="http://schemas.microsoft.com/office/powerpoint/2010/main" val="2337938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1" y="2619315"/>
            <a:ext cx="838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---output---</a:t>
            </a:r>
            <a:endParaRPr lang="en-US" sz="1200" dirty="0"/>
          </a:p>
          <a:p>
            <a:r>
              <a:rPr lang="en-US" sz="1200" dirty="0"/>
              <a:t>MG1655_partial	gi|556503834|ref|NC_000913.3|	100.00	280	0	0	1	280	10361	10640	1e-147	  518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9590" y="1099553"/>
            <a:ext cx="8644819" cy="1442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–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5278704"/>
            <a:ext cx="331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6: tabular without comment lines</a:t>
            </a:r>
          </a:p>
        </p:txBody>
      </p:sp>
    </p:spTree>
    <p:extLst>
      <p:ext uri="{BB962C8B-B14F-4D97-AF65-F5344CB8AC3E}">
        <p14:creationId xmlns:p14="http://schemas.microsoft.com/office/powerpoint/2010/main" val="851660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sequence to the DNA genome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79" y="1799279"/>
            <a:ext cx="8906841" cy="549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tblastn</a:t>
            </a:r>
            <a:r>
              <a:rPr lang="en-US" dirty="0">
                <a:latin typeface="Courier"/>
                <a:cs typeface="Courier"/>
              </a:rPr>
              <a:t> -query MG1655pepseq.fa -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 ../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/MG1655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5743" y="2430450"/>
            <a:ext cx="5875417" cy="271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Database: MG1655.fasta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          1 sequences; 4,641,652 total letters</a:t>
            </a:r>
          </a:p>
          <a:p>
            <a:pPr>
              <a:lnSpc>
                <a:spcPct val="85000"/>
              </a:lnSpc>
            </a:pPr>
            <a:endParaRPr lang="en-US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Query= C321.deltaA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Length=450</a:t>
            </a:r>
          </a:p>
          <a:p>
            <a:pPr>
              <a:lnSpc>
                <a:spcPct val="85000"/>
              </a:lnSpc>
            </a:pPr>
            <a:r>
              <a:rPr lang="fr-FR" sz="8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pPr>
              <a:lnSpc>
                <a:spcPct val="85000"/>
              </a:lnSpc>
            </a:pPr>
            <a:r>
              <a:rPr lang="fr-FR" sz="800" dirty="0" err="1">
                <a:latin typeface="Courier"/>
                <a:cs typeface="Courier"/>
              </a:rPr>
              <a:t>Sequences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producing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significant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alignments</a:t>
            </a:r>
            <a:r>
              <a:rPr lang="fr-FR" sz="800" dirty="0">
                <a:latin typeface="Courier"/>
                <a:cs typeface="Courier"/>
              </a:rPr>
              <a:t>:                          (Bits)  Value</a:t>
            </a:r>
          </a:p>
          <a:p>
            <a:pPr>
              <a:lnSpc>
                <a:spcPct val="85000"/>
              </a:lnSpc>
            </a:pPr>
            <a:r>
              <a:rPr lang="it-IT" sz="800" dirty="0">
                <a:latin typeface="Courier"/>
                <a:cs typeface="Courier"/>
              </a:rPr>
              <a:t>ref|NC_000913.3| 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</a:t>
            </a:r>
            <a:r>
              <a:rPr lang="it-IT" sz="800" dirty="0" err="1">
                <a:latin typeface="Courier"/>
                <a:cs typeface="Courier"/>
              </a:rPr>
              <a:t>comp</a:t>
            </a:r>
            <a:r>
              <a:rPr lang="it-IT" sz="800" dirty="0">
                <a:latin typeface="Courier"/>
                <a:cs typeface="Courier"/>
              </a:rPr>
              <a:t>...    884   0.0  </a:t>
            </a:r>
          </a:p>
          <a:p>
            <a:pPr>
              <a:lnSpc>
                <a:spcPct val="85000"/>
              </a:lnSpc>
            </a:pPr>
            <a:endParaRPr lang="it-IT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it-IT" sz="800" dirty="0">
                <a:latin typeface="Courier"/>
                <a:cs typeface="Courier"/>
              </a:rPr>
              <a:t>&gt;ref|NC_000913.3|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complete </a:t>
            </a:r>
            <a:r>
              <a:rPr lang="it-IT" sz="800" dirty="0" err="1">
                <a:latin typeface="Courier"/>
                <a:cs typeface="Courier"/>
              </a:rPr>
              <a:t>genome</a:t>
            </a:r>
            <a:endParaRPr lang="it-IT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Length=4641652</a:t>
            </a:r>
          </a:p>
          <a:p>
            <a:pPr>
              <a:lnSpc>
                <a:spcPct val="85000"/>
              </a:lnSpc>
            </a:pPr>
            <a:endParaRPr lang="en-US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Score =   884 bits (2285),  Expect = 0.0, Method: Compositional matrix adjust.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Identities = 450/450 (100%), Positives = 450/450 (100%), Gaps = 0/450 (0%)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Frame = +1</a:t>
            </a:r>
          </a:p>
          <a:p>
            <a:pPr>
              <a:lnSpc>
                <a:spcPct val="85000"/>
              </a:lnSpc>
            </a:pPr>
            <a:endParaRPr lang="en-US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Query  1        MLKSPLFWKMTSLFGAVLLLLIPIMLIRQVIVERADYRSDVEDAIRQSTSGPQKLVGPLI  60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               MLKSPLFWKMTSLFGAVLLLLIPIMLIRQVIVERADYRSDVEDAIRQSTSGPQKLVGPLI</a:t>
            </a:r>
          </a:p>
          <a:p>
            <a:pPr>
              <a:lnSpc>
                <a:spcPct val="85000"/>
              </a:lnSpc>
            </a:pPr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4638178  MLKSPLFWKMTSLFGAVLLLLIPIMLIRQVIVERADYRSDVEDAIRQSTSGPQKLVGPLI  4638357</a:t>
            </a:r>
          </a:p>
          <a:p>
            <a:pPr>
              <a:lnSpc>
                <a:spcPct val="85000"/>
              </a:lnSpc>
            </a:pPr>
            <a:endParaRPr lang="en-US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...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Query  421      TRNIDWYAFSLPKMKASKEVTTDDELRIWK  450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               TRNIDWYAFSLPKMKASKEVTTDDELRIWK</a:t>
            </a:r>
          </a:p>
          <a:p>
            <a:pPr>
              <a:lnSpc>
                <a:spcPct val="85000"/>
              </a:lnSpc>
            </a:pPr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4639438  TRNIDWYAFSLPKMKASKEVTTDDELRIWK  4639527</a:t>
            </a:r>
          </a:p>
          <a:p>
            <a:pPr>
              <a:lnSpc>
                <a:spcPct val="85000"/>
              </a:lnSpc>
            </a:pPr>
            <a:endParaRPr lang="en-US" sz="800" dirty="0">
              <a:latin typeface="Courier"/>
              <a:cs typeface="Courier"/>
            </a:endParaRP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6" y="843697"/>
            <a:ext cx="8927880" cy="7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4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29" y="100327"/>
            <a:ext cx="8229600" cy="1033651"/>
          </a:xfrm>
        </p:spPr>
        <p:txBody>
          <a:bodyPr/>
          <a:lstStyle/>
          <a:p>
            <a:r>
              <a:rPr lang="en-US" dirty="0"/>
              <a:t>Protein sequence to the DNA genome sequence</a:t>
            </a:r>
            <a:br>
              <a:rPr lang="en-US" dirty="0"/>
            </a:br>
            <a:r>
              <a:rPr lang="en-US" dirty="0"/>
              <a:t>tabular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805" y="2142556"/>
            <a:ext cx="7852124" cy="979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tblastn</a:t>
            </a:r>
            <a:r>
              <a:rPr lang="en-US" sz="2800" dirty="0">
                <a:latin typeface="Courier"/>
                <a:cs typeface="Courier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-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 ../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/MG1655 -</a:t>
            </a:r>
            <a:r>
              <a:rPr lang="en-US" sz="2800" dirty="0" err="1">
                <a:latin typeface="Courier"/>
                <a:cs typeface="Courier"/>
              </a:rPr>
              <a:t>outfmt</a:t>
            </a:r>
            <a:r>
              <a:rPr lang="en-US" sz="2800" dirty="0">
                <a:latin typeface="Courier"/>
                <a:cs typeface="Courier"/>
              </a:rPr>
              <a:t> 6</a:t>
            </a: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" y="1278128"/>
            <a:ext cx="8927880" cy="720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0805" y="3754277"/>
            <a:ext cx="7581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" dirty="0">
                <a:latin typeface="Courier"/>
                <a:cs typeface="Courier"/>
              </a:rPr>
              <a:t>C321.deltaA	gi|556503834|ref|NC_000913.3|	100.00	450	0	0	1	450	4638178	4639527	0.0	  884</a:t>
            </a:r>
          </a:p>
          <a:p>
            <a:r>
              <a:rPr lang="is-IS" sz="800" dirty="0">
                <a:latin typeface="Courier"/>
                <a:cs typeface="Courier"/>
              </a:rPr>
              <a:t>C321.deltaA	gi|556503834|ref|NC_000913.3|	28.00	50	34	1	6	55	3482893	3482750	1.9	28.1</a:t>
            </a:r>
            <a:endParaRPr lang="en-US" sz="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621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protein sequences using a remote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95" y="1063364"/>
            <a:ext cx="8205579" cy="15220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blastp</a:t>
            </a:r>
            <a:r>
              <a:rPr lang="en-US" sz="2800" dirty="0">
                <a:latin typeface="Courier New"/>
                <a:cs typeface="Courier New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nr -</a:t>
            </a:r>
            <a:r>
              <a:rPr lang="en-US" sz="2800" dirty="0" err="1"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6 -remote \</a:t>
            </a:r>
          </a:p>
          <a:p>
            <a:pPr marL="0" indent="0">
              <a:buNone/>
            </a:pPr>
            <a:r>
              <a:rPr lang="fi-FI" sz="2800" dirty="0">
                <a:latin typeface="Courier New"/>
                <a:cs typeface="Courier New"/>
              </a:rPr>
              <a:t>-</a:t>
            </a:r>
            <a:r>
              <a:rPr lang="fi-FI" sz="2800" dirty="0" err="1">
                <a:latin typeface="Courier New"/>
                <a:cs typeface="Courier New"/>
              </a:rPr>
              <a:t>evalue</a:t>
            </a:r>
            <a:r>
              <a:rPr lang="fi-FI" sz="2800" dirty="0">
                <a:latin typeface="Courier New"/>
                <a:cs typeface="Courier New"/>
              </a:rPr>
              <a:t> 1e-100 </a:t>
            </a:r>
            <a:r>
              <a:rPr lang="fi-FI" sz="280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fi-FI" sz="2800" dirty="0" err="1">
                <a:solidFill>
                  <a:srgbClr val="FF0000"/>
                </a:solidFill>
                <a:latin typeface="Courier New"/>
                <a:cs typeface="Courier New"/>
              </a:rPr>
              <a:t>max_target_seqs</a:t>
            </a:r>
            <a:r>
              <a:rPr lang="fi-FI" sz="2800" dirty="0">
                <a:latin typeface="Courier New"/>
                <a:cs typeface="Courier New"/>
              </a:rPr>
              <a:t>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0821" y="3212176"/>
            <a:ext cx="600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 only one hit if hits can be found.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467" y="4362165"/>
            <a:ext cx="8180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000" dirty="0"/>
              <a:t>C321.deltaA	gi|446843038|ref|WP_000920294.1|	100.00	450	0	0	1	450	1	450	0.0	  916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1203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or subsequences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268" y="995967"/>
            <a:ext cx="8339668" cy="380463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blastdbcmd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/MG1655 -info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Extract sequences from the database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latin typeface="Courier New"/>
                <a:cs typeface="Courier New"/>
              </a:rPr>
              <a:t> -entry all -range 150-220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using </a:t>
            </a:r>
            <a:r>
              <a:rPr lang="en-US" dirty="0" err="1"/>
              <a:t>Gi</a:t>
            </a:r>
            <a:r>
              <a:rPr lang="en-US" dirty="0"/>
              <a:t>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66" y="1114402"/>
            <a:ext cx="8339668" cy="3115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# Use </a:t>
            </a:r>
            <a:r>
              <a:rPr lang="en-US" sz="1600" dirty="0" err="1">
                <a:latin typeface="Courier New"/>
                <a:cs typeface="Courier New"/>
              </a:rPr>
              <a:t>Gi</a:t>
            </a:r>
            <a:r>
              <a:rPr lang="en-US" sz="1600" dirty="0">
                <a:latin typeface="Courier New"/>
                <a:cs typeface="Courier New"/>
              </a:rPr>
              <a:t> ID to search*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-entry 556503834 -range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327454"/>
            <a:ext cx="637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Database formatting must add –</a:t>
            </a:r>
            <a:r>
              <a:rPr lang="en-US" sz="1200" dirty="0" err="1"/>
              <a:t>parse_seqids</a:t>
            </a:r>
            <a:endParaRPr lang="en-US" sz="1200" dirty="0"/>
          </a:p>
          <a:p>
            <a:r>
              <a:rPr lang="en-US" sz="1200" dirty="0" err="1">
                <a:latin typeface="Courier New"/>
                <a:cs typeface="Courier New"/>
              </a:rPr>
              <a:t>makeblastdb</a:t>
            </a:r>
            <a:r>
              <a:rPr lang="en-US" sz="1200" dirty="0">
                <a:latin typeface="Courier New"/>
                <a:cs typeface="Courier New"/>
              </a:rPr>
              <a:t> -in MG1655.fasta -out MG1655 -</a:t>
            </a:r>
            <a:r>
              <a:rPr lang="en-US" sz="1200" dirty="0" err="1">
                <a:latin typeface="Courier New"/>
                <a:cs typeface="Courier New"/>
              </a:rPr>
              <a:t>dbtype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nucl</a:t>
            </a:r>
            <a:r>
              <a:rPr lang="en-US" sz="1200" dirty="0">
                <a:latin typeface="Courier New"/>
                <a:cs typeface="Courier New"/>
              </a:rPr>
              <a:t> -</a:t>
            </a:r>
            <a:r>
              <a:rPr lang="en-US" sz="1200" dirty="0" err="1">
                <a:latin typeface="Courier New"/>
                <a:cs typeface="Courier New"/>
              </a:rPr>
              <a:t>parse_seqids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38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557" y="163996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390" y="1428751"/>
            <a:ext cx="5791219" cy="2735035"/>
          </a:xfrm>
        </p:spPr>
        <p:txBody>
          <a:bodyPr>
            <a:noAutofit/>
          </a:bodyPr>
          <a:lstStyle/>
          <a:p>
            <a:r>
              <a:rPr lang="en-US" sz="2800" dirty="0"/>
              <a:t>Plot </a:t>
            </a:r>
            <a:r>
              <a:rPr lang="en-US" sz="2800" dirty="0" err="1"/>
              <a:t>dotplots</a:t>
            </a:r>
            <a:endParaRPr lang="en-US" sz="2800" dirty="0"/>
          </a:p>
          <a:p>
            <a:r>
              <a:rPr lang="en-US" sz="2800" dirty="0"/>
              <a:t>Create BLAST database</a:t>
            </a:r>
          </a:p>
          <a:p>
            <a:r>
              <a:rPr lang="en-US" sz="2800" dirty="0"/>
              <a:t>BLASTN</a:t>
            </a:r>
          </a:p>
          <a:p>
            <a:r>
              <a:rPr lang="en-US" sz="2800" dirty="0"/>
              <a:t>BLASTP</a:t>
            </a:r>
          </a:p>
          <a:p>
            <a:r>
              <a:rPr lang="en-US" sz="2800" dirty="0"/>
              <a:t>Extract sequences from database</a:t>
            </a:r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6515-48B8-6E23-CF86-4933C0D1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EF2A-B239-DE39-1442-6649CD572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8657"/>
            <a:ext cx="8229600" cy="1712707"/>
          </a:xfrm>
        </p:spPr>
        <p:txBody>
          <a:bodyPr/>
          <a:lstStyle/>
          <a:p>
            <a:r>
              <a:rPr lang="en-US" dirty="0"/>
              <a:t>Create a FASTA file containing both </a:t>
            </a:r>
            <a:r>
              <a:rPr lang="en-US" dirty="0" err="1"/>
              <a:t>ZmA</a:t>
            </a:r>
            <a:r>
              <a:rPr lang="en-US" dirty="0"/>
              <a:t> and </a:t>
            </a:r>
            <a:r>
              <a:rPr lang="en-US" dirty="0" err="1"/>
              <a:t>ZmB</a:t>
            </a:r>
            <a:endParaRPr lang="en-US" dirty="0"/>
          </a:p>
          <a:p>
            <a:r>
              <a:rPr lang="en-US" dirty="0"/>
              <a:t>Make a BLAST database using the new FASTA file</a:t>
            </a:r>
          </a:p>
          <a:p>
            <a:r>
              <a:rPr lang="en-US" dirty="0"/>
              <a:t>Use “</a:t>
            </a:r>
            <a:r>
              <a:rPr lang="en-US" dirty="0" err="1"/>
              <a:t>blastn</a:t>
            </a:r>
            <a:r>
              <a:rPr lang="en-US" dirty="0"/>
              <a:t>” to search the following sequence in this new FASTA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D3FAE-ED4B-B1D5-F00C-CC3CFBA7311A}"/>
              </a:ext>
            </a:extLst>
          </p:cNvPr>
          <p:cNvSpPr txBox="1"/>
          <p:nvPr/>
        </p:nvSpPr>
        <p:spPr>
          <a:xfrm>
            <a:off x="591911" y="3027625"/>
            <a:ext cx="8450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&gt;query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GCCCAACTAATACCAATATATATAATACTACGCCTAATAATCCGATGCGATTAACGCCCACTGATGATGCATCCTTCTAAGTTCTAATGCTTCCTTAAGAACGTAGCTTGCCTGCCAATCCAGCCACAGCTGAAGCCTGAAGGCCAGTCGATGTAAAAG</a:t>
            </a:r>
          </a:p>
        </p:txBody>
      </p:sp>
    </p:spTree>
    <p:extLst>
      <p:ext uri="{BB962C8B-B14F-4D97-AF65-F5344CB8AC3E}">
        <p14:creationId xmlns:p14="http://schemas.microsoft.com/office/powerpoint/2010/main" val="305458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9726-83A0-66AE-588E-CB921EBB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MUMmer</a:t>
            </a:r>
            <a:r>
              <a:rPr lang="en-US" dirty="0"/>
              <a:t> installation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C4B8D3-DAFE-F480-96AE-B4DDBE065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install mummer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/mummer4/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mummer.git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mummer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~/local</a:t>
            </a:r>
          </a:p>
          <a:p>
            <a:pPr marL="0" indent="0">
              <a:buNone/>
            </a:pP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autoreconf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–fi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./configure --prefix ~/local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</a:t>
            </a:r>
          </a:p>
        </p:txBody>
      </p:sp>
    </p:spTree>
    <p:extLst>
      <p:ext uri="{BB962C8B-B14F-4D97-AF65-F5344CB8AC3E}">
        <p14:creationId xmlns:p14="http://schemas.microsoft.com/office/powerpoint/2010/main" val="322190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9B56-9C78-D01B-A55B-60E156AD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ndotplot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38DB-AAAD-4B48-5B10-BB7DB3AFB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98" y="961394"/>
            <a:ext cx="8284602" cy="3976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download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/liu3zhenlab/ndotplot.git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run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MUMmer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R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--query data/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qry.fas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--ref data/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ref.fas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--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1000 \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--prefix out</a:t>
            </a:r>
          </a:p>
        </p:txBody>
      </p:sp>
    </p:spTree>
    <p:extLst>
      <p:ext uri="{BB962C8B-B14F-4D97-AF65-F5344CB8AC3E}">
        <p14:creationId xmlns:p14="http://schemas.microsoft.com/office/powerpoint/2010/main" val="307466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4613-006D-0549-0DB6-1940DCC5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1487"/>
            <a:ext cx="8229600" cy="579740"/>
          </a:xfrm>
        </p:spPr>
        <p:txBody>
          <a:bodyPr/>
          <a:lstStyle/>
          <a:p>
            <a:r>
              <a:rPr lang="en-US" dirty="0" err="1"/>
              <a:t>ndotplot</a:t>
            </a:r>
            <a:r>
              <a:rPr lang="en-US" dirty="0"/>
              <a:t>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1FEBA-AC8F-097F-8FAB-525BCA66A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63" y="724196"/>
            <a:ext cx="4298711" cy="429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5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4144-BF94-FC77-FA85-D6E4FA15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52ED-1C55-49D2-6F09-B399BCC41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1700"/>
            <a:ext cx="8229600" cy="1680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sequences:</a:t>
            </a:r>
          </a:p>
          <a:p>
            <a:pPr marL="0" indent="0">
              <a:buNone/>
            </a:pPr>
            <a:r>
              <a:rPr lang="en-US" sz="1800" dirty="0" err="1"/>
              <a:t>ZmA</a:t>
            </a:r>
            <a:endParaRPr lang="en-US" sz="1800" dirty="0">
              <a:hlinkClick r:id="rId2"/>
            </a:endParaRP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https://github.com/liu3zhenlab/teaching/raw/refs/heads/master/PLPTH813Bioinformatis/2025/3_data/lab03/ZmA.fasta</a:t>
            </a:r>
            <a:endParaRPr lang="en-US" sz="1200" dirty="0"/>
          </a:p>
          <a:p>
            <a:pPr marL="0" indent="0">
              <a:buNone/>
            </a:pPr>
            <a:r>
              <a:rPr lang="en-US" sz="1800" dirty="0" err="1"/>
              <a:t>ZmB</a:t>
            </a:r>
            <a:endParaRPr lang="en-US" sz="1800" dirty="0"/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https://github.com/liu3zhenlab/teaching/raw/refs/heads/master/PLPTH813Bioinformatis/2025/3_data/lab03/ZmB.fasta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CB271-EF14-26C9-2DA4-BD0743F38D4C}"/>
              </a:ext>
            </a:extLst>
          </p:cNvPr>
          <p:cNvSpPr txBox="1"/>
          <p:nvPr/>
        </p:nvSpPr>
        <p:spPr>
          <a:xfrm>
            <a:off x="665389" y="2841172"/>
            <a:ext cx="7813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Please download the data and plot a </a:t>
            </a:r>
            <a:r>
              <a:rPr lang="en-US" sz="2400" dirty="0" err="1"/>
              <a:t>dotplot</a:t>
            </a:r>
            <a:r>
              <a:rPr lang="en-US" sz="2400" dirty="0"/>
              <a:t> between the two sequence.</a:t>
            </a:r>
          </a:p>
          <a:p>
            <a:endParaRPr lang="en-US" sz="2400" dirty="0"/>
          </a:p>
          <a:p>
            <a:r>
              <a:rPr lang="en-US" sz="2400" dirty="0"/>
              <a:t>Possible parameter: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626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031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352" y="1461406"/>
            <a:ext cx="5823876" cy="266155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/>
              <a:t>Create BLAST database</a:t>
            </a:r>
          </a:p>
          <a:p>
            <a:r>
              <a:rPr lang="en-US" sz="2800" dirty="0"/>
              <a:t>BLASTN</a:t>
            </a:r>
          </a:p>
          <a:p>
            <a:r>
              <a:rPr lang="en-US" sz="2800" dirty="0"/>
              <a:t>BLASTP</a:t>
            </a:r>
          </a:p>
          <a:p>
            <a:r>
              <a:rPr lang="en-US" sz="2800" dirty="0"/>
              <a:t>Extract sequences from database</a:t>
            </a:r>
          </a:p>
        </p:txBody>
      </p:sp>
    </p:spTree>
    <p:extLst>
      <p:ext uri="{BB962C8B-B14F-4D97-AF65-F5344CB8AC3E}">
        <p14:creationId xmlns:p14="http://schemas.microsoft.com/office/powerpoint/2010/main" val="170150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15AB-9825-F74F-8B4C-69A2FFDAF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9457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Load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AB38-69F4-8C47-951F-CCBEC8CE7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437" y="1751239"/>
            <a:ext cx="5833998" cy="1641021"/>
          </a:xfrm>
        </p:spPr>
        <p:txBody>
          <a:bodyPr/>
          <a:lstStyle/>
          <a:p>
            <a:r>
              <a:rPr lang="en-US" sz="3200" dirty="0"/>
              <a:t>Blast+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BLAST+</a:t>
            </a:r>
          </a:p>
        </p:txBody>
      </p:sp>
    </p:spTree>
    <p:extLst>
      <p:ext uri="{BB962C8B-B14F-4D97-AF65-F5344CB8AC3E}">
        <p14:creationId xmlns:p14="http://schemas.microsoft.com/office/powerpoint/2010/main" val="196166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421"/>
            <a:ext cx="8229600" cy="579740"/>
          </a:xfrm>
        </p:spPr>
        <p:txBody>
          <a:bodyPr/>
          <a:lstStyle/>
          <a:p>
            <a:r>
              <a:rPr lang="en-US" dirty="0"/>
              <a:t>Genome sequence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96" y="955892"/>
            <a:ext cx="8566484" cy="391818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genome</a:t>
            </a:r>
            <a:r>
              <a:rPr lang="fr-FR" dirty="0"/>
              <a:t> </a:t>
            </a:r>
            <a:r>
              <a:rPr lang="fr-FR" dirty="0" err="1"/>
              <a:t>sequence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fr-FR" dirty="0"/>
              <a:t># </a:t>
            </a:r>
            <a:r>
              <a:rPr lang="fr-FR" dirty="0" err="1"/>
              <a:t>create</a:t>
            </a:r>
            <a:r>
              <a:rPr lang="fr-FR" dirty="0"/>
              <a:t> a new directory for </a:t>
            </a:r>
            <a:r>
              <a:rPr lang="fr-FR" dirty="0" err="1"/>
              <a:t>today's</a:t>
            </a:r>
            <a:r>
              <a:rPr lang="fr-FR" dirty="0"/>
              <a:t> practice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blast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blast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wget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1300" dirty="0">
                <a:latin typeface="Courier"/>
                <a:cs typeface="Courier"/>
              </a:rPr>
              <a:t>https://</a:t>
            </a:r>
            <a:r>
              <a:rPr lang="en-US" sz="1300" dirty="0" err="1">
                <a:latin typeface="Courier"/>
                <a:cs typeface="Courier"/>
              </a:rPr>
              <a:t>people.beocat.ksu.edu</a:t>
            </a:r>
            <a:r>
              <a:rPr lang="en-US" sz="1300" dirty="0">
                <a:latin typeface="Courier"/>
                <a:cs typeface="Courier"/>
              </a:rPr>
              <a:t>/~liu3zhen/PLPTH813/data/references/MG1655.fasta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17486</TotalTime>
  <Words>1294</Words>
  <Application>Microsoft Macintosh PowerPoint</Application>
  <PresentationFormat>On-screen Show (16:9)</PresentationFormat>
  <Paragraphs>215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</vt:lpstr>
      <vt:lpstr>Courier New</vt:lpstr>
      <vt:lpstr>Office Theme</vt:lpstr>
      <vt:lpstr>Dotplot &amp; Blast  Bioinformatics Applications (PLPTH813)</vt:lpstr>
      <vt:lpstr>Goal of today’s lab</vt:lpstr>
      <vt:lpstr>MUMmer installation</vt:lpstr>
      <vt:lpstr>ndotplot</vt:lpstr>
      <vt:lpstr>ndotplot output</vt:lpstr>
      <vt:lpstr>Problem 1</vt:lpstr>
      <vt:lpstr>Goal of today’s lab</vt:lpstr>
      <vt:lpstr>Load modules</vt:lpstr>
      <vt:lpstr>Genome sequence data</vt:lpstr>
      <vt:lpstr>Step 1: Create a database</vt:lpstr>
      <vt:lpstr>Query data</vt:lpstr>
      <vt:lpstr>BLASTN</vt:lpstr>
      <vt:lpstr>BLASTN with tabular format</vt:lpstr>
      <vt:lpstr>BLASTN with tabular format</vt:lpstr>
      <vt:lpstr>Protein sequence to the DNA genome sequence</vt:lpstr>
      <vt:lpstr>Protein sequence to the DNA genome sequence tabular output</vt:lpstr>
      <vt:lpstr>Search protein sequences using a remote service</vt:lpstr>
      <vt:lpstr>Extract sequences or subsequences</vt:lpstr>
      <vt:lpstr>Extract sequences using Gi ID</vt:lpstr>
      <vt:lpstr>Problem 2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139</cp:revision>
  <dcterms:created xsi:type="dcterms:W3CDTF">2014-12-15T18:58:14Z</dcterms:created>
  <dcterms:modified xsi:type="dcterms:W3CDTF">2025-02-06T21:07:03Z</dcterms:modified>
</cp:coreProperties>
</file>