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38" r:id="rId2"/>
    <p:sldId id="257" r:id="rId3"/>
    <p:sldId id="342" r:id="rId4"/>
    <p:sldId id="341" r:id="rId5"/>
    <p:sldId id="347" r:id="rId6"/>
    <p:sldId id="345" r:id="rId7"/>
    <p:sldId id="351" r:id="rId8"/>
    <p:sldId id="374" r:id="rId9"/>
    <p:sldId id="376" r:id="rId10"/>
    <p:sldId id="375" r:id="rId11"/>
    <p:sldId id="377" r:id="rId12"/>
    <p:sldId id="378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402" r:id="rId25"/>
    <p:sldId id="403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370" r:id="rId36"/>
    <p:sldId id="401" r:id="rId37"/>
    <p:sldId id="272" r:id="rId38"/>
    <p:sldId id="267" r:id="rId39"/>
    <p:sldId id="268" r:id="rId40"/>
    <p:sldId id="269" r:id="rId41"/>
    <p:sldId id="273" r:id="rId42"/>
    <p:sldId id="404" r:id="rId43"/>
    <p:sldId id="456" r:id="rId44"/>
    <p:sldId id="457" r:id="rId45"/>
    <p:sldId id="458" r:id="rId46"/>
    <p:sldId id="459" r:id="rId47"/>
    <p:sldId id="460" r:id="rId48"/>
    <p:sldId id="461" r:id="rId49"/>
    <p:sldId id="337" r:id="rId50"/>
    <p:sldId id="45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8" autoAdjust="0"/>
    <p:restoredTop sz="95853" autoAdjust="0"/>
  </p:normalViewPr>
  <p:slideViewPr>
    <p:cSldViewPr snapToGrid="0" snapToObjects="1">
      <p:cViewPr varScale="1">
        <p:scale>
          <a:sx n="116" d="100"/>
          <a:sy n="116" d="100"/>
        </p:scale>
        <p:origin x="1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Differential Expression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4/20/2022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4616989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4" y="2842372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4" y="102190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2251834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3" y="2251713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2251714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825944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39" y="1808381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8591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8" y="18591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1" y="1562848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859810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2249029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1434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143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29" y="21158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39" y="331006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5264107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5503027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86991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5899689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94"/>
              </p:ext>
            </p:extLst>
          </p:nvPr>
        </p:nvGraphicFramePr>
        <p:xfrm>
          <a:off x="23114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11332"/>
            <a:ext cx="2431464" cy="1168403"/>
            <a:chOff x="867397" y="2130811"/>
            <a:chExt cx="2431464" cy="1168403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345904"/>
            <a:ext cx="2652278" cy="1490194"/>
            <a:chOff x="813412" y="3365383"/>
            <a:chExt cx="2652278" cy="1490194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</a:t>
              </a:r>
            </a:p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</a:t>
            </a:r>
            <a:r>
              <a:rPr lang="en-US" sz="3200" dirty="0" err="1"/>
              <a:t>Seq</a:t>
            </a:r>
            <a:r>
              <a:rPr lang="en-US" sz="3200" dirty="0"/>
              <a:t>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would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</a:t>
            </a:r>
            <a:r>
              <a:rPr lang="en-US" sz="3200" dirty="0" err="1"/>
              <a:t>Seq</a:t>
            </a:r>
            <a:r>
              <a:rPr lang="en-US" sz="3200" dirty="0"/>
              <a:t>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9998" y="5309640"/>
            <a:ext cx="19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320345" y="3495413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Goal: to identify the DEs between two biological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Design: Each group has five biological replicates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2479157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69263"/>
              </p:ext>
            </p:extLst>
          </p:nvPr>
        </p:nvGraphicFramePr>
        <p:xfrm>
          <a:off x="1898650" y="199827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88223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only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1184214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4007934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4461364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21787" y="4007934"/>
            <a:ext cx="100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caps.ncbs.res.in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633854" y="6184787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cragenomica.es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265" y="5218324"/>
            <a:ext cx="640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1. What are sequences of transcripts?</a:t>
            </a:r>
          </a:p>
          <a:p>
            <a:r>
              <a:rPr lang="en-US" sz="2400" dirty="0"/>
              <a:t>2. What is the expression level of each transcript?</a:t>
            </a:r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GSNAP,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</a:t>
            </a:r>
            <a:r>
              <a:rPr lang="en-US" sz="4000" dirty="0" err="1">
                <a:solidFill>
                  <a:srgbClr val="008000"/>
                </a:solidFill>
              </a:rPr>
              <a:t>Seq</a:t>
            </a:r>
            <a:endParaRPr lang="en-US" sz="4000" dirty="0">
              <a:solidFill>
                <a:srgbClr val="008000"/>
              </a:solidFill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41827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classes or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Category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293105"/>
            <a:ext cx="773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97018" y="2128137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/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/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/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dirty="0"/>
              <a:t>Biological replication rather than technical replication are typically needed for an RNA-</a:t>
            </a:r>
            <a:r>
              <a:rPr lang="en-US" sz="2800" dirty="0" err="1"/>
              <a:t>Seq</a:t>
            </a:r>
            <a:r>
              <a:rPr lang="en-US" sz="2800" dirty="0"/>
              <a:t> experiment.</a:t>
            </a:r>
          </a:p>
          <a:p>
            <a:r>
              <a:rPr lang="en-US" sz="2800" dirty="0"/>
              <a:t>P-values need to be corrected to account for multiple tests.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the parameters in each method need to be carefully selected.</a:t>
            </a:r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</a:t>
            </a:r>
            <a:r>
              <a:rPr lang="en-US" sz="3200" dirty="0" err="1"/>
              <a:t>Seq</a:t>
            </a:r>
            <a:r>
              <a:rPr lang="en-US" sz="3200" dirty="0"/>
              <a:t>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652017" y="1222930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6680319" y="2689295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</a:t>
            </a:r>
            <a:r>
              <a:rPr lang="en-US" sz="24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</a:t>
            </a:r>
            <a:r>
              <a:rPr lang="en-US" sz="2000" dirty="0" err="1"/>
              <a:t>Seq</a:t>
            </a:r>
            <a:r>
              <a:rPr lang="en-US" sz="2000" dirty="0"/>
              <a:t>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673310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single-cell RNA-</a:t>
            </a:r>
            <a:r>
              <a:rPr lang="en-US" sz="3200" dirty="0" err="1"/>
              <a:t>Seq</a:t>
            </a:r>
            <a:r>
              <a:rPr lang="en-US" sz="3200" dirty="0"/>
              <a:t> (</a:t>
            </a:r>
            <a:r>
              <a:rPr lang="en-US" sz="3200" dirty="0" err="1"/>
              <a:t>scRNA-Seq</a:t>
            </a:r>
            <a:r>
              <a:rPr lang="en-US" sz="32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1578" y="5467136"/>
            <a:ext cx="178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Macosko</a:t>
            </a:r>
            <a:r>
              <a:rPr lang="en-US" sz="1200" dirty="0"/>
              <a:t> et al., Cell,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75980"/>
            <a:ext cx="5484853" cy="388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300" y="537294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wikipedia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53" y="1539480"/>
            <a:ext cx="3932423" cy="3927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5756835"/>
            <a:ext cx="277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IVT: in vitro transcription</a:t>
            </a:r>
          </a:p>
          <a:p>
            <a:r>
              <a:rPr lang="en-US" sz="2000" dirty="0"/>
              <a:t>RT: reverse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3810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300" y="153900"/>
            <a:ext cx="5410200" cy="1054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 for differential expression analysis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</a:t>
            </a:r>
            <a:r>
              <a:rPr lang="en-US" sz="2400" dirty="0" err="1"/>
              <a:t>Tophat</a:t>
            </a:r>
            <a:r>
              <a:rPr lang="en-US" sz="2400" dirty="0"/>
              <a:t>, GSNAP,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197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3678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3678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332257" y="570688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415992" y="570688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197869" y="570695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0095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7461" y="525260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3933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943" y="558034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1745" y="558034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39169</TotalTime>
  <Words>2996</Words>
  <Application>Microsoft Macintosh PowerPoint</Application>
  <PresentationFormat>On-screen Show (4:3)</PresentationFormat>
  <Paragraphs>936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Zapf Dingbats</vt:lpstr>
      <vt:lpstr>Arial</vt:lpstr>
      <vt:lpstr>Calibri</vt:lpstr>
      <vt:lpstr>Times New Roman</vt:lpstr>
      <vt:lpstr>Office Theme</vt:lpstr>
      <vt:lpstr>Differential Expression  Bioinformatics Applications (PLPTH813)</vt:lpstr>
      <vt:lpstr>Outline</vt:lpstr>
      <vt:lpstr>Gene expression</vt:lpstr>
      <vt:lpstr>Approaches for quantification of gene expression</vt:lpstr>
      <vt:lpstr>Rationale of RNA-Seq (mRNA sequencing)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An RNA-Seq experiment – source of variance</vt:lpstr>
      <vt:lpstr>Source of variance in RNA-Seq - sampling</vt:lpstr>
      <vt:lpstr>Technical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Outline</vt:lpstr>
      <vt:lpstr>Gene ontology (GO)</vt:lpstr>
      <vt:lpstr>Category enrichment</vt:lpstr>
      <vt:lpstr>dance party</vt:lpstr>
      <vt:lpstr>GO enrichment test – Fisher's Exact test</vt:lpstr>
      <vt:lpstr>GO enrichment test – Fisher's Exact test</vt:lpstr>
      <vt:lpstr>GOSeq</vt:lpstr>
      <vt:lpstr>Summary</vt:lpstr>
      <vt:lpstr>single-cell RNA-Seq (scRNA-Seq)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323</cp:revision>
  <cp:lastPrinted>2015-04-30T14:29:06Z</cp:lastPrinted>
  <dcterms:created xsi:type="dcterms:W3CDTF">2014-05-23T20:11:37Z</dcterms:created>
  <dcterms:modified xsi:type="dcterms:W3CDTF">2023-04-17T22:09:18Z</dcterms:modified>
</cp:coreProperties>
</file>