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338" r:id="rId2"/>
    <p:sldId id="456" r:id="rId3"/>
    <p:sldId id="257" r:id="rId4"/>
    <p:sldId id="342" r:id="rId5"/>
    <p:sldId id="341" r:id="rId6"/>
    <p:sldId id="347" r:id="rId7"/>
    <p:sldId id="459" r:id="rId8"/>
    <p:sldId id="351" r:id="rId9"/>
    <p:sldId id="376" r:id="rId10"/>
    <p:sldId id="462" r:id="rId11"/>
    <p:sldId id="375" r:id="rId12"/>
    <p:sldId id="377" r:id="rId13"/>
    <p:sldId id="378" r:id="rId14"/>
    <p:sldId id="379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463" r:id="rId25"/>
    <p:sldId id="391" r:id="rId26"/>
    <p:sldId id="402" r:id="rId27"/>
    <p:sldId id="403" r:id="rId28"/>
    <p:sldId id="392" r:id="rId29"/>
    <p:sldId id="393" r:id="rId30"/>
    <p:sldId id="394" r:id="rId31"/>
    <p:sldId id="395" r:id="rId32"/>
    <p:sldId id="398" r:id="rId33"/>
    <p:sldId id="396" r:id="rId34"/>
    <p:sldId id="397" r:id="rId35"/>
    <p:sldId id="399" r:id="rId36"/>
    <p:sldId id="400" r:id="rId37"/>
    <p:sldId id="370" r:id="rId38"/>
    <p:sldId id="401" r:id="rId39"/>
    <p:sldId id="458" r:id="rId40"/>
    <p:sldId id="272" r:id="rId41"/>
    <p:sldId id="267" r:id="rId42"/>
    <p:sldId id="268" r:id="rId43"/>
    <p:sldId id="269" r:id="rId44"/>
    <p:sldId id="273" r:id="rId45"/>
    <p:sldId id="278" r:id="rId46"/>
    <p:sldId id="275" r:id="rId47"/>
    <p:sldId id="276" r:id="rId48"/>
    <p:sldId id="277" r:id="rId49"/>
    <p:sldId id="460" r:id="rId50"/>
    <p:sldId id="260" r:id="rId51"/>
    <p:sldId id="261" r:id="rId52"/>
    <p:sldId id="461" r:id="rId53"/>
    <p:sldId id="263" r:id="rId54"/>
    <p:sldId id="264" r:id="rId55"/>
    <p:sldId id="281" r:id="rId56"/>
    <p:sldId id="265" r:id="rId57"/>
    <p:sldId id="455" r:id="rId58"/>
    <p:sldId id="266" r:id="rId59"/>
    <p:sldId id="337" r:id="rId60"/>
    <p:sldId id="457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7375E"/>
    <a:srgbClr val="E56C0A"/>
    <a:srgbClr val="60497B"/>
    <a:srgbClr val="7793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8" autoAdjust="0"/>
    <p:restoredTop sz="95853" autoAdjust="0"/>
  </p:normalViewPr>
  <p:slideViewPr>
    <p:cSldViewPr snapToGrid="0" snapToObjects="1">
      <p:cViewPr>
        <p:scale>
          <a:sx n="204" d="100"/>
          <a:sy n="204" d="100"/>
        </p:scale>
        <p:origin x="280" y="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3A62-9D77-1A44-8DB5-4DA900A12DD2}" type="datetimeFigureOut">
              <a:rPr lang="en-US" smtClean="0"/>
              <a:t>6/7/22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480CA-12A1-5F4F-9420-84776E4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4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21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E3B47-8DB1-D446-B4CE-8BFCE36AFC8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96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E3B47-8DB1-D446-B4CE-8BFCE36AFC8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72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75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reads are relatively short (30 to 150 </a:t>
            </a:r>
            <a:r>
              <a:rPr lang="en-US" dirty="0" err="1"/>
              <a:t>bp</a:t>
            </a:r>
            <a:r>
              <a:rPr lang="en-US" dirty="0"/>
              <a:t>), making it hard to unambiguously assign them to a specific location in the genome, especially in the presence of sequencing errors and repeat sequences.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90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reads are relatively short (30 to 150 </a:t>
            </a:r>
            <a:r>
              <a:rPr lang="en-US" dirty="0" err="1"/>
              <a:t>bp</a:t>
            </a:r>
            <a:r>
              <a:rPr lang="en-US" dirty="0"/>
              <a:t>), making it hard to unambiguously assign them to a specific location in the genome, especially in the presence of sequencing errors and repeat sequences.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56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/>
              <a:t>Index effect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Size selection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PCR Amplification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73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72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7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2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72E8-FED4-7945-9AF6-FD8D9C72804A}" type="datetime1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7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640D-90AA-604E-ADB9-C1D897C861CA}" type="datetime1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5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65B0-3CDA-1543-8CBF-F2F79E588AD3}" type="datetime1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9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363C-CD57-CC42-9235-62BC7BA0B1ED}" type="datetime1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5969-FBC0-8540-94A3-F9215BD427BB}" type="datetime1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D1FA-CB62-0042-90F2-E25120C741E5}" type="datetime1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40E7-0C59-3047-A00C-D3F20E7FFB20}" type="datetime1">
              <a:rPr lang="en-US" smtClean="0"/>
              <a:t>6/7/22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F698-D4E1-CD4A-BF41-89392968128A}" type="datetime1">
              <a:rPr lang="en-US" smtClean="0"/>
              <a:t>6/7/22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6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7A7B-94F7-964F-8763-919FD49CFB39}" type="datetime1">
              <a:rPr lang="en-US" smtClean="0"/>
              <a:t>6/7/22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4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DD9F-E7AB-9845-AE00-059AAB337138}" type="datetime1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0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C405-2BB0-D54D-A70D-DA6911AACBC3}" type="datetime1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4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C2F60-8E92-564C-9C5A-9644027C2B8C}" type="datetime1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6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210083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Design of RNA-seq Experiments and Differential Expression Analysis </a:t>
            </a:r>
            <a:br>
              <a:rPr lang="en-US" sz="3600" dirty="0"/>
            </a:br>
            <a:br>
              <a:rPr lang="en-US" sz="2000" dirty="0"/>
            </a:br>
            <a:r>
              <a:rPr lang="en-US" sz="2000" dirty="0"/>
              <a:t> Genomic Technologies Workshop </a:t>
            </a:r>
            <a:br>
              <a:rPr lang="en-US" sz="2000" dirty="0"/>
            </a:br>
            <a:r>
              <a:rPr lang="en-US" sz="2000" dirty="0"/>
              <a:t>(PLPTH885)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6477" y="3987251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6/8/2022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A22E1-525F-DDE0-8382-0B7E0E6E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9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2531533" y="1986504"/>
            <a:ext cx="4436534" cy="129563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5162"/>
          </a:xfrm>
        </p:spPr>
        <p:txBody>
          <a:bodyPr>
            <a:normAutofit/>
          </a:bodyPr>
          <a:lstStyle/>
          <a:p>
            <a:r>
              <a:rPr lang="en-US" sz="3200" dirty="0"/>
              <a:t>Solutions to mitigate problems -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810" y="1041525"/>
            <a:ext cx="8383979" cy="1307065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US" sz="2400" dirty="0"/>
              <a:t>Repeats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2717801" y="1986384"/>
            <a:ext cx="1041400" cy="1296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5499100" y="1986382"/>
            <a:ext cx="927100" cy="1296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244040" y="1543051"/>
            <a:ext cx="615827" cy="0"/>
          </a:xfrm>
          <a:prstGeom prst="line">
            <a:avLst/>
          </a:prstGeom>
          <a:ln w="5715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/>
          <p:cNvSpPr/>
          <p:nvPr/>
        </p:nvSpPr>
        <p:spPr>
          <a:xfrm>
            <a:off x="2971800" y="1593851"/>
            <a:ext cx="1888066" cy="367229"/>
          </a:xfrm>
          <a:prstGeom prst="parallelogram">
            <a:avLst>
              <a:gd name="adj" fmla="val 3429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 flipH="1">
            <a:off x="4244039" y="1593851"/>
            <a:ext cx="1945089" cy="367229"/>
          </a:xfrm>
          <a:prstGeom prst="parallelogram">
            <a:avLst>
              <a:gd name="adj" fmla="val 3748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97562" y="1250018"/>
            <a:ext cx="87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0630" y="1803046"/>
            <a:ext cx="591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5248DD7-CAB0-135D-5819-E415D2444EDB}"/>
              </a:ext>
            </a:extLst>
          </p:cNvPr>
          <p:cNvSpPr txBox="1">
            <a:spLocks/>
          </p:cNvSpPr>
          <p:nvPr/>
        </p:nvSpPr>
        <p:spPr>
          <a:xfrm>
            <a:off x="588917" y="4455054"/>
            <a:ext cx="4538133" cy="4574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Longer reads or Paired-end reads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3FBDC0D-A35E-0FB3-9209-44BF932C0884}"/>
              </a:ext>
            </a:extLst>
          </p:cNvPr>
          <p:cNvSpPr txBox="1">
            <a:spLocks/>
          </p:cNvSpPr>
          <p:nvPr/>
        </p:nvSpPr>
        <p:spPr>
          <a:xfrm>
            <a:off x="588917" y="2634583"/>
            <a:ext cx="4538133" cy="457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Unique mapped reads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7DD616-77FD-61CE-82B5-17BF27AB0E8A}"/>
              </a:ext>
            </a:extLst>
          </p:cNvPr>
          <p:cNvSpPr/>
          <p:nvPr/>
        </p:nvSpPr>
        <p:spPr>
          <a:xfrm flipV="1">
            <a:off x="1410185" y="3864516"/>
            <a:ext cx="6214534" cy="129564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3A9762-5D74-DC3A-037E-AD58EC9B3C5D}"/>
              </a:ext>
            </a:extLst>
          </p:cNvPr>
          <p:cNvSpPr/>
          <p:nvPr/>
        </p:nvSpPr>
        <p:spPr>
          <a:xfrm flipV="1">
            <a:off x="1714986" y="3864395"/>
            <a:ext cx="1063351" cy="126999"/>
          </a:xfrm>
          <a:prstGeom prst="rect">
            <a:avLst/>
          </a:prstGeom>
          <a:solidFill>
            <a:srgbClr val="95373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2F0D8C-CCE3-C71A-A4FB-E92F6007CA36}"/>
              </a:ext>
            </a:extLst>
          </p:cNvPr>
          <p:cNvSpPr/>
          <p:nvPr/>
        </p:nvSpPr>
        <p:spPr>
          <a:xfrm flipV="1">
            <a:off x="4407386" y="3864396"/>
            <a:ext cx="889000" cy="129684"/>
          </a:xfrm>
          <a:prstGeom prst="rect">
            <a:avLst/>
          </a:prstGeom>
          <a:solidFill>
            <a:srgbClr val="95373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844C0F-7C2D-7271-B988-DC228E214434}"/>
              </a:ext>
            </a:extLst>
          </p:cNvPr>
          <p:cNvCxnSpPr/>
          <p:nvPr/>
        </p:nvCxnSpPr>
        <p:spPr>
          <a:xfrm>
            <a:off x="5765994" y="3438626"/>
            <a:ext cx="546100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4D70C3-DC93-C3CC-90BA-3DD2E43960D3}"/>
              </a:ext>
            </a:extLst>
          </p:cNvPr>
          <p:cNvCxnSpPr/>
          <p:nvPr/>
        </p:nvCxnSpPr>
        <p:spPr>
          <a:xfrm>
            <a:off x="3122692" y="3421063"/>
            <a:ext cx="615827" cy="0"/>
          </a:xfrm>
          <a:prstGeom prst="line">
            <a:avLst/>
          </a:prstGeom>
          <a:ln w="571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4CC95F0E-9F22-0BE0-7707-17E3C6C40D6B}"/>
              </a:ext>
            </a:extLst>
          </p:cNvPr>
          <p:cNvSpPr/>
          <p:nvPr/>
        </p:nvSpPr>
        <p:spPr>
          <a:xfrm>
            <a:off x="1850452" y="3471863"/>
            <a:ext cx="1888066" cy="367229"/>
          </a:xfrm>
          <a:prstGeom prst="parallelogram">
            <a:avLst>
              <a:gd name="adj" fmla="val 3429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ACF54435-26DB-E95D-16BE-F00863382714}"/>
              </a:ext>
            </a:extLst>
          </p:cNvPr>
          <p:cNvSpPr/>
          <p:nvPr/>
        </p:nvSpPr>
        <p:spPr>
          <a:xfrm flipH="1">
            <a:off x="3122691" y="3471863"/>
            <a:ext cx="1945089" cy="367229"/>
          </a:xfrm>
          <a:prstGeom prst="parallelogram">
            <a:avLst>
              <a:gd name="adj" fmla="val 3748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824393-FC75-141B-91AC-895A7C10F857}"/>
              </a:ext>
            </a:extLst>
          </p:cNvPr>
          <p:cNvSpPr txBox="1"/>
          <p:nvPr/>
        </p:nvSpPr>
        <p:spPr>
          <a:xfrm>
            <a:off x="2076214" y="3175530"/>
            <a:ext cx="70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20422A44-E4EF-D13D-1D4E-3680D4AA2024}"/>
              </a:ext>
            </a:extLst>
          </p:cNvPr>
          <p:cNvSpPr/>
          <p:nvPr/>
        </p:nvSpPr>
        <p:spPr>
          <a:xfrm flipH="1">
            <a:off x="5766280" y="3472492"/>
            <a:ext cx="545814" cy="367229"/>
          </a:xfrm>
          <a:prstGeom prst="parallelogram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9A6692-4837-C1F5-7F79-F9B6C7993582}"/>
              </a:ext>
            </a:extLst>
          </p:cNvPr>
          <p:cNvSpPr/>
          <p:nvPr/>
        </p:nvSpPr>
        <p:spPr>
          <a:xfrm flipV="1">
            <a:off x="5766280" y="3861711"/>
            <a:ext cx="545814" cy="1296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F301C1-0444-B590-5274-ACF02E7B1EE6}"/>
              </a:ext>
            </a:extLst>
          </p:cNvPr>
          <p:cNvSpPr txBox="1"/>
          <p:nvPr/>
        </p:nvSpPr>
        <p:spPr>
          <a:xfrm>
            <a:off x="5846719" y="30475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252D41-67EC-8AB5-6D56-7A09D6414083}"/>
              </a:ext>
            </a:extLst>
          </p:cNvPr>
          <p:cNvSpPr txBox="1"/>
          <p:nvPr/>
        </p:nvSpPr>
        <p:spPr>
          <a:xfrm>
            <a:off x="3249096" y="304758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061F04-5AEF-C0E2-83E0-A7D459A23D87}"/>
              </a:ext>
            </a:extLst>
          </p:cNvPr>
          <p:cNvSpPr txBox="1"/>
          <p:nvPr/>
        </p:nvSpPr>
        <p:spPr>
          <a:xfrm>
            <a:off x="789282" y="372855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F534692-848B-0EFF-CC4D-3264CD7BBC02}"/>
              </a:ext>
            </a:extLst>
          </p:cNvPr>
          <p:cNvGrpSpPr/>
          <p:nvPr/>
        </p:nvGrpSpPr>
        <p:grpSpPr>
          <a:xfrm>
            <a:off x="727892" y="4922743"/>
            <a:ext cx="7032293" cy="978538"/>
            <a:chOff x="528439" y="3363015"/>
            <a:chExt cx="7032293" cy="97853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97A1906-1EEE-2F9D-BAC1-81504AA1EF29}"/>
                </a:ext>
              </a:extLst>
            </p:cNvPr>
            <p:cNvSpPr/>
            <p:nvPr/>
          </p:nvSpPr>
          <p:spPr>
            <a:xfrm flipV="1">
              <a:off x="1346198" y="4108179"/>
              <a:ext cx="6214534" cy="129564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260D3AB-D532-5436-242D-1BDC022D5D43}"/>
                </a:ext>
              </a:extLst>
            </p:cNvPr>
            <p:cNvSpPr/>
            <p:nvPr/>
          </p:nvSpPr>
          <p:spPr>
            <a:xfrm flipV="1">
              <a:off x="1650999" y="4108058"/>
              <a:ext cx="1063351" cy="126999"/>
            </a:xfrm>
            <a:prstGeom prst="rect">
              <a:avLst/>
            </a:prstGeom>
            <a:solidFill>
              <a:srgbClr val="9537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9E1EF4C-010F-930C-FD71-35025DA40A77}"/>
                </a:ext>
              </a:extLst>
            </p:cNvPr>
            <p:cNvSpPr/>
            <p:nvPr/>
          </p:nvSpPr>
          <p:spPr>
            <a:xfrm flipV="1">
              <a:off x="4343399" y="4108059"/>
              <a:ext cx="889000" cy="129684"/>
            </a:xfrm>
            <a:prstGeom prst="rect">
              <a:avLst/>
            </a:prstGeom>
            <a:solidFill>
              <a:srgbClr val="9537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0AC9509-E712-6D6B-7BD6-2CC019775DED}"/>
                </a:ext>
              </a:extLst>
            </p:cNvPr>
            <p:cNvCxnSpPr/>
            <p:nvPr/>
          </p:nvCxnSpPr>
          <p:spPr>
            <a:xfrm>
              <a:off x="1792091" y="3654929"/>
              <a:ext cx="922259" cy="0"/>
            </a:xfrm>
            <a:prstGeom prst="line">
              <a:avLst/>
            </a:prstGeom>
            <a:ln w="57150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05DF8111-4DE5-3F6F-3C80-DB75490CA3E9}"/>
                </a:ext>
              </a:extLst>
            </p:cNvPr>
            <p:cNvSpPr/>
            <p:nvPr/>
          </p:nvSpPr>
          <p:spPr>
            <a:xfrm>
              <a:off x="1792091" y="3707059"/>
              <a:ext cx="1231654" cy="367229"/>
            </a:xfrm>
            <a:prstGeom prst="parallelogram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B40972E-E07E-5048-22A3-4F322B9C1E8F}"/>
                </a:ext>
              </a:extLst>
            </p:cNvPr>
            <p:cNvSpPr txBox="1"/>
            <p:nvPr/>
          </p:nvSpPr>
          <p:spPr>
            <a:xfrm>
              <a:off x="528439" y="3419193"/>
              <a:ext cx="70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reads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94105C2-6E16-0D92-B5F6-03E2CBBF7868}"/>
                </a:ext>
              </a:extLst>
            </p:cNvPr>
            <p:cNvSpPr txBox="1"/>
            <p:nvPr/>
          </p:nvSpPr>
          <p:spPr>
            <a:xfrm>
              <a:off x="725295" y="397222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Ref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0B7568-AC40-E7D8-31DA-128CAD187632}"/>
                </a:ext>
              </a:extLst>
            </p:cNvPr>
            <p:cNvCxnSpPr/>
            <p:nvPr/>
          </p:nvCxnSpPr>
          <p:spPr>
            <a:xfrm>
              <a:off x="2714350" y="3654929"/>
              <a:ext cx="309395" cy="0"/>
            </a:xfrm>
            <a:prstGeom prst="line">
              <a:avLst/>
            </a:prstGeom>
            <a:ln w="5715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33766DD-A0F6-EFB0-80D7-42B7863B7D3B}"/>
                </a:ext>
              </a:extLst>
            </p:cNvPr>
            <p:cNvCxnSpPr/>
            <p:nvPr/>
          </p:nvCxnSpPr>
          <p:spPr>
            <a:xfrm>
              <a:off x="4416755" y="3654929"/>
              <a:ext cx="510842" cy="0"/>
            </a:xfrm>
            <a:prstGeom prst="line">
              <a:avLst/>
            </a:prstGeom>
            <a:ln w="57150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1DE9F78-7131-5EB7-4BFC-3600213A7B47}"/>
                </a:ext>
              </a:extLst>
            </p:cNvPr>
            <p:cNvCxnSpPr/>
            <p:nvPr/>
          </p:nvCxnSpPr>
          <p:spPr>
            <a:xfrm>
              <a:off x="5159889" y="3654929"/>
              <a:ext cx="97543" cy="133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2F0D9DD-98F2-2861-D795-32B596EA7A3D}"/>
                </a:ext>
              </a:extLst>
            </p:cNvPr>
            <p:cNvCxnSpPr/>
            <p:nvPr/>
          </p:nvCxnSpPr>
          <p:spPr>
            <a:xfrm>
              <a:off x="5257432" y="3654929"/>
              <a:ext cx="309395" cy="0"/>
            </a:xfrm>
            <a:prstGeom prst="line">
              <a:avLst/>
            </a:prstGeom>
            <a:ln w="5715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0D188BB-670C-BE14-2939-494733637439}"/>
                </a:ext>
              </a:extLst>
            </p:cNvPr>
            <p:cNvSpPr txBox="1"/>
            <p:nvPr/>
          </p:nvSpPr>
          <p:spPr>
            <a:xfrm>
              <a:off x="4868327" y="3363015"/>
              <a:ext cx="361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…</a:t>
              </a:r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21EA6C36-C60C-A213-8801-AB6D381F9F59}"/>
                </a:ext>
              </a:extLst>
            </p:cNvPr>
            <p:cNvSpPr/>
            <p:nvPr/>
          </p:nvSpPr>
          <p:spPr>
            <a:xfrm>
              <a:off x="4416755" y="3708426"/>
              <a:ext cx="510842" cy="367229"/>
            </a:xfrm>
            <a:prstGeom prst="parallelogram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24A21068-BB66-61AC-1D89-6E062E54ABFF}"/>
                </a:ext>
              </a:extLst>
            </p:cNvPr>
            <p:cNvSpPr/>
            <p:nvPr/>
          </p:nvSpPr>
          <p:spPr>
            <a:xfrm>
              <a:off x="5159889" y="3707059"/>
              <a:ext cx="406652" cy="367229"/>
            </a:xfrm>
            <a:prstGeom prst="parallelogram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9270CB2-AE3D-331B-0A15-E8FC0B423F39}"/>
              </a:ext>
            </a:extLst>
          </p:cNvPr>
          <p:cNvGrpSpPr/>
          <p:nvPr/>
        </p:nvGrpSpPr>
        <p:grpSpPr>
          <a:xfrm>
            <a:off x="8530564" y="4482599"/>
            <a:ext cx="167068" cy="1464116"/>
            <a:chOff x="8242830" y="4538751"/>
            <a:chExt cx="228617" cy="310356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A60F307-D57B-646F-FBC3-E9F8C8902204}"/>
                </a:ext>
              </a:extLst>
            </p:cNvPr>
            <p:cNvCxnSpPr/>
            <p:nvPr/>
          </p:nvCxnSpPr>
          <p:spPr>
            <a:xfrm rot="5400000">
              <a:off x="7348274" y="6088944"/>
              <a:ext cx="1898650" cy="158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6BAA990-22A9-79BE-CCDA-5AA2201291E0}"/>
                </a:ext>
              </a:extLst>
            </p:cNvPr>
            <p:cNvSpPr/>
            <p:nvPr/>
          </p:nvSpPr>
          <p:spPr>
            <a:xfrm>
              <a:off x="8242830" y="4538751"/>
              <a:ext cx="109537" cy="6016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60FA7E7-DF10-BC55-44BC-3C8D85B938EF}"/>
                </a:ext>
              </a:extLst>
            </p:cNvPr>
            <p:cNvSpPr/>
            <p:nvPr/>
          </p:nvSpPr>
          <p:spPr>
            <a:xfrm>
              <a:off x="8242830" y="7039063"/>
              <a:ext cx="109537" cy="6016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240BB26-D770-9BBE-9063-DEC089AA3579}"/>
                </a:ext>
              </a:extLst>
            </p:cNvPr>
            <p:cNvCxnSpPr/>
            <p:nvPr/>
          </p:nvCxnSpPr>
          <p:spPr>
            <a:xfrm rot="16200000" flipH="1">
              <a:off x="8168217" y="4840376"/>
              <a:ext cx="603250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B347F09-293A-5E05-DA80-D3CF8BD82B8C}"/>
                </a:ext>
              </a:extLst>
            </p:cNvPr>
            <p:cNvCxnSpPr/>
            <p:nvPr/>
          </p:nvCxnSpPr>
          <p:spPr>
            <a:xfrm rot="5400000">
              <a:off x="8068205" y="5542051"/>
              <a:ext cx="801687" cy="158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DADD17F-69E0-ABA3-E3C4-8D094AA1EC33}"/>
                </a:ext>
              </a:extLst>
            </p:cNvPr>
            <p:cNvCxnSpPr/>
            <p:nvPr/>
          </p:nvCxnSpPr>
          <p:spPr>
            <a:xfrm rot="5400000" flipH="1" flipV="1">
              <a:off x="8169823" y="7340688"/>
              <a:ext cx="601662" cy="1587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80CFDE8-92E0-B959-B730-9132B82D9E26}"/>
                </a:ext>
              </a:extLst>
            </p:cNvPr>
            <p:cNvCxnSpPr/>
            <p:nvPr/>
          </p:nvCxnSpPr>
          <p:spPr>
            <a:xfrm rot="5400000">
              <a:off x="8068222" y="6651712"/>
              <a:ext cx="801688" cy="158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5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27062"/>
          </a:xfrm>
        </p:spPr>
        <p:txBody>
          <a:bodyPr>
            <a:normAutofit/>
          </a:bodyPr>
          <a:lstStyle/>
          <a:p>
            <a:r>
              <a:rPr lang="en-US" sz="3200" dirty="0"/>
              <a:t>Solutions to mitigate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810" y="2743435"/>
            <a:ext cx="8041584" cy="562458"/>
          </a:xfrm>
        </p:spPr>
        <p:txBody>
          <a:bodyPr>
            <a:normAutofit/>
          </a:bodyPr>
          <a:lstStyle/>
          <a:p>
            <a:r>
              <a:rPr lang="en-US" sz="2800" dirty="0"/>
              <a:t>Tolerance of mismatches or gaps for each alignment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3641321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820331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561486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909836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999341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178351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088846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267858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514321" y="3390553"/>
            <a:ext cx="812800" cy="0"/>
          </a:xfrm>
          <a:prstGeom prst="line">
            <a:avLst/>
          </a:prstGeom>
          <a:ln w="571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 flipV="1">
            <a:off x="1414589" y="3629473"/>
            <a:ext cx="6214534" cy="129564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561275" y="5631564"/>
            <a:ext cx="7035802" cy="562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Better reference genome</a:t>
            </a: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DCBBE18E-D008-F3BA-2451-7B6D7B3D1834}"/>
              </a:ext>
            </a:extLst>
          </p:cNvPr>
          <p:cNvSpPr txBox="1">
            <a:spLocks/>
          </p:cNvSpPr>
          <p:nvPr/>
        </p:nvSpPr>
        <p:spPr>
          <a:xfrm>
            <a:off x="557809" y="1309689"/>
            <a:ext cx="8383979" cy="9817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Sequencing errors</a:t>
            </a:r>
          </a:p>
          <a:p>
            <a:r>
              <a:rPr lang="en-US" sz="2400" dirty="0"/>
              <a:t>Polymorphisms (reference and sequenced individuals)</a:t>
            </a:r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AFAC6B48-07E3-7F63-5267-476A9D5513CB}"/>
              </a:ext>
            </a:extLst>
          </p:cNvPr>
          <p:cNvSpPr txBox="1">
            <a:spLocks/>
          </p:cNvSpPr>
          <p:nvPr/>
        </p:nvSpPr>
        <p:spPr>
          <a:xfrm>
            <a:off x="557809" y="4363447"/>
            <a:ext cx="8383979" cy="8136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Quality of reference genomes (mis-assembly and incomplete genome) </a:t>
            </a:r>
          </a:p>
        </p:txBody>
      </p:sp>
    </p:spTree>
    <p:extLst>
      <p:ext uri="{BB962C8B-B14F-4D97-AF65-F5344CB8AC3E}">
        <p14:creationId xmlns:p14="http://schemas.microsoft.com/office/powerpoint/2010/main" val="21232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6" grpId="0" animBg="1"/>
      <p:bldP spid="6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089859"/>
              </p:ext>
            </p:extLst>
          </p:nvPr>
        </p:nvGraphicFramePr>
        <p:xfrm>
          <a:off x="3118224" y="2687759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6,075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gene</a:t>
                      </a:r>
                      <a:r>
                        <a:rPr 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295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476500" y="439738"/>
            <a:ext cx="59309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Count matrix</a:t>
            </a:r>
            <a:br>
              <a:rPr lang="en-US" sz="3200" dirty="0"/>
            </a:br>
            <a:r>
              <a:rPr lang="en-US" sz="3200" dirty="0"/>
              <a:t>Read</a:t>
            </a:r>
            <a:r>
              <a:rPr lang="en-US" sz="3200" baseline="0" dirty="0"/>
              <a:t> counts (Raw) per gene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851321"/>
              </p:ext>
            </p:extLst>
          </p:nvPr>
        </p:nvGraphicFramePr>
        <p:xfrm>
          <a:off x="6369424" y="2687759"/>
          <a:ext cx="16256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5,934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377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9400" y="36983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7" name="Rectangle 6"/>
          <p:cNvSpPr/>
          <p:nvPr/>
        </p:nvSpPr>
        <p:spPr>
          <a:xfrm>
            <a:off x="279400" y="103164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8" name="Rectangle 7"/>
          <p:cNvSpPr/>
          <p:nvPr/>
        </p:nvSpPr>
        <p:spPr>
          <a:xfrm>
            <a:off x="279400" y="169345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9" name="Rectangle 8"/>
          <p:cNvSpPr/>
          <p:nvPr/>
        </p:nvSpPr>
        <p:spPr>
          <a:xfrm>
            <a:off x="279400" y="235526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9400" y="301707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9400" y="367888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alignment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450" y="4363400"/>
            <a:ext cx="20828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read counts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6700" y="500251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statistical test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700" y="566432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q-values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6700" y="632613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significance</a:t>
            </a:r>
          </a:p>
        </p:txBody>
      </p: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1085850" y="76353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1085850" y="14253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1085850" y="20871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1085850" y="27489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1" idx="0"/>
          </p:cNvCxnSpPr>
          <p:nvPr/>
        </p:nvCxnSpPr>
        <p:spPr>
          <a:xfrm>
            <a:off x="1085850" y="34107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2" idx="0"/>
          </p:cNvCxnSpPr>
          <p:nvPr/>
        </p:nvCxnSpPr>
        <p:spPr>
          <a:xfrm>
            <a:off x="1085850" y="4072589"/>
            <a:ext cx="0" cy="2908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2"/>
            <a:endCxn id="13" idx="0"/>
          </p:cNvCxnSpPr>
          <p:nvPr/>
        </p:nvCxnSpPr>
        <p:spPr>
          <a:xfrm flipH="1">
            <a:off x="1073150" y="4757100"/>
            <a:ext cx="12700" cy="2454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2"/>
            <a:endCxn id="14" idx="0"/>
          </p:cNvCxnSpPr>
          <p:nvPr/>
        </p:nvCxnSpPr>
        <p:spPr>
          <a:xfrm>
            <a:off x="1073150" y="539621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2"/>
          </p:cNvCxnSpPr>
          <p:nvPr/>
        </p:nvCxnSpPr>
        <p:spPr>
          <a:xfrm>
            <a:off x="1073150" y="605802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87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36983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406400" y="103164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400" y="169345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400" y="235526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400" y="301707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6400" y="367888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400" y="434070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6400" y="500251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6400" y="566432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6400" y="632613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1212850" y="76353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212850" y="14253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212850" y="20871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1212850" y="27489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212850" y="34107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1212850" y="407258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1212850" y="473440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1212850" y="539621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1212850" y="605802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3070127" y="187327"/>
            <a:ext cx="5511800" cy="677808"/>
          </a:xfrm>
        </p:spPr>
        <p:txBody>
          <a:bodyPr>
            <a:normAutofit/>
          </a:bodyPr>
          <a:lstStyle/>
          <a:p>
            <a:r>
              <a:rPr lang="en-US" sz="3200" dirty="0"/>
              <a:t>Read counts to significant genes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2700744" y="2131504"/>
            <a:ext cx="2431464" cy="1188575"/>
            <a:chOff x="867397" y="2130811"/>
            <a:chExt cx="2431464" cy="1188575"/>
          </a:xfrm>
        </p:grpSpPr>
        <p:sp>
          <p:nvSpPr>
            <p:cNvPr id="80" name="Down Arrow 79"/>
            <p:cNvSpPr/>
            <p:nvPr/>
          </p:nvSpPr>
          <p:spPr>
            <a:xfrm>
              <a:off x="1248461" y="2130811"/>
              <a:ext cx="150209" cy="21777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67397" y="2396056"/>
              <a:ext cx="2431464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RNA</a:t>
              </a:r>
            </a:p>
            <a:p>
              <a:pPr algn="ctr"/>
              <a:r>
                <a:rPr lang="en-US" dirty="0"/>
                <a:t>Library</a:t>
              </a:r>
            </a:p>
            <a:p>
              <a:pPr algn="ctr"/>
              <a:r>
                <a:rPr lang="en-US" dirty="0"/>
                <a:t>Sequencing</a:t>
              </a:r>
            </a:p>
          </p:txBody>
        </p:sp>
        <p:sp>
          <p:nvSpPr>
            <p:cNvPr id="84" name="Down Arrow 83"/>
            <p:cNvSpPr/>
            <p:nvPr/>
          </p:nvSpPr>
          <p:spPr>
            <a:xfrm>
              <a:off x="2880433" y="2130811"/>
              <a:ext cx="150209" cy="21777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646759" y="3413141"/>
            <a:ext cx="2652278" cy="1317876"/>
            <a:chOff x="813412" y="3432620"/>
            <a:chExt cx="2652278" cy="1317876"/>
          </a:xfrm>
        </p:grpSpPr>
        <p:sp>
          <p:nvSpPr>
            <p:cNvPr id="86" name="Down Arrow 85"/>
            <p:cNvSpPr/>
            <p:nvPr/>
          </p:nvSpPr>
          <p:spPr>
            <a:xfrm>
              <a:off x="1248461" y="3432620"/>
              <a:ext cx="150209" cy="272169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Down Arrow 86"/>
            <p:cNvSpPr/>
            <p:nvPr/>
          </p:nvSpPr>
          <p:spPr>
            <a:xfrm>
              <a:off x="2880433" y="3432620"/>
              <a:ext cx="150209" cy="272169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13412" y="3669167"/>
              <a:ext cx="1020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N1 reads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445384" y="3669167"/>
              <a:ext cx="1020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N2 reads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67397" y="4104165"/>
              <a:ext cx="2431464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Alignment</a:t>
              </a:r>
            </a:p>
            <a:p>
              <a:pPr algn="ctr"/>
              <a:r>
                <a:rPr lang="en-US" dirty="0"/>
                <a:t>Read counting per gene</a:t>
              </a:r>
            </a:p>
          </p:txBody>
        </p:sp>
      </p:grpSp>
      <p:sp>
        <p:nvSpPr>
          <p:cNvPr id="97" name="Down Arrow 96"/>
          <p:cNvSpPr/>
          <p:nvPr/>
        </p:nvSpPr>
        <p:spPr>
          <a:xfrm>
            <a:off x="3083999" y="4877063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own Arrow 102"/>
          <p:cNvSpPr/>
          <p:nvPr/>
        </p:nvSpPr>
        <p:spPr>
          <a:xfrm>
            <a:off x="4715971" y="4877063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096928"/>
              </p:ext>
            </p:extLst>
          </p:nvPr>
        </p:nvGraphicFramePr>
        <p:xfrm>
          <a:off x="2569475" y="5158957"/>
          <a:ext cx="2729562" cy="1326485"/>
        </p:xfrm>
        <a:graphic>
          <a:graphicData uri="http://schemas.openxmlformats.org/drawingml/2006/table">
            <a:tbl>
              <a:tblPr/>
              <a:tblGrid>
                <a:gridCol w="909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 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TRT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5" name="Group 104"/>
          <p:cNvGrpSpPr/>
          <p:nvPr/>
        </p:nvGrpSpPr>
        <p:grpSpPr>
          <a:xfrm>
            <a:off x="2660214" y="999643"/>
            <a:ext cx="2736661" cy="1111689"/>
            <a:chOff x="826867" y="1019122"/>
            <a:chExt cx="2736661" cy="1111689"/>
          </a:xfrm>
        </p:grpSpPr>
        <p:grpSp>
          <p:nvGrpSpPr>
            <p:cNvPr id="106" name="Group 105"/>
            <p:cNvGrpSpPr/>
            <p:nvPr/>
          </p:nvGrpSpPr>
          <p:grpSpPr>
            <a:xfrm>
              <a:off x="826867" y="1019122"/>
              <a:ext cx="2736661" cy="1111689"/>
              <a:chOff x="3331717" y="1182975"/>
              <a:chExt cx="2736661" cy="1111689"/>
            </a:xfrm>
          </p:grpSpPr>
          <p:pic>
            <p:nvPicPr>
              <p:cNvPr id="108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4088" y="1182975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5494" y="1182975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TextBox 109"/>
              <p:cNvSpPr txBox="1"/>
              <p:nvPr/>
            </p:nvSpPr>
            <p:spPr>
              <a:xfrm>
                <a:off x="3331717" y="1925332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1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4840909" y="1925332"/>
                <a:ext cx="1227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1 (salt)</a:t>
                </a:r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2787371" y="11736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183572"/>
              </p:ext>
            </p:extLst>
          </p:nvPr>
        </p:nvGraphicFramePr>
        <p:xfrm>
          <a:off x="5588971" y="1383230"/>
          <a:ext cx="330755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4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60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Gene 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Others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Control 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N1 – C1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TRT</a:t>
                      </a:r>
                      <a:r>
                        <a:rPr lang="en-US" sz="1800" baseline="0" dirty="0"/>
                        <a:t> 1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N2</a:t>
                      </a:r>
                      <a:r>
                        <a:rPr lang="en-US" sz="1800" baseline="0" dirty="0"/>
                        <a:t> – T1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5403370" y="914752"/>
            <a:ext cx="2741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2x2 Table for Gene 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579122" y="2644724"/>
            <a:ext cx="33075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Fisher’s Exact Test or χ</a:t>
            </a:r>
            <a:r>
              <a:rPr lang="en-US" sz="2000" baseline="30000" dirty="0"/>
              <a:t>2</a:t>
            </a:r>
            <a:r>
              <a:rPr lang="en-US" sz="2000" dirty="0"/>
              <a:t> test on Gene 1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 p-value for Gene 1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Repeat on all the genes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p-values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Multiple testing correction</a:t>
            </a:r>
          </a:p>
          <a:p>
            <a:r>
              <a:rPr lang="en-US" sz="2000" dirty="0">
                <a:solidFill>
                  <a:srgbClr val="0000FF"/>
                </a:solidFill>
              </a:rPr>
              <a:t>q-values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Declaration of significance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 significant gene set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7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103" grpId="0" animBg="1"/>
      <p:bldP spid="113" grpId="0"/>
      <p:bldP spid="1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Statistical test for differential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87966"/>
            <a:ext cx="8229600" cy="27347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Statistical test to discover differential expression (DE)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Count data</a:t>
            </a:r>
            <a:r>
              <a:rPr lang="en-US" sz="2400" dirty="0"/>
              <a:t>: Generalized Linear Model (GLM) to deal with count data</a:t>
            </a:r>
          </a:p>
          <a:p>
            <a:pPr marL="1028700" lvl="1" indent="-571500">
              <a:lnSpc>
                <a:spcPct val="90000"/>
              </a:lnSpc>
              <a:buNone/>
            </a:pPr>
            <a:r>
              <a:rPr lang="en-US" sz="2400" dirty="0"/>
              <a:t>e.g., Poisson GLM could handle count data but </a:t>
            </a:r>
            <a:r>
              <a:rPr lang="en-US" sz="2400" dirty="0" err="1"/>
              <a:t>overdispersion</a:t>
            </a:r>
            <a:r>
              <a:rPr lang="en-US" sz="2400" dirty="0"/>
              <a:t> exits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376092"/>
                </a:solidFill>
              </a:rPr>
              <a:t>Overdispersion issue</a:t>
            </a:r>
            <a:r>
              <a:rPr lang="en-US" sz="2400" dirty="0"/>
              <a:t>: Using </a:t>
            </a:r>
            <a:r>
              <a:rPr lang="en-US" sz="2400" b="1" dirty="0"/>
              <a:t>negative binomial GLM </a:t>
            </a:r>
            <a:r>
              <a:rPr lang="en-US" sz="2400" dirty="0"/>
              <a:t>to incorporate a dispersion parameter into the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1932" y="3878644"/>
            <a:ext cx="8034867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edgeR</a:t>
            </a:r>
            <a:r>
              <a:rPr lang="en-US" sz="2400" dirty="0"/>
              <a:t> (Robinson and Smyth, 2007), </a:t>
            </a:r>
            <a:r>
              <a:rPr lang="en-US" sz="2400" b="1" dirty="0" err="1">
                <a:solidFill>
                  <a:srgbClr val="FF0000"/>
                </a:solidFill>
              </a:rPr>
              <a:t>DESeq</a:t>
            </a:r>
            <a:r>
              <a:rPr lang="en-US" sz="2400" dirty="0"/>
              <a:t> (Anders and Huber, 2010), </a:t>
            </a:r>
            <a:r>
              <a:rPr lang="en-US" sz="2400" dirty="0" err="1"/>
              <a:t>NBPSeq</a:t>
            </a:r>
            <a:r>
              <a:rPr lang="en-US" sz="2400" dirty="0"/>
              <a:t> (Di et al., 2011), and </a:t>
            </a:r>
            <a:r>
              <a:rPr lang="en-US" sz="2400" dirty="0" err="1"/>
              <a:t>QuasiSeq</a:t>
            </a:r>
            <a:r>
              <a:rPr lang="en-US" sz="2400" dirty="0"/>
              <a:t> (Lund 2012)</a:t>
            </a:r>
          </a:p>
        </p:txBody>
      </p:sp>
      <p:pic>
        <p:nvPicPr>
          <p:cNvPr id="5" name="Picture 4" descr="Screenshot 2017-06-22 00.06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4760441"/>
            <a:ext cx="5016500" cy="198852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8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056"/>
            <a:ext cx="8229600" cy="653872"/>
          </a:xfrm>
        </p:spPr>
        <p:txBody>
          <a:bodyPr>
            <a:normAutofit/>
          </a:bodyPr>
          <a:lstStyle/>
          <a:p>
            <a:r>
              <a:rPr lang="en-US" sz="3200" dirty="0"/>
              <a:t>Source of variance in counts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2053283" y="2699994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3255646" y="2699994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153648"/>
              </p:ext>
            </p:extLst>
          </p:nvPr>
        </p:nvGraphicFramePr>
        <p:xfrm>
          <a:off x="457200" y="3054713"/>
          <a:ext cx="3490009" cy="861060"/>
        </p:xfrm>
        <a:graphic>
          <a:graphicData uri="http://schemas.openxmlformats.org/drawingml/2006/table">
            <a:tbl>
              <a:tblPr/>
              <a:tblGrid>
                <a:gridCol w="1019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1606289" y="1492505"/>
            <a:ext cx="2340920" cy="1111689"/>
            <a:chOff x="1233267" y="1019122"/>
            <a:chExt cx="2340920" cy="1111689"/>
          </a:xfrm>
        </p:grpSpPr>
        <p:grpSp>
          <p:nvGrpSpPr>
            <p:cNvPr id="13" name="Group 12"/>
            <p:cNvGrpSpPr/>
            <p:nvPr/>
          </p:nvGrpSpPr>
          <p:grpSpPr>
            <a:xfrm>
              <a:off x="1233267" y="1019122"/>
              <a:ext cx="2340920" cy="1111689"/>
              <a:chOff x="3738117" y="1182975"/>
              <a:chExt cx="2340920" cy="1111689"/>
            </a:xfrm>
          </p:grpSpPr>
          <p:pic>
            <p:nvPicPr>
              <p:cNvPr id="4" name="Picture 4"/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8417" y="1193494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" name="Picture 4"/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5494" y="1182975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3738117" y="1925332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1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851568" y="1914813"/>
                <a:ext cx="1227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1 (salt)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787371" y="11736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346426" y="1059316"/>
            <a:ext cx="4587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Question</a:t>
            </a:r>
            <a:r>
              <a:rPr lang="en-US" sz="2400" dirty="0"/>
              <a:t>: what could cause the difference between two values, </a:t>
            </a:r>
            <a:r>
              <a:rPr lang="en-US" sz="2400" dirty="0">
                <a:solidFill>
                  <a:srgbClr val="FF0000"/>
                </a:solidFill>
              </a:rPr>
              <a:t>C1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T1</a:t>
            </a:r>
            <a:r>
              <a:rPr lang="en-US" sz="2400" dirty="0"/>
              <a:t>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3065" y="4318519"/>
            <a:ext cx="39243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interest:</a:t>
            </a:r>
          </a:p>
          <a:p>
            <a:r>
              <a:rPr lang="en-US" sz="2400" dirty="0"/>
              <a:t>the effect of the </a:t>
            </a:r>
            <a:r>
              <a:rPr lang="en-US" sz="2400" dirty="0">
                <a:solidFill>
                  <a:srgbClr val="FF0000"/>
                </a:solidFill>
              </a:rPr>
              <a:t>salt treatment </a:t>
            </a:r>
            <a:r>
              <a:rPr lang="en-US" sz="2400" dirty="0"/>
              <a:t>on gene expression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3838" y="2959455"/>
            <a:ext cx="40335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Treatment effect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77933B"/>
                </a:solidFill>
              </a:rPr>
              <a:t>Plant difference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60497B"/>
                </a:solidFill>
              </a:rPr>
              <a:t>RNA quality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60497B"/>
                </a:solidFill>
              </a:rPr>
              <a:t>Library preparation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60497B"/>
                </a:solidFill>
              </a:rPr>
              <a:t>Sequencing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E56C0A"/>
                </a:solidFill>
              </a:rPr>
              <a:t>Sampling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Sequencing depth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759640" y="3409658"/>
            <a:ext cx="857698" cy="1898942"/>
            <a:chOff x="7759640" y="3409658"/>
            <a:chExt cx="857698" cy="1898942"/>
          </a:xfrm>
        </p:grpSpPr>
        <p:sp>
          <p:nvSpPr>
            <p:cNvPr id="36" name="Rectangle 35"/>
            <p:cNvSpPr/>
            <p:nvPr/>
          </p:nvSpPr>
          <p:spPr>
            <a:xfrm>
              <a:off x="7808384" y="3409658"/>
              <a:ext cx="743939" cy="66727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951789" y="3473759"/>
              <a:ext cx="457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TRT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808384" y="4052946"/>
              <a:ext cx="743939" cy="43015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808384" y="4482949"/>
              <a:ext cx="743939" cy="4240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808384" y="4896913"/>
              <a:ext cx="743939" cy="4116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59640" y="4008496"/>
              <a:ext cx="8576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14490" y="4536894"/>
              <a:ext cx="531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Tech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18715" y="496237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Sample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4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594"/>
            <a:ext cx="8229600" cy="753440"/>
          </a:xfrm>
        </p:spPr>
        <p:txBody>
          <a:bodyPr>
            <a:normAutofit/>
          </a:bodyPr>
          <a:lstStyle/>
          <a:p>
            <a:r>
              <a:rPr lang="en-US" sz="3200" dirty="0"/>
              <a:t>Sampling 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669" y="1286123"/>
            <a:ext cx="7686094" cy="100134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Sampling variance</a:t>
            </a:r>
            <a:r>
              <a:rPr lang="en-US" sz="2800" dirty="0"/>
              <a:t> derived from the inherent nature of counting experiments</a:t>
            </a:r>
          </a:p>
        </p:txBody>
      </p:sp>
      <p:sp>
        <p:nvSpPr>
          <p:cNvPr id="4" name="Oval 3"/>
          <p:cNvSpPr/>
          <p:nvPr/>
        </p:nvSpPr>
        <p:spPr>
          <a:xfrm>
            <a:off x="457201" y="3141866"/>
            <a:ext cx="3311690" cy="1966301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0338" y="3506984"/>
            <a:ext cx="315806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total molecules: 10</a:t>
            </a:r>
            <a:r>
              <a:rPr lang="en-US" sz="2400" baseline="30000" dirty="0"/>
              <a:t>9</a:t>
            </a:r>
          </a:p>
          <a:p>
            <a:endParaRPr lang="en-US" sz="2400" dirty="0"/>
          </a:p>
          <a:p>
            <a:r>
              <a:rPr lang="en-US" sz="2400" dirty="0"/>
              <a:t>gene X: 1000 molecules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88272" y="2321273"/>
            <a:ext cx="22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Randomly sample 10</a:t>
            </a:r>
            <a:r>
              <a:rPr lang="en-US" baseline="30000" dirty="0"/>
              <a:t>7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982903"/>
              </p:ext>
            </p:extLst>
          </p:nvPr>
        </p:nvGraphicFramePr>
        <p:xfrm>
          <a:off x="4188272" y="2689280"/>
          <a:ext cx="245797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4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Second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Third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188272" y="4221448"/>
            <a:ext cx="22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Randomly sample 10</a:t>
            </a:r>
            <a:r>
              <a:rPr lang="en-US" baseline="30000" dirty="0"/>
              <a:t>8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394859"/>
              </p:ext>
            </p:extLst>
          </p:nvPr>
        </p:nvGraphicFramePr>
        <p:xfrm>
          <a:off x="4188272" y="4589455"/>
          <a:ext cx="245797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4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Second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Third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269950" y="6014627"/>
            <a:ext cx="6695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Sequence depth (sampling number) matters.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1" grpId="0"/>
      <p:bldP spid="29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084"/>
          </a:xfrm>
        </p:spPr>
        <p:txBody>
          <a:bodyPr>
            <a:noAutofit/>
          </a:bodyPr>
          <a:lstStyle/>
          <a:p>
            <a:r>
              <a:rPr lang="en-US" sz="3200" dirty="0"/>
              <a:t>Technical replication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596948" y="1033222"/>
            <a:ext cx="7561062" cy="1678731"/>
            <a:chOff x="596948" y="1033222"/>
            <a:chExt cx="7561062" cy="1678731"/>
          </a:xfrm>
        </p:grpSpPr>
        <p:sp>
          <p:nvSpPr>
            <p:cNvPr id="11" name="TextBox 10"/>
            <p:cNvSpPr txBox="1"/>
            <p:nvPr/>
          </p:nvSpPr>
          <p:spPr>
            <a:xfrm>
              <a:off x="596948" y="1775579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77834" y="1775579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1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883966" y="1033222"/>
              <a:ext cx="1052429" cy="1111689"/>
              <a:chOff x="1872345" y="1202566"/>
              <a:chExt cx="1052429" cy="1111689"/>
            </a:xfrm>
          </p:grpSpPr>
          <p:pic>
            <p:nvPicPr>
              <p:cNvPr id="13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471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872345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2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170984" y="1775579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3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165846" y="1033222"/>
              <a:ext cx="704152" cy="1111689"/>
              <a:chOff x="5954853" y="1202566"/>
              <a:chExt cx="704152" cy="1111689"/>
            </a:xfrm>
          </p:grpSpPr>
          <p:pic>
            <p:nvPicPr>
              <p:cNvPr id="17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308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5954853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2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109813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7453858" y="1775579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3</a:t>
              </a:r>
            </a:p>
          </p:txBody>
        </p:sp>
        <p:sp>
          <p:nvSpPr>
            <p:cNvPr id="23" name="Left Bracket 22"/>
            <p:cNvSpPr/>
            <p:nvPr/>
          </p:nvSpPr>
          <p:spPr>
            <a:xfrm rot="5400000" flipH="1">
              <a:off x="2355708" y="1071584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ket 23"/>
            <p:cNvSpPr/>
            <p:nvPr/>
          </p:nvSpPr>
          <p:spPr>
            <a:xfrm rot="5400000" flipH="1">
              <a:off x="6464983" y="1071585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86035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82492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3" name="Left Bracket 32"/>
            <p:cNvSpPr/>
            <p:nvPr/>
          </p:nvSpPr>
          <p:spPr>
            <a:xfrm rot="5400000" flipH="1">
              <a:off x="4447073" y="494587"/>
              <a:ext cx="105834" cy="4241794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36647" y="2342621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between groups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407723" y="3076537"/>
            <a:ext cx="1099384" cy="2331283"/>
            <a:chOff x="5407723" y="3076537"/>
            <a:chExt cx="1099384" cy="2331283"/>
          </a:xfrm>
        </p:grpSpPr>
        <p:sp>
          <p:nvSpPr>
            <p:cNvPr id="53" name="Rectangle 52"/>
            <p:cNvSpPr/>
            <p:nvPr/>
          </p:nvSpPr>
          <p:spPr>
            <a:xfrm>
              <a:off x="5698720" y="3076537"/>
              <a:ext cx="517391" cy="5364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28852" y="3082125"/>
              <a:ext cx="457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Bio</a:t>
              </a:r>
            </a:p>
            <a:p>
              <a:r>
                <a:rPr lang="en-US" sz="1400" dirty="0"/>
                <a:t>TRT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698720" y="3593721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698720" y="4097691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698720" y="4430505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64550" y="3586932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91551" y="4125746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95778" y="442186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07723" y="4761489"/>
              <a:ext cx="1099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between groups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568588" y="3075336"/>
            <a:ext cx="1849141" cy="1686153"/>
            <a:chOff x="6568588" y="3075336"/>
            <a:chExt cx="1849141" cy="1686153"/>
          </a:xfrm>
        </p:grpSpPr>
        <p:sp>
          <p:nvSpPr>
            <p:cNvPr id="71" name="Up-Down Arrow 70"/>
            <p:cNvSpPr/>
            <p:nvPr/>
          </p:nvSpPr>
          <p:spPr>
            <a:xfrm>
              <a:off x="6569150" y="3075336"/>
              <a:ext cx="173568" cy="1053471"/>
            </a:xfrm>
            <a:prstGeom prst="upDownArrow">
              <a:avLst/>
            </a:prstGeom>
            <a:solidFill>
              <a:srgbClr val="6600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Up-Down Arrow 71"/>
            <p:cNvSpPr/>
            <p:nvPr/>
          </p:nvSpPr>
          <p:spPr>
            <a:xfrm>
              <a:off x="6568588" y="4128807"/>
              <a:ext cx="174130" cy="632682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822271" y="3116412"/>
              <a:ext cx="15954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Compare to declare the significance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610064" y="3303421"/>
            <a:ext cx="1142429" cy="2150179"/>
            <a:chOff x="3010120" y="3314109"/>
            <a:chExt cx="1142429" cy="2150179"/>
          </a:xfrm>
        </p:grpSpPr>
        <p:sp>
          <p:nvSpPr>
            <p:cNvPr id="102" name="Rectangle 101"/>
            <p:cNvSpPr/>
            <p:nvPr/>
          </p:nvSpPr>
          <p:spPr>
            <a:xfrm>
              <a:off x="3314939" y="4100752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314939" y="4433566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07770" y="4128807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211997" y="442492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00912" y="4756402"/>
              <a:ext cx="9454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within groups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10120" y="3314109"/>
              <a:ext cx="11424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Technical</a:t>
              </a:r>
            </a:p>
            <a:p>
              <a:pPr algn="ctr"/>
              <a:r>
                <a:rPr lang="en-US" sz="2000" dirty="0"/>
                <a:t>replicate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40748" y="3468487"/>
            <a:ext cx="3108301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17375E"/>
                </a:solidFill>
              </a:rPr>
              <a:t>Technical replication</a:t>
            </a:r>
            <a:r>
              <a:rPr lang="en-US" sz="2400" i="1" dirty="0"/>
              <a:t> </a:t>
            </a:r>
            <a:r>
              <a:rPr lang="en-US" sz="2400" dirty="0"/>
              <a:t>refers to the sequencing of multiple libraries derived from </a:t>
            </a:r>
            <a:r>
              <a:rPr lang="en-US" sz="2400" b="1" dirty="0">
                <a:solidFill>
                  <a:srgbClr val="17375E"/>
                </a:solidFill>
              </a:rPr>
              <a:t>the same biological sample</a:t>
            </a:r>
            <a:r>
              <a:rPr lang="en-US" sz="24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07107" y="5407820"/>
            <a:ext cx="2469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Spurious power</a:t>
            </a:r>
          </a:p>
        </p:txBody>
      </p:sp>
      <p:pic>
        <p:nvPicPr>
          <p:cNvPr id="4" name="Picture 3" descr="Screenshot 2017-04-11 09.25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7" y="369332"/>
            <a:ext cx="444346" cy="11743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08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Biological replication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596948" y="1033222"/>
            <a:ext cx="7561062" cy="1678731"/>
            <a:chOff x="596948" y="1033222"/>
            <a:chExt cx="7561062" cy="1678731"/>
          </a:xfrm>
        </p:grpSpPr>
        <p:grpSp>
          <p:nvGrpSpPr>
            <p:cNvPr id="25" name="Group 24"/>
            <p:cNvGrpSpPr/>
            <p:nvPr/>
          </p:nvGrpSpPr>
          <p:grpSpPr>
            <a:xfrm>
              <a:off x="596948" y="1033222"/>
              <a:ext cx="1052429" cy="1111689"/>
              <a:chOff x="646340" y="1202566"/>
              <a:chExt cx="1052429" cy="1111689"/>
            </a:xfrm>
          </p:grpSpPr>
          <p:pic>
            <p:nvPicPr>
              <p:cNvPr id="9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8711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646340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1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877834" y="1033222"/>
              <a:ext cx="704152" cy="1111689"/>
              <a:chOff x="4653217" y="1202566"/>
              <a:chExt cx="704152" cy="1111689"/>
            </a:xfrm>
          </p:grpSpPr>
          <p:pic>
            <p:nvPicPr>
              <p:cNvPr id="10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450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4653217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1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808177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883966" y="1033222"/>
              <a:ext cx="1052429" cy="1111689"/>
              <a:chOff x="1872345" y="1202566"/>
              <a:chExt cx="1052429" cy="1111689"/>
            </a:xfrm>
          </p:grpSpPr>
          <p:pic>
            <p:nvPicPr>
              <p:cNvPr id="13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471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872345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2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170984" y="1033222"/>
              <a:ext cx="1052429" cy="1111689"/>
              <a:chOff x="3155296" y="1202566"/>
              <a:chExt cx="1052429" cy="1111689"/>
            </a:xfrm>
          </p:grpSpPr>
          <p:pic>
            <p:nvPicPr>
              <p:cNvPr id="15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7667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3155296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3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165846" y="1033222"/>
              <a:ext cx="704152" cy="1111689"/>
              <a:chOff x="5954853" y="1202566"/>
              <a:chExt cx="704152" cy="1111689"/>
            </a:xfrm>
          </p:grpSpPr>
          <p:pic>
            <p:nvPicPr>
              <p:cNvPr id="17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308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5954853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2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109813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453858" y="1033222"/>
              <a:ext cx="704152" cy="1111689"/>
              <a:chOff x="7355074" y="1202566"/>
              <a:chExt cx="704152" cy="1111689"/>
            </a:xfrm>
          </p:grpSpPr>
          <p:pic>
            <p:nvPicPr>
              <p:cNvPr id="20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3307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7355074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3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510034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sp>
          <p:nvSpPr>
            <p:cNvPr id="23" name="Left Bracket 22"/>
            <p:cNvSpPr/>
            <p:nvPr/>
          </p:nvSpPr>
          <p:spPr>
            <a:xfrm rot="5400000" flipH="1">
              <a:off x="2355708" y="1071584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ket 23"/>
            <p:cNvSpPr/>
            <p:nvPr/>
          </p:nvSpPr>
          <p:spPr>
            <a:xfrm rot="5400000" flipH="1">
              <a:off x="6464983" y="1071585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86035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82492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3" name="Left Bracket 32"/>
            <p:cNvSpPr/>
            <p:nvPr/>
          </p:nvSpPr>
          <p:spPr>
            <a:xfrm rot="5400000" flipH="1">
              <a:off x="4447073" y="494587"/>
              <a:ext cx="105834" cy="4241794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36647" y="2342621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between groups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630901" y="3103463"/>
            <a:ext cx="1099384" cy="2331283"/>
            <a:chOff x="5407723" y="3076537"/>
            <a:chExt cx="1099384" cy="2331283"/>
          </a:xfrm>
        </p:grpSpPr>
        <p:sp>
          <p:nvSpPr>
            <p:cNvPr id="53" name="Rectangle 52"/>
            <p:cNvSpPr/>
            <p:nvPr/>
          </p:nvSpPr>
          <p:spPr>
            <a:xfrm>
              <a:off x="5698720" y="3076537"/>
              <a:ext cx="517391" cy="5364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28852" y="3082125"/>
              <a:ext cx="457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Bio</a:t>
              </a:r>
            </a:p>
            <a:p>
              <a:r>
                <a:rPr lang="en-US" sz="1400" dirty="0"/>
                <a:t>TRT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698720" y="3593721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698720" y="4097691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698720" y="4430505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64550" y="3586932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91551" y="4125746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95778" y="442186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07723" y="4761489"/>
              <a:ext cx="1099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between groups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791766" y="3102262"/>
            <a:ext cx="2098264" cy="1686153"/>
            <a:chOff x="6568588" y="3075336"/>
            <a:chExt cx="2098264" cy="1686153"/>
          </a:xfrm>
        </p:grpSpPr>
        <p:sp>
          <p:nvSpPr>
            <p:cNvPr id="71" name="Up-Down Arrow 70"/>
            <p:cNvSpPr/>
            <p:nvPr/>
          </p:nvSpPr>
          <p:spPr>
            <a:xfrm>
              <a:off x="6569150" y="3075336"/>
              <a:ext cx="174130" cy="499063"/>
            </a:xfrm>
            <a:prstGeom prst="upDownArrow">
              <a:avLst/>
            </a:prstGeom>
            <a:solidFill>
              <a:srgbClr val="6600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Up-Down Arrow 71"/>
            <p:cNvSpPr/>
            <p:nvPr/>
          </p:nvSpPr>
          <p:spPr>
            <a:xfrm>
              <a:off x="6568588" y="3574399"/>
              <a:ext cx="174130" cy="1187090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804199" y="3111287"/>
              <a:ext cx="18626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Compare to declare the significance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286078" y="5436343"/>
            <a:ext cx="8727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Use </a:t>
            </a:r>
            <a:r>
              <a:rPr lang="en-US" sz="2400" b="1" i="1" dirty="0"/>
              <a:t>biological replication </a:t>
            </a:r>
            <a:r>
              <a:rPr lang="en-US" sz="2400" dirty="0"/>
              <a:t>instead of technical replication unless you have your own interest.</a:t>
            </a:r>
          </a:p>
          <a:p>
            <a:pPr marL="342900" indent="-342900">
              <a:buAutoNum type="arabicPeriod"/>
            </a:pPr>
            <a:r>
              <a:rPr lang="en-US" sz="2400" dirty="0"/>
              <a:t>More replicates increase the power to detect small effect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4451250" y="2971828"/>
            <a:ext cx="982661" cy="2442237"/>
            <a:chOff x="4228072" y="2944902"/>
            <a:chExt cx="982661" cy="2442237"/>
          </a:xfrm>
        </p:grpSpPr>
        <p:sp>
          <p:nvSpPr>
            <p:cNvPr id="57" name="Rectangle 56"/>
            <p:cNvSpPr/>
            <p:nvPr/>
          </p:nvSpPr>
          <p:spPr>
            <a:xfrm>
              <a:off x="4451300" y="3581188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451300" y="4085158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51300" y="4417972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417130" y="3574399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444131" y="4113213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348358" y="440932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237273" y="4740808"/>
              <a:ext cx="945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within groups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228072" y="2944902"/>
              <a:ext cx="98266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Biological</a:t>
              </a:r>
            </a:p>
            <a:p>
              <a:pPr algn="ctr"/>
              <a:r>
                <a:rPr lang="en-US" sz="1600" dirty="0"/>
                <a:t>replicate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13297" y="3042901"/>
            <a:ext cx="3027345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17375E"/>
                </a:solidFill>
              </a:rPr>
              <a:t>Biological replication</a:t>
            </a:r>
            <a:r>
              <a:rPr lang="en-US" sz="2400" b="1" dirty="0">
                <a:solidFill>
                  <a:srgbClr val="17375E"/>
                </a:solidFill>
              </a:rPr>
              <a:t> </a:t>
            </a:r>
            <a:r>
              <a:rPr lang="en-US" sz="2400" dirty="0"/>
              <a:t>refers to the sequencing of multiple libraries derived from </a:t>
            </a:r>
            <a:r>
              <a:rPr lang="en-US" sz="2400" b="1" dirty="0">
                <a:solidFill>
                  <a:srgbClr val="17375E"/>
                </a:solidFill>
              </a:rPr>
              <a:t>different biological samples</a:t>
            </a:r>
            <a:r>
              <a:rPr lang="en-US" sz="2400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3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1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00062"/>
          </a:xfrm>
        </p:spPr>
        <p:txBody>
          <a:bodyPr>
            <a:noAutofit/>
          </a:bodyPr>
          <a:lstStyle/>
          <a:p>
            <a:r>
              <a:rPr lang="en-US" sz="3200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83" y="940840"/>
            <a:ext cx="7508917" cy="5229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Goal: to identify the DEs between two biological groups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Design: Each group has five biological replicates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To avoid messing up samples across groups, the experiment of each group was conducted separately.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Is this a sound experimental design? Why? </a:t>
            </a:r>
          </a:p>
        </p:txBody>
      </p:sp>
      <p:sp>
        <p:nvSpPr>
          <p:cNvPr id="4" name="Rectangle 3"/>
          <p:cNvSpPr/>
          <p:nvPr/>
        </p:nvSpPr>
        <p:spPr>
          <a:xfrm>
            <a:off x="8318475" y="4070049"/>
            <a:ext cx="517391" cy="5364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48607" y="4075637"/>
            <a:ext cx="457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Bio</a:t>
            </a:r>
          </a:p>
          <a:p>
            <a:r>
              <a:rPr lang="en-US" sz="1400" dirty="0"/>
              <a:t>TRT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8475" y="4587233"/>
            <a:ext cx="517391" cy="5164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18475" y="5091203"/>
            <a:ext cx="517391" cy="34093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18475" y="5424017"/>
            <a:ext cx="517391" cy="33098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11713" y="4672172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Bio</a:t>
            </a:r>
          </a:p>
          <a:p>
            <a:pPr algn="ctr"/>
            <a:r>
              <a:rPr lang="en-US" sz="1200" dirty="0"/>
              <a:t>other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36096" y="5161594"/>
            <a:ext cx="482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54005" y="543654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Sample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23614" y="5755001"/>
            <a:ext cx="109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between groups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18475" y="5084934"/>
            <a:ext cx="517391" cy="106591"/>
          </a:xfrm>
          <a:prstGeom prst="rect">
            <a:avLst/>
          </a:prstGeom>
          <a:pattFill prst="trellis">
            <a:fgClr>
              <a:schemeClr val="accent4">
                <a:lumMod val="75000"/>
              </a:schemeClr>
            </a:fgClr>
            <a:bgClr>
              <a:prstClr val="white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rved Right Arrow 15"/>
          <p:cNvSpPr/>
          <p:nvPr/>
        </p:nvSpPr>
        <p:spPr>
          <a:xfrm flipH="1" flipV="1">
            <a:off x="8855510" y="4144532"/>
            <a:ext cx="224990" cy="1027321"/>
          </a:xfrm>
          <a:prstGeom prst="curv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280545" y="4681855"/>
            <a:ext cx="945445" cy="1691651"/>
            <a:chOff x="4237273" y="3695488"/>
            <a:chExt cx="945445" cy="1691651"/>
          </a:xfrm>
        </p:grpSpPr>
        <p:sp>
          <p:nvSpPr>
            <p:cNvPr id="18" name="Rectangle 17"/>
            <p:cNvSpPr/>
            <p:nvPr/>
          </p:nvSpPr>
          <p:spPr>
            <a:xfrm>
              <a:off x="4451300" y="3695488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51300" y="4205158"/>
              <a:ext cx="517391" cy="22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51300" y="4417972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17130" y="3701399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69531" y="4164013"/>
              <a:ext cx="4821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Tech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48358" y="440932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37273" y="4740808"/>
              <a:ext cx="945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within groups</a:t>
              </a:r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9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A9EE7-863C-5380-B5B3-2827FD05C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4550"/>
            <a:ext cx="8229600" cy="814574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D592-D93F-B688-29C0-2359C04F2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7" y="1472453"/>
            <a:ext cx="7987553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9:30 am </a:t>
            </a:r>
            <a:r>
              <a:rPr lang="en-US" b="1" dirty="0"/>
              <a:t>Lecture 6</a:t>
            </a:r>
            <a:r>
              <a:rPr lang="en-US" dirty="0"/>
              <a:t> - Sanzhen Liu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Design of RNA-Seq Experiments and Differential Expression Analysis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10:50 am </a:t>
            </a:r>
            <a:r>
              <a:rPr lang="en-US" b="1" dirty="0"/>
              <a:t>Break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11:00 am </a:t>
            </a:r>
            <a:r>
              <a:rPr lang="en-US" b="1" dirty="0"/>
              <a:t>Computer Lab 2 </a:t>
            </a:r>
            <a:r>
              <a:rPr lang="en-US" dirty="0"/>
              <a:t>- </a:t>
            </a:r>
            <a:r>
              <a:rPr lang="en-US" dirty="0" err="1"/>
              <a:t>Guifang</a:t>
            </a:r>
            <a:r>
              <a:rPr lang="en-US" dirty="0"/>
              <a:t> Lin, Sanzhen Liu 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Introduction to R programming</a:t>
            </a:r>
          </a:p>
          <a:p>
            <a:endParaRPr lang="en-US" dirty="0"/>
          </a:p>
          <a:p>
            <a:r>
              <a:rPr lang="en-US" dirty="0"/>
              <a:t>12:30 pm </a:t>
            </a:r>
            <a:r>
              <a:rPr lang="en-US" b="1" dirty="0"/>
              <a:t>Lunch on your own</a:t>
            </a:r>
            <a:r>
              <a:rPr lang="en-US" dirty="0"/>
              <a:t> </a:t>
            </a:r>
          </a:p>
          <a:p>
            <a:endParaRPr lang="en-US" dirty="0"/>
          </a:p>
          <a:p>
            <a:r>
              <a:rPr lang="en-US" dirty="0"/>
              <a:t>1:30 - 3pm </a:t>
            </a:r>
            <a:r>
              <a:rPr lang="en-US" b="1" dirty="0"/>
              <a:t>Computer Lab 3 </a:t>
            </a:r>
            <a:r>
              <a:rPr lang="en-US" dirty="0"/>
              <a:t>- Sanzhen Liu, </a:t>
            </a:r>
            <a:r>
              <a:rPr lang="en-US" dirty="0" err="1"/>
              <a:t>Guifang</a:t>
            </a:r>
            <a:r>
              <a:rPr lang="en-US" dirty="0"/>
              <a:t> Lin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RNA-Seq data analysis using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F1C33-D995-9CC6-672F-2EE7E7FB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14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08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Comparison of read counts among different samples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617148" y="1524283"/>
            <a:ext cx="1052429" cy="1111689"/>
            <a:chOff x="646340" y="1202566"/>
            <a:chExt cx="1052429" cy="1111689"/>
          </a:xfrm>
        </p:grpSpPr>
        <p:pic>
          <p:nvPicPr>
            <p:cNvPr id="9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711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46340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36787" y="1524283"/>
            <a:ext cx="704152" cy="1111689"/>
            <a:chOff x="4653217" y="1202566"/>
            <a:chExt cx="704152" cy="1111689"/>
          </a:xfrm>
        </p:grpSpPr>
        <p:pic>
          <p:nvPicPr>
            <p:cNvPr id="10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450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4653217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08177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48026" y="1524283"/>
            <a:ext cx="1052429" cy="1111689"/>
            <a:chOff x="1872345" y="1202566"/>
            <a:chExt cx="1052429" cy="1111689"/>
          </a:xfrm>
        </p:grpSpPr>
        <p:pic>
          <p:nvPicPr>
            <p:cNvPr id="13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4716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872345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2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70437" y="1524283"/>
            <a:ext cx="1052429" cy="1111689"/>
            <a:chOff x="3155296" y="1202566"/>
            <a:chExt cx="1052429" cy="1111689"/>
          </a:xfrm>
        </p:grpSpPr>
        <p:pic>
          <p:nvPicPr>
            <p:cNvPr id="15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667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155296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3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641134" y="1524283"/>
            <a:ext cx="704152" cy="1111689"/>
            <a:chOff x="5954853" y="1202566"/>
            <a:chExt cx="704152" cy="1111689"/>
          </a:xfrm>
        </p:grpSpPr>
        <p:pic>
          <p:nvPicPr>
            <p:cNvPr id="17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3086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954853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09813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879348" y="1524283"/>
            <a:ext cx="704152" cy="1111689"/>
            <a:chOff x="7355074" y="1202566"/>
            <a:chExt cx="704152" cy="1111689"/>
          </a:xfrm>
        </p:grpSpPr>
        <p:pic>
          <p:nvPicPr>
            <p:cNvPr id="20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3307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7355074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10034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82596"/>
              </p:ext>
            </p:extLst>
          </p:nvPr>
        </p:nvGraphicFramePr>
        <p:xfrm>
          <a:off x="457199" y="2910774"/>
          <a:ext cx="8365067" cy="861060"/>
        </p:xfrm>
        <a:graphic>
          <a:graphicData uri="http://schemas.openxmlformats.org/drawingml/2006/table">
            <a:tbl>
              <a:tblPr/>
              <a:tblGrid>
                <a:gridCol w="1033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79927" y="4177267"/>
            <a:ext cx="8186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 depth (total read number) influences read counts. Therefore, raw read counts can not be compared directly.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101" y="5304366"/>
            <a:ext cx="896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Can we generate some comparable numbers among samples?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71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normalization</a:t>
            </a:r>
            <a:r>
              <a:rPr lang="en-US" sz="3200" dirty="0"/>
              <a:t> method: RPKM and FPKM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228" y="1155701"/>
            <a:ext cx="9013772" cy="49529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RPKM</a:t>
            </a:r>
            <a:r>
              <a:rPr lang="en-US" sz="2400" dirty="0"/>
              <a:t>: </a:t>
            </a:r>
            <a:r>
              <a:rPr lang="en-US" sz="2400" b="1" dirty="0">
                <a:solidFill>
                  <a:srgbClr val="17375E"/>
                </a:solidFill>
              </a:rPr>
              <a:t>Read</a:t>
            </a:r>
            <a:r>
              <a:rPr lang="en-US" sz="2400" dirty="0"/>
              <a:t> number per </a:t>
            </a:r>
            <a:r>
              <a:rPr lang="en-US" sz="2400" dirty="0" err="1"/>
              <a:t>kilobase</a:t>
            </a:r>
            <a:r>
              <a:rPr lang="en-US" sz="2400" dirty="0"/>
              <a:t> of exons per million of total reads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784975" y="2838882"/>
            <a:ext cx="1505800" cy="1314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2290774" y="2838884"/>
            <a:ext cx="651932" cy="131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2942706" y="2838952"/>
            <a:ext cx="1639567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852400" y="2607215"/>
            <a:ext cx="3729873" cy="6350"/>
            <a:chOff x="3299576" y="3971925"/>
            <a:chExt cx="3729873" cy="635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329957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787900" y="39751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80365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375150" y="3975100"/>
              <a:ext cx="35645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389881" y="3975100"/>
              <a:ext cx="16001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59192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09600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661149" y="3971925"/>
              <a:ext cx="368300" cy="635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784975" y="2741624"/>
            <a:ext cx="3804499" cy="0"/>
            <a:chOff x="3232151" y="4073525"/>
            <a:chExt cx="3804499" cy="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321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829051" y="4073525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2716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89881" y="4073525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787900" y="4073525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832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280151" y="4073525"/>
              <a:ext cx="43814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73221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1055600" y="2479157"/>
            <a:ext cx="3483074" cy="0"/>
            <a:chOff x="3502776" y="3873500"/>
            <a:chExt cx="3483074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3502776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992937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82738" y="3873500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389882" y="3873500"/>
              <a:ext cx="35686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87901" y="38735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780002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226924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681412" y="3873500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1191374" y="2351099"/>
            <a:ext cx="2921000" cy="0"/>
            <a:chOff x="3638550" y="3752850"/>
            <a:chExt cx="2921000" cy="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3638550" y="3752850"/>
              <a:ext cx="298451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992937" y="3752850"/>
              <a:ext cx="3568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375150" y="3752850"/>
              <a:ext cx="350101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389882" y="3752850"/>
              <a:ext cx="242512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787901" y="375285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661776" y="375285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125325" y="375285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1816098" y="1886517"/>
            <a:ext cx="1653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count = </a:t>
            </a:r>
            <a:r>
              <a:rPr lang="en-US" b="1" dirty="0">
                <a:solidFill>
                  <a:srgbClr val="17375E"/>
                </a:solidFill>
              </a:rPr>
              <a:t>28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58760" y="1912434"/>
            <a:ext cx="105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1</a:t>
            </a:r>
          </a:p>
        </p:txBody>
      </p:sp>
      <p:sp>
        <p:nvSpPr>
          <p:cNvPr id="89" name="Rectangle 88"/>
          <p:cNvSpPr/>
          <p:nvPr/>
        </p:nvSpPr>
        <p:spPr>
          <a:xfrm flipV="1">
            <a:off x="819149" y="4400982"/>
            <a:ext cx="1505800" cy="1314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 flipV="1">
            <a:off x="2324948" y="4400984"/>
            <a:ext cx="651932" cy="131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flipV="1">
            <a:off x="2976880" y="4401052"/>
            <a:ext cx="1639567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886574" y="4169315"/>
            <a:ext cx="3729873" cy="6350"/>
            <a:chOff x="3299576" y="3971925"/>
            <a:chExt cx="3729873" cy="635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329957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787900" y="39751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80365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375150" y="3975100"/>
              <a:ext cx="35645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389881" y="3975100"/>
              <a:ext cx="16001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59192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09600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661149" y="3971925"/>
              <a:ext cx="368300" cy="635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819149" y="4303724"/>
            <a:ext cx="3804499" cy="0"/>
            <a:chOff x="3232151" y="4073525"/>
            <a:chExt cx="3804499" cy="0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32321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829051" y="4073525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42716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5389881" y="4073525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4787900" y="4073525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56832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280151" y="4073525"/>
              <a:ext cx="43814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73221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1089774" y="4041257"/>
            <a:ext cx="3483074" cy="0"/>
            <a:chOff x="3502776" y="3873500"/>
            <a:chExt cx="3483074" cy="0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3502776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3992937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4482738" y="3873500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5389882" y="3873500"/>
              <a:ext cx="35686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4787901" y="38735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5780002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226924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681412" y="3873500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744376" y="4538750"/>
            <a:ext cx="16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exon 1 (</a:t>
            </a:r>
            <a:r>
              <a:rPr lang="en-US" b="1" dirty="0">
                <a:solidFill>
                  <a:srgbClr val="17375E"/>
                </a:solidFill>
              </a:rPr>
              <a:t>220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966951" y="4538750"/>
            <a:ext cx="166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exon 2 (</a:t>
            </a:r>
            <a:r>
              <a:rPr lang="en-US" b="1" dirty="0">
                <a:solidFill>
                  <a:srgbClr val="17375E"/>
                </a:solidFill>
              </a:rPr>
              <a:t>280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833574" y="359466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count = </a:t>
            </a:r>
            <a:r>
              <a:rPr lang="en-US" b="1" dirty="0">
                <a:solidFill>
                  <a:srgbClr val="17375E"/>
                </a:solidFill>
              </a:rPr>
              <a:t>18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98367" y="3594667"/>
            <a:ext cx="134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Treatment 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920347" y="1886517"/>
            <a:ext cx="3918060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total reads: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15 millions </a:t>
            </a:r>
            <a:r>
              <a:rPr lang="en-US" dirty="0"/>
              <a:t>of total reads</a:t>
            </a:r>
          </a:p>
          <a:p>
            <a:pPr>
              <a:lnSpc>
                <a:spcPct val="150000"/>
              </a:lnSpc>
            </a:pPr>
            <a:r>
              <a:rPr lang="en-US" dirty="0"/>
              <a:t>RPKM of X = 28 * 1000 / 500 / 15 = </a:t>
            </a:r>
            <a:r>
              <a:rPr lang="en-US" b="1" dirty="0">
                <a:solidFill>
                  <a:srgbClr val="008000"/>
                </a:solidFill>
              </a:rPr>
              <a:t>3.7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920347" y="3513876"/>
            <a:ext cx="3787140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total reads: </a:t>
            </a:r>
            <a:r>
              <a:rPr lang="en-US" b="1" dirty="0">
                <a:solidFill>
                  <a:srgbClr val="17375E"/>
                </a:solidFill>
              </a:rPr>
              <a:t>10 millions </a:t>
            </a:r>
            <a:r>
              <a:rPr lang="en-US" dirty="0"/>
              <a:t>of total reads</a:t>
            </a:r>
          </a:p>
          <a:p>
            <a:pPr>
              <a:lnSpc>
                <a:spcPct val="150000"/>
              </a:lnSpc>
            </a:pPr>
            <a:r>
              <a:rPr lang="en-US" dirty="0"/>
              <a:t>RPKM of X = 18 * 1000 / 500 / 10 = </a:t>
            </a:r>
            <a:r>
              <a:rPr lang="en-US" b="1" dirty="0">
                <a:solidFill>
                  <a:srgbClr val="008000"/>
                </a:solidFill>
              </a:rPr>
              <a:t>3.6</a:t>
            </a:r>
            <a:r>
              <a:rPr lang="en-US" dirty="0"/>
              <a:t> 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328451" y="4927132"/>
            <a:ext cx="816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X</a:t>
            </a:r>
          </a:p>
        </p:txBody>
      </p:sp>
      <p:sp>
        <p:nvSpPr>
          <p:cNvPr id="136" name="Content Placeholder 2"/>
          <p:cNvSpPr txBox="1">
            <a:spLocks/>
          </p:cNvSpPr>
          <p:nvPr/>
        </p:nvSpPr>
        <p:spPr>
          <a:xfrm>
            <a:off x="350499" y="5506015"/>
            <a:ext cx="7937422" cy="10540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17375E"/>
                </a:solidFill>
              </a:rPr>
              <a:t>FPKM</a:t>
            </a:r>
            <a:r>
              <a:rPr lang="en-US" sz="2400" dirty="0"/>
              <a:t>: </a:t>
            </a:r>
            <a:r>
              <a:rPr lang="en-US" sz="2400" b="1" dirty="0">
                <a:solidFill>
                  <a:srgbClr val="17375E"/>
                </a:solidFill>
              </a:rPr>
              <a:t>Fragment</a:t>
            </a:r>
            <a:r>
              <a:rPr lang="en-US" sz="2400" dirty="0"/>
              <a:t> number per </a:t>
            </a:r>
            <a:r>
              <a:rPr lang="en-US" sz="2400" dirty="0" err="1"/>
              <a:t>kilobase</a:t>
            </a:r>
            <a:r>
              <a:rPr lang="en-US" sz="2400" dirty="0"/>
              <a:t> per million of total reads.</a:t>
            </a:r>
          </a:p>
          <a:p>
            <a:pPr marL="0" indent="0">
              <a:buNone/>
            </a:pPr>
            <a:r>
              <a:rPr lang="en-US" sz="2400" dirty="0"/>
              <a:t>Fragment = one pair of paired-end reads or one single-end read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255569" y="4773957"/>
            <a:ext cx="167068" cy="1464116"/>
            <a:chOff x="8242830" y="4538751"/>
            <a:chExt cx="228617" cy="3103562"/>
          </a:xfrm>
        </p:grpSpPr>
        <p:cxnSp>
          <p:nvCxnSpPr>
            <p:cNvPr id="85" name="Straight Connector 84"/>
            <p:cNvCxnSpPr/>
            <p:nvPr/>
          </p:nvCxnSpPr>
          <p:spPr>
            <a:xfrm rot="5400000">
              <a:off x="7348274" y="6088944"/>
              <a:ext cx="1898650" cy="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8242830" y="4538751"/>
              <a:ext cx="109537" cy="601662"/>
            </a:xfrm>
            <a:prstGeom prst="rect">
              <a:avLst/>
            </a:prstGeom>
            <a:solidFill>
              <a:srgbClr val="660066"/>
            </a:solidFill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8242830" y="7039063"/>
              <a:ext cx="109537" cy="6016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rot="16200000" flipH="1">
              <a:off x="8168217" y="4840376"/>
              <a:ext cx="6032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8068205" y="5542051"/>
              <a:ext cx="801687" cy="1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rot="5400000" flipH="1" flipV="1">
              <a:off x="8169823" y="7340688"/>
              <a:ext cx="601662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>
              <a:off x="8068222" y="6651712"/>
              <a:ext cx="801688" cy="1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6180668" y="2441492"/>
            <a:ext cx="1967164" cy="2624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6180668" y="4109320"/>
            <a:ext cx="1921934" cy="2624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21</a:t>
            </a:fld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757073" y="2986192"/>
            <a:ext cx="16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exon 1 (</a:t>
            </a:r>
            <a:r>
              <a:rPr lang="en-US" b="1" dirty="0">
                <a:solidFill>
                  <a:srgbClr val="17375E"/>
                </a:solidFill>
              </a:rPr>
              <a:t>220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979648" y="2986192"/>
            <a:ext cx="166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exon 2 (</a:t>
            </a:r>
            <a:r>
              <a:rPr lang="en-US" b="1" dirty="0">
                <a:solidFill>
                  <a:srgbClr val="17375E"/>
                </a:solidFill>
              </a:rPr>
              <a:t>280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654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8" grpId="0" animBg="1"/>
      <p:bldP spid="1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371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More about RPKM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76700"/>
            <a:ext cx="8229600" cy="977899"/>
          </a:xfrm>
        </p:spPr>
        <p:txBody>
          <a:bodyPr>
            <a:normAutofit/>
          </a:bodyPr>
          <a:lstStyle/>
          <a:p>
            <a:r>
              <a:rPr lang="en-US" sz="2400" dirty="0"/>
              <a:t>RPKM is not an ideal indicator to compare the expression/accumulation levels between two genes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656804" y="2344319"/>
            <a:ext cx="1505800" cy="1314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2162603" y="2344321"/>
            <a:ext cx="651932" cy="131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2814535" y="2344389"/>
            <a:ext cx="1639567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24229" y="2112652"/>
            <a:ext cx="3729873" cy="6350"/>
            <a:chOff x="3299576" y="3971925"/>
            <a:chExt cx="3729873" cy="635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29957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787900" y="39751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80365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375150" y="3975100"/>
              <a:ext cx="35645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389881" y="3975100"/>
              <a:ext cx="16001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9192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09600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661149" y="3971925"/>
              <a:ext cx="368300" cy="635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56804" y="2247061"/>
            <a:ext cx="3804499" cy="0"/>
            <a:chOff x="3232151" y="4073525"/>
            <a:chExt cx="3804499" cy="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32321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829051" y="4073525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42716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389881" y="4073525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87900" y="4073525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6832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280151" y="4073525"/>
              <a:ext cx="43814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73221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2144503" y="2552404"/>
            <a:ext cx="83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46" name="Rectangle 45"/>
          <p:cNvSpPr/>
          <p:nvPr/>
        </p:nvSpPr>
        <p:spPr>
          <a:xfrm flipV="1">
            <a:off x="5261949" y="2379678"/>
            <a:ext cx="2544232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5303973" y="2151117"/>
            <a:ext cx="47867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833449" y="2151117"/>
            <a:ext cx="54609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443049" y="2151117"/>
            <a:ext cx="613834" cy="3175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082350" y="2151117"/>
            <a:ext cx="54609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782649" y="1766943"/>
            <a:ext cx="368300" cy="635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261949" y="2282351"/>
            <a:ext cx="546100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858849" y="2282351"/>
            <a:ext cx="54609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459983" y="2282351"/>
            <a:ext cx="546100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56883" y="2282351"/>
            <a:ext cx="43814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508944" y="2282351"/>
            <a:ext cx="304438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532574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022735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556734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003656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668348" y="1891826"/>
            <a:ext cx="298451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022735" y="1891826"/>
            <a:ext cx="356813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438508" y="1891826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902057" y="1891826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143800" y="258769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6533757" y="1542993"/>
            <a:ext cx="368300" cy="635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284963" y="1769677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775124" y="1769677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900875" y="16485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420737" y="1658553"/>
            <a:ext cx="298451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775124" y="1658553"/>
            <a:ext cx="356813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043423" y="1542993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831697" y="1553337"/>
            <a:ext cx="125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RPKM = 1.5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848584" y="1025345"/>
            <a:ext cx="125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RPKM = 5.1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87017" y="3236295"/>
            <a:ext cx="8554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we say that the gene B has higher expression than the gene A?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212553" y="5234882"/>
            <a:ext cx="3159839" cy="966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amplification bias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alignment efficiency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9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0471"/>
            <a:ext cx="8229600" cy="560198"/>
          </a:xfrm>
        </p:spPr>
        <p:txBody>
          <a:bodyPr>
            <a:noAutofit/>
          </a:bodyPr>
          <a:lstStyle/>
          <a:p>
            <a:r>
              <a:rPr lang="en-US" sz="3200" dirty="0"/>
              <a:t>Experimental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306" y="1327548"/>
            <a:ext cx="7644394" cy="4579209"/>
          </a:xfrm>
        </p:spPr>
        <p:txBody>
          <a:bodyPr>
            <a:noAutofit/>
          </a:bodyPr>
          <a:lstStyle/>
          <a:p>
            <a:r>
              <a:rPr lang="en-US" sz="2800" b="1" dirty="0"/>
              <a:t>Sequencing depth</a:t>
            </a:r>
          </a:p>
          <a:p>
            <a:pPr marL="0" indent="0">
              <a:buNone/>
            </a:pPr>
            <a:r>
              <a:rPr lang="en-US" sz="2800" dirty="0"/>
              <a:t>Increasing sequencing depth decreases sampling variance relative to the mean</a:t>
            </a:r>
          </a:p>
          <a:p>
            <a:r>
              <a:rPr lang="en-US" sz="2800" b="1" dirty="0"/>
              <a:t>Biological replication</a:t>
            </a:r>
          </a:p>
          <a:p>
            <a:pPr marL="0" indent="0">
              <a:buNone/>
            </a:pPr>
            <a:r>
              <a:rPr lang="en-US" sz="2800" dirty="0"/>
              <a:t>A reasonable number of biological replication helps accurately estimate variances to achieve reliable statistical inference.</a:t>
            </a:r>
          </a:p>
          <a:p>
            <a:r>
              <a:rPr lang="en-US" sz="2800" b="1" dirty="0"/>
              <a:t>Randomization and </a:t>
            </a:r>
            <a:r>
              <a:rPr lang="en-US" sz="2800" b="1" dirty="0" err="1"/>
              <a:t>unbiasedness</a:t>
            </a:r>
            <a:endParaRPr lang="en-US" sz="2800" b="1" dirty="0"/>
          </a:p>
          <a:p>
            <a:pPr marL="0" indent="0">
              <a:buNone/>
            </a:pPr>
            <a:r>
              <a:rPr lang="en-US" sz="2800" dirty="0"/>
              <a:t>Try to avoid confounding effect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8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8746" y="1961885"/>
            <a:ext cx="7002730" cy="2934229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RNA-seq procedure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Experimental design</a:t>
            </a:r>
          </a:p>
          <a:p>
            <a:pPr>
              <a:lnSpc>
                <a:spcPct val="120000"/>
              </a:lnSpc>
            </a:pPr>
            <a:r>
              <a:rPr lang="en-US" dirty="0"/>
              <a:t>Multiple testing correction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Data visualization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Gene ontology (GO) enrichment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BE025-71F6-D5A7-FABD-DE092A3C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64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63800"/>
              </p:ext>
            </p:extLst>
          </p:nvPr>
        </p:nvGraphicFramePr>
        <p:xfrm>
          <a:off x="1898650" y="1756220"/>
          <a:ext cx="5346699" cy="3543302"/>
        </p:xfrm>
        <a:graphic>
          <a:graphicData uri="http://schemas.openxmlformats.org/drawingml/2006/table">
            <a:tbl>
              <a:tblPr/>
              <a:tblGrid>
                <a:gridCol w="160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6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912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 Result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Log2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C*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2.42E-05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7050" y="5640185"/>
            <a:ext cx="5569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 Log2FC: log2 of fold change (</a:t>
            </a:r>
            <a:r>
              <a:rPr lang="en-US" sz="2400" dirty="0" err="1"/>
              <a:t>trt</a:t>
            </a:r>
            <a:r>
              <a:rPr lang="en-US" sz="2400" dirty="0"/>
              <a:t> / control)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9100"/>
            <a:ext cx="8229600" cy="749300"/>
          </a:xfrm>
        </p:spPr>
        <p:txBody>
          <a:bodyPr>
            <a:normAutofit/>
          </a:bodyPr>
          <a:lstStyle/>
          <a:p>
            <a:r>
              <a:rPr lang="en-US" sz="3200" dirty="0"/>
              <a:t>DE result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94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4338"/>
            <a:ext cx="8229600" cy="906462"/>
          </a:xfrm>
        </p:spPr>
        <p:txBody>
          <a:bodyPr/>
          <a:lstStyle/>
          <a:p>
            <a:pPr rtl="0" eaLnBrk="1" latinLnBrk="0" hangingPunct="1"/>
            <a:r>
              <a:rPr lang="en-US" sz="32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Single statistical test</a:t>
            </a:r>
            <a:endParaRPr lang="en-US" dirty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6676" y="4610100"/>
            <a:ext cx="6731000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43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4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875104" y="3352800"/>
            <a:ext cx="0" cy="1257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79847" y="2843768"/>
            <a:ext cx="119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</a:t>
            </a:r>
            <a:r>
              <a:rPr lang="en-US" sz="2400" dirty="0"/>
              <a:t> = 0.05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26</a:t>
            </a:fld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809876" y="4051300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69040" y="3378200"/>
            <a:ext cx="1971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not rejected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79847" y="1689100"/>
            <a:ext cx="3536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H0: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1040094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4338"/>
            <a:ext cx="8229600" cy="906462"/>
          </a:xfrm>
        </p:spPr>
        <p:txBody>
          <a:bodyPr/>
          <a:lstStyle/>
          <a:p>
            <a:pPr rtl="0" eaLnBrk="1" latinLnBrk="0" hangingPunct="1"/>
            <a:r>
              <a:rPr lang="en-US" sz="32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Single statistical test</a:t>
            </a:r>
            <a:endParaRPr lang="en-US" dirty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6676" y="4610100"/>
            <a:ext cx="6731000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43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4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1519504" y="4051300"/>
            <a:ext cx="330200" cy="330200"/>
          </a:xfrm>
          <a:prstGeom prst="ellipse">
            <a:avLst/>
          </a:prstGeom>
          <a:solidFill>
            <a:srgbClr val="FF0000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875104" y="3352800"/>
            <a:ext cx="0" cy="1257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79847" y="2843768"/>
            <a:ext cx="119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</a:t>
            </a:r>
            <a:r>
              <a:rPr lang="en-US" sz="2400" dirty="0"/>
              <a:t> = 0.05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27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57200" y="3413780"/>
            <a:ext cx="1392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rejected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79847" y="1689100"/>
            <a:ext cx="3536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H0: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144761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501" y="5313296"/>
            <a:ext cx="87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"A p-value is only statistically valid when a single score is computed."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4338"/>
            <a:ext cx="8229600" cy="906462"/>
          </a:xfrm>
        </p:spPr>
        <p:txBody>
          <a:bodyPr/>
          <a:lstStyle/>
          <a:p>
            <a:pPr rtl="0" eaLnBrk="1" latinLnBrk="0" hangingPunct="1"/>
            <a:r>
              <a:rPr lang="en-US" sz="32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Multiple testing correction</a:t>
            </a:r>
            <a:endParaRPr lang="en-US" dirty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41639" y="3644163"/>
            <a:ext cx="6731000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58310" y="3644163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89310" y="3644163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5723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28167" y="3905773"/>
            <a:ext cx="6059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p-value when a </a:t>
            </a:r>
            <a:r>
              <a:rPr lang="en-US" sz="2800" dirty="0">
                <a:solidFill>
                  <a:srgbClr val="FF0000"/>
                </a:solidFill>
              </a:rPr>
              <a:t>NULL</a:t>
            </a:r>
            <a:r>
              <a:rPr lang="en-US" sz="2800" dirty="0"/>
              <a:t> hypothesis is true</a:t>
            </a:r>
          </a:p>
        </p:txBody>
      </p:sp>
      <p:sp>
        <p:nvSpPr>
          <p:cNvPr id="10" name="Oval 9"/>
          <p:cNvSpPr/>
          <p:nvPr/>
        </p:nvSpPr>
        <p:spPr>
          <a:xfrm>
            <a:off x="6969472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164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404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213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865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798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450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234467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325205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590067" y="2386863"/>
            <a:ext cx="0" cy="1257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4810" y="1877831"/>
            <a:ext cx="119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</a:t>
            </a:r>
            <a:r>
              <a:rPr lang="en-US" sz="2400" dirty="0"/>
              <a:t> = 0.05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7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3640"/>
          </a:xfrm>
        </p:spPr>
        <p:txBody>
          <a:bodyPr>
            <a:noAutofit/>
          </a:bodyPr>
          <a:lstStyle/>
          <a:p>
            <a:r>
              <a:rPr lang="en-US" sz="3200" dirty="0"/>
              <a:t>P-value distribution under the null hypothesis (e.g., no treatment effect)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11" y="1368779"/>
            <a:ext cx="4222090" cy="422209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193189" y="2112179"/>
            <a:ext cx="0" cy="27709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33432" y="2204616"/>
            <a:ext cx="39533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 matter how stringent the criteria are, you’ll identify genes with very small p-values and the </a:t>
            </a:r>
            <a:r>
              <a:rPr lang="en-US" sz="2800" dirty="0">
                <a:solidFill>
                  <a:srgbClr val="FF0000"/>
                </a:solidFill>
              </a:rPr>
              <a:t>false discovery rate </a:t>
            </a:r>
            <a:r>
              <a:rPr lang="en-US" sz="2800" dirty="0"/>
              <a:t>(FDR) is 100%.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511" y="5743335"/>
            <a:ext cx="5332187" cy="6952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When the null hypothesis is true, the p-value is distributed uniformly from 0 to 1.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0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8746" y="1961885"/>
            <a:ext cx="7002730" cy="2934229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20000"/>
              </a:lnSpc>
            </a:pPr>
            <a:r>
              <a:rPr lang="en-US" dirty="0"/>
              <a:t>RNA-seq procedure</a:t>
            </a:r>
          </a:p>
          <a:p>
            <a:pPr>
              <a:lnSpc>
                <a:spcPct val="120000"/>
              </a:lnSpc>
            </a:pPr>
            <a:r>
              <a:rPr lang="en-US" dirty="0"/>
              <a:t>Experimental design</a:t>
            </a:r>
          </a:p>
          <a:p>
            <a:pPr>
              <a:lnSpc>
                <a:spcPct val="120000"/>
              </a:lnSpc>
            </a:pPr>
            <a:r>
              <a:rPr lang="en-US" dirty="0"/>
              <a:t>Multiple testing correction</a:t>
            </a:r>
          </a:p>
          <a:p>
            <a:pPr>
              <a:lnSpc>
                <a:spcPct val="120000"/>
              </a:lnSpc>
            </a:pPr>
            <a:r>
              <a:rPr lang="en-US" dirty="0"/>
              <a:t>Data visualization</a:t>
            </a:r>
          </a:p>
          <a:p>
            <a:pPr>
              <a:lnSpc>
                <a:spcPct val="120000"/>
              </a:lnSpc>
            </a:pPr>
            <a:r>
              <a:rPr lang="en-US" dirty="0"/>
              <a:t>Gene ontology (GO) enrichment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BE025-71F6-D5A7-FABD-DE092A3C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85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1069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P-value distribution under both the null and non-null hypotheses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0807"/>
            <a:ext cx="9144000" cy="341822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786174" y="2142518"/>
            <a:ext cx="0" cy="22827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82315" y="5083250"/>
            <a:ext cx="25840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Cutoff: p=0.05</a:t>
            </a:r>
          </a:p>
          <a:p>
            <a:r>
              <a:rPr lang="en-US" dirty="0"/>
              <a:t>FDR=471/(471+989)=32%</a:t>
            </a:r>
          </a:p>
          <a:p>
            <a:endParaRPr lang="en-US" dirty="0"/>
          </a:p>
          <a:p>
            <a:r>
              <a:rPr lang="en-US" dirty="0"/>
              <a:t>Cutoff: p=0.01</a:t>
            </a:r>
          </a:p>
          <a:p>
            <a:r>
              <a:rPr lang="en-US" dirty="0"/>
              <a:t>FDR=102/(102+912)=10%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3860" y="5083251"/>
            <a:ext cx="2610068" cy="923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When the null hypothesis is true, the p-value is distributed uniformly.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8025" y="5083250"/>
            <a:ext cx="2928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null hypothesis is false, the p-value distribution is skewed toward 0.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51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11" y="1580138"/>
            <a:ext cx="4480212" cy="42238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368"/>
            <a:ext cx="8229600" cy="51420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Multiple test correction – FDR method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676109" y="2132118"/>
            <a:ext cx="0" cy="30410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56771" y="2426582"/>
            <a:ext cx="2882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P-values &lt; 0.00009</a:t>
            </a:r>
          </a:p>
          <a:p>
            <a:r>
              <a:rPr lang="en-US" sz="2400" dirty="0"/>
              <a:t>DE=992</a:t>
            </a:r>
          </a:p>
          <a:p>
            <a:r>
              <a:rPr lang="en-US" sz="2400" dirty="0"/>
              <a:t>False DE=99</a:t>
            </a:r>
          </a:p>
          <a:p>
            <a:endParaRPr lang="en-US" sz="2400" dirty="0"/>
          </a:p>
          <a:p>
            <a:r>
              <a:rPr lang="en-US" sz="2400" dirty="0"/>
              <a:t>FDR 10%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3837" y="4082466"/>
            <a:ext cx="3545016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096436" y="4600223"/>
            <a:ext cx="554272" cy="26811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5900" y="4469043"/>
            <a:ext cx="1223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False positive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159935" y="2854020"/>
            <a:ext cx="469605" cy="34290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5900" y="2388482"/>
            <a:ext cx="1223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True positive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9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False discovery rate (concept)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8450" y="1380068"/>
            <a:ext cx="870585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example, among 10,000 tests (10,000 genes), 100 significant genes are declared, in which 10 gene is falsely rejected. In this case, the false discovery rate is 10%.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054017"/>
              </p:ext>
            </p:extLst>
          </p:nvPr>
        </p:nvGraphicFramePr>
        <p:xfrm>
          <a:off x="457200" y="3530600"/>
          <a:ext cx="8267700" cy="1892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630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True</a:t>
                      </a:r>
                      <a:r>
                        <a:rPr lang="en-US" sz="2400" baseline="0" dirty="0"/>
                        <a:t> n</a:t>
                      </a:r>
                      <a:r>
                        <a:rPr lang="en-US" sz="2400" dirty="0"/>
                        <a:t>ull hypothesis </a:t>
                      </a:r>
                      <a:r>
                        <a:rPr lang="en-US" sz="2400" baseline="0" dirty="0"/>
                        <a:t>(H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baseline="0" dirty="0"/>
                        <a:t>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False</a:t>
                      </a:r>
                      <a:r>
                        <a:rPr lang="en-US" sz="2400" baseline="0" dirty="0"/>
                        <a:t> null </a:t>
                      </a:r>
                      <a:r>
                        <a:rPr lang="en-US" sz="2400" dirty="0"/>
                        <a:t>hypothesis</a:t>
                      </a:r>
                      <a:r>
                        <a:rPr lang="en-US" sz="2400" baseline="0" dirty="0"/>
                        <a:t> (H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baseline="0" dirty="0"/>
                        <a:t>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Rejected</a:t>
                      </a: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(Declared</a:t>
                      </a:r>
                      <a:r>
                        <a:rPr lang="en-US" sz="2400" baseline="0" dirty="0"/>
                        <a:t> significance)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 dirty="0"/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679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088"/>
            <a:ext cx="8229600" cy="569912"/>
          </a:xfrm>
        </p:spPr>
        <p:txBody>
          <a:bodyPr>
            <a:noAutofit/>
          </a:bodyPr>
          <a:lstStyle/>
          <a:p>
            <a:r>
              <a:rPr lang="en-US" sz="3200" baseline="0" dirty="0"/>
              <a:t>q-values (adjusted p-values)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0768"/>
            <a:ext cx="8386233" cy="1351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 </a:t>
            </a:r>
            <a:r>
              <a:rPr lang="en-US" sz="2800" b="1" dirty="0">
                <a:solidFill>
                  <a:srgbClr val="17375E"/>
                </a:solidFill>
              </a:rPr>
              <a:t>q-value </a:t>
            </a:r>
            <a:r>
              <a:rPr lang="en-US" sz="2800" dirty="0"/>
              <a:t>is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the smallest FDR </a:t>
            </a:r>
            <a:r>
              <a:rPr lang="en-US" sz="2800" dirty="0"/>
              <a:t>for which we can reject the null hypothesis for that one test and all others with smaller p-values.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645027"/>
              </p:ext>
            </p:extLst>
          </p:nvPr>
        </p:nvGraphicFramePr>
        <p:xfrm>
          <a:off x="673100" y="2237157"/>
          <a:ext cx="2476500" cy="410718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q-values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0.442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0.777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0.862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398167"/>
            <a:ext cx="295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number of tests: m = 20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58800" y="3237346"/>
            <a:ext cx="7044266" cy="1877785"/>
            <a:chOff x="558800" y="2856023"/>
            <a:chExt cx="7044266" cy="1877785"/>
          </a:xfrm>
        </p:grpSpPr>
        <p:sp>
          <p:nvSpPr>
            <p:cNvPr id="8" name="TextBox 7"/>
            <p:cNvSpPr txBox="1"/>
            <p:nvPr/>
          </p:nvSpPr>
          <p:spPr>
            <a:xfrm>
              <a:off x="4350973" y="4210588"/>
              <a:ext cx="325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rgbClr val="008000"/>
                  </a:solidFill>
                </a:rPr>
                <a:t>10% FDR, q-values &lt; 0.1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58800" y="2856023"/>
              <a:ext cx="2726267" cy="0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58800" y="2832101"/>
            <a:ext cx="7086599" cy="1550143"/>
            <a:chOff x="558800" y="2819401"/>
            <a:chExt cx="7086599" cy="15501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58800" y="2819401"/>
              <a:ext cx="2726267" cy="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50973" y="3846324"/>
              <a:ext cx="32944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rgbClr val="FF0000"/>
                  </a:solidFill>
                </a:rPr>
                <a:t>5% FDR, q-values &lt; 0.05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8800" y="3611035"/>
            <a:ext cx="6968066" cy="2274038"/>
            <a:chOff x="558800" y="3598335"/>
            <a:chExt cx="6968066" cy="227403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558800" y="3598335"/>
              <a:ext cx="2726267" cy="0"/>
            </a:xfrm>
            <a:prstGeom prst="line">
              <a:avLst/>
            </a:prstGeom>
            <a:ln w="381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350973" y="5349153"/>
              <a:ext cx="31758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rgbClr val="0000FF"/>
                  </a:solidFill>
                </a:rPr>
                <a:t>20% FDR, q-values &lt; 0.2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606800" y="2237157"/>
            <a:ext cx="508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FDR (False Discovery Rate) method (BH) is a method to calculate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q-values</a:t>
            </a:r>
            <a:r>
              <a:rPr lang="en-US" sz="2400" dirty="0"/>
              <a:t>/</a:t>
            </a:r>
            <a:r>
              <a:rPr lang="en-US" sz="2400" dirty="0">
                <a:solidFill>
                  <a:srgbClr val="376092"/>
                </a:solidFill>
              </a:rPr>
              <a:t>adjusted p-values</a:t>
            </a:r>
            <a:r>
              <a:rPr lang="en-US" sz="2400" dirty="0"/>
              <a:t>/</a:t>
            </a:r>
            <a:r>
              <a:rPr lang="en-US" sz="2400" dirty="0">
                <a:solidFill>
                  <a:srgbClr val="376092"/>
                </a:solidFill>
              </a:rPr>
              <a:t>corrected p-values</a:t>
            </a:r>
            <a:r>
              <a:rPr lang="en-US" sz="2400" dirty="0"/>
              <a:t> based on p-values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9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6640"/>
          </a:xfrm>
        </p:spPr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781"/>
            <a:ext cx="8229600" cy="4187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If we identify 500 differential expression (DE) genes using the 5% FDR to account for multiple tests. Which one below is a better description?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1. I am 95% confident that 500 genes are DE.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2. The 5% genes (25 genes) in the set are expected to be false DE genes.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71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0516"/>
          </a:xfrm>
        </p:spPr>
        <p:txBody>
          <a:bodyPr>
            <a:normAutofit/>
          </a:bodyPr>
          <a:lstStyle/>
          <a:p>
            <a:r>
              <a:rPr lang="en-US" sz="3200" dirty="0"/>
              <a:t>P-value histograms from real studies</a:t>
            </a:r>
          </a:p>
        </p:txBody>
      </p:sp>
      <p:pic>
        <p:nvPicPr>
          <p:cNvPr id="4" name="Picture 3" descr="Screen Shot 2014-05-27 at 1.12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10" y="1752966"/>
            <a:ext cx="3837188" cy="3537100"/>
          </a:xfrm>
          <a:prstGeom prst="rect">
            <a:avLst/>
          </a:prstGeom>
        </p:spPr>
      </p:pic>
      <p:pic>
        <p:nvPicPr>
          <p:cNvPr id="5" name="Picture 4" descr="Screen Shot 2014-05-27 at 1.11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0" y="1752967"/>
            <a:ext cx="3855977" cy="35370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35567" y="5305648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56034" y="5305648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282166" y="3326163"/>
            <a:ext cx="126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Number of genes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60429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39962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4267" y="5756489"/>
            <a:ext cx="7009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perform an RNA-</a:t>
            </a:r>
            <a:r>
              <a:rPr lang="en-US" sz="2400" dirty="0" err="1"/>
              <a:t>Seq</a:t>
            </a:r>
            <a:r>
              <a:rPr lang="en-US" sz="2400" dirty="0"/>
              <a:t> experiment, which one would you hope to obtain? Why?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326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0516"/>
          </a:xfrm>
        </p:spPr>
        <p:txBody>
          <a:bodyPr>
            <a:normAutofit/>
          </a:bodyPr>
          <a:lstStyle/>
          <a:p>
            <a:r>
              <a:rPr lang="en-US" sz="3200" dirty="0"/>
              <a:t>P-value histograms from real studies</a:t>
            </a:r>
          </a:p>
        </p:txBody>
      </p:sp>
      <p:pic>
        <p:nvPicPr>
          <p:cNvPr id="4" name="Picture 3" descr="Screen Shot 2014-05-27 at 1.12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10" y="1651683"/>
            <a:ext cx="3837188" cy="3537100"/>
          </a:xfrm>
          <a:prstGeom prst="rect">
            <a:avLst/>
          </a:prstGeom>
        </p:spPr>
      </p:pic>
      <p:pic>
        <p:nvPicPr>
          <p:cNvPr id="5" name="Picture 4" descr="Screen Shot 2014-05-27 at 1.11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0" y="1651684"/>
            <a:ext cx="3855977" cy="35370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35567" y="518878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56034" y="518878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282166" y="3209298"/>
            <a:ext cx="126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Number of genes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48854" y="5851017"/>
            <a:ext cx="2691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 = 1,370, FDR=5%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9629" y="5851017"/>
            <a:ext cx="230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 = 0, FDR=20%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60429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39962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8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q-values/FDR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1270C7-5725-67C9-787D-D6D91355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604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5500" y="366605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825500" y="102841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825500" y="169022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825500" y="2352038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825500" y="3013849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825500" y="3675660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25500" y="4337471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5500" y="4999282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5500" y="5661093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5500" y="6322905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1631950" y="76030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631950" y="142211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631950" y="208392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1631950" y="274573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631950" y="340754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1631950" y="406936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1631950" y="473117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1631950" y="5392982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1631950" y="6054793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3225800" y="180691"/>
            <a:ext cx="2984500" cy="57961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Keywords</a:t>
            </a:r>
          </a:p>
        </p:txBody>
      </p:sp>
      <p:sp>
        <p:nvSpPr>
          <p:cNvPr id="32" name="Title 48"/>
          <p:cNvSpPr txBox="1">
            <a:spLocks/>
          </p:cNvSpPr>
          <p:nvPr/>
        </p:nvSpPr>
        <p:spPr>
          <a:xfrm>
            <a:off x="2794000" y="1104033"/>
            <a:ext cx="5359400" cy="579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randomization, replication, RNA quality</a:t>
            </a:r>
          </a:p>
        </p:txBody>
      </p:sp>
      <p:sp>
        <p:nvSpPr>
          <p:cNvPr id="33" name="Title 48"/>
          <p:cNvSpPr txBox="1">
            <a:spLocks/>
          </p:cNvSpPr>
          <p:nvPr/>
        </p:nvSpPr>
        <p:spPr>
          <a:xfrm>
            <a:off x="2794000" y="2093864"/>
            <a:ext cx="6223000" cy="1581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short or long reads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single- or paired-end reads, read length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sequencing depths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(e.g., &gt;20 million short reads for most experiments)</a:t>
            </a:r>
          </a:p>
        </p:txBody>
      </p:sp>
      <p:sp>
        <p:nvSpPr>
          <p:cNvPr id="34" name="Title 48"/>
          <p:cNvSpPr txBox="1">
            <a:spLocks/>
          </p:cNvSpPr>
          <p:nvPr/>
        </p:nvSpPr>
        <p:spPr>
          <a:xfrm>
            <a:off x="2794000" y="3675660"/>
            <a:ext cx="5524495" cy="929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intron-spanning aligners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(e.g., STAR, HiSAT2)</a:t>
            </a:r>
          </a:p>
        </p:txBody>
      </p:sp>
      <p:sp>
        <p:nvSpPr>
          <p:cNvPr id="35" name="Title 48"/>
          <p:cNvSpPr txBox="1">
            <a:spLocks/>
          </p:cNvSpPr>
          <p:nvPr/>
        </p:nvSpPr>
        <p:spPr>
          <a:xfrm>
            <a:off x="2794000" y="5392982"/>
            <a:ext cx="6223000" cy="929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data statistical analysis (DESeq2 &amp;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edgeR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test p-value adjustment (FDR method)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092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F78026-C409-672B-2F88-395587A37D87}"/>
              </a:ext>
            </a:extLst>
          </p:cNvPr>
          <p:cNvSpPr txBox="1"/>
          <p:nvPr/>
        </p:nvSpPr>
        <p:spPr>
          <a:xfrm>
            <a:off x="1707776" y="2655794"/>
            <a:ext cx="5941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5-minute break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FCC5CA-C6C6-96A0-39B6-2DB33178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4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creen Shot 2015-04-25 at 3.07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160" y="4662620"/>
            <a:ext cx="1820333" cy="1766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78400" cy="766762"/>
          </a:xfrm>
        </p:spPr>
        <p:txBody>
          <a:bodyPr>
            <a:normAutofit/>
          </a:bodyPr>
          <a:lstStyle/>
          <a:p>
            <a:r>
              <a:rPr lang="en-US" sz="3200" dirty="0"/>
              <a:t>Gene expression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386" y="1184214"/>
            <a:ext cx="3160881" cy="2823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7889" y="4007934"/>
            <a:ext cx="3714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DNA to protein in eukaryote</a:t>
            </a: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1334"/>
          <a:stretch/>
        </p:blipFill>
        <p:spPr>
          <a:xfrm>
            <a:off x="6045729" y="96836"/>
            <a:ext cx="2446338" cy="1932582"/>
          </a:xfrm>
        </p:spPr>
      </p:pic>
      <p:sp>
        <p:nvSpPr>
          <p:cNvPr id="9" name="TextBox 8"/>
          <p:cNvSpPr txBox="1"/>
          <p:nvPr/>
        </p:nvSpPr>
        <p:spPr>
          <a:xfrm>
            <a:off x="1262498" y="4461364"/>
            <a:ext cx="3264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nature.com</a:t>
            </a:r>
            <a:r>
              <a:rPr lang="en-US" sz="1000" dirty="0"/>
              <a:t>/</a:t>
            </a:r>
            <a:r>
              <a:rPr lang="en-US" sz="1000" dirty="0" err="1"/>
              <a:t>scitable</a:t>
            </a:r>
            <a:r>
              <a:rPr lang="en-US" sz="1000" dirty="0"/>
              <a:t>/</a:t>
            </a:r>
            <a:r>
              <a:rPr lang="en-US" sz="1000" dirty="0" err="1"/>
              <a:t>topicpage</a:t>
            </a:r>
            <a:r>
              <a:rPr lang="en-US" sz="1000" dirty="0"/>
              <a:t>/gene-expression-14121669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7662" y="2476499"/>
            <a:ext cx="2484405" cy="19007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06863" y="4008995"/>
            <a:ext cx="8467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caps.ncbs.res.in</a:t>
            </a:r>
            <a:endParaRPr lang="en-US" sz="800" dirty="0"/>
          </a:p>
        </p:txBody>
      </p:sp>
      <p:sp>
        <p:nvSpPr>
          <p:cNvPr id="12" name="Rectangle 11"/>
          <p:cNvSpPr/>
          <p:nvPr/>
        </p:nvSpPr>
        <p:spPr>
          <a:xfrm>
            <a:off x="6045729" y="6154922"/>
            <a:ext cx="8370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cragenomica.es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5728627" y="4207989"/>
            <a:ext cx="3255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Adaptation to environmental change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6498" y="2029418"/>
            <a:ext cx="3339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Expression profiles in different tissues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31519" y="6429414"/>
            <a:ext cx="2249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Response to biotic stress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24" y="5130518"/>
            <a:ext cx="5750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What is the expression level of a transcript?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A5F01-5942-BCB4-DAE0-C482CD42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179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584" y="2489602"/>
            <a:ext cx="5484832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 (</a:t>
            </a:r>
            <a:r>
              <a:rPr lang="en-US" sz="2000" dirty="0" err="1">
                <a:solidFill>
                  <a:schemeClr val="tx1"/>
                </a:solidFill>
              </a:rPr>
              <a:t>fastq</a:t>
            </a:r>
            <a:r>
              <a:rPr lang="en-US" sz="2000" dirty="0">
                <a:solidFill>
                  <a:schemeClr val="tx1"/>
                </a:solidFill>
              </a:rPr>
              <a:t> read data)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227584" y="3151413"/>
            <a:ext cx="5484832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 (STAR, or others)</a:t>
            </a:r>
          </a:p>
        </p:txBody>
      </p:sp>
      <p:sp>
        <p:nvSpPr>
          <p:cNvPr id="8" name="Rectangle 7"/>
          <p:cNvSpPr/>
          <p:nvPr/>
        </p:nvSpPr>
        <p:spPr>
          <a:xfrm>
            <a:off x="227584" y="3813224"/>
            <a:ext cx="5484832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read counts (HT-</a:t>
            </a:r>
            <a:r>
              <a:rPr lang="en-US" sz="2000" dirty="0" err="1">
                <a:solidFill>
                  <a:srgbClr val="000000"/>
                </a:solidFill>
              </a:rPr>
              <a:t>Seq</a:t>
            </a:r>
            <a:r>
              <a:rPr lang="en-US" sz="2000" dirty="0">
                <a:solidFill>
                  <a:srgbClr val="000000"/>
                </a:solidFill>
              </a:rPr>
              <a:t>, STAR)</a:t>
            </a:r>
          </a:p>
        </p:txBody>
      </p:sp>
      <p:sp>
        <p:nvSpPr>
          <p:cNvPr id="9" name="Rectangle 8"/>
          <p:cNvSpPr/>
          <p:nvPr/>
        </p:nvSpPr>
        <p:spPr>
          <a:xfrm>
            <a:off x="227584" y="4475035"/>
            <a:ext cx="5484832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 (DESeq2, </a:t>
            </a:r>
            <a:r>
              <a:rPr lang="en-US" sz="2000" dirty="0" err="1">
                <a:solidFill>
                  <a:schemeClr val="tx1"/>
                </a:solidFill>
              </a:rPr>
              <a:t>edgeR</a:t>
            </a:r>
            <a:r>
              <a:rPr lang="en-US" sz="2000" dirty="0">
                <a:solidFill>
                  <a:schemeClr val="tx1"/>
                </a:solidFill>
              </a:rPr>
              <a:t>, or others)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7584" y="5136846"/>
            <a:ext cx="5484832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 (FDR method)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7584" y="5798658"/>
            <a:ext cx="5484832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2970000" y="2883302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2970000" y="3545113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2970000" y="420692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2970000" y="486873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1" idx="0"/>
          </p:cNvCxnSpPr>
          <p:nvPr/>
        </p:nvCxnSpPr>
        <p:spPr>
          <a:xfrm>
            <a:off x="2970000" y="5530546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ight Brace 27"/>
          <p:cNvSpPr/>
          <p:nvPr/>
        </p:nvSpPr>
        <p:spPr>
          <a:xfrm>
            <a:off x="5932959" y="2645191"/>
            <a:ext cx="288988" cy="150583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21947" y="3144022"/>
            <a:ext cx="2298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Bioinformatics</a:t>
            </a:r>
          </a:p>
        </p:txBody>
      </p:sp>
      <p:sp>
        <p:nvSpPr>
          <p:cNvPr id="30" name="Right Brace 29"/>
          <p:cNvSpPr/>
          <p:nvPr/>
        </p:nvSpPr>
        <p:spPr>
          <a:xfrm>
            <a:off x="5932959" y="4577211"/>
            <a:ext cx="288988" cy="150583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21947" y="5068437"/>
            <a:ext cx="2810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Statistical analysis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 idx="4294967295"/>
          </p:nvPr>
        </p:nvSpPr>
        <p:spPr>
          <a:xfrm>
            <a:off x="457200" y="553262"/>
            <a:ext cx="8229600" cy="1608147"/>
          </a:xfrm>
        </p:spPr>
        <p:txBody>
          <a:bodyPr>
            <a:noAutofit/>
          </a:bodyPr>
          <a:lstStyle/>
          <a:p>
            <a:pPr rtl="0" eaLnBrk="1" latinLnBrk="0" hangingPunct="1"/>
            <a:r>
              <a:rPr lang="en-US" sz="48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Bioinformatics and Statistics (</a:t>
            </a:r>
            <a:r>
              <a:rPr lang="en-US" sz="4800" kern="1200" dirty="0" err="1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Illumina</a:t>
            </a:r>
            <a:r>
              <a:rPr lang="en-US" sz="48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 data)</a:t>
            </a:r>
            <a:endParaRPr lang="en-US" sz="4800" dirty="0"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CBC817-BFF3-FC86-79FF-5E2F529D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246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904170"/>
          </a:xfrm>
        </p:spPr>
        <p:txBody>
          <a:bodyPr>
            <a:normAutofit/>
          </a:bodyPr>
          <a:lstStyle/>
          <a:p>
            <a:r>
              <a:rPr lang="en-US" sz="3200" b="1" dirty="0"/>
              <a:t>STAR</a:t>
            </a:r>
            <a:r>
              <a:rPr lang="en-US" sz="3200" dirty="0"/>
              <a:t> pipeline – from reads to counts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7508" y="1178808"/>
            <a:ext cx="7599292" cy="21462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Required files: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Reference genome (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fasta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file)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Gene information (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gff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or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gtf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gene annotation)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Reads (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</a:rPr>
              <a:t>fastq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files) – your own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346602" y="3354757"/>
            <a:ext cx="83401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Many reference genomes and </a:t>
            </a:r>
            <a:r>
              <a:rPr lang="en-US" sz="2400" dirty="0" err="1"/>
              <a:t>gff</a:t>
            </a:r>
            <a:r>
              <a:rPr lang="en-US" sz="2400" dirty="0"/>
              <a:t>/</a:t>
            </a:r>
            <a:r>
              <a:rPr lang="en-US" sz="2400" dirty="0" err="1"/>
              <a:t>gtf</a:t>
            </a:r>
            <a:r>
              <a:rPr lang="en-US" sz="2400" dirty="0"/>
              <a:t> files are available at:</a:t>
            </a:r>
          </a:p>
          <a:p>
            <a:r>
              <a:rPr lang="en-US" sz="2400" dirty="0"/>
              <a:t>http://</a:t>
            </a:r>
            <a:r>
              <a:rPr lang="en-US" sz="2400" dirty="0" err="1"/>
              <a:t>ensembl.org</a:t>
            </a:r>
            <a:r>
              <a:rPr lang="en-US" sz="2400" dirty="0"/>
              <a:t>/info/data/ftp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87508" y="4354508"/>
            <a:ext cx="6983650" cy="2310248"/>
            <a:chOff x="1087508" y="4354508"/>
            <a:chExt cx="6983650" cy="2310248"/>
          </a:xfrm>
        </p:grpSpPr>
        <p:pic>
          <p:nvPicPr>
            <p:cNvPr id="5" name="Picture 4" descr="Screenshot 2018-06-05 09.29.10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508" y="4420351"/>
              <a:ext cx="6983650" cy="2188577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2149067" y="4354508"/>
              <a:ext cx="683794" cy="2310248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387364" y="4354508"/>
              <a:ext cx="683794" cy="2310248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4624D-9049-E6CB-E4C4-4E0AB3F2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7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36855"/>
          </a:xfrm>
        </p:spPr>
        <p:txBody>
          <a:bodyPr>
            <a:normAutofit/>
          </a:bodyPr>
          <a:lstStyle/>
          <a:p>
            <a:r>
              <a:rPr lang="en-US" sz="3200" dirty="0"/>
              <a:t>Reads to counts - </a:t>
            </a:r>
            <a:r>
              <a:rPr lang="en-US" sz="3200" b="1" dirty="0"/>
              <a:t>reference indexing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386660" y="4160303"/>
            <a:ext cx="6286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STAR --</a:t>
            </a:r>
            <a:r>
              <a:rPr lang="en-US" sz="2800" dirty="0" err="1"/>
              <a:t>runMode</a:t>
            </a:r>
            <a:r>
              <a:rPr lang="en-US" sz="2800" dirty="0"/>
              <a:t> </a:t>
            </a:r>
            <a:r>
              <a:rPr lang="en-US" sz="2800" dirty="0" err="1"/>
              <a:t>genomeGenerate</a:t>
            </a:r>
            <a:r>
              <a:rPr lang="en-US" sz="2800" dirty="0"/>
              <a:t>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genomeDir</a:t>
            </a:r>
            <a:r>
              <a:rPr lang="en-US" sz="2800" dirty="0"/>
              <a:t> .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genomeFastaFiles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reference.fas</a:t>
            </a:r>
            <a:r>
              <a:rPr lang="en-US" sz="2800" dirty="0"/>
              <a:t>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sjdbGTFfile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genes.gtf</a:t>
            </a:r>
            <a:r>
              <a:rPr lang="en-US" sz="2800" dirty="0"/>
              <a:t>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runThreadN</a:t>
            </a:r>
            <a:r>
              <a:rPr lang="en-US" sz="2800" dirty="0"/>
              <a:t> 4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31357" y="1352906"/>
            <a:ext cx="4651073" cy="2464181"/>
            <a:chOff x="3629763" y="1780767"/>
            <a:chExt cx="4651073" cy="2464181"/>
          </a:xfrm>
        </p:grpSpPr>
        <p:sp>
          <p:nvSpPr>
            <p:cNvPr id="6" name="Oval 5"/>
            <p:cNvSpPr/>
            <p:nvPr/>
          </p:nvSpPr>
          <p:spPr>
            <a:xfrm>
              <a:off x="4545298" y="1780767"/>
              <a:ext cx="2584306" cy="130857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“sorted or indexed” genome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629763" y="3541000"/>
              <a:ext cx="1893165" cy="70394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reads</a:t>
              </a:r>
            </a:p>
          </p:txBody>
        </p:sp>
        <p:sp>
          <p:nvSpPr>
            <p:cNvPr id="8" name="Curved Down Arrow 7"/>
            <p:cNvSpPr/>
            <p:nvPr/>
          </p:nvSpPr>
          <p:spPr>
            <a:xfrm>
              <a:off x="4515401" y="3105741"/>
              <a:ext cx="2738230" cy="388910"/>
            </a:xfrm>
            <a:prstGeom prst="curvedDown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068794" y="3534276"/>
              <a:ext cx="2212042" cy="70394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alignments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9260" y="3183050"/>
              <a:ext cx="123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one by one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52D9E-2F27-F6FC-DD6B-C2247150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7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2893" y="185738"/>
            <a:ext cx="8229600" cy="878992"/>
          </a:xfrm>
        </p:spPr>
        <p:txBody>
          <a:bodyPr>
            <a:normAutofit/>
          </a:bodyPr>
          <a:lstStyle/>
          <a:p>
            <a:r>
              <a:rPr lang="en-US" sz="3200" dirty="0"/>
              <a:t>Reads to counts – </a:t>
            </a:r>
            <a:r>
              <a:rPr lang="en-US" sz="3200" b="1" dirty="0"/>
              <a:t>alignment and read counting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66838" y="1257599"/>
            <a:ext cx="6063679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STAR</a:t>
            </a:r>
            <a:r>
              <a:rPr lang="en-US" dirty="0"/>
              <a:t> --</a:t>
            </a:r>
            <a:r>
              <a:rPr lang="en-US" dirty="0" err="1"/>
              <a:t>genomeDir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reference.fas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readFilesIn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read1.fq read2.fq </a:t>
            </a:r>
            <a:r>
              <a:rPr lang="en-US" dirty="0"/>
              <a:t>\</a:t>
            </a:r>
          </a:p>
          <a:p>
            <a:r>
              <a:rPr lang="en-US" dirty="0"/>
              <a:t>     --</a:t>
            </a:r>
            <a:r>
              <a:rPr lang="en-US" dirty="0" err="1"/>
              <a:t>alignIntronMax</a:t>
            </a:r>
            <a:r>
              <a:rPr lang="en-US" dirty="0"/>
              <a:t> 100000 \</a:t>
            </a:r>
          </a:p>
          <a:p>
            <a:r>
              <a:rPr lang="en-US" dirty="0"/>
              <a:t>     --</a:t>
            </a:r>
            <a:r>
              <a:rPr lang="en-US" dirty="0" err="1"/>
              <a:t>alignMatesGapMax</a:t>
            </a:r>
            <a:r>
              <a:rPr lang="en-US" dirty="0"/>
              <a:t> 100000 \</a:t>
            </a:r>
          </a:p>
          <a:p>
            <a:r>
              <a:rPr lang="en-US" dirty="0"/>
              <a:t>     --</a:t>
            </a:r>
            <a:r>
              <a:rPr lang="en-US" dirty="0" err="1"/>
              <a:t>outFileNamePrefix</a:t>
            </a:r>
            <a:r>
              <a:rPr lang="en-US" dirty="0"/>
              <a:t> output \</a:t>
            </a:r>
          </a:p>
          <a:p>
            <a:r>
              <a:rPr lang="en-US" dirty="0"/>
              <a:t>     --</a:t>
            </a:r>
            <a:r>
              <a:rPr lang="en-US" dirty="0" err="1"/>
              <a:t>outSAMattrIHstart</a:t>
            </a:r>
            <a:r>
              <a:rPr lang="en-US" dirty="0"/>
              <a:t> 0 \</a:t>
            </a:r>
          </a:p>
          <a:p>
            <a:r>
              <a:rPr lang="en-US" dirty="0"/>
              <a:t>     --</a:t>
            </a:r>
            <a:r>
              <a:rPr lang="en-US" dirty="0" err="1"/>
              <a:t>outSAMmultNmax</a:t>
            </a:r>
            <a:r>
              <a:rPr lang="en-US" dirty="0"/>
              <a:t> 1 \</a:t>
            </a:r>
          </a:p>
          <a:p>
            <a:r>
              <a:rPr lang="en-US" dirty="0"/>
              <a:t>     --</a:t>
            </a:r>
            <a:r>
              <a:rPr lang="en-US" dirty="0" err="1"/>
              <a:t>outSAMstrandField</a:t>
            </a:r>
            <a:r>
              <a:rPr lang="en-US" dirty="0"/>
              <a:t> </a:t>
            </a:r>
            <a:r>
              <a:rPr lang="en-US" dirty="0" err="1"/>
              <a:t>intronMotif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outFilterIntronMotifs</a:t>
            </a:r>
            <a:r>
              <a:rPr lang="en-US" dirty="0"/>
              <a:t> </a:t>
            </a:r>
            <a:r>
              <a:rPr lang="en-US" dirty="0" err="1"/>
              <a:t>RemoveNoncanonicalUnannotated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outSAMtype</a:t>
            </a:r>
            <a:r>
              <a:rPr lang="en-US" dirty="0"/>
              <a:t> BAM </a:t>
            </a:r>
            <a:r>
              <a:rPr lang="en-US" dirty="0" err="1"/>
              <a:t>SortedByCoordinate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quantMode</a:t>
            </a:r>
            <a:r>
              <a:rPr lang="en-US" dirty="0"/>
              <a:t> </a:t>
            </a:r>
            <a:r>
              <a:rPr lang="en-US" dirty="0" err="1"/>
              <a:t>GeneCounts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outFilterMismatchNmax</a:t>
            </a:r>
            <a:r>
              <a:rPr lang="en-US" dirty="0"/>
              <a:t> 5 \</a:t>
            </a:r>
          </a:p>
          <a:p>
            <a:r>
              <a:rPr lang="en-US" dirty="0"/>
              <a:t>     --</a:t>
            </a:r>
            <a:r>
              <a:rPr lang="en-US" dirty="0" err="1"/>
              <a:t>outFilterMismatchNoverLmax</a:t>
            </a:r>
            <a:r>
              <a:rPr lang="en-US" dirty="0"/>
              <a:t> 0.05 \</a:t>
            </a:r>
          </a:p>
          <a:p>
            <a:r>
              <a:rPr lang="en-US" dirty="0"/>
              <a:t>     --</a:t>
            </a:r>
            <a:r>
              <a:rPr lang="en-US" dirty="0" err="1"/>
              <a:t>outFilterMatchNmin</a:t>
            </a:r>
            <a:r>
              <a:rPr lang="en-US" dirty="0"/>
              <a:t> 50 \</a:t>
            </a:r>
          </a:p>
          <a:p>
            <a:r>
              <a:rPr lang="en-US" dirty="0"/>
              <a:t>     --</a:t>
            </a:r>
            <a:r>
              <a:rPr lang="en-US" dirty="0" err="1"/>
              <a:t>outSJfilterReads</a:t>
            </a:r>
            <a:r>
              <a:rPr lang="en-US" dirty="0"/>
              <a:t> Unique \</a:t>
            </a:r>
          </a:p>
          <a:p>
            <a:r>
              <a:rPr lang="en-US" dirty="0"/>
              <a:t>     --</a:t>
            </a:r>
            <a:r>
              <a:rPr lang="en-US" dirty="0" err="1"/>
              <a:t>outFilterMultimapNmax</a:t>
            </a:r>
            <a:r>
              <a:rPr lang="en-US" dirty="0"/>
              <a:t> 1 \</a:t>
            </a:r>
          </a:p>
          <a:p>
            <a:r>
              <a:rPr lang="en-US" dirty="0"/>
              <a:t>     --</a:t>
            </a:r>
            <a:r>
              <a:rPr lang="en-US" dirty="0" err="1"/>
              <a:t>outSAMmapqUnique</a:t>
            </a:r>
            <a:r>
              <a:rPr lang="en-US" dirty="0"/>
              <a:t> 60 \</a:t>
            </a:r>
          </a:p>
          <a:p>
            <a:r>
              <a:rPr lang="en-US" dirty="0"/>
              <a:t>     --</a:t>
            </a:r>
            <a:r>
              <a:rPr lang="en-US" dirty="0" err="1"/>
              <a:t>outFilterMultimapScoreRange</a:t>
            </a:r>
            <a:r>
              <a:rPr lang="en-US" dirty="0"/>
              <a:t>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AB8C4-3BF6-69BB-198F-0449C727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100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08100" y="2654142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6,075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gene</a:t>
                      </a:r>
                      <a:r>
                        <a:rPr 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295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4397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Count matrix: Read</a:t>
            </a:r>
            <a:r>
              <a:rPr lang="en-US" sz="3200" baseline="0" dirty="0"/>
              <a:t> counts (Raw) per gene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59300" y="2654142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5,934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3,370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377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169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121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357975"/>
            <a:ext cx="8229600" cy="1401993"/>
          </a:xfrm>
        </p:spPr>
        <p:txBody>
          <a:bodyPr>
            <a:normAutofit fontScale="90000"/>
          </a:bodyPr>
          <a:lstStyle/>
          <a:p>
            <a:r>
              <a:rPr lang="en-US" dirty="0"/>
              <a:t>Overall comparisons of read counts among samples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7A8A55-1724-7A91-521D-2226A7C4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383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7806"/>
          </a:xfrm>
        </p:spPr>
        <p:txBody>
          <a:bodyPr>
            <a:normAutofit/>
          </a:bodyPr>
          <a:lstStyle/>
          <a:p>
            <a:r>
              <a:rPr lang="en-US" sz="3200" dirty="0"/>
              <a:t>Scatter plot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45" y="1691133"/>
            <a:ext cx="3988945" cy="4188392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687192" y="2243097"/>
            <a:ext cx="58430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795029" y="1691133"/>
            <a:ext cx="3988945" cy="4188392"/>
            <a:chOff x="4795029" y="1691133"/>
            <a:chExt cx="3988945" cy="418839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5029" y="1691133"/>
              <a:ext cx="3988945" cy="4188392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5949674" y="2243097"/>
              <a:ext cx="99197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5E83D-D68A-F4BF-42CC-9A6157FEE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1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8473"/>
          </a:xfrm>
        </p:spPr>
        <p:txBody>
          <a:bodyPr>
            <a:normAutofit/>
          </a:bodyPr>
          <a:lstStyle/>
          <a:p>
            <a:r>
              <a:rPr lang="en-US" sz="3200" dirty="0"/>
              <a:t>Pair-wise scatter plot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884" y="907345"/>
            <a:ext cx="6421884" cy="570088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580467" y="1069622"/>
            <a:ext cx="2751667" cy="3482613"/>
            <a:chOff x="4571999" y="1143000"/>
            <a:chExt cx="2751667" cy="3482613"/>
          </a:xfrm>
        </p:grpSpPr>
        <p:sp>
          <p:nvSpPr>
            <p:cNvPr id="4" name="Rectangle 3"/>
            <p:cNvSpPr/>
            <p:nvPr/>
          </p:nvSpPr>
          <p:spPr>
            <a:xfrm>
              <a:off x="4572000" y="1143000"/>
              <a:ext cx="881944" cy="3478389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1999" y="3831157"/>
              <a:ext cx="2751667" cy="794456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E5983-A421-3D64-66A4-0D61714B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9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3944"/>
            <a:ext cx="8229600" cy="635000"/>
          </a:xfrm>
        </p:spPr>
        <p:txBody>
          <a:bodyPr>
            <a:normAutofit/>
          </a:bodyPr>
          <a:lstStyle/>
          <a:p>
            <a:r>
              <a:rPr lang="en-US" sz="3200" dirty="0"/>
              <a:t>Principal Component Analysis (PCA)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1818" y="1186443"/>
            <a:ext cx="4430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PCA is a mathematical algorithm that reduces the dimensionality of the data while retaining most of the variation in the data set.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57611" y="1199143"/>
          <a:ext cx="3829189" cy="1853301"/>
        </p:xfrm>
        <a:graphic>
          <a:graphicData uri="http://schemas.openxmlformats.org/drawingml/2006/table">
            <a:tbl>
              <a:tblPr/>
              <a:tblGrid>
                <a:gridCol w="54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70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70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2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Treatment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2679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2360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2573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3398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3012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467" y="3397100"/>
            <a:ext cx="3414887" cy="341488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11614" y="3041881"/>
            <a:ext cx="340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and standardized data</a:t>
            </a:r>
          </a:p>
        </p:txBody>
      </p:sp>
      <p:pic>
        <p:nvPicPr>
          <p:cNvPr id="13" name="Picture 12" descr="Screen Shot 2014-05-30 at 1.42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4010542"/>
            <a:ext cx="2705100" cy="24615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6600" y="6472117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Nature Biotech, 2008, 26:303-4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5168" y="2582130"/>
          <a:ext cx="3922180" cy="1138873"/>
        </p:xfrm>
        <a:graphic>
          <a:graphicData uri="http://schemas.openxmlformats.org/drawingml/2006/table">
            <a:tbl>
              <a:tblPr/>
              <a:tblGrid>
                <a:gridCol w="784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4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4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Feature/variable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Mike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Weight 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lb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Height (cm)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1918908" y="4279551"/>
            <a:ext cx="1564343" cy="1408656"/>
            <a:chOff x="1918908" y="4279551"/>
            <a:chExt cx="1564343" cy="1408656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2291249" y="5318875"/>
              <a:ext cx="118490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630503" y="5318875"/>
              <a:ext cx="543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PC1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2298344" y="4286646"/>
              <a:ext cx="118490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472608" y="4279551"/>
              <a:ext cx="7095" cy="1039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 rot="16200000">
              <a:off x="1831579" y="4610100"/>
              <a:ext cx="543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PC2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304208" y="4279551"/>
              <a:ext cx="7095" cy="1039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2630503" y="4852432"/>
              <a:ext cx="89634" cy="8963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212592" y="4738430"/>
              <a:ext cx="89634" cy="896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540869" y="4927898"/>
              <a:ext cx="89634" cy="896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129675" y="4556141"/>
              <a:ext cx="89634" cy="8963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44BD2-E527-0E2B-F7C7-131B3669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3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357975"/>
            <a:ext cx="8229600" cy="1401993"/>
          </a:xfrm>
        </p:spPr>
        <p:txBody>
          <a:bodyPr>
            <a:normAutofit/>
          </a:bodyPr>
          <a:lstStyle/>
          <a:p>
            <a:r>
              <a:rPr lang="en-US" dirty="0"/>
              <a:t>Overview of differential expression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7A8A55-1724-7A91-521D-2226A7C4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72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155" y="228600"/>
            <a:ext cx="8229600" cy="82549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Approaches for quantification of gene expression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51698" y="209293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7951" y="19600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66434" y="18450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99731" y="17256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42612" y="172767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510884" y="14860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06759" y="232408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205984" y="15927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62201" y="211160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594548" y="222096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423734" y="184071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576184" y="17075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94115" y="18713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94115" y="22158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199962" y="220679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433259" y="21045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47512" y="19821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439512" y="197157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54005" y="254645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56822" y="275300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981591" y="25444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134041" y="28864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367338" y="27841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981591" y="26617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910219" y="278612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73125" y="24273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678491" y="25444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295966" y="24645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029808" y="230500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373591" y="26511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591341" y="288212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43791" y="27660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61722" y="291274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600866" y="312035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215119" y="29979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607119" y="29874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136153" y="15797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288603" y="19642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521900" y="183643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136153" y="16970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064781" y="183842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423920" y="14774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833053" y="15797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558226" y="15927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528153" y="16864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184370" y="22053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131650" y="208237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2745903" y="19600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2954924" y="181714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069167" y="168399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137903" y="19494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522131" y="23005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755428" y="219823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369681" y="207585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914605" y="232408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536240" y="153264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688690" y="18916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921987" y="177231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2079938" y="25339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1464868" y="177430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233140" y="153264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1850615" y="145271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3186711" y="231352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1928240" y="163937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2145990" y="188735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2298440" y="17542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374067" y="18607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374067" y="22053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303760" y="26381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2456210" y="29801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2689507" y="28778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303760" y="275546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232388" y="28798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591527" y="25358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000660" y="26381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233957" y="25358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2848210" y="24135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695760" y="27449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2913510" y="29758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3122531" y="28585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3236774" y="274244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537288" y="30916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2048691" y="29979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553077" y="24168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306598" y="24135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836376" y="19966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614378" y="204446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847675" y="19251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390556" y="19271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1158828" y="16854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853928" y="17922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510145" y="23110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1242492" y="242043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071678" y="204018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224128" y="190703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847906" y="240626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081203" y="230398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695456" y="218160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1087456" y="2171044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29535" y="274392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1015282" y="29835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421069" y="262684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1326435" y="274392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943910" y="26639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677752" y="25044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1021535" y="285065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1239285" y="308159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1391735" y="296548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784097" y="17791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1936547" y="216374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2169844" y="20359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1784097" y="18964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1712725" y="203789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2503664" y="24643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2480997" y="17791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2714294" y="16769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2328547" y="15545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2176097" y="18859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1832314" y="24047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2779594" y="228184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2393847" y="215946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2602868" y="201660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2717111" y="188345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2785847" y="214890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2170075" y="24999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2403372" y="239769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2017625" y="22753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1562549" y="252355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3394330" y="203390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1727882" y="273336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3170508" y="19165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2250922" y="234762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498559" y="1652179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2834655" y="251299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588120" y="24273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3290097" y="23005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1946384" y="19536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3022011" y="206024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3022011" y="24047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2127302" y="31609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3475408" y="217104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1951704" y="283763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2337451" y="30773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1951704" y="29549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1880332" y="30793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2239471" y="27353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2648604" y="283763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2881901" y="27353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2496154" y="261298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2343704" y="294436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2770475" y="30580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2884718" y="294191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3201021" y="261628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3457704" y="24939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1954542" y="261298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1484320" y="219615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329469" y="21572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562766" y="20378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>
            <a:off x="873919" y="17982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>
            <a:off x="569019" y="19049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957583" y="253316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786769" y="215291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939219" y="20197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562997" y="251899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>
            <a:off x="796294" y="24167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410547" y="22943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802547" y="228377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>
            <a:off x="1041526" y="28566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>
            <a:off x="659001" y="27767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>
            <a:off x="392843" y="261720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>
            <a:off x="736626" y="29633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>
          <a:xfrm>
            <a:off x="1106826" y="30782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>
            <a:off x="1499188" y="18919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>
            <a:off x="1651638" y="22764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>
            <a:off x="1884935" y="214863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>
            <a:off x="1499188" y="20092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>
            <a:off x="1390133" y="25661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>
            <a:off x="1786955" y="15483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>
            <a:off x="799469" y="26161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>
            <a:off x="2429385" y="17896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>
            <a:off x="1891188" y="19986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>
            <a:off x="1547405" y="25175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>
            <a:off x="2494685" y="239457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>
            <a:off x="2108938" y="22722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>
            <a:off x="2317959" y="212934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>
            <a:off x="2432202" y="1996193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>
            <a:off x="2500938" y="22616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1885166" y="26127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>
            <a:off x="2118463" y="251043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1732716" y="238805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>
            <a:off x="1277640" y="2636287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956971" y="178764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109421" y="21466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3342718" y="20273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1442973" y="28461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2885599" y="202931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2748505" y="16705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>
            <a:off x="2549746" y="262572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3310871" y="18943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>
            <a:off x="3005188" y="241324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>
            <a:off x="3503221" y="214235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>
            <a:off x="2737102" y="21729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>
            <a:off x="2737102" y="25175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>
            <a:off x="3342949" y="25084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>
            <a:off x="3576246" y="240615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>
            <a:off x="3190499" y="228377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/>
          <p:cNvCxnSpPr/>
          <p:nvPr/>
        </p:nvCxnSpPr>
        <p:spPr>
          <a:xfrm>
            <a:off x="1666795" y="29503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/>
          <p:cNvCxnSpPr/>
          <p:nvPr/>
        </p:nvCxnSpPr>
        <p:spPr>
          <a:xfrm>
            <a:off x="1666795" y="306766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/>
          <p:nvPr/>
        </p:nvCxnSpPr>
        <p:spPr>
          <a:xfrm>
            <a:off x="1954562" y="28480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/>
          <p:nvPr/>
        </p:nvCxnSpPr>
        <p:spPr>
          <a:xfrm>
            <a:off x="2363695" y="2950373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>
            <a:off x="2596992" y="28480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>
            <a:off x="2211245" y="27257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/>
          <p:cNvCxnSpPr/>
          <p:nvPr/>
        </p:nvCxnSpPr>
        <p:spPr>
          <a:xfrm>
            <a:off x="2058795" y="30571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/>
        </p:nvCxnSpPr>
        <p:spPr>
          <a:xfrm>
            <a:off x="2599809" y="305464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3124578" y="28461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/>
          <p:cNvCxnSpPr/>
          <p:nvPr/>
        </p:nvCxnSpPr>
        <p:spPr>
          <a:xfrm>
            <a:off x="3124578" y="29633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/>
          <p:cNvCxnSpPr/>
          <p:nvPr/>
        </p:nvCxnSpPr>
        <p:spPr>
          <a:xfrm>
            <a:off x="2916112" y="27290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>
            <a:off x="3172795" y="260664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>
            <a:off x="1669633" y="27257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/>
          <p:cNvCxnSpPr/>
          <p:nvPr/>
        </p:nvCxnSpPr>
        <p:spPr>
          <a:xfrm>
            <a:off x="1199411" y="23088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7" name="Oval 496"/>
          <p:cNvSpPr/>
          <p:nvPr/>
        </p:nvSpPr>
        <p:spPr>
          <a:xfrm>
            <a:off x="130909" y="1365673"/>
            <a:ext cx="3898900" cy="190628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TextBox 500"/>
          <p:cNvSpPr txBox="1"/>
          <p:nvPr/>
        </p:nvSpPr>
        <p:spPr>
          <a:xfrm>
            <a:off x="622919" y="3688834"/>
            <a:ext cx="13398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Northern</a:t>
            </a:r>
          </a:p>
          <a:p>
            <a:pPr algn="ctr"/>
            <a:r>
              <a:rPr lang="en-US" sz="2400" dirty="0"/>
              <a:t>blot</a:t>
            </a:r>
          </a:p>
        </p:txBody>
      </p:sp>
      <p:grpSp>
        <p:nvGrpSpPr>
          <p:cNvPr id="504" name="Group 503"/>
          <p:cNvGrpSpPr/>
          <p:nvPr/>
        </p:nvGrpSpPr>
        <p:grpSpPr>
          <a:xfrm>
            <a:off x="670786" y="4547750"/>
            <a:ext cx="1234979" cy="2006600"/>
            <a:chOff x="963261" y="3867928"/>
            <a:chExt cx="938086" cy="2006600"/>
          </a:xfrm>
        </p:grpSpPr>
        <p:pic>
          <p:nvPicPr>
            <p:cNvPr id="502" name="Picture 501" descr="Screen Shot 2015-04-22 at 2.45.25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261" y="3867928"/>
              <a:ext cx="938086" cy="2006600"/>
            </a:xfrm>
            <a:prstGeom prst="rect">
              <a:avLst/>
            </a:prstGeom>
          </p:spPr>
        </p:pic>
        <p:sp>
          <p:nvSpPr>
            <p:cNvPr id="503" name="TextBox 502"/>
            <p:cNvSpPr txBox="1"/>
            <p:nvPr/>
          </p:nvSpPr>
          <p:spPr>
            <a:xfrm>
              <a:off x="1096252" y="5595778"/>
              <a:ext cx="6629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biochemj.org</a:t>
              </a:r>
              <a:endParaRPr lang="en-US" sz="1000" dirty="0"/>
            </a:p>
          </p:txBody>
        </p:sp>
      </p:grpSp>
      <p:sp>
        <p:nvSpPr>
          <p:cNvPr id="505" name="TextBox 504"/>
          <p:cNvSpPr txBox="1"/>
          <p:nvPr/>
        </p:nvSpPr>
        <p:spPr>
          <a:xfrm>
            <a:off x="4292555" y="1436137"/>
            <a:ext cx="439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can we measure the accumulative level of transcripts of </a:t>
            </a:r>
            <a:r>
              <a:rPr lang="en-US" sz="2400" b="1" dirty="0">
                <a:solidFill>
                  <a:srgbClr val="FF0000"/>
                </a:solidFill>
              </a:rPr>
              <a:t>a given gene </a:t>
            </a:r>
            <a:r>
              <a:rPr lang="en-US" sz="2400" dirty="0"/>
              <a:t>in millions/billions of transcripts?</a:t>
            </a:r>
          </a:p>
        </p:txBody>
      </p:sp>
      <p:sp>
        <p:nvSpPr>
          <p:cNvPr id="600" name="TextBox 599"/>
          <p:cNvSpPr txBox="1"/>
          <p:nvPr/>
        </p:nvSpPr>
        <p:spPr>
          <a:xfrm>
            <a:off x="2748518" y="3688834"/>
            <a:ext cx="124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qRT</a:t>
            </a:r>
            <a:r>
              <a:rPr lang="en-US" sz="2400" dirty="0"/>
              <a:t>-PCR</a:t>
            </a:r>
          </a:p>
        </p:txBody>
      </p:sp>
      <p:sp>
        <p:nvSpPr>
          <p:cNvPr id="601" name="TextBox 600"/>
          <p:cNvSpPr txBox="1"/>
          <p:nvPr/>
        </p:nvSpPr>
        <p:spPr>
          <a:xfrm>
            <a:off x="4782145" y="3688834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microarray</a:t>
            </a:r>
          </a:p>
        </p:txBody>
      </p:sp>
      <p:sp>
        <p:nvSpPr>
          <p:cNvPr id="507" name="TextBox 506"/>
          <p:cNvSpPr txBox="1"/>
          <p:nvPr/>
        </p:nvSpPr>
        <p:spPr>
          <a:xfrm>
            <a:off x="6767072" y="5086409"/>
            <a:ext cx="1969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</a:rPr>
              <a:t>RNA-seq</a:t>
            </a:r>
          </a:p>
        </p:txBody>
      </p:sp>
      <p:grpSp>
        <p:nvGrpSpPr>
          <p:cNvPr id="509" name="Group 508"/>
          <p:cNvGrpSpPr/>
          <p:nvPr/>
        </p:nvGrpSpPr>
        <p:grpSpPr>
          <a:xfrm>
            <a:off x="4871045" y="4616822"/>
            <a:ext cx="1413619" cy="1968499"/>
            <a:chOff x="4925362" y="4616822"/>
            <a:chExt cx="1413619" cy="1968499"/>
          </a:xfrm>
        </p:grpSpPr>
        <p:pic>
          <p:nvPicPr>
            <p:cNvPr id="506" name="Picture 505" descr="Screen Shot 2015-04-22 at 2.51.14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362" y="4616822"/>
              <a:ext cx="1413619" cy="1968499"/>
            </a:xfrm>
            <a:prstGeom prst="rect">
              <a:avLst/>
            </a:prstGeom>
          </p:spPr>
        </p:pic>
        <p:sp>
          <p:nvSpPr>
            <p:cNvPr id="508" name="TextBox 507"/>
            <p:cNvSpPr txBox="1"/>
            <p:nvPr/>
          </p:nvSpPr>
          <p:spPr>
            <a:xfrm>
              <a:off x="5000897" y="6279490"/>
              <a:ext cx="12618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csmbio.csm.jmu.edu</a:t>
              </a:r>
              <a:endParaRPr lang="en-US" sz="1000" dirty="0"/>
            </a:p>
          </p:txBody>
        </p:sp>
      </p:grpSp>
      <p:pic>
        <p:nvPicPr>
          <p:cNvPr id="511" name="Picture 510" descr="Screen Shot 2015-04-22 at 2.55.2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950" y="4686875"/>
            <a:ext cx="1496345" cy="1898446"/>
          </a:xfrm>
          <a:prstGeom prst="rect">
            <a:avLst/>
          </a:prstGeom>
        </p:spPr>
      </p:pic>
      <p:sp>
        <p:nvSpPr>
          <p:cNvPr id="512" name="Rectangle 511"/>
          <p:cNvSpPr/>
          <p:nvPr/>
        </p:nvSpPr>
        <p:spPr>
          <a:xfrm>
            <a:off x="2877565" y="6259924"/>
            <a:ext cx="9797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quantabio.com</a:t>
            </a:r>
            <a:endParaRPr lang="en-US" sz="1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6F201C-6116-34AE-7C19-6C926F38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521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2776"/>
            <a:ext cx="8229600" cy="684389"/>
          </a:xfrm>
        </p:spPr>
        <p:txBody>
          <a:bodyPr>
            <a:normAutofit/>
          </a:bodyPr>
          <a:lstStyle/>
          <a:p>
            <a:r>
              <a:rPr lang="en-US" sz="3200" dirty="0"/>
              <a:t>Volcano plot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916" y="1658058"/>
            <a:ext cx="4882444" cy="4882444"/>
          </a:xfrm>
          <a:prstGeom prst="rect">
            <a:avLst/>
          </a:prstGeom>
        </p:spPr>
      </p:pic>
      <p:pic>
        <p:nvPicPr>
          <p:cNvPr id="5" name="Picture 4" descr="Screen Shot 2014-05-31 at 12.33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722" y="175429"/>
            <a:ext cx="1961445" cy="1306239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2645" y="2827867"/>
          <a:ext cx="3395133" cy="2360243"/>
        </p:xfrm>
        <a:graphic>
          <a:graphicData uri="http://schemas.openxmlformats.org/drawingml/2006/table">
            <a:tbl>
              <a:tblPr/>
              <a:tblGrid>
                <a:gridCol w="934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 Result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Log2FC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-log10(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pvalue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2.42E-05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67656A-35E5-A648-6DEB-F2B73CF9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3387"/>
            <a:ext cx="8229600" cy="684389"/>
          </a:xfrm>
        </p:spPr>
        <p:txBody>
          <a:bodyPr>
            <a:normAutofit/>
          </a:bodyPr>
          <a:lstStyle/>
          <a:p>
            <a:r>
              <a:rPr lang="en-US" sz="3200" dirty="0"/>
              <a:t>MA plot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283887"/>
            <a:ext cx="2723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More at: </a:t>
            </a:r>
            <a:r>
              <a:rPr lang="en-US" sz="1200" dirty="0" err="1"/>
              <a:t>en.wikipedia.org</a:t>
            </a:r>
            <a:r>
              <a:rPr lang="en-US" sz="1200" dirty="0"/>
              <a:t>/wiki/</a:t>
            </a:r>
            <a:r>
              <a:rPr lang="en-US" sz="1200" dirty="0" err="1"/>
              <a:t>MA_plot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284153" y="1134723"/>
            <a:ext cx="3552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 (log ratios) and A (mean average)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222" y="1264166"/>
            <a:ext cx="4564944" cy="4564944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370667"/>
          <a:ext cx="3578577" cy="2089857"/>
        </p:xfrm>
        <a:graphic>
          <a:graphicData uri="http://schemas.openxmlformats.org/drawingml/2006/table">
            <a:tbl>
              <a:tblPr/>
              <a:tblGrid>
                <a:gridCol w="841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5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GeneID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Mean RPKM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log mean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log2FC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-0.40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3.52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-0.89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2.34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6.14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E3A83-A894-C947-402D-8EA8B5AB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047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357975"/>
            <a:ext cx="8229600" cy="1401993"/>
          </a:xfrm>
        </p:spPr>
        <p:txBody>
          <a:bodyPr>
            <a:normAutofit/>
          </a:bodyPr>
          <a:lstStyle/>
          <a:p>
            <a:r>
              <a:rPr lang="en-US" dirty="0"/>
              <a:t>Gene ontology enrichment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7A8A55-1724-7A91-521D-2226A7C4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881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7806"/>
          </a:xfrm>
        </p:spPr>
        <p:txBody>
          <a:bodyPr>
            <a:normAutofit/>
          </a:bodyPr>
          <a:lstStyle/>
          <a:p>
            <a:r>
              <a:rPr lang="en-US" sz="3200" dirty="0"/>
              <a:t>Gene ontology (GO)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425" y="2274497"/>
            <a:ext cx="5691770" cy="27738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5016" y="5100899"/>
            <a:ext cx="83917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Three domains, three roots</a:t>
            </a:r>
          </a:p>
          <a:p>
            <a:r>
              <a:rPr lang="en-US" sz="2400" dirty="0"/>
              <a:t>Node: GO term (e.g., cell growth, GO:0016049, biological process)</a:t>
            </a:r>
          </a:p>
          <a:p>
            <a:r>
              <a:rPr lang="en-US" sz="2400" dirty="0"/>
              <a:t>Edge: term-term connection</a:t>
            </a:r>
          </a:p>
          <a:p>
            <a:r>
              <a:rPr lang="en-US" sz="2400" dirty="0"/>
              <a:t>Each GO term can be traced back to a root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222" y="4288892"/>
            <a:ext cx="1794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 err="1"/>
              <a:t>geneontology.org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28601" y="1021644"/>
            <a:ext cx="871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ontology is a representation of a body of knowledge, within a given domain. Ontologies usually consist of a set of classes or terms with relations that operate between them.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60C56D-0FD1-7A77-A14F-0C0E8F7C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423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6029"/>
          </a:xfrm>
        </p:spPr>
        <p:txBody>
          <a:bodyPr>
            <a:normAutofit/>
          </a:bodyPr>
          <a:lstStyle/>
          <a:p>
            <a:r>
              <a:rPr lang="en-US" sz="3200" dirty="0"/>
              <a:t>Category enrichment</a:t>
            </a:r>
          </a:p>
        </p:txBody>
      </p:sp>
      <p:sp>
        <p:nvSpPr>
          <p:cNvPr id="5" name="Pie 4"/>
          <p:cNvSpPr/>
          <p:nvPr/>
        </p:nvSpPr>
        <p:spPr>
          <a:xfrm>
            <a:off x="457200" y="1658194"/>
            <a:ext cx="2669754" cy="2523065"/>
          </a:xfrm>
          <a:prstGeom prst="pie">
            <a:avLst>
              <a:gd name="adj1" fmla="val 0"/>
              <a:gd name="adj2" fmla="val 1791161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ie 7"/>
          <p:cNvSpPr/>
          <p:nvPr/>
        </p:nvSpPr>
        <p:spPr>
          <a:xfrm>
            <a:off x="541867" y="1615862"/>
            <a:ext cx="2669754" cy="2523065"/>
          </a:xfrm>
          <a:prstGeom prst="pie">
            <a:avLst>
              <a:gd name="adj1" fmla="val 17869619"/>
              <a:gd name="adj2" fmla="val 2153198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Pie 11"/>
          <p:cNvSpPr/>
          <p:nvPr/>
        </p:nvSpPr>
        <p:spPr>
          <a:xfrm>
            <a:off x="5757786" y="2040901"/>
            <a:ext cx="1388637" cy="1312339"/>
          </a:xfrm>
          <a:prstGeom prst="pie">
            <a:avLst>
              <a:gd name="adj1" fmla="val 0"/>
              <a:gd name="adj2" fmla="val 1245121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ie 12"/>
          <p:cNvSpPr/>
          <p:nvPr/>
        </p:nvSpPr>
        <p:spPr>
          <a:xfrm>
            <a:off x="5766253" y="1998566"/>
            <a:ext cx="1388637" cy="1312339"/>
          </a:xfrm>
          <a:prstGeom prst="pie">
            <a:avLst>
              <a:gd name="adj1" fmla="val 12473322"/>
              <a:gd name="adj2" fmla="val 2153198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8351" y="4399091"/>
            <a:ext cx="149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All genes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67592" y="3438224"/>
            <a:ext cx="16703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significant</a:t>
            </a:r>
          </a:p>
          <a:p>
            <a:r>
              <a:rPr lang="en-US" sz="2800" dirty="0"/>
              <a:t>genes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34763" y="4953265"/>
            <a:ext cx="4266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Is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Green GO</a:t>
            </a:r>
            <a:r>
              <a:rPr lang="en-US" sz="2800" dirty="0"/>
              <a:t> enriched in the significant gene set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85475" y="1469002"/>
            <a:ext cx="11123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Green GO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93023" y="6190084"/>
            <a:ext cx="5119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Green GO </a:t>
            </a:r>
            <a:r>
              <a:rPr lang="en-US" sz="2400" dirty="0"/>
              <a:t>is a GO ID (e.g., GO:0006519)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3B36-E614-5309-3AA8-5720B052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4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451" y="274638"/>
            <a:ext cx="8229600" cy="674314"/>
          </a:xfrm>
        </p:spPr>
        <p:txBody>
          <a:bodyPr>
            <a:normAutofit/>
          </a:bodyPr>
          <a:lstStyle/>
          <a:p>
            <a:r>
              <a:rPr lang="en-US" sz="3200" dirty="0"/>
              <a:t>dance party</a:t>
            </a:r>
          </a:p>
        </p:txBody>
      </p:sp>
      <p:sp>
        <p:nvSpPr>
          <p:cNvPr id="4" name="Pie 3"/>
          <p:cNvSpPr/>
          <p:nvPr/>
        </p:nvSpPr>
        <p:spPr>
          <a:xfrm>
            <a:off x="1565931" y="1421801"/>
            <a:ext cx="2669754" cy="2523065"/>
          </a:xfrm>
          <a:prstGeom prst="pie">
            <a:avLst>
              <a:gd name="adj1" fmla="val 0"/>
              <a:gd name="adj2" fmla="val 1791161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Pie 4"/>
          <p:cNvSpPr/>
          <p:nvPr/>
        </p:nvSpPr>
        <p:spPr>
          <a:xfrm>
            <a:off x="1650598" y="1379469"/>
            <a:ext cx="2669754" cy="2523065"/>
          </a:xfrm>
          <a:prstGeom prst="pie">
            <a:avLst>
              <a:gd name="adj1" fmla="val 17869619"/>
              <a:gd name="adj2" fmla="val 2153198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Pie 5"/>
          <p:cNvSpPr/>
          <p:nvPr/>
        </p:nvSpPr>
        <p:spPr>
          <a:xfrm>
            <a:off x="5469413" y="2067295"/>
            <a:ext cx="1388637" cy="1312339"/>
          </a:xfrm>
          <a:prstGeom prst="pie">
            <a:avLst>
              <a:gd name="adj1" fmla="val 0"/>
              <a:gd name="adj2" fmla="val 1245121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Pie 6"/>
          <p:cNvSpPr/>
          <p:nvPr/>
        </p:nvSpPr>
        <p:spPr>
          <a:xfrm>
            <a:off x="5477880" y="2024960"/>
            <a:ext cx="1388637" cy="1312339"/>
          </a:xfrm>
          <a:prstGeom prst="pie">
            <a:avLst>
              <a:gd name="adj1" fmla="val 12473322"/>
              <a:gd name="adj2" fmla="val 2153198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2786" y="4015961"/>
            <a:ext cx="2224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college students</a:t>
            </a:r>
          </a:p>
          <a:p>
            <a:pPr algn="ctr"/>
            <a:r>
              <a:rPr lang="en-US" sz="2400" dirty="0"/>
              <a:t>N=10,000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2523" y="3379635"/>
            <a:ext cx="2384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students who are in a dance party</a:t>
            </a:r>
          </a:p>
          <a:p>
            <a:pPr algn="ctr"/>
            <a:r>
              <a:rPr lang="en-US" sz="2400" dirty="0"/>
              <a:t>N=200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2906" y="5293105"/>
            <a:ext cx="7735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Are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graduate students </a:t>
            </a:r>
            <a:r>
              <a:rPr lang="en-US" sz="2800" dirty="0"/>
              <a:t>over-represented (enriched) in the party?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895B6D-7A13-A793-B243-8A284AA9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166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791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GO enrichment test – Fisher's Exact test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90333" y="3861466"/>
            <a:ext cx="5596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Assumption: all genes are independent and equally likely to be selected as DEs.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277231"/>
              </p:ext>
            </p:extLst>
          </p:nvPr>
        </p:nvGraphicFramePr>
        <p:xfrm>
          <a:off x="353090" y="1404485"/>
          <a:ext cx="2520244" cy="2989580"/>
        </p:xfrm>
        <a:graphic>
          <a:graphicData uri="http://schemas.openxmlformats.org/drawingml/2006/table">
            <a:tbl>
              <a:tblPr/>
              <a:tblGrid>
                <a:gridCol w="1334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 accession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GO:0006519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GO:0016831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GO:0005524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GO:0006457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GO:0051082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GO:0003993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GO:0003677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GO:0004879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GO:0005634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GO:0006355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2266"/>
              </p:ext>
            </p:extLst>
          </p:nvPr>
        </p:nvGraphicFramePr>
        <p:xfrm>
          <a:off x="5176262" y="1228944"/>
          <a:ext cx="1700394" cy="977900"/>
        </p:xfrm>
        <a:graphic>
          <a:graphicData uri="http://schemas.openxmlformats.org/drawingml/2006/table">
            <a:tbl>
              <a:tblPr/>
              <a:tblGrid>
                <a:gridCol w="134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GRMZM2G000012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GRMZM2G002342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GRMZM5G038156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3090333" y="1645395"/>
            <a:ext cx="1955800" cy="16227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738119"/>
              </p:ext>
            </p:extLst>
          </p:nvPr>
        </p:nvGraphicFramePr>
        <p:xfrm>
          <a:off x="3910186" y="5027411"/>
          <a:ext cx="3959543" cy="1060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4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60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GO:0006519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Significant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Not</a:t>
                      </a:r>
                      <a:r>
                        <a:rPr lang="en-US" sz="1400" baseline="0" dirty="0"/>
                        <a:t> significant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39416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67850" y="4654053"/>
            <a:ext cx="2885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2x2 Table for GO:0006519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7335" y="5164416"/>
            <a:ext cx="2813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Fisher’s Exact Test:</a:t>
            </a:r>
          </a:p>
          <a:p>
            <a:r>
              <a:rPr lang="en-US" sz="2400" dirty="0"/>
              <a:t>p-value = 2.5e-06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990099"/>
              </p:ext>
            </p:extLst>
          </p:nvPr>
        </p:nvGraphicFramePr>
        <p:xfrm>
          <a:off x="3297501" y="2518694"/>
          <a:ext cx="2461243" cy="1173480"/>
        </p:xfrm>
        <a:graphic>
          <a:graphicData uri="http://schemas.openxmlformats.org/drawingml/2006/table">
            <a:tbl>
              <a:tblPr/>
              <a:tblGrid>
                <a:gridCol w="1467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Significant?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GRMZM2G002652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Down Arrow 14"/>
          <p:cNvSpPr/>
          <p:nvPr/>
        </p:nvSpPr>
        <p:spPr>
          <a:xfrm>
            <a:off x="5796844" y="2289802"/>
            <a:ext cx="176389" cy="1580043"/>
          </a:xfrm>
          <a:prstGeom prst="downArrow">
            <a:avLst/>
          </a:prstGeom>
          <a:solidFill>
            <a:srgbClr val="BFBFB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37643" y="2270638"/>
            <a:ext cx="28532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Question: Are the genes of this GO term enriched in the significant gene set? </a:t>
            </a:r>
          </a:p>
        </p:txBody>
      </p:sp>
      <p:pic>
        <p:nvPicPr>
          <p:cNvPr id="7" name="Picture 6" descr="Screen Shot 2014-06-05 at 11.30.0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90" y="6199149"/>
            <a:ext cx="8267700" cy="4974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82143" y="1033422"/>
            <a:ext cx="2813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40 significant genes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70A99-6116-D647-BBEB-ECEEE753EB4C}"/>
              </a:ext>
            </a:extLst>
          </p:cNvPr>
          <p:cNvSpPr/>
          <p:nvPr/>
        </p:nvSpPr>
        <p:spPr>
          <a:xfrm>
            <a:off x="3928568" y="2178132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b="1" dirty="0">
                <a:solidFill>
                  <a:srgbClr val="FF0000"/>
                </a:solidFill>
              </a:rPr>
              <a:t>GO:0006519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41ABC4D-6799-987D-44D9-78A3AE2D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4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1" grpId="0"/>
      <p:bldP spid="12" grpId="0"/>
      <p:bldP spid="15" grpId="0" animBg="1"/>
      <p:bldP spid="3" grpId="0"/>
      <p:bldP spid="8" grpId="0"/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791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GO enrichment test – Fisher's Exact test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683993"/>
              </p:ext>
            </p:extLst>
          </p:nvPr>
        </p:nvGraphicFramePr>
        <p:xfrm>
          <a:off x="412465" y="1261984"/>
          <a:ext cx="2520244" cy="2989580"/>
        </p:xfrm>
        <a:graphic>
          <a:graphicData uri="http://schemas.openxmlformats.org/drawingml/2006/table">
            <a:tbl>
              <a:tblPr/>
              <a:tblGrid>
                <a:gridCol w="1334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 accession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GO:0006519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GO:0016831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GO:0005524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GO:0006457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GO:0051082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GO:0003993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GO:0003677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GO:0004879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GO:0005634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GO:0006355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686697"/>
              </p:ext>
            </p:extLst>
          </p:nvPr>
        </p:nvGraphicFramePr>
        <p:xfrm>
          <a:off x="5235637" y="1086443"/>
          <a:ext cx="1700394" cy="977900"/>
        </p:xfrm>
        <a:graphic>
          <a:graphicData uri="http://schemas.openxmlformats.org/drawingml/2006/table">
            <a:tbl>
              <a:tblPr/>
              <a:tblGrid>
                <a:gridCol w="134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GRMZM2G000012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GRMZM2G002342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GRMZM5G038156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3149708" y="1502894"/>
            <a:ext cx="1955800" cy="16227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228535"/>
              </p:ext>
            </p:extLst>
          </p:nvPr>
        </p:nvGraphicFramePr>
        <p:xfrm>
          <a:off x="3356876" y="2376193"/>
          <a:ext cx="2461243" cy="1173480"/>
        </p:xfrm>
        <a:graphic>
          <a:graphicData uri="http://schemas.openxmlformats.org/drawingml/2006/table">
            <a:tbl>
              <a:tblPr/>
              <a:tblGrid>
                <a:gridCol w="1467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Significant?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GRMZM2G002652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Down Arrow 14"/>
          <p:cNvSpPr/>
          <p:nvPr/>
        </p:nvSpPr>
        <p:spPr>
          <a:xfrm>
            <a:off x="5856219" y="2147301"/>
            <a:ext cx="176389" cy="1580043"/>
          </a:xfrm>
          <a:prstGeom prst="downArrow">
            <a:avLst/>
          </a:prstGeom>
          <a:solidFill>
            <a:srgbClr val="BFBFB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97018" y="2128137"/>
            <a:ext cx="28532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Question: Are the genes of this GO term enriched in the significant gene set?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55940" y="916551"/>
            <a:ext cx="1787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40 DE genes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70A99-6116-D647-BBEB-ECEEE753EB4C}"/>
              </a:ext>
            </a:extLst>
          </p:cNvPr>
          <p:cNvSpPr/>
          <p:nvPr/>
        </p:nvSpPr>
        <p:spPr>
          <a:xfrm>
            <a:off x="3987943" y="2035631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b="1" dirty="0">
                <a:solidFill>
                  <a:srgbClr val="FF0000"/>
                </a:solidFill>
              </a:rPr>
              <a:t>GO:0006519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443266-66CE-1140-A0AF-5ADF93C79C9B}"/>
              </a:ext>
            </a:extLst>
          </p:cNvPr>
          <p:cNvSpPr txBox="1"/>
          <p:nvPr/>
        </p:nvSpPr>
        <p:spPr>
          <a:xfrm>
            <a:off x="3266591" y="3689508"/>
            <a:ext cx="281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5</a:t>
            </a:r>
            <a:r>
              <a:rPr lang="en-US" sz="2400" dirty="0"/>
              <a:t> DE and 210 non-DE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887ADFD-9417-8742-93D4-4A9A1AB1E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271548"/>
              </p:ext>
            </p:extLst>
          </p:nvPr>
        </p:nvGraphicFramePr>
        <p:xfrm>
          <a:off x="412465" y="5072881"/>
          <a:ext cx="2461243" cy="1173480"/>
        </p:xfrm>
        <a:graphic>
          <a:graphicData uri="http://schemas.openxmlformats.org/drawingml/2006/table">
            <a:tbl>
              <a:tblPr/>
              <a:tblGrid>
                <a:gridCol w="1467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GRMZM2G002652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C82608A0-28A4-814C-BF1A-589F262E869C}"/>
              </a:ext>
            </a:extLst>
          </p:cNvPr>
          <p:cNvSpPr/>
          <p:nvPr/>
        </p:nvSpPr>
        <p:spPr>
          <a:xfrm>
            <a:off x="1043532" y="4732319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b="1" dirty="0">
                <a:solidFill>
                  <a:srgbClr val="FF0000"/>
                </a:solidFill>
              </a:rPr>
              <a:t>GO:0006519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07C30F-37C6-6848-B2A0-7ECF7373D177}"/>
              </a:ext>
            </a:extLst>
          </p:cNvPr>
          <p:cNvSpPr txBox="1"/>
          <p:nvPr/>
        </p:nvSpPr>
        <p:spPr>
          <a:xfrm>
            <a:off x="199124" y="4390250"/>
            <a:ext cx="2702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Randomly sample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40 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2D60D4-D07C-054F-858C-AB619BA8ACD6}"/>
              </a:ext>
            </a:extLst>
          </p:cNvPr>
          <p:cNvSpPr txBox="1"/>
          <p:nvPr/>
        </p:nvSpPr>
        <p:spPr>
          <a:xfrm>
            <a:off x="221026" y="6246361"/>
            <a:ext cx="281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2400" dirty="0"/>
              <a:t> DE and 214 non-DE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AB3AA12-3F65-F247-A8DC-7D4A2D19B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258567"/>
              </p:ext>
            </p:extLst>
          </p:nvPr>
        </p:nvGraphicFramePr>
        <p:xfrm>
          <a:off x="3345051" y="5042679"/>
          <a:ext cx="2461243" cy="1173480"/>
        </p:xfrm>
        <a:graphic>
          <a:graphicData uri="http://schemas.openxmlformats.org/drawingml/2006/table">
            <a:tbl>
              <a:tblPr/>
              <a:tblGrid>
                <a:gridCol w="1467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GRMZM2G002652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9C41FD23-A077-BD4B-A0BA-772EE60F15DC}"/>
              </a:ext>
            </a:extLst>
          </p:cNvPr>
          <p:cNvSpPr/>
          <p:nvPr/>
        </p:nvSpPr>
        <p:spPr>
          <a:xfrm>
            <a:off x="3976118" y="4702117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b="1" dirty="0">
                <a:solidFill>
                  <a:srgbClr val="FF0000"/>
                </a:solidFill>
              </a:rPr>
              <a:t>GO:0006519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3DA2ED-2AF1-754D-9696-0A6FEA1DC881}"/>
              </a:ext>
            </a:extLst>
          </p:cNvPr>
          <p:cNvSpPr txBox="1"/>
          <p:nvPr/>
        </p:nvSpPr>
        <p:spPr>
          <a:xfrm>
            <a:off x="3153612" y="6216159"/>
            <a:ext cx="281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en-US" sz="2400" dirty="0"/>
              <a:t> DE and 215 non-DE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F3B8F4-EF63-E849-98AA-CAB26ED08988}"/>
              </a:ext>
            </a:extLst>
          </p:cNvPr>
          <p:cNvSpPr txBox="1"/>
          <p:nvPr/>
        </p:nvSpPr>
        <p:spPr>
          <a:xfrm>
            <a:off x="3144847" y="4402778"/>
            <a:ext cx="2702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Randomly sample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40 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0E630F-DC8F-8E41-BFAB-BC8CA79A6DB2}"/>
              </a:ext>
            </a:extLst>
          </p:cNvPr>
          <p:cNvSpPr txBox="1"/>
          <p:nvPr/>
        </p:nvSpPr>
        <p:spPr>
          <a:xfrm>
            <a:off x="5995874" y="4993378"/>
            <a:ext cx="71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…</a:t>
            </a:r>
          </a:p>
        </p:txBody>
      </p:sp>
      <p:pic>
        <p:nvPicPr>
          <p:cNvPr id="29" name="Picture 28" descr="A picture containing lamp&#10;&#10;Description automatically generated">
            <a:extLst>
              <a:ext uri="{FF2B5EF4-FFF2-40B4-BE49-F238E27FC236}">
                <a16:creationId xmlns:a16="http://schemas.microsoft.com/office/drawing/2014/main" id="{5A30D574-F684-934F-A61D-48E04883B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211" y="5411423"/>
            <a:ext cx="1441794" cy="1200514"/>
          </a:xfrm>
          <a:prstGeom prst="rect">
            <a:avLst/>
          </a:prstGeom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F4C9B69-32BC-564A-8138-3E2F9FC65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679165"/>
              </p:ext>
            </p:extLst>
          </p:nvPr>
        </p:nvGraphicFramePr>
        <p:xfrm>
          <a:off x="6996904" y="4362143"/>
          <a:ext cx="1616408" cy="1049280"/>
        </p:xfrm>
        <a:graphic>
          <a:graphicData uri="http://schemas.openxmlformats.org/drawingml/2006/table">
            <a:tbl>
              <a:tblPr/>
              <a:tblGrid>
                <a:gridCol w="1153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GO:0006519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DE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 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BD72957-03B0-6099-4987-3A154117DFD7}"/>
              </a:ext>
            </a:extLst>
          </p:cNvPr>
          <p:cNvSpPr/>
          <p:nvPr/>
        </p:nvSpPr>
        <p:spPr>
          <a:xfrm>
            <a:off x="5170394" y="1028702"/>
            <a:ext cx="1826510" cy="106926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C22D5-B2EF-BB4D-7160-BCDEDD91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9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2" grpId="0"/>
      <p:bldP spid="23" grpId="0"/>
      <p:bldP spid="24" grpId="0"/>
      <p:bldP spid="25" grpId="0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7806"/>
          </a:xfrm>
        </p:spPr>
        <p:txBody>
          <a:bodyPr>
            <a:normAutofit/>
          </a:bodyPr>
          <a:lstStyle/>
          <a:p>
            <a:r>
              <a:rPr lang="en-US" sz="3200" dirty="0" err="1"/>
              <a:t>GOSeq</a:t>
            </a:r>
            <a:endParaRPr lang="en-US" sz="3200" dirty="0"/>
          </a:p>
        </p:txBody>
      </p:sp>
      <p:pic>
        <p:nvPicPr>
          <p:cNvPr id="3" name="Picture 2" descr="Screen Shot 2014-06-01 at 12.00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65" y="2451346"/>
            <a:ext cx="3391558" cy="35599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9665" y="6149778"/>
            <a:ext cx="3397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Young MD, et al., (2010). Genome Biology, 11: R14.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11224" y="914674"/>
            <a:ext cx="54327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The likelihood of DE as a function of number of reads is quantified through fitting a monotonic function to “proportion of DE” versus “number of reads”.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The function is incorporated into the enrichment statistical test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151940"/>
              </p:ext>
            </p:extLst>
          </p:nvPr>
        </p:nvGraphicFramePr>
        <p:xfrm>
          <a:off x="4291768" y="3210835"/>
          <a:ext cx="1451204" cy="1259136"/>
        </p:xfrm>
        <a:graphic>
          <a:graphicData uri="http://schemas.openxmlformats.org/drawingml/2006/table">
            <a:tbl>
              <a:tblPr/>
              <a:tblGrid>
                <a:gridCol w="1451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GRMZM2G002652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89590"/>
              </p:ext>
            </p:extLst>
          </p:nvPr>
        </p:nvGraphicFramePr>
        <p:xfrm>
          <a:off x="5934887" y="3210835"/>
          <a:ext cx="982619" cy="1259136"/>
        </p:xfrm>
        <a:graphic>
          <a:graphicData uri="http://schemas.openxmlformats.org/drawingml/2006/table">
            <a:tbl>
              <a:tblPr/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ounts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224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536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428221"/>
              </p:ext>
            </p:extLst>
          </p:nvPr>
        </p:nvGraphicFramePr>
        <p:xfrm>
          <a:off x="6873390" y="3210835"/>
          <a:ext cx="982619" cy="1259136"/>
        </p:xfrm>
        <a:graphic>
          <a:graphicData uri="http://schemas.openxmlformats.org/drawingml/2006/table">
            <a:tbl>
              <a:tblPr/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Proportion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0.38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592214"/>
              </p:ext>
            </p:extLst>
          </p:nvPr>
        </p:nvGraphicFramePr>
        <p:xfrm>
          <a:off x="4240389" y="5205793"/>
          <a:ext cx="2511722" cy="1049280"/>
        </p:xfrm>
        <a:graphic>
          <a:graphicData uri="http://schemas.openxmlformats.org/drawingml/2006/table">
            <a:tbl>
              <a:tblPr/>
              <a:tblGrid>
                <a:gridCol w="1890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GO:0006519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DE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weighted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weighted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weighted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>
            <a:off x="6815668" y="5672116"/>
            <a:ext cx="345721" cy="162278"/>
          </a:xfrm>
          <a:prstGeom prst="rightArrow">
            <a:avLst/>
          </a:prstGeom>
          <a:solidFill>
            <a:srgbClr val="BFBFB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92140" y="5478675"/>
            <a:ext cx="111250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/>
              <a:t>p-value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11223" y="4742280"/>
            <a:ext cx="5346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3. Weighted sampling to perform enrichment test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777" y="1295399"/>
            <a:ext cx="3773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Not all genes are equally likely to be selected as 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61629-E769-7B84-1109-8114A586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5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3" grpId="0"/>
      <p:bldP spid="1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/>
          </a:bodyPr>
          <a:lstStyle/>
          <a:p>
            <a:r>
              <a:rPr lang="en-US" sz="3200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900"/>
            <a:ext cx="8229600" cy="4894263"/>
          </a:xfrm>
        </p:spPr>
        <p:txBody>
          <a:bodyPr>
            <a:normAutofit/>
          </a:bodyPr>
          <a:lstStyle/>
          <a:p>
            <a:r>
              <a:rPr lang="en-US" sz="2800" b="1" dirty="0"/>
              <a:t>Biological replication </a:t>
            </a:r>
            <a:r>
              <a:rPr lang="en-US" sz="2800" dirty="0"/>
              <a:t>rather than technical replication are typically needed for an RNA-</a:t>
            </a:r>
            <a:r>
              <a:rPr lang="en-US" sz="2800" dirty="0" err="1"/>
              <a:t>Seq</a:t>
            </a:r>
            <a:r>
              <a:rPr lang="en-US" sz="2800" dirty="0"/>
              <a:t> experiment.</a:t>
            </a:r>
          </a:p>
          <a:p>
            <a:r>
              <a:rPr lang="en-US" sz="2800" dirty="0"/>
              <a:t>P-values need to be corrected to account for </a:t>
            </a:r>
            <a:r>
              <a:rPr lang="en-US" sz="2800" b="1" dirty="0"/>
              <a:t>multiple tests</a:t>
            </a:r>
            <a:r>
              <a:rPr lang="en-US" sz="2800" dirty="0"/>
              <a:t>. The FDR method is a reliable approach for the correction.</a:t>
            </a:r>
          </a:p>
          <a:p>
            <a:r>
              <a:rPr lang="en-US" sz="2800" dirty="0"/>
              <a:t>Many bioinformatics pipelines and statistical methods have been developed. Most methods work fine but </a:t>
            </a:r>
            <a:r>
              <a:rPr lang="en-US" sz="2800" b="1" dirty="0"/>
              <a:t>parameters</a:t>
            </a:r>
            <a:r>
              <a:rPr lang="en-US" sz="2800" dirty="0"/>
              <a:t> in each method need to be carefully selected.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4EE66-ED22-6DB7-54D5-DF4A8055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9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37067"/>
            <a:ext cx="8148635" cy="49106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Rationale of RNA-seq (mRNA sequencing)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612809" y="1682746"/>
            <a:ext cx="1535110" cy="1023983"/>
            <a:chOff x="5696478" y="1479995"/>
            <a:chExt cx="3898900" cy="1906282"/>
          </a:xfrm>
        </p:grpSpPr>
        <p:cxnSp>
          <p:nvCxnSpPr>
            <p:cNvPr id="199" name="Straight Connector 198"/>
            <p:cNvCxnSpPr/>
            <p:nvPr/>
          </p:nvCxnSpPr>
          <p:spPr>
            <a:xfrm>
              <a:off x="7008542" y="296042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6504788" y="214985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6368115" y="241386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7064757" y="2139293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6365037" y="2746201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8373665" y="275581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7493552" y="285579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684033" y="257746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5917267" y="220726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923520" y="2074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532003" y="1959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765300" y="18399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308181" y="18419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076453" y="16003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72328" y="24384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771553" y="17070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427770" y="22259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160117" y="2335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989303" y="19550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141753" y="18218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159684" y="19856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159684" y="23301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765531" y="23211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998828" y="22188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613081" y="20964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05081" y="208590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019574" y="26607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022391" y="28673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547160" y="26587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699610" y="30007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932907" y="28984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547160" y="27760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475788" y="290044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338694" y="2541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244060" y="26587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861535" y="25788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595377" y="24193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39160" y="27655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156910" y="299644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309360" y="28803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327291" y="30270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166435" y="32346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780688" y="31122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172688" y="31017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701722" y="16940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854172" y="20786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087469" y="195075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701722" y="18113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888699" y="1952751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989489" y="15917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8398622" y="16940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123795" y="17070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8093722" y="18007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749939" y="23196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8697219" y="219670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8311472" y="2074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520493" y="19314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8634736" y="1798315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8703472" y="20637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087700" y="24148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8320997" y="231255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935250" y="219017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480174" y="24384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7101809" y="1646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7254259" y="20059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487556" y="18866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645507" y="26482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7030437" y="18886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7798709" y="1646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7416184" y="15670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752280" y="24278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493809" y="17536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711559" y="20016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864009" y="186852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8939636" y="19750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939636" y="23196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869329" y="27524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8021779" y="30944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8255076" y="29921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7869329" y="28697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7797957" y="29941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8157096" y="26502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8566229" y="27524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8799526" y="26502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413779" y="25278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8261329" y="28592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8479079" y="30901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8688100" y="29728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8802343" y="28567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8102857" y="32060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614260" y="31122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9118646" y="25311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7872167" y="25278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7401945" y="21110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179947" y="215878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6413244" y="20394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956125" y="20414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6724397" y="17997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419497" y="19065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075714" y="24253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808061" y="25347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637247" y="21545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789697" y="20213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13475" y="25205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6646772" y="24183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6261025" y="229592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6653025" y="228536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6195104" y="28582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6580851" y="30979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5986638" y="27411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6892004" y="28582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509479" y="27783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243321" y="26187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6587104" y="29649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6804854" y="319591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6957304" y="307981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7349666" y="18935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7502116" y="22780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7735413" y="21502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7349666" y="20107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7278294" y="21522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8069233" y="25786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046566" y="18935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8279863" y="17912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7894116" y="16688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7741666" y="20002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7397883" y="25191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8345163" y="23961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7959416" y="227378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8168437" y="21309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8282680" y="199778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8351416" y="22632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7735644" y="26142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7968941" y="25120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7583194" y="23896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7128118" y="26378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8959899" y="21482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7293451" y="284768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8736077" y="20308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7816491" y="24619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7064128" y="1766501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8400224" y="26273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7153689" y="2541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8855666" y="24148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7770303" y="206799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8587580" y="21745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8587580" y="25191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7692871" y="32752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9040977" y="228536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7517273" y="295196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7903020" y="31916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7517273" y="30692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7445901" y="31936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7805040" y="28496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8214173" y="295196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8447470" y="28496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8061723" y="272730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7909273" y="305869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8336044" y="31723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450287" y="305623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8766590" y="273061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9023273" y="26082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7520111" y="272730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7049889" y="231047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5895038" y="22715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6128335" y="21521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6439488" y="191252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6091580" y="194044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6523152" y="264748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6352338" y="22672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5849007" y="25860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6361863" y="25310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5976116" y="2408660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6607095" y="297098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6224570" y="28910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5958412" y="27315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6302195" y="30777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6672395" y="31925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7064757" y="20062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7217207" y="23908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7450504" y="226295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6955702" y="26804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7352524" y="16626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7994954" y="19039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456757" y="21129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7112974" y="263183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8060254" y="250890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7674507" y="23865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883528" y="22436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7997771" y="2110515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8066507" y="237596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7450735" y="27270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7298285" y="2502373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6843209" y="27506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8522540" y="190196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8674990" y="22609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8908287" y="21416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8451168" y="214363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8572423" y="178489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8876440" y="200869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8570757" y="25275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9068790" y="225668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8302671" y="228729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8302671" y="263183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8994536" y="26227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9141815" y="252047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8756068" y="2398100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7232364" y="30646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7232364" y="318198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7520131" y="296241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7929264" y="3064695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8162561" y="29624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7776814" y="28400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7624364" y="31714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8165378" y="31689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8690147" y="29604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8690147" y="30777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8740031" y="284334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9060934" y="27209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6764980" y="24232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Oval 226"/>
            <p:cNvSpPr/>
            <p:nvPr/>
          </p:nvSpPr>
          <p:spPr>
            <a:xfrm>
              <a:off x="5696478" y="1479995"/>
              <a:ext cx="3898900" cy="190628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79509" y="1682746"/>
            <a:ext cx="1535110" cy="1023983"/>
            <a:chOff x="5483568" y="3926862"/>
            <a:chExt cx="3898900" cy="1906282"/>
          </a:xfrm>
        </p:grpSpPr>
        <p:cxnSp>
          <p:nvCxnSpPr>
            <p:cNvPr id="360" name="Straight Connector 359"/>
            <p:cNvCxnSpPr/>
            <p:nvPr/>
          </p:nvCxnSpPr>
          <p:spPr>
            <a:xfrm>
              <a:off x="6851218" y="421336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6440115" y="4732233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7853597" y="482282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5704357" y="46541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5710610" y="45211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6319093" y="44061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6552390" y="42868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6095271" y="428885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6863543" y="40471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5759418" y="48852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6558643" y="41539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6214860" y="46727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6947207" y="478215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6776393" y="440190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6928843" y="42687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5946774" y="44325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5946774" y="47770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6552621" y="47679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6785918" y="46657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6400171" y="45433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6792171" y="45327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5806664" y="510764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5809481" y="53141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6334250" y="51056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6486700" y="54475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6719997" y="53453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6334250" y="52229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6262878" y="534731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6125784" y="49885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7031150" y="51056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6648625" y="50257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6382467" y="48661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6726250" y="52123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6944000" y="544331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096450" y="53272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6114381" y="54739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6953525" y="56815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6567778" y="55591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6959778" y="55486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7488812" y="41409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641262" y="45254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7874559" y="439762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488812" y="42581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7417440" y="43996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776579" y="40386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8185712" y="41409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10885" y="41539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880812" y="42476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537029" y="47665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8484309" y="46435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8098562" y="45211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8307583" y="43783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8421826" y="42451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8490562" y="45106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>
              <a:off x="7874790" y="48616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>
              <a:off x="8108087" y="475941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>
              <a:off x="7722340" y="46370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>
              <a:off x="7267264" y="48852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6888899" y="409383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>
              <a:off x="7041349" y="44528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7274646" y="433350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>
              <a:off x="7432597" y="50950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6817527" y="43354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7585799" y="409383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>
              <a:off x="7203274" y="401390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8539370" y="48747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7280899" y="42005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498649" y="444854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651099" y="43153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8726726" y="44219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8726726" y="47665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656419" y="51993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>
              <a:off x="7808869" y="55413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8042166" y="54390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>
              <a:off x="7656419" y="53166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585047" y="54410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7944186" y="50970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8353319" y="51993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8586616" y="50970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8200869" y="4974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8048419" y="53060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8266169" y="55370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8475190" y="54197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8589433" y="53036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7889947" y="56528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401350" y="55591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8905736" y="49780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>
              <a:off x="7659257" y="4974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7189035" y="45578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5967037" y="46056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6200334" y="44863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5743215" y="44883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6511487" y="42466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6206587" y="43533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5862804" y="48722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6595151" y="49816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>
              <a:off x="6424337" y="460137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6576787" y="44682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>
              <a:off x="6200565" y="49674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6433862" y="486517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6048115" y="474279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5982194" y="53051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6367941" y="55447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5773728" y="51880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6679094" y="53051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>
              <a:off x="6296569" y="52251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6030411" y="50656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6374194" y="54118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6591944" y="564278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>
              <a:off x="6744394" y="55266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>
              <a:off x="7136756" y="43403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>
              <a:off x="7289206" y="47249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>
              <a:off x="7522503" y="45970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>
              <a:off x="7136756" y="44576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7065384" y="45990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7856323" y="50254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>
              <a:off x="7833656" y="43403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8066953" y="42380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7681206" y="41157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>
              <a:off x="7528756" y="44471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>
              <a:off x="7184973" y="49659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>
              <a:off x="8132253" y="484303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>
              <a:off x="7746506" y="47206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7955527" y="45777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069770" y="44446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138506" y="47100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7522734" y="50611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>
              <a:off x="7756031" y="49588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7370284" y="48365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6915208" y="50847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>
              <a:off x="8746989" y="45950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>
              <a:off x="7080541" y="52945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8523167" y="44777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7603581" y="49088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>
              <a:off x="8187314" y="50741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>
              <a:off x="6940779" y="49885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>
              <a:off x="8642756" y="48616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>
              <a:off x="7299043" y="45148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8374670" y="46214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>
              <a:off x="8374670" y="49659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>
              <a:off x="7479961" y="57220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>
              <a:off x="8828067" y="473223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>
              <a:off x="7304363" y="53988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>
              <a:off x="7690110" y="56384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>
              <a:off x="7304363" y="55161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>
              <a:off x="7232991" y="56404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7592130" y="52965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8001263" y="53988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8234560" y="52965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7848813" y="51741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7696363" y="55055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8123134" y="56192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>
              <a:off x="8237377" y="550310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8553680" y="51774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810363" y="50550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7307201" y="51741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836979" y="475734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5682128" y="47183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>
              <a:off x="5915425" y="45990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6226578" y="43593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5921678" y="44661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6310242" y="509435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139428" y="471410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6291878" y="45809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>
              <a:off x="5915656" y="50801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>
              <a:off x="6148953" y="49779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>
              <a:off x="5763206" y="48555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6155206" y="4844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>
              <a:off x="6394185" y="54178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>
              <a:off x="6011660" y="53379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5745502" y="51783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>
              <a:off x="6089285" y="55245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>
              <a:off x="6459485" y="56394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6851847" y="44531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>
              <a:off x="7004297" y="48376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>
              <a:off x="7237594" y="470982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>
              <a:off x="6851847" y="45703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>
              <a:off x="6742792" y="5127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>
              <a:off x="7139614" y="41095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>
              <a:off x="6152128" y="51773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>
              <a:off x="7782044" y="43508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>
              <a:off x="7243847" y="45598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>
              <a:off x="6900064" y="50787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>
              <a:off x="7847344" y="49557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7461597" y="48333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7670618" y="46905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7237825" y="51738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7471122" y="507161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7085375" y="49492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6630299" y="51974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8309630" y="434883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8462080" y="47078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>
              <a:off x="8695377" y="45885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6795632" y="5407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>
              <a:off x="8238258" y="459049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>
              <a:off x="8101164" y="42317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>
              <a:off x="7902405" y="51869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8663530" y="44555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>
              <a:off x="8357847" y="49744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>
              <a:off x="8855880" y="470354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>
              <a:off x="8089761" y="47341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>
              <a:off x="8089761" y="50787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>
              <a:off x="8695608" y="50696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>
              <a:off x="8928905" y="496734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>
              <a:off x="8543158" y="4844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>
              <a:off x="7019454" y="55115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7019454" y="56288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7307221" y="54092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>
              <a:off x="7716354" y="551156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>
              <a:off x="7949651" y="54092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>
              <a:off x="7563904" y="52869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>
              <a:off x="7411454" y="56182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>
              <a:off x="7952468" y="56158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>
              <a:off x="8477237" y="5407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/>
          </p:nvCxnSpPr>
          <p:spPr>
            <a:xfrm>
              <a:off x="8477237" y="55245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>
              <a:off x="8268771" y="52902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/>
          </p:nvCxnSpPr>
          <p:spPr>
            <a:xfrm>
              <a:off x="8525454" y="51678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>
              <a:off x="7022292" y="52869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>
              <a:off x="6552070" y="48700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8" name="Oval 447"/>
            <p:cNvSpPr/>
            <p:nvPr/>
          </p:nvSpPr>
          <p:spPr>
            <a:xfrm>
              <a:off x="5483568" y="3926862"/>
              <a:ext cx="3898900" cy="190628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9" name="TextBox 448"/>
          <p:cNvSpPr txBox="1"/>
          <p:nvPr/>
        </p:nvSpPr>
        <p:spPr>
          <a:xfrm>
            <a:off x="6028637" y="2861662"/>
            <a:ext cx="652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 </a:t>
            </a:r>
          </a:p>
        </p:txBody>
      </p:sp>
      <p:sp>
        <p:nvSpPr>
          <p:cNvPr id="450" name="TextBox 449"/>
          <p:cNvSpPr txBox="1"/>
          <p:nvPr/>
        </p:nvSpPr>
        <p:spPr>
          <a:xfrm>
            <a:off x="5195111" y="942334"/>
            <a:ext cx="394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millions of transcripts in each sample</a:t>
            </a:r>
          </a:p>
        </p:txBody>
      </p:sp>
      <p:sp>
        <p:nvSpPr>
          <p:cNvPr id="451" name="TextBox 450"/>
          <p:cNvSpPr txBox="1"/>
          <p:nvPr/>
        </p:nvSpPr>
        <p:spPr>
          <a:xfrm>
            <a:off x="5282142" y="1303909"/>
            <a:ext cx="3903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Including transcripts from </a:t>
            </a:r>
            <a:r>
              <a:rPr lang="en-US" sz="1600" dirty="0">
                <a:solidFill>
                  <a:srgbClr val="FF0000"/>
                </a:solidFill>
              </a:rPr>
              <a:t>a gene</a:t>
            </a:r>
            <a:r>
              <a:rPr lang="en-US" sz="1600" dirty="0"/>
              <a:t> of interest</a:t>
            </a:r>
          </a:p>
        </p:txBody>
      </p:sp>
      <p:sp>
        <p:nvSpPr>
          <p:cNvPr id="452" name="TextBox 451"/>
          <p:cNvSpPr txBox="1"/>
          <p:nvPr/>
        </p:nvSpPr>
        <p:spPr>
          <a:xfrm>
            <a:off x="7914413" y="2861662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cxnSp>
        <p:nvCxnSpPr>
          <p:cNvPr id="454" name="Straight Connector 453"/>
          <p:cNvCxnSpPr/>
          <p:nvPr/>
        </p:nvCxnSpPr>
        <p:spPr>
          <a:xfrm>
            <a:off x="5514656" y="3715905"/>
            <a:ext cx="3312292" cy="0"/>
          </a:xfrm>
          <a:prstGeom prst="line">
            <a:avLst/>
          </a:prstGeom>
          <a:ln w="38100" cmpd="sng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5" name="TextBox 454"/>
          <p:cNvSpPr txBox="1"/>
          <p:nvPr/>
        </p:nvSpPr>
        <p:spPr>
          <a:xfrm>
            <a:off x="5521185" y="3683242"/>
            <a:ext cx="2991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sequence 1,000 transcripts</a:t>
            </a:r>
          </a:p>
        </p:txBody>
      </p:sp>
      <p:sp>
        <p:nvSpPr>
          <p:cNvPr id="456" name="TextBox 455"/>
          <p:cNvSpPr txBox="1"/>
          <p:nvPr/>
        </p:nvSpPr>
        <p:spPr>
          <a:xfrm>
            <a:off x="6028637" y="4093456"/>
            <a:ext cx="236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0                       0</a:t>
            </a:r>
          </a:p>
        </p:txBody>
      </p:sp>
      <p:sp>
        <p:nvSpPr>
          <p:cNvPr id="457" name="TextBox 456"/>
          <p:cNvSpPr txBox="1"/>
          <p:nvPr/>
        </p:nvSpPr>
        <p:spPr>
          <a:xfrm>
            <a:off x="6028637" y="5192342"/>
            <a:ext cx="259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10                      1</a:t>
            </a:r>
          </a:p>
        </p:txBody>
      </p:sp>
      <p:sp>
        <p:nvSpPr>
          <p:cNvPr id="458" name="TextBox 457"/>
          <p:cNvSpPr txBox="1"/>
          <p:nvPr/>
        </p:nvSpPr>
        <p:spPr>
          <a:xfrm>
            <a:off x="5521185" y="4698756"/>
            <a:ext cx="3357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sequence </a:t>
            </a:r>
            <a:r>
              <a:rPr lang="en-US" sz="2000" b="1" dirty="0">
                <a:solidFill>
                  <a:srgbClr val="17375E"/>
                </a:solidFill>
              </a:rPr>
              <a:t>1 million transcripts</a:t>
            </a:r>
          </a:p>
        </p:txBody>
      </p:sp>
      <p:sp>
        <p:nvSpPr>
          <p:cNvPr id="464" name="Rectangle 463"/>
          <p:cNvSpPr/>
          <p:nvPr/>
        </p:nvSpPr>
        <p:spPr>
          <a:xfrm flipV="1">
            <a:off x="330199" y="1505142"/>
            <a:ext cx="4580469" cy="1479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TextBox 464"/>
          <p:cNvSpPr txBox="1"/>
          <p:nvPr/>
        </p:nvSpPr>
        <p:spPr>
          <a:xfrm>
            <a:off x="1744134" y="1038264"/>
            <a:ext cx="146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genomic DNA</a:t>
            </a:r>
          </a:p>
        </p:txBody>
      </p:sp>
      <p:sp>
        <p:nvSpPr>
          <p:cNvPr id="467" name="Rectangle 466"/>
          <p:cNvSpPr/>
          <p:nvPr/>
        </p:nvSpPr>
        <p:spPr>
          <a:xfrm flipV="1">
            <a:off x="330200" y="2613677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/>
          <p:cNvSpPr/>
          <p:nvPr/>
        </p:nvSpPr>
        <p:spPr>
          <a:xfrm flipV="1">
            <a:off x="1413934" y="2613676"/>
            <a:ext cx="651933" cy="129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 flipV="1">
            <a:off x="2065867" y="2613744"/>
            <a:ext cx="711200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470"/>
          <p:cNvSpPr/>
          <p:nvPr/>
        </p:nvSpPr>
        <p:spPr>
          <a:xfrm flipV="1">
            <a:off x="2777067" y="2613794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/>
        </p:nvSpPr>
        <p:spPr>
          <a:xfrm flipV="1">
            <a:off x="3208867" y="2616259"/>
            <a:ext cx="558801" cy="1245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/>
          <p:cNvSpPr/>
          <p:nvPr/>
        </p:nvSpPr>
        <p:spPr>
          <a:xfrm flipV="1">
            <a:off x="4199468" y="2613743"/>
            <a:ext cx="711200" cy="1295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 flipV="1">
            <a:off x="3767668" y="2613794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/>
          <p:cNvSpPr/>
          <p:nvPr/>
        </p:nvSpPr>
        <p:spPr>
          <a:xfrm flipV="1">
            <a:off x="849507" y="3526301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 flipV="1">
            <a:off x="1929008" y="3526300"/>
            <a:ext cx="711200" cy="1296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Rectangle 476"/>
          <p:cNvSpPr/>
          <p:nvPr/>
        </p:nvSpPr>
        <p:spPr>
          <a:xfrm flipV="1">
            <a:off x="2625696" y="3526301"/>
            <a:ext cx="558801" cy="1312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/>
        </p:nvSpPr>
        <p:spPr>
          <a:xfrm flipV="1">
            <a:off x="3180264" y="3526301"/>
            <a:ext cx="711200" cy="1312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Parallelogram 497"/>
          <p:cNvSpPr/>
          <p:nvPr/>
        </p:nvSpPr>
        <p:spPr>
          <a:xfrm flipH="1">
            <a:off x="330196" y="2758018"/>
            <a:ext cx="1574801" cy="755584"/>
          </a:xfrm>
          <a:prstGeom prst="parallelogram">
            <a:avLst>
              <a:gd name="adj" fmla="val 6785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Parallelogram 498"/>
          <p:cNvSpPr/>
          <p:nvPr/>
        </p:nvSpPr>
        <p:spPr>
          <a:xfrm>
            <a:off x="1920543" y="2753742"/>
            <a:ext cx="856524" cy="759859"/>
          </a:xfrm>
          <a:prstGeom prst="parallelogram">
            <a:avLst>
              <a:gd name="adj" fmla="val 1920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Parallelogram 499"/>
          <p:cNvSpPr/>
          <p:nvPr/>
        </p:nvSpPr>
        <p:spPr>
          <a:xfrm>
            <a:off x="2640208" y="2751824"/>
            <a:ext cx="1127460" cy="761777"/>
          </a:xfrm>
          <a:prstGeom prst="parallelogram">
            <a:avLst>
              <a:gd name="adj" fmla="val 7338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Parallelogram 500"/>
          <p:cNvSpPr/>
          <p:nvPr/>
        </p:nvSpPr>
        <p:spPr>
          <a:xfrm>
            <a:off x="3201429" y="2758018"/>
            <a:ext cx="1692303" cy="760709"/>
          </a:xfrm>
          <a:prstGeom prst="parallelogram">
            <a:avLst>
              <a:gd name="adj" fmla="val 13084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Down Arrow 501"/>
          <p:cNvSpPr/>
          <p:nvPr/>
        </p:nvSpPr>
        <p:spPr>
          <a:xfrm>
            <a:off x="2286000" y="1961450"/>
            <a:ext cx="397933" cy="368619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TextBox 502"/>
          <p:cNvSpPr txBox="1"/>
          <p:nvPr/>
        </p:nvSpPr>
        <p:spPr>
          <a:xfrm>
            <a:off x="601133" y="2296437"/>
            <a:ext cx="64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exon</a:t>
            </a:r>
          </a:p>
        </p:txBody>
      </p:sp>
      <p:sp>
        <p:nvSpPr>
          <p:cNvPr id="504" name="TextBox 503"/>
          <p:cNvSpPr txBox="1"/>
          <p:nvPr/>
        </p:nvSpPr>
        <p:spPr>
          <a:xfrm>
            <a:off x="1364275" y="2296437"/>
            <a:ext cx="75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</a:t>
            </a:r>
          </a:p>
        </p:txBody>
      </p:sp>
      <p:sp>
        <p:nvSpPr>
          <p:cNvPr id="505" name="TextBox 504"/>
          <p:cNvSpPr txBox="1"/>
          <p:nvPr/>
        </p:nvSpPr>
        <p:spPr>
          <a:xfrm>
            <a:off x="1525262" y="3727450"/>
            <a:ext cx="177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mRNA/transcript</a:t>
            </a:r>
          </a:p>
        </p:txBody>
      </p:sp>
      <p:sp>
        <p:nvSpPr>
          <p:cNvPr id="506" name="TextBox 505"/>
          <p:cNvSpPr txBox="1"/>
          <p:nvPr/>
        </p:nvSpPr>
        <p:spPr>
          <a:xfrm>
            <a:off x="271992" y="4248509"/>
            <a:ext cx="5010150" cy="15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Essentially, RNA-seq is designed to measure mRNA accumulation levels of genes by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1) recognizing transcripts based on sequences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2) and quantifying transcripts of each gene</a:t>
            </a:r>
          </a:p>
        </p:txBody>
      </p:sp>
      <p:cxnSp>
        <p:nvCxnSpPr>
          <p:cNvPr id="507" name="Straight Connector 506"/>
          <p:cNvCxnSpPr/>
          <p:nvPr/>
        </p:nvCxnSpPr>
        <p:spPr>
          <a:xfrm>
            <a:off x="5514656" y="5735205"/>
            <a:ext cx="3312292" cy="0"/>
          </a:xfrm>
          <a:prstGeom prst="line">
            <a:avLst/>
          </a:prstGeom>
          <a:ln w="38100" cmpd="sng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8" name="Down Arrow 507"/>
          <p:cNvSpPr/>
          <p:nvPr/>
        </p:nvSpPr>
        <p:spPr>
          <a:xfrm>
            <a:off x="7107848" y="5794333"/>
            <a:ext cx="199470" cy="2692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TextBox 508"/>
          <p:cNvSpPr txBox="1"/>
          <p:nvPr/>
        </p:nvSpPr>
        <p:spPr>
          <a:xfrm>
            <a:off x="6007768" y="6070600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Differential expression (DE)?</a:t>
            </a:r>
          </a:p>
        </p:txBody>
      </p:sp>
      <p:sp>
        <p:nvSpPr>
          <p:cNvPr id="453" name="Slide Number Placeholder 452">
            <a:extLst>
              <a:ext uri="{FF2B5EF4-FFF2-40B4-BE49-F238E27FC236}">
                <a16:creationId xmlns:a16="http://schemas.microsoft.com/office/drawing/2014/main" id="{753E3668-D657-6272-E09E-18B231EA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562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09449-A514-4A71-6A92-90849F9E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9463B-7218-B9F7-FE0A-0F6398E1D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0" y="1417638"/>
            <a:ext cx="8417859" cy="477648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Benjamini</a:t>
            </a:r>
            <a:r>
              <a:rPr lang="en-US" sz="2400" dirty="0"/>
              <a:t> Y, et al. 1995. Controlling the False Discovery Rate - a Practical and Powerful Approach to Multiple Testing. Journal of the Royal Statistical Society Series B-Methodological 57:289-300.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Conesa A, et al. 2016. A survey of best practices for RNA-seq data analysis. Genome Biol 17:13.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Love MI, et al. 2014. Moderated estimation of fold change and dispersion for RNA-seq data with DESeq2. Genome Biol 15:550.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Robinson MD, et al. 2010. </a:t>
            </a:r>
            <a:r>
              <a:rPr lang="en-US" sz="2400" dirty="0" err="1"/>
              <a:t>edgeR</a:t>
            </a:r>
            <a:r>
              <a:rPr lang="en-US" sz="2400" dirty="0"/>
              <a:t>: a Bioconductor package for differential expression analysis of digital gene expression data. Bioinformatics 26:139-140.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4DC95-0670-AABB-72CB-46157A6F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1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FDR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7C7B0A-EE07-32EB-7B75-A6F0490E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36983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406400" y="103164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400" y="169345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400" y="235526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400" y="3017078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6400" y="367888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400" y="434070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6400" y="500251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6400" y="566432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q-values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6400" y="632613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1212850" y="76353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212850" y="14253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212850" y="20871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1212850" y="27489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212850" y="34107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1212850" y="407258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1212850" y="473440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1212850" y="539621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1212850" y="605802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3282950" y="85727"/>
            <a:ext cx="5511800" cy="67780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R</a:t>
            </a:r>
            <a:r>
              <a:rPr lang="en-US" sz="3200" dirty="0"/>
              <a:t>eads to read counts per gene </a:t>
            </a:r>
          </a:p>
        </p:txBody>
      </p:sp>
      <p:sp>
        <p:nvSpPr>
          <p:cNvPr id="26" name="Rectangle 25"/>
          <p:cNvSpPr/>
          <p:nvPr/>
        </p:nvSpPr>
        <p:spPr>
          <a:xfrm flipV="1">
            <a:off x="3616297" y="1138554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flipV="1">
            <a:off x="4700031" y="1138553"/>
            <a:ext cx="651933" cy="129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V="1">
            <a:off x="5351964" y="1138621"/>
            <a:ext cx="711200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flipV="1">
            <a:off x="6063164" y="1138671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6494964" y="1138552"/>
            <a:ext cx="558801" cy="1270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485565" y="1138620"/>
            <a:ext cx="711200" cy="1295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V="1">
            <a:off x="7053765" y="1138671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V="1">
            <a:off x="4135604" y="2051178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V="1">
            <a:off x="5215105" y="2051177"/>
            <a:ext cx="711200" cy="1296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flipV="1">
            <a:off x="5911793" y="2051178"/>
            <a:ext cx="558801" cy="1312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flipV="1">
            <a:off x="6466361" y="2051178"/>
            <a:ext cx="711200" cy="1312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arallelogram 37"/>
          <p:cNvSpPr/>
          <p:nvPr/>
        </p:nvSpPr>
        <p:spPr>
          <a:xfrm flipH="1">
            <a:off x="3616293" y="1282895"/>
            <a:ext cx="1574801" cy="755584"/>
          </a:xfrm>
          <a:prstGeom prst="parallelogram">
            <a:avLst>
              <a:gd name="adj" fmla="val 6785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arallelogram 38"/>
          <p:cNvSpPr/>
          <p:nvPr/>
        </p:nvSpPr>
        <p:spPr>
          <a:xfrm>
            <a:off x="5206640" y="1278619"/>
            <a:ext cx="856524" cy="759859"/>
          </a:xfrm>
          <a:prstGeom prst="parallelogram">
            <a:avLst>
              <a:gd name="adj" fmla="val 1920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arallelogram 39"/>
          <p:cNvSpPr/>
          <p:nvPr/>
        </p:nvSpPr>
        <p:spPr>
          <a:xfrm>
            <a:off x="5926305" y="1276701"/>
            <a:ext cx="1127460" cy="761777"/>
          </a:xfrm>
          <a:prstGeom prst="parallelogram">
            <a:avLst>
              <a:gd name="adj" fmla="val 7338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arallelogram 40"/>
          <p:cNvSpPr/>
          <p:nvPr/>
        </p:nvSpPr>
        <p:spPr>
          <a:xfrm>
            <a:off x="6487526" y="1282895"/>
            <a:ext cx="1692303" cy="760709"/>
          </a:xfrm>
          <a:prstGeom prst="parallelogram">
            <a:avLst>
              <a:gd name="adj" fmla="val 13084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887230" y="821314"/>
            <a:ext cx="64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50372" y="821314"/>
            <a:ext cx="75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4135604" y="2374900"/>
            <a:ext cx="3041957" cy="0"/>
            <a:chOff x="4135604" y="2476500"/>
            <a:chExt cx="3041957" cy="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135604" y="24765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759568" y="2476500"/>
              <a:ext cx="431526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270500" y="2476500"/>
              <a:ext cx="640082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942332" y="2476500"/>
              <a:ext cx="611264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631461" y="24765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4205454" y="2522872"/>
            <a:ext cx="2870507" cy="0"/>
            <a:chOff x="4205454" y="2578100"/>
            <a:chExt cx="2870507" cy="0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4205454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797668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396232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001146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599711" y="2578100"/>
              <a:ext cx="47625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4318091" y="2670844"/>
            <a:ext cx="2734133" cy="0"/>
            <a:chOff x="4318091" y="2673350"/>
            <a:chExt cx="2734133" cy="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4318091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903955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08869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101083" y="2673350"/>
              <a:ext cx="45251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599711" y="2673350"/>
              <a:ext cx="45251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501155" y="2818817"/>
            <a:ext cx="2420345" cy="0"/>
            <a:chOff x="4501155" y="2920417"/>
            <a:chExt cx="2420345" cy="0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4501155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087019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691933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284147" y="2920417"/>
              <a:ext cx="63735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2207086" y="2367451"/>
            <a:ext cx="1172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reads</a:t>
            </a:r>
          </a:p>
        </p:txBody>
      </p:sp>
      <p:sp>
        <p:nvSpPr>
          <p:cNvPr id="72" name="Rectangle 71"/>
          <p:cNvSpPr/>
          <p:nvPr/>
        </p:nvSpPr>
        <p:spPr>
          <a:xfrm flipV="1">
            <a:off x="3654216" y="4170786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 flipV="1">
            <a:off x="4737950" y="4170785"/>
            <a:ext cx="651933" cy="129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 flipV="1">
            <a:off x="5389883" y="4170853"/>
            <a:ext cx="711200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 flipV="1">
            <a:off x="6101083" y="4170903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 flipV="1">
            <a:off x="6532883" y="4170784"/>
            <a:ext cx="558801" cy="1270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 flipV="1">
            <a:off x="7523484" y="4170852"/>
            <a:ext cx="711200" cy="1295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 flipV="1">
            <a:off x="7091684" y="4170903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3736766" y="3727450"/>
            <a:ext cx="546100" cy="0"/>
          </a:xfrm>
          <a:prstGeom prst="line">
            <a:avLst/>
          </a:prstGeom>
          <a:ln w="5715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843783" y="3727450"/>
            <a:ext cx="566307" cy="0"/>
          </a:xfrm>
          <a:prstGeom prst="line">
            <a:avLst/>
          </a:prstGeom>
          <a:ln w="5715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Parallelogram 92"/>
          <p:cNvSpPr/>
          <p:nvPr/>
        </p:nvSpPr>
        <p:spPr>
          <a:xfrm>
            <a:off x="4435928" y="3778250"/>
            <a:ext cx="701222" cy="367229"/>
          </a:xfrm>
          <a:prstGeom prst="parallelogram">
            <a:avLst>
              <a:gd name="adj" fmla="val 11085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Parallelogram 93"/>
          <p:cNvSpPr/>
          <p:nvPr/>
        </p:nvSpPr>
        <p:spPr>
          <a:xfrm flipH="1">
            <a:off x="5137148" y="3778250"/>
            <a:ext cx="549610" cy="367229"/>
          </a:xfrm>
          <a:prstGeom prst="parallelogram">
            <a:avLst>
              <a:gd name="adj" fmla="val 72812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2207086" y="2970118"/>
            <a:ext cx="7000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alignment to the reference genome (DNA sequence)</a:t>
            </a:r>
          </a:p>
        </p:txBody>
      </p:sp>
      <p:sp>
        <p:nvSpPr>
          <p:cNvPr id="99" name="Parallelogram 98"/>
          <p:cNvSpPr/>
          <p:nvPr/>
        </p:nvSpPr>
        <p:spPr>
          <a:xfrm>
            <a:off x="3736767" y="3778250"/>
            <a:ext cx="546100" cy="367229"/>
          </a:xfrm>
          <a:prstGeom prst="parallelogram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2207086" y="5299433"/>
            <a:ext cx="1954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read counts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459860" y="5750034"/>
            <a:ext cx="6334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 = 19 if all reads can be confidently mapped to the reference genome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459860" y="4372772"/>
            <a:ext cx="6530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intron-aware </a:t>
            </a:r>
            <a:r>
              <a:rPr lang="en-US" sz="2400" dirty="0"/>
              <a:t>aligner is important for RNA-seq reads alignment e.g., STAR, HiSAT2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474029" y="3530600"/>
            <a:ext cx="105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read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BFBCDB-D125-4A01-C1DE-6178E476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4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2531533" y="2874016"/>
            <a:ext cx="4436534" cy="129563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5162"/>
          </a:xfrm>
        </p:spPr>
        <p:txBody>
          <a:bodyPr>
            <a:normAutofit/>
          </a:bodyPr>
          <a:lstStyle/>
          <a:p>
            <a:r>
              <a:rPr lang="en-US" sz="3200" dirty="0"/>
              <a:t>Alignment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810" y="1238111"/>
            <a:ext cx="8383979" cy="4819927"/>
          </a:xfrm>
        </p:spPr>
        <p:txBody>
          <a:bodyPr>
            <a:noAutofit/>
          </a:bodyPr>
          <a:lstStyle/>
          <a:p>
            <a:r>
              <a:rPr lang="en-US" sz="2800" dirty="0"/>
              <a:t>Repeats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Sequencing errors</a:t>
            </a:r>
          </a:p>
          <a:p>
            <a:r>
              <a:rPr lang="en-US" sz="2800" dirty="0"/>
              <a:t>Polymorphisms (reference and sequenced individuals)</a:t>
            </a:r>
          </a:p>
          <a:p>
            <a:r>
              <a:rPr lang="en-US" sz="2800" dirty="0"/>
              <a:t>Quality of reference genomes (</a:t>
            </a:r>
            <a:r>
              <a:rPr lang="en-US" sz="2800" dirty="0" err="1"/>
              <a:t>mis</a:t>
            </a:r>
            <a:r>
              <a:rPr lang="en-US" sz="2800" dirty="0"/>
              <a:t>-assembly and incomplete genome) 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2717801" y="2873896"/>
            <a:ext cx="1041400" cy="1296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5499100" y="2873894"/>
            <a:ext cx="927100" cy="1296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244040" y="2430563"/>
            <a:ext cx="615827" cy="0"/>
          </a:xfrm>
          <a:prstGeom prst="line">
            <a:avLst/>
          </a:prstGeom>
          <a:ln w="5715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/>
          <p:cNvSpPr/>
          <p:nvPr/>
        </p:nvSpPr>
        <p:spPr>
          <a:xfrm>
            <a:off x="2971800" y="2481363"/>
            <a:ext cx="1888066" cy="367229"/>
          </a:xfrm>
          <a:prstGeom prst="parallelogram">
            <a:avLst>
              <a:gd name="adj" fmla="val 3429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 flipH="1">
            <a:off x="4244039" y="2481363"/>
            <a:ext cx="1945089" cy="367229"/>
          </a:xfrm>
          <a:prstGeom prst="parallelogram">
            <a:avLst>
              <a:gd name="adj" fmla="val 3748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97562" y="2137530"/>
            <a:ext cx="87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0630" y="2690558"/>
            <a:ext cx="591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79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42361</TotalTime>
  <Words>3398</Words>
  <Application>Microsoft Macintosh PowerPoint</Application>
  <PresentationFormat>On-screen Show (4:3)</PresentationFormat>
  <Paragraphs>1096</Paragraphs>
  <Slides>60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Zapf Dingbats</vt:lpstr>
      <vt:lpstr>Arial</vt:lpstr>
      <vt:lpstr>Calibri</vt:lpstr>
      <vt:lpstr>Times New Roman</vt:lpstr>
      <vt:lpstr>Office Theme</vt:lpstr>
      <vt:lpstr>Design of RNA-seq Experiments and Differential Expression Analysis    Genomic Technologies Workshop  (PLPTH885)</vt:lpstr>
      <vt:lpstr>Schedule</vt:lpstr>
      <vt:lpstr>Outline</vt:lpstr>
      <vt:lpstr>Gene expression</vt:lpstr>
      <vt:lpstr>Approaches for quantification of gene expression</vt:lpstr>
      <vt:lpstr>Rationale of RNA-seq (mRNA sequencing)</vt:lpstr>
      <vt:lpstr>RNA-Seq procedure</vt:lpstr>
      <vt:lpstr>Reads to read counts per gene </vt:lpstr>
      <vt:lpstr>Alignment issues</vt:lpstr>
      <vt:lpstr>Solutions to mitigate problems - I</vt:lpstr>
      <vt:lpstr>Solutions to mitigate problems</vt:lpstr>
      <vt:lpstr>Count matrix Read counts (Raw) per gene</vt:lpstr>
      <vt:lpstr>Read counts to significant genes</vt:lpstr>
      <vt:lpstr>Statistical test for differential expression</vt:lpstr>
      <vt:lpstr>Source of variance in counts</vt:lpstr>
      <vt:lpstr>Sampling variance</vt:lpstr>
      <vt:lpstr>Technical replication</vt:lpstr>
      <vt:lpstr>Biological replication</vt:lpstr>
      <vt:lpstr>Question</vt:lpstr>
      <vt:lpstr>Comparison of read counts among different samples</vt:lpstr>
      <vt:lpstr>A normalization method: RPKM and FPKM</vt:lpstr>
      <vt:lpstr>More about RPKM</vt:lpstr>
      <vt:lpstr>Experimental Design</vt:lpstr>
      <vt:lpstr>Outline</vt:lpstr>
      <vt:lpstr>DE result</vt:lpstr>
      <vt:lpstr>Single statistical test</vt:lpstr>
      <vt:lpstr>Single statistical test</vt:lpstr>
      <vt:lpstr>Multiple testing correction</vt:lpstr>
      <vt:lpstr>P-value distribution under the null hypothesis (e.g., no treatment effect)</vt:lpstr>
      <vt:lpstr>P-value distribution under both the null and non-null hypotheses </vt:lpstr>
      <vt:lpstr>Multiple test correction – FDR method</vt:lpstr>
      <vt:lpstr>False discovery rate (concept)</vt:lpstr>
      <vt:lpstr>q-values (adjusted p-values)</vt:lpstr>
      <vt:lpstr>Question</vt:lpstr>
      <vt:lpstr>P-value histograms from real studies</vt:lpstr>
      <vt:lpstr>P-value histograms from real studies</vt:lpstr>
      <vt:lpstr>RNA-Seq procedure</vt:lpstr>
      <vt:lpstr>Keywords</vt:lpstr>
      <vt:lpstr>PowerPoint Presentation</vt:lpstr>
      <vt:lpstr>Bioinformatics and Statistics (Illumina data)</vt:lpstr>
      <vt:lpstr>STAR pipeline – from reads to counts</vt:lpstr>
      <vt:lpstr>Reads to counts - reference indexing</vt:lpstr>
      <vt:lpstr>Reads to counts – alignment and read counting</vt:lpstr>
      <vt:lpstr>Count matrix: Read counts (Raw) per gene</vt:lpstr>
      <vt:lpstr>Overall comparisons of read counts among samples</vt:lpstr>
      <vt:lpstr>Scatter plot</vt:lpstr>
      <vt:lpstr>Pair-wise scatter plot</vt:lpstr>
      <vt:lpstr>Principal Component Analysis (PCA)</vt:lpstr>
      <vt:lpstr>Overview of differential expression</vt:lpstr>
      <vt:lpstr>Volcano plot</vt:lpstr>
      <vt:lpstr>MA plot</vt:lpstr>
      <vt:lpstr>Gene ontology enrichment analysis</vt:lpstr>
      <vt:lpstr>Gene ontology (GO)</vt:lpstr>
      <vt:lpstr>Category enrichment</vt:lpstr>
      <vt:lpstr>dance party</vt:lpstr>
      <vt:lpstr>GO enrichment test – Fisher's Exact test</vt:lpstr>
      <vt:lpstr>GO enrichment test – Fisher's Exact test</vt:lpstr>
      <vt:lpstr>GOSeq</vt:lpstr>
      <vt:lpstr>Summary</vt:lpstr>
      <vt:lpstr>REFERENCES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</dc:title>
  <dc:creator>Sanzhen Liu</dc:creator>
  <cp:lastModifiedBy>Sanzhen Liu</cp:lastModifiedBy>
  <cp:revision>345</cp:revision>
  <cp:lastPrinted>2015-04-30T14:29:06Z</cp:lastPrinted>
  <dcterms:created xsi:type="dcterms:W3CDTF">2014-05-23T20:11:37Z</dcterms:created>
  <dcterms:modified xsi:type="dcterms:W3CDTF">2022-06-08T03:27:43Z</dcterms:modified>
</cp:coreProperties>
</file>