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1" r:id="rId2"/>
    <p:sldId id="272" r:id="rId3"/>
    <p:sldId id="267" r:id="rId4"/>
    <p:sldId id="268" r:id="rId5"/>
    <p:sldId id="269" r:id="rId6"/>
    <p:sldId id="273" r:id="rId7"/>
    <p:sldId id="278" r:id="rId8"/>
    <p:sldId id="275" r:id="rId9"/>
    <p:sldId id="276" r:id="rId10"/>
    <p:sldId id="277" r:id="rId11"/>
    <p:sldId id="274" r:id="rId12"/>
    <p:sldId id="280" r:id="rId13"/>
    <p:sldId id="260" r:id="rId14"/>
    <p:sldId id="261" r:id="rId15"/>
    <p:sldId id="279" r:id="rId16"/>
    <p:sldId id="263" r:id="rId17"/>
    <p:sldId id="264" r:id="rId18"/>
    <p:sldId id="281" r:id="rId19"/>
    <p:sldId id="265" r:id="rId20"/>
    <p:sldId id="266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2" autoAdjust="0"/>
    <p:restoredTop sz="86417" autoAdjust="0"/>
  </p:normalViewPr>
  <p:slideViewPr>
    <p:cSldViewPr snapToGrid="0" snapToObjects="1">
      <p:cViewPr varScale="1">
        <p:scale>
          <a:sx n="87" d="100"/>
          <a:sy n="87" d="100"/>
        </p:scale>
        <p:origin x="-58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0CBA4-A8D9-534F-8473-77417D0A8A99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E3B47-8DB1-D446-B4CE-8BFCE36AF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8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2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8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104E-3666-A94D-A1C0-D1F53B296594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D03-E182-7C41-93FD-C2D754B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104E-3666-A94D-A1C0-D1F53B296594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D03-E182-7C41-93FD-C2D754B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6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104E-3666-A94D-A1C0-D1F53B296594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D03-E182-7C41-93FD-C2D754B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0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104E-3666-A94D-A1C0-D1F53B296594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D03-E182-7C41-93FD-C2D754B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5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104E-3666-A94D-A1C0-D1F53B296594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D03-E182-7C41-93FD-C2D754B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104E-3666-A94D-A1C0-D1F53B296594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D03-E182-7C41-93FD-C2D754B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2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104E-3666-A94D-A1C0-D1F53B296594}" type="datetimeFigureOut">
              <a:rPr lang="en-US" smtClean="0"/>
              <a:t>6/6/18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D03-E182-7C41-93FD-C2D754B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31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104E-3666-A94D-A1C0-D1F53B296594}" type="datetimeFigureOut">
              <a:rPr lang="en-US" smtClean="0"/>
              <a:t>6/6/18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D03-E182-7C41-93FD-C2D754B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5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104E-3666-A94D-A1C0-D1F53B296594}" type="datetimeFigureOut">
              <a:rPr lang="en-US" smtClean="0"/>
              <a:t>6/6/18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D03-E182-7C41-93FD-C2D754B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5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104E-3666-A94D-A1C0-D1F53B296594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D03-E182-7C41-93FD-C2D754B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2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A104E-3666-A94D-A1C0-D1F53B296594}" type="datetimeFigureOut">
              <a:rPr lang="en-US" smtClean="0"/>
              <a:t>6/6/18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2D03-E182-7C41-93FD-C2D754B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23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A104E-3666-A94D-A1C0-D1F53B296594}" type="datetimeFigureOut">
              <a:rPr lang="en-US" smtClean="0"/>
              <a:t>6/6/18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02D03-E182-7C41-93FD-C2D754BAA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0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27556"/>
            <a:ext cx="7772400" cy="1470025"/>
          </a:xfrm>
        </p:spPr>
        <p:txBody>
          <a:bodyPr/>
          <a:lstStyle/>
          <a:p>
            <a:r>
              <a:rPr lang="en-US" dirty="0" smtClean="0"/>
              <a:t>Design of RNA-</a:t>
            </a:r>
            <a:r>
              <a:rPr lang="en-US" dirty="0" err="1" smtClean="0"/>
              <a:t>Seq</a:t>
            </a:r>
            <a:r>
              <a:rPr lang="en-US" dirty="0" smtClean="0"/>
              <a:t> and Result Interpretation (II)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67908"/>
            <a:ext cx="6400800" cy="286336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Sanzhen Liu</a:t>
            </a:r>
          </a:p>
          <a:p>
            <a:r>
              <a:rPr lang="en-US" sz="2400" dirty="0" smtClean="0"/>
              <a:t>Department of Plant Pathology</a:t>
            </a:r>
          </a:p>
          <a:p>
            <a:r>
              <a:rPr lang="en-US" sz="2400" dirty="0" smtClean="0"/>
              <a:t>Kansas State University</a:t>
            </a:r>
          </a:p>
          <a:p>
            <a:r>
              <a:rPr lang="en-US" sz="2400" dirty="0" smtClean="0"/>
              <a:t>@K-State IGF RNA-</a:t>
            </a:r>
            <a:r>
              <a:rPr lang="en-US" sz="2400" dirty="0" err="1" smtClean="0"/>
              <a:t>Seq</a:t>
            </a:r>
            <a:r>
              <a:rPr lang="en-US" sz="2400" dirty="0" smtClean="0"/>
              <a:t> Workshop (PLPTH885)</a:t>
            </a:r>
          </a:p>
          <a:p>
            <a:endParaRPr lang="en-US" sz="2400" dirty="0"/>
          </a:p>
          <a:p>
            <a:r>
              <a:rPr lang="en-US" sz="2400" dirty="0" smtClean="0"/>
              <a:t>6/</a:t>
            </a:r>
            <a:r>
              <a:rPr lang="en-US" sz="2400" dirty="0"/>
              <a:t>7</a:t>
            </a:r>
            <a:r>
              <a:rPr lang="en-US" sz="2400" dirty="0" smtClean="0"/>
              <a:t>/2018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6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944"/>
            <a:ext cx="8229600" cy="635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Principal </a:t>
            </a:r>
            <a:r>
              <a:rPr lang="en-US" sz="3200" dirty="0"/>
              <a:t>C</a:t>
            </a:r>
            <a:r>
              <a:rPr lang="en-US" sz="3200" dirty="0" smtClean="0"/>
              <a:t>omponent Analysis (PCA)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41818" y="1186443"/>
            <a:ext cx="443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PCA is a mathematical algorithm that reduces the dimensionality of the data while retaining most of the variation in the data set.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758627"/>
              </p:ext>
            </p:extLst>
          </p:nvPr>
        </p:nvGraphicFramePr>
        <p:xfrm>
          <a:off x="4857611" y="1199143"/>
          <a:ext cx="3829189" cy="1853301"/>
        </p:xfrm>
        <a:graphic>
          <a:graphicData uri="http://schemas.openxmlformats.org/drawingml/2006/table">
            <a:tbl>
              <a:tblPr/>
              <a:tblGrid>
                <a:gridCol w="547027"/>
                <a:gridCol w="547027"/>
                <a:gridCol w="547027"/>
                <a:gridCol w="547027"/>
                <a:gridCol w="547027"/>
                <a:gridCol w="547027"/>
                <a:gridCol w="547027"/>
              </a:tblGrid>
              <a:tr h="33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67" y="3397100"/>
            <a:ext cx="3414887" cy="34148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11614" y="3041881"/>
            <a:ext cx="340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Normalized and standardized data</a:t>
            </a:r>
            <a:endParaRPr lang="en-US" dirty="0"/>
          </a:p>
        </p:txBody>
      </p:sp>
      <p:pic>
        <p:nvPicPr>
          <p:cNvPr id="13" name="Picture 12" descr="Screen Shot 2014-05-30 at 1.4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4010542"/>
            <a:ext cx="2705100" cy="2461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6600" y="6472117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Nature Biotech, 2008, 26:303-4</a:t>
            </a:r>
            <a:endParaRPr lang="en-US" sz="1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89033"/>
              </p:ext>
            </p:extLst>
          </p:nvPr>
        </p:nvGraphicFramePr>
        <p:xfrm>
          <a:off x="275168" y="2582130"/>
          <a:ext cx="3922180" cy="1138873"/>
        </p:xfrm>
        <a:graphic>
          <a:graphicData uri="http://schemas.openxmlformats.org/drawingml/2006/table">
            <a:tbl>
              <a:tblPr/>
              <a:tblGrid>
                <a:gridCol w="784436"/>
                <a:gridCol w="784436"/>
                <a:gridCol w="784436"/>
                <a:gridCol w="784436"/>
                <a:gridCol w="784436"/>
              </a:tblGrid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Feature/variable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 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Height (cm)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918908" y="4279551"/>
            <a:ext cx="1564343" cy="1408656"/>
            <a:chOff x="1918908" y="4279551"/>
            <a:chExt cx="1564343" cy="1408656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2291249" y="5318875"/>
              <a:ext cx="118490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30503" y="5318875"/>
              <a:ext cx="543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PC1</a:t>
              </a:r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2298344" y="4286646"/>
              <a:ext cx="118490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72608" y="4279551"/>
              <a:ext cx="7095" cy="1039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16200000">
              <a:off x="1831579" y="4610100"/>
              <a:ext cx="543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PC2</a:t>
              </a:r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304208" y="4279551"/>
              <a:ext cx="7095" cy="1039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630503" y="4852432"/>
              <a:ext cx="89634" cy="8963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212592" y="4738430"/>
              <a:ext cx="89634" cy="896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540869" y="4927898"/>
              <a:ext cx="89634" cy="896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129675" y="4556141"/>
              <a:ext cx="89634" cy="8963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833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Statistical test for differential expression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37516"/>
              </p:ext>
            </p:extLst>
          </p:nvPr>
        </p:nvGraphicFramePr>
        <p:xfrm>
          <a:off x="516257" y="985201"/>
          <a:ext cx="8343900" cy="500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3" imgW="8343900" imgH="5003800" progId="Word.Document.12">
                  <p:embed/>
                </p:oleObj>
              </mc:Choice>
              <mc:Fallback>
                <p:oleObj name="Document" r:id="rId3" imgW="8343900" imgH="5003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257" y="985201"/>
                        <a:ext cx="8343900" cy="500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94533" y="5883326"/>
            <a:ext cx="7050588" cy="69869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90000"/>
              </a:lnSpc>
            </a:pPr>
            <a:r>
              <a:rPr lang="en-US" sz="2000" dirty="0" smtClean="0"/>
              <a:t>Generalized Linear Model (GLM) to deal with count data</a:t>
            </a:r>
          </a:p>
          <a:p>
            <a:pPr marL="342900" lvl="1" indent="-342900">
              <a:lnSpc>
                <a:spcPct val="90000"/>
              </a:lnSpc>
            </a:pPr>
            <a:r>
              <a:rPr lang="en-US" sz="2000" b="1" dirty="0" smtClean="0"/>
              <a:t>NB-GLM </a:t>
            </a:r>
            <a:r>
              <a:rPr lang="en-US" sz="2000" dirty="0" smtClean="0"/>
              <a:t>to incorporate dispersion into the model</a:t>
            </a:r>
          </a:p>
        </p:txBody>
      </p:sp>
    </p:spTree>
    <p:extLst>
      <p:ext uri="{BB962C8B-B14F-4D97-AF65-F5344CB8AC3E}">
        <p14:creationId xmlns:p14="http://schemas.microsoft.com/office/powerpoint/2010/main" val="941199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/>
          <a:lstStyle/>
          <a:p>
            <a:r>
              <a:rPr lang="en-US" dirty="0" smtClean="0"/>
              <a:t>Visualization of DE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73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776"/>
            <a:ext cx="8229600" cy="68438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Volcano plot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16" y="1658058"/>
            <a:ext cx="4882444" cy="4882444"/>
          </a:xfrm>
          <a:prstGeom prst="rect">
            <a:avLst/>
          </a:prstGeom>
        </p:spPr>
      </p:pic>
      <p:pic>
        <p:nvPicPr>
          <p:cNvPr id="5" name="Picture 4" descr="Screen Shot 2014-05-31 at 12.3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22" y="175429"/>
            <a:ext cx="1961445" cy="130623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563365"/>
              </p:ext>
            </p:extLst>
          </p:nvPr>
        </p:nvGraphicFramePr>
        <p:xfrm>
          <a:off x="132645" y="2827867"/>
          <a:ext cx="3395133" cy="2360243"/>
        </p:xfrm>
        <a:graphic>
          <a:graphicData uri="http://schemas.openxmlformats.org/drawingml/2006/table">
            <a:tbl>
              <a:tblPr/>
              <a:tblGrid>
                <a:gridCol w="934235"/>
                <a:gridCol w="725231"/>
                <a:gridCol w="762000"/>
                <a:gridCol w="973667"/>
              </a:tblGrid>
              <a:tr h="33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Log2FC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-log10(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pvalue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573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3387"/>
            <a:ext cx="8229600" cy="68438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MA plot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283887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More at: </a:t>
            </a:r>
            <a:r>
              <a:rPr lang="en-US" sz="1200" dirty="0" err="1" smtClean="0"/>
              <a:t>en.wikipedia.org</a:t>
            </a:r>
            <a:r>
              <a:rPr lang="en-US" sz="1200" dirty="0" smtClean="0"/>
              <a:t>/wiki/</a:t>
            </a:r>
            <a:r>
              <a:rPr lang="en-US" sz="1200" dirty="0" err="1" smtClean="0"/>
              <a:t>MA_plot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84153" y="1134723"/>
            <a:ext cx="3552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 (log ratios) and A (mean average)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22" y="1264166"/>
            <a:ext cx="4564944" cy="456494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31073"/>
              </p:ext>
            </p:extLst>
          </p:nvPr>
        </p:nvGraphicFramePr>
        <p:xfrm>
          <a:off x="457200" y="2370667"/>
          <a:ext cx="3578577" cy="2089857"/>
        </p:xfrm>
        <a:graphic>
          <a:graphicData uri="http://schemas.openxmlformats.org/drawingml/2006/table">
            <a:tbl>
              <a:tblPr/>
              <a:tblGrid>
                <a:gridCol w="841021"/>
                <a:gridCol w="938389"/>
                <a:gridCol w="954048"/>
                <a:gridCol w="845119"/>
              </a:tblGrid>
              <a:tr h="315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RPKM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 mean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og2FC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104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/>
          <a:lstStyle/>
          <a:p>
            <a:r>
              <a:rPr lang="en-US" dirty="0" smtClean="0"/>
              <a:t>Functional interpretation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86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Gene ontology (GO)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22" y="1723705"/>
            <a:ext cx="7809089" cy="3805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6222" y="5535789"/>
            <a:ext cx="6423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Three domains, three roots</a:t>
            </a:r>
          </a:p>
          <a:p>
            <a:r>
              <a:rPr lang="en-US" dirty="0" smtClean="0"/>
              <a:t>Node: GO term </a:t>
            </a:r>
            <a:r>
              <a:rPr lang="en-US" dirty="0"/>
              <a:t>(e.g., cell growth, GO:0016049, </a:t>
            </a:r>
            <a:r>
              <a:rPr lang="en-US" dirty="0" smtClean="0"/>
              <a:t>biological process)</a:t>
            </a:r>
          </a:p>
          <a:p>
            <a:r>
              <a:rPr lang="en-US" dirty="0" smtClean="0"/>
              <a:t>Edge: term-term connection</a:t>
            </a:r>
          </a:p>
          <a:p>
            <a:r>
              <a:rPr lang="en-US" dirty="0" smtClean="0"/>
              <a:t>Each GO term can be traced back to a root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222" y="1759448"/>
            <a:ext cx="1794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Source: </a:t>
            </a:r>
            <a:r>
              <a:rPr lang="en-US" sz="1200" dirty="0" err="1" smtClean="0"/>
              <a:t>geneontology.org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1" y="1021644"/>
            <a:ext cx="871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ontology is a </a:t>
            </a:r>
            <a:r>
              <a:rPr lang="en-US" dirty="0" smtClean="0"/>
              <a:t>representation </a:t>
            </a:r>
            <a:r>
              <a:rPr lang="en-US" dirty="0"/>
              <a:t>of a body of knowledge, within a given domain. Ontologies usually consist of a set of classes or terms with relations that operate between them.</a:t>
            </a:r>
          </a:p>
        </p:txBody>
      </p:sp>
    </p:spTree>
    <p:extLst>
      <p:ext uri="{BB962C8B-B14F-4D97-AF65-F5344CB8AC3E}">
        <p14:creationId xmlns:p14="http://schemas.microsoft.com/office/powerpoint/2010/main" val="3829042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02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Category enrichment</a:t>
            </a:r>
            <a:endParaRPr lang="en-US" sz="3200" dirty="0"/>
          </a:p>
        </p:txBody>
      </p:sp>
      <p:sp>
        <p:nvSpPr>
          <p:cNvPr id="5" name="Pie 4"/>
          <p:cNvSpPr/>
          <p:nvPr/>
        </p:nvSpPr>
        <p:spPr>
          <a:xfrm>
            <a:off x="457200" y="1658194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>
            <a:off x="541867" y="1615862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/>
          <p:cNvSpPr/>
          <p:nvPr/>
        </p:nvSpPr>
        <p:spPr>
          <a:xfrm>
            <a:off x="5757786" y="2040901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e 12"/>
          <p:cNvSpPr/>
          <p:nvPr/>
        </p:nvSpPr>
        <p:spPr>
          <a:xfrm>
            <a:off x="5766253" y="1998566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8351" y="4399091"/>
            <a:ext cx="14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All </a:t>
            </a:r>
            <a:r>
              <a:rPr lang="en-US" sz="2800" dirty="0" smtClean="0"/>
              <a:t>genes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5667592" y="3438224"/>
            <a:ext cx="16703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significant</a:t>
            </a:r>
          </a:p>
          <a:p>
            <a:r>
              <a:rPr lang="en-US" sz="2800" dirty="0" smtClean="0"/>
              <a:t>gene set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334763" y="4953265"/>
            <a:ext cx="4266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Is </a:t>
            </a:r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r>
              <a:rPr lang="en-US" sz="2800" dirty="0" smtClean="0"/>
              <a:t> enriched in the significant gene set ?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985475" y="1469002"/>
            <a:ext cx="1112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3023" y="6190084"/>
            <a:ext cx="389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Green GO </a:t>
            </a:r>
            <a:r>
              <a:rPr lang="en-US" dirty="0" smtClean="0"/>
              <a:t>is a GO ID (e.g.</a:t>
            </a:r>
            <a:r>
              <a:rPr lang="en-US" dirty="0"/>
              <a:t>, GO:</a:t>
            </a:r>
            <a:r>
              <a:rPr lang="en-US" dirty="0" smtClean="0"/>
              <a:t>0006519)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4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51" y="274638"/>
            <a:ext cx="8229600" cy="67431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dance party</a:t>
            </a:r>
            <a:endParaRPr lang="en-US" sz="3200" dirty="0"/>
          </a:p>
        </p:txBody>
      </p:sp>
      <p:sp>
        <p:nvSpPr>
          <p:cNvPr id="4" name="Pie 3"/>
          <p:cNvSpPr/>
          <p:nvPr/>
        </p:nvSpPr>
        <p:spPr>
          <a:xfrm>
            <a:off x="1565931" y="1421801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1650598" y="1379469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ie 5"/>
          <p:cNvSpPr/>
          <p:nvPr/>
        </p:nvSpPr>
        <p:spPr>
          <a:xfrm>
            <a:off x="5469413" y="2067295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>
            <a:off x="5477880" y="2024960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786" y="4099087"/>
            <a:ext cx="2224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college students</a:t>
            </a:r>
          </a:p>
          <a:p>
            <a:pPr algn="ctr"/>
            <a:r>
              <a:rPr lang="en-US" sz="2400" dirty="0" smtClean="0"/>
              <a:t>N=100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09398" y="3379635"/>
            <a:ext cx="221893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students who in a dance party</a:t>
            </a:r>
          </a:p>
          <a:p>
            <a:pPr algn="ctr"/>
            <a:r>
              <a:rPr lang="en-US" sz="2400" dirty="0" smtClean="0"/>
              <a:t>N=20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802906" y="5333449"/>
            <a:ext cx="739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Are the female / male students over-represented (enriched) in the party?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9816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GO enrichment test – Fisher's Exact test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650851" y="3861466"/>
            <a:ext cx="5035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Assumption: all genes are independent and equally likely to be selected as DEs.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47109"/>
              </p:ext>
            </p:extLst>
          </p:nvPr>
        </p:nvGraphicFramePr>
        <p:xfrm>
          <a:off x="353090" y="1404485"/>
          <a:ext cx="2520244" cy="2989579"/>
        </p:xfrm>
        <a:graphic>
          <a:graphicData uri="http://schemas.openxmlformats.org/drawingml/2006/table">
            <a:tbl>
              <a:tblPr/>
              <a:tblGrid>
                <a:gridCol w="1334247"/>
                <a:gridCol w="1185997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75087"/>
              </p:ext>
            </p:extLst>
          </p:nvPr>
        </p:nvGraphicFramePr>
        <p:xfrm>
          <a:off x="5176262" y="1228944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/>
                <a:gridCol w="35983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090333" y="1645395"/>
            <a:ext cx="1955800" cy="162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48525"/>
              </p:ext>
            </p:extLst>
          </p:nvPr>
        </p:nvGraphicFramePr>
        <p:xfrm>
          <a:off x="3970904" y="4902323"/>
          <a:ext cx="3959543" cy="1060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4281"/>
                <a:gridCol w="1222631"/>
                <a:gridCol w="1222631"/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FF0000"/>
                          </a:solidFill>
                        </a:rPr>
                        <a:t>GO:0006519</a:t>
                      </a:r>
                      <a:endParaRPr 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Others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Significant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Not</a:t>
                      </a:r>
                      <a:r>
                        <a:rPr lang="en-US" sz="1400" baseline="0" dirty="0" smtClean="0"/>
                        <a:t> significant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39416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928568" y="4528965"/>
            <a:ext cx="2639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Table for GO:0006519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67899" y="5164416"/>
            <a:ext cx="208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Fisher’s Exact Test:</a:t>
            </a:r>
          </a:p>
          <a:p>
            <a:r>
              <a:rPr lang="en-US" dirty="0" smtClean="0"/>
              <a:t>p</a:t>
            </a:r>
            <a:r>
              <a:rPr lang="en-US" dirty="0"/>
              <a:t>-value = 2.518e-06</a:t>
            </a:r>
            <a:endParaRPr lang="en-US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053750"/>
              </p:ext>
            </p:extLst>
          </p:nvPr>
        </p:nvGraphicFramePr>
        <p:xfrm>
          <a:off x="3297501" y="2471194"/>
          <a:ext cx="2461243" cy="1173479"/>
        </p:xfrm>
        <a:graphic>
          <a:graphicData uri="http://schemas.openxmlformats.org/drawingml/2006/table">
            <a:tbl>
              <a:tblPr/>
              <a:tblGrid>
                <a:gridCol w="1467554"/>
                <a:gridCol w="993689"/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rgbClr val="008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796844" y="2289802"/>
            <a:ext cx="176389" cy="1580043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5933" y="2603500"/>
            <a:ext cx="2853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Question: Are the genes of this GO term enriched in the significant gene set? </a:t>
            </a:r>
            <a:endParaRPr lang="en-US" dirty="0"/>
          </a:p>
        </p:txBody>
      </p:sp>
      <p:pic>
        <p:nvPicPr>
          <p:cNvPr id="7" name="Picture 6" descr="Screen Shot 2014-06-05 at 11.30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0" y="6111590"/>
            <a:ext cx="8267700" cy="4974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73334" y="1188850"/>
            <a:ext cx="230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40 significant genes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0044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/>
      <p:bldP spid="12" grpId="0"/>
      <p:bldP spid="15" grpId="0" animBg="1"/>
      <p:bldP spid="3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860" y="1608820"/>
            <a:ext cx="5484832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reads (</a:t>
            </a:r>
            <a:r>
              <a:rPr lang="en-US" sz="2000" dirty="0" err="1" smtClean="0">
                <a:solidFill>
                  <a:schemeClr val="tx1"/>
                </a:solidFill>
              </a:rPr>
              <a:t>fastq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read data)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860" y="2270631"/>
            <a:ext cx="5484832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alignment (GSNAP, STAR, or others)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860" y="2932442"/>
            <a:ext cx="5484832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read counts (HT-</a:t>
            </a:r>
            <a:r>
              <a:rPr lang="en-US" sz="2000" dirty="0" err="1" smtClean="0">
                <a:solidFill>
                  <a:srgbClr val="000000"/>
                </a:solidFill>
              </a:rPr>
              <a:t>Seq</a:t>
            </a:r>
            <a:r>
              <a:rPr lang="en-US" sz="2000" dirty="0" smtClean="0">
                <a:solidFill>
                  <a:srgbClr val="000000"/>
                </a:solidFill>
              </a:rPr>
              <a:t>, STAR)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860" y="3594253"/>
            <a:ext cx="5484832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 (DESeq2, </a:t>
            </a:r>
            <a:r>
              <a:rPr lang="en-US" sz="2000" dirty="0" err="1" smtClean="0">
                <a:solidFill>
                  <a:schemeClr val="tx1"/>
                </a:solidFill>
              </a:rPr>
              <a:t>edgeR</a:t>
            </a:r>
            <a:r>
              <a:rPr lang="en-US" sz="2000" dirty="0" smtClean="0">
                <a:solidFill>
                  <a:schemeClr val="tx1"/>
                </a:solidFill>
              </a:rPr>
              <a:t>, or others)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860" y="4256064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 (FDR method)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860" y="4917876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2963276" y="200252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2963276" y="266433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2963276" y="332614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2963276" y="398795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2963276" y="4649764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5926235" y="1764409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15223" y="2263240"/>
            <a:ext cx="229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Bioinformatics</a:t>
            </a:r>
            <a:endParaRPr lang="en-US" sz="2800" dirty="0"/>
          </a:p>
        </p:txBody>
      </p:sp>
      <p:sp>
        <p:nvSpPr>
          <p:cNvPr id="30" name="Right Brace 29"/>
          <p:cNvSpPr/>
          <p:nvPr/>
        </p:nvSpPr>
        <p:spPr>
          <a:xfrm>
            <a:off x="5926235" y="3696429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15223" y="4187655"/>
            <a:ext cx="281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Statistical analysis</a:t>
            </a:r>
            <a:endParaRPr lang="en-US" sz="2800" dirty="0"/>
          </a:p>
        </p:txBody>
      </p:sp>
      <p:sp>
        <p:nvSpPr>
          <p:cNvPr id="32" name="Title 3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13080"/>
          </a:xfrm>
        </p:spPr>
        <p:txBody>
          <a:bodyPr/>
          <a:lstStyle/>
          <a:p>
            <a:pPr rtl="0" eaLnBrk="1" latinLnBrk="0" hangingPunct="1"/>
            <a:r>
              <a:rPr lang="en-US" sz="3200" kern="1200" dirty="0" smtClean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Bioinformatics and Statistics (</a:t>
            </a:r>
            <a:r>
              <a:rPr lang="en-US" sz="3200" kern="1200" dirty="0" err="1" smtClean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Illumina</a:t>
            </a:r>
            <a:r>
              <a:rPr lang="en-US" sz="3200" kern="1200" dirty="0" smtClean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 data)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0724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GOSeq</a:t>
            </a:r>
            <a:endParaRPr lang="en-US" sz="3200" dirty="0"/>
          </a:p>
        </p:txBody>
      </p:sp>
      <p:pic>
        <p:nvPicPr>
          <p:cNvPr id="3" name="Picture 2" descr="Screen Shot 2014-06-01 at 12.00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5" y="2451346"/>
            <a:ext cx="3391558" cy="3559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665" y="6149778"/>
            <a:ext cx="3397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Young MD, </a:t>
            </a:r>
            <a:r>
              <a:rPr lang="en-US" sz="1200" dirty="0" smtClean="0"/>
              <a:t>et al., </a:t>
            </a:r>
            <a:r>
              <a:rPr lang="en-US" sz="1200" dirty="0"/>
              <a:t>(2010)</a:t>
            </a:r>
            <a:r>
              <a:rPr lang="en-US" sz="1200" dirty="0" smtClean="0"/>
              <a:t>. </a:t>
            </a:r>
            <a:r>
              <a:rPr lang="en-US" sz="1200" dirty="0"/>
              <a:t>Genome Biology, </a:t>
            </a:r>
            <a:r>
              <a:rPr lang="en-US" sz="1200" dirty="0" smtClean="0"/>
              <a:t>11: R14</a:t>
            </a:r>
            <a:r>
              <a:rPr lang="en-US" sz="12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9332" y="1072444"/>
            <a:ext cx="50023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likelihood of DE as a function of number of reads is quantified through fitting a monotonic function to “proportion of DE” versus “number of reads”.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 function is incorporated into the enrichment statistical test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555074"/>
              </p:ext>
            </p:extLst>
          </p:nvPr>
        </p:nvGraphicFramePr>
        <p:xfrm>
          <a:off x="4238979" y="3210835"/>
          <a:ext cx="2212566" cy="1259136"/>
        </p:xfrm>
        <a:graphic>
          <a:graphicData uri="http://schemas.openxmlformats.org/drawingml/2006/table">
            <a:tbl>
              <a:tblPr/>
              <a:tblGrid>
                <a:gridCol w="1319276"/>
                <a:gridCol w="893290"/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  <a:endParaRPr lang="en-US" sz="1200" b="1" i="0" u="none" strike="noStrike" dirty="0">
                        <a:solidFill>
                          <a:srgbClr val="008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25309"/>
              </p:ext>
            </p:extLst>
          </p:nvPr>
        </p:nvGraphicFramePr>
        <p:xfrm>
          <a:off x="6680195" y="3210835"/>
          <a:ext cx="893290" cy="1259136"/>
        </p:xfrm>
        <a:graphic>
          <a:graphicData uri="http://schemas.openxmlformats.org/drawingml/2006/table">
            <a:tbl>
              <a:tblPr/>
              <a:tblGrid>
                <a:gridCol w="893290"/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ounts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536</a:t>
                      </a:r>
                      <a:endParaRPr lang="en-US" sz="1200" b="1" i="0" u="none" strike="noStrike" dirty="0">
                        <a:solidFill>
                          <a:srgbClr val="008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985425"/>
              </p:ext>
            </p:extLst>
          </p:nvPr>
        </p:nvGraphicFramePr>
        <p:xfrm>
          <a:off x="7618698" y="3210835"/>
          <a:ext cx="893290" cy="1259136"/>
        </p:xfrm>
        <a:graphic>
          <a:graphicData uri="http://schemas.openxmlformats.org/drawingml/2006/table">
            <a:tbl>
              <a:tblPr/>
              <a:tblGrid>
                <a:gridCol w="893290"/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Proportion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0.38</a:t>
                      </a:r>
                      <a:endParaRPr lang="en-US" sz="1200" b="1" i="0" u="none" strike="noStrike" dirty="0">
                        <a:solidFill>
                          <a:srgbClr val="008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89904"/>
              </p:ext>
            </p:extLst>
          </p:nvPr>
        </p:nvGraphicFramePr>
        <p:xfrm>
          <a:off x="4240389" y="5098918"/>
          <a:ext cx="2511722" cy="1259136"/>
        </p:xfrm>
        <a:graphic>
          <a:graphicData uri="http://schemas.openxmlformats.org/drawingml/2006/table">
            <a:tbl>
              <a:tblPr/>
              <a:tblGrid>
                <a:gridCol w="1890889"/>
                <a:gridCol w="620833"/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(from the DE analysis)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weighted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2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6815668" y="5814622"/>
            <a:ext cx="345721" cy="162278"/>
          </a:xfrm>
          <a:prstGeom prst="right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92140" y="5621181"/>
            <a:ext cx="11125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 smtClean="0"/>
              <a:t>p-value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3979332" y="4630802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Weighted sampling to perform enrichment test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05777" y="1295399"/>
            <a:ext cx="377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Not all genes are equally likely to be selected as DEs.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5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86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1789"/>
            <a:ext cx="8432800" cy="291208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 </a:t>
            </a:r>
            <a:r>
              <a:rPr lang="en-US" sz="2800" dirty="0"/>
              <a:t>is an excellent tool </a:t>
            </a:r>
            <a:r>
              <a:rPr lang="en-US" sz="2800" dirty="0" smtClean="0"/>
              <a:t>for DE analysis and data visualization.</a:t>
            </a:r>
            <a:endParaRPr lang="en-US" sz="2800" dirty="0"/>
          </a:p>
          <a:p>
            <a:r>
              <a:rPr lang="en-US" sz="2800" dirty="0" smtClean="0"/>
              <a:t>Many bioinformatics pipelines and statistical methods have been developed. Methods and parameters need to be carefully selected.</a:t>
            </a:r>
          </a:p>
          <a:p>
            <a:r>
              <a:rPr lang="en-US" sz="2800" dirty="0"/>
              <a:t>A proper GO enrichment test needs to be used.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130946"/>
            <a:ext cx="8229600" cy="2258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/>
              <a:t>Dobin</a:t>
            </a:r>
            <a:r>
              <a:rPr lang="en-US" sz="1800" dirty="0" smtClean="0"/>
              <a:t> A, Davis CA, Schlesinger F, </a:t>
            </a:r>
            <a:r>
              <a:rPr lang="en-US" sz="1800" dirty="0" err="1" smtClean="0"/>
              <a:t>Drenkow</a:t>
            </a:r>
            <a:r>
              <a:rPr lang="en-US" sz="1800" dirty="0" smtClean="0"/>
              <a:t> J, </a:t>
            </a:r>
            <a:r>
              <a:rPr lang="en-US" sz="1800" dirty="0" err="1" smtClean="0"/>
              <a:t>Zaleski</a:t>
            </a:r>
            <a:r>
              <a:rPr lang="en-US" sz="1800" dirty="0" smtClean="0"/>
              <a:t> C, </a:t>
            </a:r>
            <a:r>
              <a:rPr lang="en-US" sz="1800" dirty="0" err="1" smtClean="0"/>
              <a:t>Jha</a:t>
            </a:r>
            <a:r>
              <a:rPr lang="en-US" sz="1800" dirty="0" smtClean="0"/>
              <a:t> S, </a:t>
            </a:r>
            <a:r>
              <a:rPr lang="en-US" sz="1800" dirty="0" err="1" smtClean="0"/>
              <a:t>Batut</a:t>
            </a:r>
            <a:r>
              <a:rPr lang="en-US" sz="1800" dirty="0" smtClean="0"/>
              <a:t> P, </a:t>
            </a:r>
            <a:r>
              <a:rPr lang="en-US" sz="1800" dirty="0" err="1" smtClean="0"/>
              <a:t>Chaisson</a:t>
            </a:r>
            <a:r>
              <a:rPr lang="en-US" sz="1800" dirty="0" smtClean="0"/>
              <a:t> M, </a:t>
            </a:r>
            <a:r>
              <a:rPr lang="en-US" sz="1800" dirty="0" err="1" smtClean="0"/>
              <a:t>Gingeras</a:t>
            </a:r>
            <a:r>
              <a:rPr lang="en-US" sz="1800" dirty="0" smtClean="0"/>
              <a:t> TR. 2013. STAR: ultrafast universal RNA-</a:t>
            </a:r>
            <a:r>
              <a:rPr lang="en-US" sz="1800" dirty="0" err="1" smtClean="0"/>
              <a:t>seq</a:t>
            </a:r>
            <a:r>
              <a:rPr lang="en-US" sz="1800" dirty="0" smtClean="0"/>
              <a:t> aligner. Bioinformatics 29:15-21.</a:t>
            </a:r>
          </a:p>
          <a:p>
            <a:r>
              <a:rPr lang="en-US" sz="1800" dirty="0" smtClean="0"/>
              <a:t>Love MI, Huber W, Anders S. 2014. Moderated estimation of fold change and dispersion for RNA-</a:t>
            </a:r>
            <a:r>
              <a:rPr lang="en-US" sz="1800" dirty="0" err="1" smtClean="0"/>
              <a:t>seq</a:t>
            </a:r>
            <a:r>
              <a:rPr lang="en-US" sz="1800" dirty="0" smtClean="0"/>
              <a:t> data with DESeq2. Genome </a:t>
            </a:r>
            <a:r>
              <a:rPr lang="en-US" sz="1800" dirty="0" err="1" smtClean="0"/>
              <a:t>Biol</a:t>
            </a:r>
            <a:r>
              <a:rPr lang="en-US" sz="1800" dirty="0" smtClean="0"/>
              <a:t> 15:550.</a:t>
            </a:r>
          </a:p>
          <a:p>
            <a:r>
              <a:rPr lang="en-US" sz="1800" dirty="0" smtClean="0"/>
              <a:t>Young MD, Wakefield MJ, Smyth GK, </a:t>
            </a:r>
            <a:r>
              <a:rPr lang="en-US" sz="1800" dirty="0" err="1" smtClean="0"/>
              <a:t>Oshlack</a:t>
            </a:r>
            <a:r>
              <a:rPr lang="en-US" sz="1800" dirty="0" smtClean="0"/>
              <a:t> A. 2010. Gene ontology analysis for RNA-</a:t>
            </a:r>
            <a:r>
              <a:rPr lang="en-US" sz="1800" dirty="0" err="1" smtClean="0"/>
              <a:t>seq</a:t>
            </a:r>
            <a:r>
              <a:rPr lang="en-US" sz="1800" dirty="0" smtClean="0"/>
              <a:t>: accounting for selection bias. Genome </a:t>
            </a:r>
            <a:r>
              <a:rPr lang="en-US" sz="1800" dirty="0" err="1" smtClean="0"/>
              <a:t>Biol</a:t>
            </a:r>
            <a:r>
              <a:rPr lang="en-US" sz="1800" dirty="0" smtClean="0"/>
              <a:t> 11:R14.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725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0417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STAR</a:t>
            </a:r>
            <a:r>
              <a:rPr lang="en-US" sz="3200" dirty="0" smtClean="0"/>
              <a:t> pipeline – from reads to counts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7508" y="1178808"/>
            <a:ext cx="7599292" cy="21462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Required files: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Reference genome (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</a:rPr>
              <a:t>fasta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file)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Gene information (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</a:rPr>
              <a:t>gff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or 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</a:rPr>
              <a:t>gtf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</a:rPr>
              <a:t> gene annotation)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Reads (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fastq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files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) – your own data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3339941"/>
            <a:ext cx="8340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Many reference genomes and </a:t>
            </a:r>
            <a:r>
              <a:rPr lang="en-US" sz="2400" dirty="0" err="1" smtClean="0"/>
              <a:t>gff</a:t>
            </a:r>
            <a:r>
              <a:rPr lang="en-US" sz="2400" dirty="0" smtClean="0"/>
              <a:t>/</a:t>
            </a:r>
            <a:r>
              <a:rPr lang="en-US" sz="2400" dirty="0" err="1" smtClean="0"/>
              <a:t>gtf</a:t>
            </a:r>
            <a:r>
              <a:rPr lang="en-US" sz="2400" dirty="0" smtClean="0"/>
              <a:t> files are available at:</a:t>
            </a:r>
          </a:p>
          <a:p>
            <a:r>
              <a:rPr lang="en-US" sz="2400" dirty="0" smtClean="0"/>
              <a:t>http://</a:t>
            </a:r>
            <a:r>
              <a:rPr lang="en-US" sz="2400" dirty="0" err="1" smtClean="0"/>
              <a:t>ensembl.org</a:t>
            </a:r>
            <a:r>
              <a:rPr lang="en-US" sz="2400" dirty="0"/>
              <a:t>/info/data/</a:t>
            </a:r>
            <a:r>
              <a:rPr lang="en-US" sz="2400" dirty="0" smtClean="0"/>
              <a:t>ftp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87508" y="4354508"/>
            <a:ext cx="6983650" cy="2310248"/>
            <a:chOff x="1087508" y="4354508"/>
            <a:chExt cx="6983650" cy="2310248"/>
          </a:xfrm>
        </p:grpSpPr>
        <p:pic>
          <p:nvPicPr>
            <p:cNvPr id="5" name="Picture 4" descr="Screenshot 2018-06-05 09.29.1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8" y="4420351"/>
              <a:ext cx="6983650" cy="2188577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149067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87364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1276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3685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Reads to counts - </a:t>
            </a:r>
            <a:r>
              <a:rPr lang="en-US" sz="3200" b="1" dirty="0" smtClean="0"/>
              <a:t>reference indexing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1386660" y="4160303"/>
            <a:ext cx="628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STAR --</a:t>
            </a:r>
            <a:r>
              <a:rPr lang="en-US" sz="2800" dirty="0" err="1"/>
              <a:t>runMode</a:t>
            </a:r>
            <a:r>
              <a:rPr lang="en-US" sz="2800" dirty="0"/>
              <a:t> </a:t>
            </a:r>
            <a:r>
              <a:rPr lang="en-US" sz="2800" dirty="0" err="1"/>
              <a:t>genomeGenerate</a:t>
            </a:r>
            <a:r>
              <a:rPr lang="en-US" sz="2800" dirty="0"/>
              <a:t> \</a:t>
            </a:r>
          </a:p>
          <a:p>
            <a:r>
              <a:rPr lang="en-US" sz="2800" dirty="0"/>
              <a:t>  </a:t>
            </a:r>
            <a:r>
              <a:rPr lang="en-US" sz="2800" dirty="0" smtClean="0"/>
              <a:t>        </a:t>
            </a:r>
            <a:r>
              <a:rPr lang="en-US" sz="2800" dirty="0"/>
              <a:t>--</a:t>
            </a:r>
            <a:r>
              <a:rPr lang="en-US" sz="2800" dirty="0" err="1"/>
              <a:t>genomeDir</a:t>
            </a:r>
            <a:r>
              <a:rPr lang="en-US" sz="2800" dirty="0"/>
              <a:t> . \</a:t>
            </a:r>
          </a:p>
          <a:p>
            <a:r>
              <a:rPr lang="en-US" sz="2800" dirty="0"/>
              <a:t>   </a:t>
            </a:r>
            <a:r>
              <a:rPr lang="en-US" sz="2800" dirty="0" smtClean="0"/>
              <a:t>       </a:t>
            </a:r>
            <a:r>
              <a:rPr lang="en-US" sz="2800" dirty="0"/>
              <a:t>--</a:t>
            </a:r>
            <a:r>
              <a:rPr lang="en-US" sz="2800" dirty="0" err="1"/>
              <a:t>genomeFastaFiles</a:t>
            </a:r>
            <a:r>
              <a:rPr lang="en-US" sz="2800" dirty="0"/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reference.fas</a:t>
            </a:r>
            <a:r>
              <a:rPr lang="en-US" sz="2800" dirty="0" smtClean="0"/>
              <a:t> </a:t>
            </a:r>
            <a:r>
              <a:rPr lang="en-US" sz="2800" dirty="0"/>
              <a:t>\</a:t>
            </a:r>
          </a:p>
          <a:p>
            <a:r>
              <a:rPr lang="en-US" sz="2800" dirty="0"/>
              <a:t>  </a:t>
            </a:r>
            <a:r>
              <a:rPr lang="en-US" sz="2800" dirty="0" smtClean="0"/>
              <a:t>        </a:t>
            </a:r>
            <a:r>
              <a:rPr lang="en-US" sz="2800" dirty="0"/>
              <a:t>--</a:t>
            </a:r>
            <a:r>
              <a:rPr lang="en-US" sz="2800" dirty="0" err="1"/>
              <a:t>sjdbGTFfile</a:t>
            </a:r>
            <a:r>
              <a:rPr lang="en-US" sz="2800" dirty="0"/>
              <a:t> </a:t>
            </a:r>
            <a:r>
              <a:rPr lang="en-US" sz="2800" b="1" dirty="0" err="1" smtClean="0">
                <a:solidFill>
                  <a:srgbClr val="FF0000"/>
                </a:solidFill>
              </a:rPr>
              <a:t>genes.gtf</a:t>
            </a:r>
            <a:r>
              <a:rPr lang="en-US" sz="2800" dirty="0" smtClean="0"/>
              <a:t> </a:t>
            </a:r>
            <a:r>
              <a:rPr lang="en-US" sz="2800" dirty="0"/>
              <a:t>\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</a:t>
            </a:r>
            <a:r>
              <a:rPr lang="en-US" sz="2800" dirty="0"/>
              <a:t>--</a:t>
            </a:r>
            <a:r>
              <a:rPr lang="en-US" sz="2800" dirty="0" err="1"/>
              <a:t>runThreadN</a:t>
            </a:r>
            <a:r>
              <a:rPr lang="en-US" sz="2800" dirty="0"/>
              <a:t> 48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121009" y="1280569"/>
            <a:ext cx="4713900" cy="2450733"/>
            <a:chOff x="3540234" y="1780767"/>
            <a:chExt cx="4713900" cy="2450733"/>
          </a:xfrm>
        </p:grpSpPr>
        <p:sp>
          <p:nvSpPr>
            <p:cNvPr id="6" name="Oval 5"/>
            <p:cNvSpPr/>
            <p:nvPr/>
          </p:nvSpPr>
          <p:spPr>
            <a:xfrm>
              <a:off x="4592363" y="1780767"/>
              <a:ext cx="2584306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597954" y="3527552"/>
              <a:ext cx="1904800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4515401" y="310574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60729" y="3527552"/>
              <a:ext cx="219340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3540234" y="2338506"/>
              <a:ext cx="538732" cy="25016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9260" y="3183050"/>
              <a:ext cx="123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dirty="0" smtClean="0"/>
                <a:t>ne by one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9996" y="2605543"/>
            <a:ext cx="4656180" cy="1125759"/>
            <a:chOff x="-495200" y="5256046"/>
            <a:chExt cx="4656180" cy="1125759"/>
          </a:xfrm>
        </p:grpSpPr>
        <p:sp>
          <p:nvSpPr>
            <p:cNvPr id="16" name="Oval 15"/>
            <p:cNvSpPr/>
            <p:nvPr/>
          </p:nvSpPr>
          <p:spPr>
            <a:xfrm>
              <a:off x="-495200" y="5677857"/>
              <a:ext cx="1904800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Curved Down Arrow 16"/>
            <p:cNvSpPr/>
            <p:nvPr/>
          </p:nvSpPr>
          <p:spPr>
            <a:xfrm>
              <a:off x="422247" y="5256046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1967575" y="5677857"/>
              <a:ext cx="219340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  <a:endPara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76106" y="5333355"/>
              <a:ext cx="123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</a:t>
              </a:r>
              <a:r>
                <a:rPr lang="en-US" dirty="0" smtClean="0"/>
                <a:t>ne by one</a:t>
              </a:r>
              <a:endParaRPr lang="en-US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1672907" y="1280569"/>
            <a:ext cx="2101773" cy="1308578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Reference genome sequences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878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893" y="185738"/>
            <a:ext cx="8229600" cy="87899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Reads to counts – </a:t>
            </a:r>
            <a:r>
              <a:rPr lang="en-US" sz="3200" b="1" dirty="0" smtClean="0"/>
              <a:t>alignment and read counting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66838" y="1257599"/>
            <a:ext cx="606367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</a:t>
            </a:r>
            <a:r>
              <a:rPr lang="en-US" dirty="0"/>
              <a:t> --</a:t>
            </a:r>
            <a:r>
              <a:rPr lang="en-US" dirty="0" err="1"/>
              <a:t>genomeDir</a:t>
            </a:r>
            <a:r>
              <a:rPr lang="en-US" dirty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reference.fas</a:t>
            </a:r>
            <a:r>
              <a:rPr lang="en-US" dirty="0" smtClean="0"/>
              <a:t> </a:t>
            </a:r>
            <a:r>
              <a:rPr lang="en-US" dirty="0"/>
              <a:t>\</a:t>
            </a:r>
          </a:p>
          <a:p>
            <a:r>
              <a:rPr lang="en-US" dirty="0"/>
              <a:t>    </a:t>
            </a:r>
            <a:r>
              <a:rPr lang="en-US" dirty="0" smtClean="0"/>
              <a:t> -</a:t>
            </a:r>
            <a:r>
              <a:rPr lang="en-US" dirty="0"/>
              <a:t>-</a:t>
            </a:r>
            <a:r>
              <a:rPr lang="en-US" dirty="0" err="1"/>
              <a:t>readFilesIn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read1.fq read2.fq </a:t>
            </a:r>
            <a:r>
              <a:rPr lang="en-US" dirty="0"/>
              <a:t>\</a:t>
            </a:r>
          </a:p>
          <a:p>
            <a:r>
              <a:rPr lang="en-US" dirty="0"/>
              <a:t>     --</a:t>
            </a:r>
            <a:r>
              <a:rPr lang="en-US" dirty="0" err="1"/>
              <a:t>alignIntronMax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alignMatesGapMax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outFileNamePrefix</a:t>
            </a:r>
            <a:r>
              <a:rPr lang="en-US" dirty="0"/>
              <a:t> </a:t>
            </a:r>
            <a:r>
              <a:rPr lang="en-US" dirty="0" smtClean="0"/>
              <a:t>output </a:t>
            </a:r>
            <a:r>
              <a:rPr lang="en-US" dirty="0"/>
              <a:t>\</a:t>
            </a:r>
          </a:p>
          <a:p>
            <a:r>
              <a:rPr lang="en-US" dirty="0"/>
              <a:t>     --</a:t>
            </a:r>
            <a:r>
              <a:rPr lang="en-US" dirty="0" err="1"/>
              <a:t>outSAMattrIHstart</a:t>
            </a:r>
            <a:r>
              <a:rPr lang="en-US" dirty="0"/>
              <a:t> 0 \</a:t>
            </a:r>
          </a:p>
          <a:p>
            <a:r>
              <a:rPr lang="en-US" dirty="0"/>
              <a:t>     --</a:t>
            </a:r>
            <a:r>
              <a:rPr lang="en-US" dirty="0" err="1"/>
              <a:t>outSAMmultNmax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outSAMstrandField</a:t>
            </a:r>
            <a:r>
              <a:rPr lang="en-US" dirty="0"/>
              <a:t> </a:t>
            </a:r>
            <a:r>
              <a:rPr lang="en-US" dirty="0" err="1"/>
              <a:t>intronMotif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outFilterIntronMotifs</a:t>
            </a:r>
            <a:r>
              <a:rPr lang="en-US" dirty="0"/>
              <a:t> </a:t>
            </a:r>
            <a:r>
              <a:rPr lang="en-US" dirty="0" err="1"/>
              <a:t>RemoveNoncanonicalUnannotated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outSAMtype</a:t>
            </a:r>
            <a:r>
              <a:rPr lang="en-US" dirty="0"/>
              <a:t> BAM </a:t>
            </a:r>
            <a:r>
              <a:rPr lang="en-US" dirty="0" err="1"/>
              <a:t>SortedByCoordinate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quantMode</a:t>
            </a:r>
            <a:r>
              <a:rPr lang="en-US" dirty="0"/>
              <a:t> </a:t>
            </a:r>
            <a:r>
              <a:rPr lang="en-US" dirty="0" err="1"/>
              <a:t>GeneCounts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outFilterMismatchNmax</a:t>
            </a:r>
            <a:r>
              <a:rPr lang="en-US" dirty="0"/>
              <a:t> 5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outFilterMismatchNoverLmax</a:t>
            </a:r>
            <a:r>
              <a:rPr lang="en-US" dirty="0"/>
              <a:t> 0.05 \</a:t>
            </a:r>
          </a:p>
          <a:p>
            <a:r>
              <a:rPr lang="en-US" dirty="0"/>
              <a:t>     --</a:t>
            </a:r>
            <a:r>
              <a:rPr lang="en-US" dirty="0" err="1"/>
              <a:t>outFilterMatchNmin</a:t>
            </a:r>
            <a:r>
              <a:rPr lang="en-US" dirty="0"/>
              <a:t> 50 \</a:t>
            </a:r>
          </a:p>
          <a:p>
            <a:r>
              <a:rPr lang="en-US" dirty="0"/>
              <a:t>     --</a:t>
            </a:r>
            <a:r>
              <a:rPr lang="en-US" dirty="0" err="1"/>
              <a:t>outSJfilterReads</a:t>
            </a:r>
            <a:r>
              <a:rPr lang="en-US" dirty="0"/>
              <a:t> Unique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outSAMmapqUnique</a:t>
            </a:r>
            <a:r>
              <a:rPr lang="en-US" dirty="0"/>
              <a:t> 60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outFilterMultimapScoreRange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426821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277212"/>
              </p:ext>
            </p:extLst>
          </p:nvPr>
        </p:nvGraphicFramePr>
        <p:xfrm>
          <a:off x="13081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4397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</a:t>
            </a:r>
            <a:r>
              <a:rPr lang="en-US" sz="3200" dirty="0" smtClean="0"/>
              <a:t>ount matrix: Read</a:t>
            </a:r>
            <a:r>
              <a:rPr lang="en-US" sz="3200" baseline="0" dirty="0" smtClean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477355"/>
              </p:ext>
            </p:extLst>
          </p:nvPr>
        </p:nvGraphicFramePr>
        <p:xfrm>
          <a:off x="45593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/>
                <a:gridCol w="1625600"/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2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/>
          <a:lstStyle/>
          <a:p>
            <a:r>
              <a:rPr lang="en-US" dirty="0" smtClean="0"/>
              <a:t>Overall difference of read counts among samples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38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Scatter plot</a:t>
            </a:r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5" y="1691133"/>
            <a:ext cx="3988945" cy="418839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687192" y="2243097"/>
            <a:ext cx="584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795029" y="1691133"/>
            <a:ext cx="3988945" cy="4188392"/>
            <a:chOff x="4795029" y="1691133"/>
            <a:chExt cx="3988945" cy="41883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5029" y="1691133"/>
              <a:ext cx="3988945" cy="418839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5949674" y="2243097"/>
              <a:ext cx="99197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81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47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Pair-wise scatter plot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84" y="907345"/>
            <a:ext cx="6421884" cy="57008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580467" y="1069622"/>
            <a:ext cx="2751667" cy="3482613"/>
            <a:chOff x="4571999" y="1143000"/>
            <a:chExt cx="2751667" cy="3482613"/>
          </a:xfrm>
        </p:grpSpPr>
        <p:sp>
          <p:nvSpPr>
            <p:cNvPr id="4" name="Rectangle 3"/>
            <p:cNvSpPr/>
            <p:nvPr/>
          </p:nvSpPr>
          <p:spPr>
            <a:xfrm>
              <a:off x="4572000" y="1143000"/>
              <a:ext cx="881944" cy="347838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1999" y="3831157"/>
              <a:ext cx="2751667" cy="794456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169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1198</Words>
  <Application>Microsoft Macintosh PowerPoint</Application>
  <PresentationFormat>On-screen Show (4:3)</PresentationFormat>
  <Paragraphs>349</Paragraphs>
  <Slides>21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Document</vt:lpstr>
      <vt:lpstr>Design of RNA-Seq and Result Interpretation (II)</vt:lpstr>
      <vt:lpstr>Bioinformatics and Statistics (Illumina data)</vt:lpstr>
      <vt:lpstr>STAR pipeline – from reads to counts</vt:lpstr>
      <vt:lpstr>Reads to counts - reference indexing</vt:lpstr>
      <vt:lpstr>Reads to counts – alignment and read counting</vt:lpstr>
      <vt:lpstr>Count matrix: Read counts (Raw) per gene</vt:lpstr>
      <vt:lpstr>Overall difference of read counts among samples</vt:lpstr>
      <vt:lpstr>Scatter plot</vt:lpstr>
      <vt:lpstr>Pair-wise scatter plot</vt:lpstr>
      <vt:lpstr>Principal Component Analysis (PCA)</vt:lpstr>
      <vt:lpstr>Statistical test for differential expression</vt:lpstr>
      <vt:lpstr>Visualization of DE results</vt:lpstr>
      <vt:lpstr>Volcano plot</vt:lpstr>
      <vt:lpstr>MA plot</vt:lpstr>
      <vt:lpstr>Functional interpretation</vt:lpstr>
      <vt:lpstr>Gene ontology (GO)</vt:lpstr>
      <vt:lpstr>Category enrichment</vt:lpstr>
      <vt:lpstr>dance party</vt:lpstr>
      <vt:lpstr>GO enrichment test – Fisher's Exact test</vt:lpstr>
      <vt:lpstr>GOSeq</vt:lpstr>
      <vt:lpstr>Summary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Sanzhen Liu</dc:creator>
  <cp:lastModifiedBy>Sanzhen Liu</cp:lastModifiedBy>
  <cp:revision>21</cp:revision>
  <dcterms:created xsi:type="dcterms:W3CDTF">2018-06-04T16:46:45Z</dcterms:created>
  <dcterms:modified xsi:type="dcterms:W3CDTF">2018-06-07T14:02:02Z</dcterms:modified>
</cp:coreProperties>
</file>