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68" r:id="rId3"/>
    <p:sldId id="258" r:id="rId4"/>
    <p:sldId id="259" r:id="rId5"/>
    <p:sldId id="261" r:id="rId6"/>
    <p:sldId id="260" r:id="rId7"/>
    <p:sldId id="267" r:id="rId8"/>
    <p:sldId id="269" r:id="rId9"/>
    <p:sldId id="282" r:id="rId10"/>
    <p:sldId id="276" r:id="rId11"/>
    <p:sldId id="292" r:id="rId12"/>
    <p:sldId id="277" r:id="rId13"/>
    <p:sldId id="275" r:id="rId14"/>
    <p:sldId id="274" r:id="rId15"/>
    <p:sldId id="273" r:id="rId16"/>
    <p:sldId id="272" r:id="rId17"/>
    <p:sldId id="271" r:id="rId18"/>
    <p:sldId id="270" r:id="rId19"/>
    <p:sldId id="280" r:id="rId20"/>
    <p:sldId id="279" r:id="rId21"/>
    <p:sldId id="281" r:id="rId22"/>
    <p:sldId id="323" r:id="rId23"/>
    <p:sldId id="25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3"/>
    <p:restoredTop sz="76257"/>
  </p:normalViewPr>
  <p:slideViewPr>
    <p:cSldViewPr snapToGrid="0" snapToObjects="1">
      <p:cViewPr varScale="1">
        <p:scale>
          <a:sx n="145" d="100"/>
          <a:sy n="145" d="100"/>
        </p:scale>
        <p:origin x="2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3</a:t>
            </a:fld>
            <a:endParaRPr lang="en-US"/>
          </a:p>
        </p:txBody>
      </p:sp>
    </p:spTree>
    <p:extLst>
      <p:ext uri="{BB962C8B-B14F-4D97-AF65-F5344CB8AC3E}">
        <p14:creationId xmlns:p14="http://schemas.microsoft.com/office/powerpoint/2010/main" val="215338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21</a:t>
            </a:fld>
            <a:endParaRPr lang="en-US"/>
          </a:p>
        </p:txBody>
      </p:sp>
    </p:spTree>
    <p:extLst>
      <p:ext uri="{BB962C8B-B14F-4D97-AF65-F5344CB8AC3E}">
        <p14:creationId xmlns:p14="http://schemas.microsoft.com/office/powerpoint/2010/main" val="177934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2B8C24-ACAE-AE41-B565-178ED93271F0}" type="slidenum">
              <a:rPr lang="en-US" smtClean="0"/>
              <a:t>22</a:t>
            </a:fld>
            <a:endParaRPr lang="en-US"/>
          </a:p>
        </p:txBody>
      </p:sp>
    </p:spTree>
    <p:extLst>
      <p:ext uri="{BB962C8B-B14F-4D97-AF65-F5344CB8AC3E}">
        <p14:creationId xmlns:p14="http://schemas.microsoft.com/office/powerpoint/2010/main" val="143197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67676"/>
                </a:solidFill>
                <a:effectLst/>
                <a:latin typeface="Roboto" panose="020F0502020204030204" pitchFamily="34" charset="0"/>
              </a:rPr>
              <a:t>Coronaviruses contain a positive-sense, single-stranded RNA genome</a:t>
            </a:r>
            <a:r>
              <a:rPr lang="en-US" b="0" i="0" dirty="0">
                <a:solidFill>
                  <a:srgbClr val="474747"/>
                </a:solidFill>
                <a:effectLst/>
                <a:latin typeface="Roboto" panose="02000000000000000000" pitchFamily="2" charset="0"/>
              </a:rPr>
              <a:t>.</a:t>
            </a:r>
            <a:endParaRPr lang="en-US" b="0" dirty="0"/>
          </a:p>
        </p:txBody>
      </p:sp>
      <p:sp>
        <p:nvSpPr>
          <p:cNvPr id="4" name="Slide Number Placeholder 3"/>
          <p:cNvSpPr>
            <a:spLocks noGrp="1"/>
          </p:cNvSpPr>
          <p:nvPr>
            <p:ph type="sldNum" sz="quarter" idx="5"/>
          </p:nvPr>
        </p:nvSpPr>
        <p:spPr/>
        <p:txBody>
          <a:bodyPr/>
          <a:lstStyle/>
          <a:p>
            <a:fld id="{05BC6DBA-3023-8A45-AEFA-36DB5A24FF80}" type="slidenum">
              <a:rPr lang="en-US" smtClean="0"/>
              <a:t>5</a:t>
            </a:fld>
            <a:endParaRPr lang="en-US"/>
          </a:p>
        </p:txBody>
      </p:sp>
    </p:spTree>
    <p:extLst>
      <p:ext uri="{BB962C8B-B14F-4D97-AF65-F5344CB8AC3E}">
        <p14:creationId xmlns:p14="http://schemas.microsoft.com/office/powerpoint/2010/main" val="361510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9</a:t>
            </a:fld>
            <a:endParaRPr lang="en-US"/>
          </a:p>
        </p:txBody>
      </p:sp>
    </p:spTree>
    <p:extLst>
      <p:ext uri="{BB962C8B-B14F-4D97-AF65-F5344CB8AC3E}">
        <p14:creationId xmlns:p14="http://schemas.microsoft.com/office/powerpoint/2010/main" val="117040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11</a:t>
            </a:fld>
            <a:endParaRPr lang="en-US"/>
          </a:p>
        </p:txBody>
      </p:sp>
    </p:spTree>
    <p:extLst>
      <p:ext uri="{BB962C8B-B14F-4D97-AF65-F5344CB8AC3E}">
        <p14:creationId xmlns:p14="http://schemas.microsoft.com/office/powerpoint/2010/main" val="190367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12</a:t>
            </a:fld>
            <a:endParaRPr lang="en-US"/>
          </a:p>
        </p:txBody>
      </p:sp>
    </p:spTree>
    <p:extLst>
      <p:ext uri="{BB962C8B-B14F-4D97-AF65-F5344CB8AC3E}">
        <p14:creationId xmlns:p14="http://schemas.microsoft.com/office/powerpoint/2010/main" val="128883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14</a:t>
            </a:fld>
            <a:endParaRPr lang="en-US"/>
          </a:p>
        </p:txBody>
      </p:sp>
    </p:spTree>
    <p:extLst>
      <p:ext uri="{BB962C8B-B14F-4D97-AF65-F5344CB8AC3E}">
        <p14:creationId xmlns:p14="http://schemas.microsoft.com/office/powerpoint/2010/main" val="379380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16</a:t>
            </a:fld>
            <a:endParaRPr lang="en-US"/>
          </a:p>
        </p:txBody>
      </p:sp>
    </p:spTree>
    <p:extLst>
      <p:ext uri="{BB962C8B-B14F-4D97-AF65-F5344CB8AC3E}">
        <p14:creationId xmlns:p14="http://schemas.microsoft.com/office/powerpoint/2010/main" val="278258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20</a:t>
            </a:fld>
            <a:endParaRPr lang="en-US"/>
          </a:p>
        </p:txBody>
      </p:sp>
    </p:spTree>
    <p:extLst>
      <p:ext uri="{BB962C8B-B14F-4D97-AF65-F5344CB8AC3E}">
        <p14:creationId xmlns:p14="http://schemas.microsoft.com/office/powerpoint/2010/main" val="394485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2145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22200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447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21572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29053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9270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9623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13773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17442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0265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26215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C8A62DC-34B9-8C44-926F-1DFCE40A3D12}" type="datetimeFigureOut">
              <a:rPr lang="en-US" smtClean="0"/>
              <a:t>4/9/25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3416798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eople.beocat.ksu.edu/~liu3zhen/PLPTH813/labs/tree_data_codes.tar.g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265113"/>
            <a:ext cx="7772400" cy="1793832"/>
          </a:xfrm>
        </p:spPr>
        <p:txBody>
          <a:bodyPr>
            <a:normAutofit/>
          </a:bodyPr>
          <a:lstStyle/>
          <a:p>
            <a:r>
              <a:rPr lang="en-US" dirty="0"/>
              <a:t>Phylogenetic tree practice</a:t>
            </a:r>
            <a:br>
              <a:rPr lang="en-US" dirty="0"/>
            </a:br>
            <a:r>
              <a:rPr lang="en-US" dirty="0"/>
              <a:t>- from reads to trees</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2639685"/>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4/10/2025</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544567" y="216793"/>
            <a:ext cx="7886700" cy="672564"/>
          </a:xfrm>
        </p:spPr>
        <p:txBody>
          <a:bodyPr>
            <a:normAutofit/>
          </a:bodyPr>
          <a:lstStyle/>
          <a:p>
            <a:pPr algn="ctr"/>
            <a:r>
              <a:rPr lang="en-US" sz="3200" dirty="0">
                <a:latin typeface="+mn-lt"/>
              </a:rPr>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21573" y="1173136"/>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FB818-8535-9DF3-C0E6-A46303EED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B3D5F-6E73-C866-699A-CE5E381375C8}"/>
              </a:ext>
            </a:extLst>
          </p:cNvPr>
          <p:cNvSpPr>
            <a:spLocks noGrp="1"/>
          </p:cNvSpPr>
          <p:nvPr>
            <p:ph type="title"/>
          </p:nvPr>
        </p:nvSpPr>
        <p:spPr>
          <a:xfrm>
            <a:off x="628650" y="348795"/>
            <a:ext cx="7886700" cy="620678"/>
          </a:xfrm>
        </p:spPr>
        <p:txBody>
          <a:bodyPr>
            <a:normAutofit/>
          </a:bodyPr>
          <a:lstStyle/>
          <a:p>
            <a:r>
              <a:rPr lang="en-US" sz="3200" b="0" i="0" dirty="0" err="1">
                <a:solidFill>
                  <a:srgbClr val="000000"/>
                </a:solidFill>
                <a:effectLst/>
                <a:latin typeface="Yanone Kaffeesatz"/>
              </a:rPr>
              <a:t>Slurm</a:t>
            </a:r>
            <a:r>
              <a:rPr lang="en-US" sz="3200" b="0" i="0" dirty="0">
                <a:solidFill>
                  <a:srgbClr val="000000"/>
                </a:solidFill>
                <a:effectLst/>
                <a:latin typeface="Yanone Kaffeesatz"/>
              </a:rPr>
              <a:t> command – </a:t>
            </a:r>
            <a:r>
              <a:rPr lang="en-US" sz="3200" b="0" i="0" dirty="0" err="1">
                <a:solidFill>
                  <a:srgbClr val="000000"/>
                </a:solidFill>
                <a:effectLst/>
                <a:latin typeface="Yanone Kaffeesatz"/>
              </a:rPr>
              <a:t>sbatch</a:t>
            </a:r>
            <a:r>
              <a:rPr lang="en-US" sz="3200" b="0" i="0" dirty="0">
                <a:solidFill>
                  <a:srgbClr val="000000"/>
                </a:solidFill>
                <a:effectLst/>
                <a:latin typeface="Yanone Kaffeesatz"/>
              </a:rPr>
              <a:t> (III)</a:t>
            </a:r>
            <a:endParaRPr lang="en-US" sz="3200" dirty="0"/>
          </a:p>
        </p:txBody>
      </p:sp>
      <p:sp>
        <p:nvSpPr>
          <p:cNvPr id="6" name="TextBox 5">
            <a:extLst>
              <a:ext uri="{FF2B5EF4-FFF2-40B4-BE49-F238E27FC236}">
                <a16:creationId xmlns:a16="http://schemas.microsoft.com/office/drawing/2014/main" id="{FF910AF1-AB77-63EC-08B0-3E00DD3370EE}"/>
              </a:ext>
            </a:extLst>
          </p:cNvPr>
          <p:cNvSpPr txBox="1"/>
          <p:nvPr/>
        </p:nvSpPr>
        <p:spPr>
          <a:xfrm>
            <a:off x="1191717" y="3810027"/>
            <a:ext cx="5874027" cy="830997"/>
          </a:xfrm>
          <a:prstGeom prst="rect">
            <a:avLst/>
          </a:prstGeom>
          <a:noFill/>
        </p:spPr>
        <p:txBody>
          <a:bodyPr wrap="square">
            <a:spAutoFit/>
          </a:bodyPr>
          <a:lstStyle/>
          <a:p>
            <a:pPr algn="l"/>
            <a:r>
              <a:rPr lang="en-US" sz="4800" b="1" i="0" dirty="0" err="1">
                <a:solidFill>
                  <a:schemeClr val="accent2">
                    <a:lumMod val="50000"/>
                  </a:schemeClr>
                </a:solidFill>
                <a:effectLst/>
                <a:latin typeface="Courier New" panose="02070309020205020404" pitchFamily="49" charset="0"/>
                <a:cs typeface="Courier New" panose="02070309020205020404" pitchFamily="49" charset="0"/>
              </a:rPr>
              <a:t>sbatch</a:t>
            </a:r>
            <a:r>
              <a:rPr lang="en-US" sz="4800" b="1" i="0" dirty="0">
                <a:solidFill>
                  <a:schemeClr val="accent2">
                    <a:lumMod val="50000"/>
                  </a:schemeClr>
                </a:solidFill>
                <a:effectLst/>
                <a:latin typeface="Courier New" panose="02070309020205020404" pitchFamily="49" charset="0"/>
                <a:cs typeface="Courier New" panose="02070309020205020404" pitchFamily="49" charset="0"/>
              </a:rPr>
              <a:t> </a:t>
            </a:r>
            <a:r>
              <a:rPr lang="en-US" sz="4800" b="1" i="0" dirty="0" err="1">
                <a:solidFill>
                  <a:schemeClr val="accent2">
                    <a:lumMod val="50000"/>
                  </a:schemeClr>
                </a:solidFill>
                <a:effectLst/>
                <a:latin typeface="Courier New" panose="02070309020205020404" pitchFamily="49" charset="0"/>
                <a:cs typeface="Courier New" panose="02070309020205020404" pitchFamily="49" charset="0"/>
              </a:rPr>
              <a:t>hello.sh</a:t>
            </a:r>
            <a:endParaRPr lang="en-US" sz="4800" b="1" i="0" dirty="0">
              <a:solidFill>
                <a:schemeClr val="accent2">
                  <a:lumMod val="50000"/>
                </a:schemeClr>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0DD41E-57D8-FE81-B94E-6732C7603E50}"/>
              </a:ext>
            </a:extLst>
          </p:cNvPr>
          <p:cNvSpPr txBox="1"/>
          <p:nvPr/>
        </p:nvSpPr>
        <p:spPr>
          <a:xfrm>
            <a:off x="1248743" y="1551059"/>
            <a:ext cx="5466851" cy="1938992"/>
          </a:xfrm>
          <a:prstGeom prst="rect">
            <a:avLst/>
          </a:prstGeom>
          <a:solidFill>
            <a:schemeClr val="bg1">
              <a:lumMod val="85000"/>
            </a:schemeClr>
          </a:solidFill>
        </p:spPr>
        <p:txBody>
          <a:bodyPr wrap="square" rtlCol="0">
            <a:spAutoFit/>
          </a:bodyPr>
          <a:lstStyle/>
          <a:p>
            <a:r>
              <a:rPr lang="en-US" sz="2400" dirty="0">
                <a:latin typeface="Courier New" panose="02070309020205020404" pitchFamily="49" charset="0"/>
                <a:cs typeface="Courier New" panose="02070309020205020404" pitchFamily="49" charset="0"/>
              </a:rPr>
              <a:t>#!/bin/bash</a:t>
            </a:r>
          </a:p>
          <a:p>
            <a:r>
              <a:rPr lang="en-US" sz="2400" b="0" i="0" dirty="0">
                <a:solidFill>
                  <a:srgbClr val="000000"/>
                </a:solidFill>
                <a:effectLst/>
                <a:latin typeface="Courier New" panose="02070309020205020404" pitchFamily="49" charset="0"/>
                <a:cs typeface="Courier New" panose="02070309020205020404" pitchFamily="49" charset="0"/>
              </a:rPr>
              <a:t>#SBATCH --time=1-00:00:00</a:t>
            </a:r>
          </a:p>
          <a:p>
            <a:r>
              <a:rPr lang="en-US" sz="2400" dirty="0">
                <a:solidFill>
                  <a:srgbClr val="000000"/>
                </a:solidFill>
                <a:latin typeface="Courier New" panose="02070309020205020404" pitchFamily="49" charset="0"/>
                <a:cs typeface="Courier New" panose="02070309020205020404" pitchFamily="49" charset="0"/>
              </a:rPr>
              <a:t>#SBATCH </a:t>
            </a:r>
            <a:r>
              <a:rPr lang="en-US" sz="2400" b="0" i="0" dirty="0">
                <a:solidFill>
                  <a:srgbClr val="000000"/>
                </a:solidFill>
                <a:effectLst/>
                <a:latin typeface="Courier New" panose="02070309020205020404" pitchFamily="49" charset="0"/>
                <a:cs typeface="Courier New" panose="02070309020205020404" pitchFamily="49" charset="0"/>
              </a:rPr>
              <a:t>--mem=1G</a:t>
            </a:r>
          </a:p>
          <a:p>
            <a:r>
              <a:rPr lang="en-US" sz="2400" b="0" i="0" dirty="0">
                <a:solidFill>
                  <a:srgbClr val="000000"/>
                </a:solidFill>
                <a:effectLst/>
                <a:latin typeface="Courier New" panose="02070309020205020404" pitchFamily="49" charset="0"/>
                <a:cs typeface="Courier New" panose="02070309020205020404" pitchFamily="49" charset="0"/>
              </a:rPr>
              <a:t>#SBATCH --</a:t>
            </a:r>
            <a:r>
              <a:rPr lang="en-US" sz="2400" b="0" i="0" dirty="0" err="1">
                <a:solidFill>
                  <a:srgbClr val="000000"/>
                </a:solidFill>
                <a:effectLst/>
                <a:latin typeface="Courier New" panose="02070309020205020404" pitchFamily="49" charset="0"/>
                <a:cs typeface="Courier New" panose="02070309020205020404" pitchFamily="49" charset="0"/>
              </a:rPr>
              <a:t>cpus</a:t>
            </a:r>
            <a:r>
              <a:rPr lang="en-US" sz="2400" b="0" i="0" dirty="0">
                <a:solidFill>
                  <a:srgbClr val="000000"/>
                </a:solidFill>
                <a:effectLst/>
                <a:latin typeface="Courier New" panose="02070309020205020404" pitchFamily="49" charset="0"/>
                <a:cs typeface="Courier New" panose="02070309020205020404" pitchFamily="49" charset="0"/>
              </a:rPr>
              <a:t>-per-task=1</a:t>
            </a:r>
          </a:p>
          <a:p>
            <a:r>
              <a:rPr lang="en-US" sz="2400" dirty="0">
                <a:latin typeface="Courier New" panose="02070309020205020404" pitchFamily="49" charset="0"/>
                <a:cs typeface="Courier New" panose="02070309020205020404" pitchFamily="49" charset="0"/>
              </a:rPr>
              <a:t>echo "Hello World!"</a:t>
            </a:r>
          </a:p>
        </p:txBody>
      </p:sp>
      <p:sp>
        <p:nvSpPr>
          <p:cNvPr id="5" name="TextBox 4">
            <a:extLst>
              <a:ext uri="{FF2B5EF4-FFF2-40B4-BE49-F238E27FC236}">
                <a16:creationId xmlns:a16="http://schemas.microsoft.com/office/drawing/2014/main" id="{E28942C8-6648-1EB7-4EA8-84EC1B5DED3F}"/>
              </a:ext>
            </a:extLst>
          </p:cNvPr>
          <p:cNvSpPr txBox="1"/>
          <p:nvPr/>
        </p:nvSpPr>
        <p:spPr>
          <a:xfrm>
            <a:off x="1191717" y="1089394"/>
            <a:ext cx="5191497" cy="461665"/>
          </a:xfrm>
          <a:prstGeom prst="rect">
            <a:avLst/>
          </a:prstGeom>
          <a:noFill/>
        </p:spPr>
        <p:txBody>
          <a:bodyPr wrap="square">
            <a:spAutoFit/>
          </a:bodyPr>
          <a:lstStyle/>
          <a:p>
            <a:r>
              <a:rPr lang="en-US" sz="2400" b="0" i="0" dirty="0" err="1">
                <a:solidFill>
                  <a:srgbClr val="000000"/>
                </a:solidFill>
                <a:effectLst/>
                <a:latin typeface="Courier New" panose="02070309020205020404" pitchFamily="49" charset="0"/>
                <a:cs typeface="Courier New" panose="02070309020205020404" pitchFamily="49" charset="0"/>
              </a:rPr>
              <a:t>hello.sh</a:t>
            </a:r>
            <a:r>
              <a:rPr lang="en-US" sz="2400" b="0" i="0" dirty="0">
                <a:solidFill>
                  <a:srgbClr val="000000"/>
                </a:solidFill>
                <a:effectLst/>
                <a:latin typeface="Courier New" panose="02070309020205020404" pitchFamily="49" charset="0"/>
                <a:cs typeface="Courier New" panose="02070309020205020404" pitchFamily="49" charset="0"/>
              </a:rPr>
              <a:t> (or </a:t>
            </a:r>
            <a:r>
              <a:rPr lang="en-US" sz="2400" b="0" i="0" dirty="0" err="1">
                <a:solidFill>
                  <a:srgbClr val="000000"/>
                </a:solidFill>
                <a:effectLst/>
                <a:latin typeface="Courier New" panose="02070309020205020404" pitchFamily="49" charset="0"/>
                <a:cs typeface="Courier New" panose="02070309020205020404" pitchFamily="49" charset="0"/>
              </a:rPr>
              <a:t>hello.sbatch</a:t>
            </a:r>
            <a:r>
              <a:rPr lang="en-US" sz="2400" b="0" i="0" dirty="0">
                <a:solidFill>
                  <a:srgbClr val="000000"/>
                </a:solidFill>
                <a:effectLst/>
                <a:latin typeface="Courier New" panose="02070309020205020404" pitchFamily="49" charset="0"/>
                <a:cs typeface="Courier New" panose="02070309020205020404" pitchFamily="49" charset="0"/>
              </a:rPr>
              <a:t>)</a:t>
            </a:r>
            <a:endParaRPr lang="en-US" sz="2400" dirty="0"/>
          </a:p>
        </p:txBody>
      </p:sp>
    </p:spTree>
    <p:extLst>
      <p:ext uri="{BB962C8B-B14F-4D97-AF65-F5344CB8AC3E}">
        <p14:creationId xmlns:p14="http://schemas.microsoft.com/office/powerpoint/2010/main" val="62403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74375"/>
            <a:ext cx="7886700" cy="1330278"/>
          </a:xfrm>
        </p:spPr>
        <p:txBody>
          <a:bodyPr>
            <a:normAutofit/>
          </a:bodyPr>
          <a:lstStyle/>
          <a:p>
            <a:pPr algn="ctr"/>
            <a:r>
              <a:rPr lang="en-US" sz="3200" b="1">
                <a:solidFill>
                  <a:srgbClr val="FF0000"/>
                </a:solidFill>
              </a:rPr>
              <a:t>1_ref</a:t>
            </a:r>
            <a:r>
              <a:rPr lang="en-US" sz="3200" dirty="0"/>
              <a:t>: reference indexing</a:t>
            </a:r>
            <a:br>
              <a:rPr lang="en-US" sz="3200" dirty="0"/>
            </a:br>
            <a:r>
              <a:rPr lang="en-US" sz="2400" dirty="0" err="1">
                <a:solidFill>
                  <a:srgbClr val="2FB41D"/>
                </a:solidFill>
                <a:latin typeface="Monaco" pitchFamily="2" charset="77"/>
              </a:rPr>
              <a:t>bwa.index.sbatch</a:t>
            </a:r>
            <a:br>
              <a:rPr lang="en-US" sz="2400" dirty="0">
                <a:solidFill>
                  <a:srgbClr val="F2F2F2"/>
                </a:solidFill>
                <a:latin typeface="Monaco" pitchFamily="2" charset="77"/>
              </a:rPr>
            </a:br>
            <a:r>
              <a:rPr lang="en-US" sz="2400" dirty="0" err="1">
                <a:solidFill>
                  <a:srgbClr val="2FB41D"/>
                </a:solidFill>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4096"/>
            <a:ext cx="7886700" cy="452063"/>
          </a:xfrm>
        </p:spPr>
        <p:txBody>
          <a:bodyPr>
            <a:normAutofit/>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094697"/>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098615"/>
            <a:ext cx="8284762" cy="1754326"/>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gatk</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CreateSequenceDictionary</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-R covid19ref.fasta -O covid19ref.dict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8106"/>
            <a:ext cx="7886700" cy="672564"/>
          </a:xfrm>
        </p:spPr>
        <p:txBody>
          <a:bodyPr>
            <a:normAutofit/>
          </a:bodyPr>
          <a:lstStyle/>
          <a:p>
            <a:pPr algn="ctr"/>
            <a:r>
              <a:rPr lang="en-US" sz="3200" dirty="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402587" y="1201782"/>
            <a:ext cx="4643919" cy="3429953"/>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30688"/>
            <a:ext cx="7886700" cy="1083529"/>
          </a:xfrm>
        </p:spPr>
        <p:txBody>
          <a:bodyPr>
            <a:normAutofit/>
          </a:bodyPr>
          <a:lstStyle/>
          <a:p>
            <a:pPr algn="ctr"/>
            <a:r>
              <a:rPr lang="en-US" sz="3200" b="1" dirty="0">
                <a:solidFill>
                  <a:srgbClr val="FF0000"/>
                </a:solidFill>
              </a:rPr>
              <a:t>3_aln </a:t>
            </a:r>
            <a:r>
              <a:rPr lang="en-US" sz="3200" dirty="0"/>
              <a:t>(I)</a:t>
            </a:r>
            <a:br>
              <a:rPr lang="en-US" sz="3200" dirty="0"/>
            </a:br>
            <a:r>
              <a:rPr lang="en-US" sz="2400" dirty="0">
                <a:solidFill>
                  <a:srgbClr val="2FB41D"/>
                </a:solidFill>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602377"/>
            <a:ext cx="7886700" cy="3191160"/>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34061"/>
            <a:ext cx="7886700" cy="1017141"/>
          </a:xfrm>
        </p:spPr>
        <p:txBody>
          <a:bodyPr>
            <a:normAutofit/>
          </a:bodyPr>
          <a:lstStyle/>
          <a:p>
            <a:pPr algn="ctr"/>
            <a:r>
              <a:rPr lang="en-US" sz="3200" b="1" dirty="0">
                <a:solidFill>
                  <a:srgbClr val="FF0000"/>
                </a:solidFill>
              </a:rPr>
              <a:t>3_aln</a:t>
            </a:r>
            <a:r>
              <a:rPr lang="en-US" sz="3200" dirty="0"/>
              <a:t> (II)</a:t>
            </a:r>
            <a:br>
              <a:rPr lang="en-US" sz="3200" dirty="0"/>
            </a:br>
            <a:r>
              <a:rPr lang="en-US" sz="2400" dirty="0">
                <a:solidFill>
                  <a:srgbClr val="2FB41D"/>
                </a:solidFill>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02080"/>
            <a:ext cx="7808358" cy="3187337"/>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43195"/>
            <a:ext cx="7886700" cy="1114351"/>
          </a:xfrm>
        </p:spPr>
        <p:txBody>
          <a:bodyPr>
            <a:normAutofit/>
          </a:bodyPr>
          <a:lstStyle/>
          <a:p>
            <a:pPr algn="ctr"/>
            <a:r>
              <a:rPr lang="en-US" sz="3200" b="1" dirty="0">
                <a:solidFill>
                  <a:srgbClr val="FF0000"/>
                </a:solidFill>
              </a:rPr>
              <a:t>4_snp </a:t>
            </a:r>
            <a:r>
              <a:rPr lang="en-US" sz="3200" dirty="0"/>
              <a:t>(I) – GATK</a:t>
            </a:r>
            <a:br>
              <a:rPr lang="en-US" sz="3200" dirty="0"/>
            </a:br>
            <a:r>
              <a:rPr lang="en-US" sz="2400" dirty="0">
                <a:solidFill>
                  <a:srgbClr val="2FB41D"/>
                </a:solidFill>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184366"/>
            <a:ext cx="7886700" cy="3841310"/>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63060"/>
            <a:ext cx="7886700" cy="945223"/>
          </a:xfrm>
        </p:spPr>
        <p:txBody>
          <a:bodyPr>
            <a:normAutofit/>
          </a:bodyPr>
          <a:lstStyle/>
          <a:p>
            <a:pPr algn="ctr"/>
            <a:r>
              <a:rPr lang="en-US" sz="3200" b="1" dirty="0">
                <a:solidFill>
                  <a:srgbClr val="FF0000"/>
                </a:solidFill>
              </a:rPr>
              <a:t>4_snp </a:t>
            </a:r>
            <a:r>
              <a:rPr lang="en-US" sz="3200" dirty="0"/>
              <a:t>(II) – GATK filtering</a:t>
            </a:r>
            <a:br>
              <a:rPr lang="en-US" sz="3200" dirty="0"/>
            </a:br>
            <a:r>
              <a:rPr lang="en-US" sz="2700" dirty="0">
                <a:solidFill>
                  <a:srgbClr val="2FB41D"/>
                </a:solidFill>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071347"/>
            <a:ext cx="7886700" cy="3963108"/>
          </a:xfrm>
        </p:spPr>
        <p:txBody>
          <a:bodyPr>
            <a:normAutofit/>
          </a:bodyPr>
          <a:lstStyle/>
          <a:p>
            <a:pPr marL="0" indent="0">
              <a:lnSpc>
                <a:spcPct val="80000"/>
              </a:lnSpc>
              <a:buNone/>
            </a:pPr>
            <a:r>
              <a:rPr lang="en-US" dirty="0">
                <a:latin typeface="Courier New" panose="02070309020205020404" pitchFamily="49" charset="0"/>
                <a:cs typeface="Courier New" panose="02070309020205020404" pitchFamily="49" charset="0"/>
              </a:rPr>
              <a:t># generate a bam list</a:t>
            </a:r>
          </a:p>
          <a:p>
            <a:pPr marL="0" indent="0">
              <a:lnSpc>
                <a:spcPct val="80000"/>
              </a:lnSpc>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a:t>
            </a:r>
            <a:r>
              <a:rPr lang="en-US" dirty="0">
                <a:highlight>
                  <a:srgbClr val="FFFF00"/>
                </a:highlight>
                <a:latin typeface="Courier New" panose="02070309020205020404" pitchFamily="49" charset="0"/>
                <a:cs typeface="Courier New" panose="02070309020205020404" pitchFamily="49" charset="0"/>
              </a:rPr>
              <a:t>xxx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lnSpc>
                <a:spcPct val="80000"/>
              </a:lnSpc>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lnSpc>
                <a:spcPct val="80000"/>
              </a:lnSpc>
              <a:buNone/>
            </a:pPr>
            <a:r>
              <a:rPr lang="en-US" dirty="0">
                <a:latin typeface="Courier New" panose="02070309020205020404" pitchFamily="49" charset="0"/>
                <a:cs typeface="Courier New" panose="02070309020205020404" pitchFamily="49" charset="0"/>
              </a:rPr>
              <a:t>out=covid</a:t>
            </a:r>
          </a:p>
          <a:p>
            <a:pPr marL="0" indent="0">
              <a:lnSpc>
                <a:spcPct val="80000"/>
              </a:lnSpc>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lnSpc>
                <a:spcPct val="80000"/>
              </a:lnSpc>
              <a:buNone/>
            </a:pPr>
            <a:r>
              <a:rPr lang="en-US" dirty="0">
                <a:latin typeface="Courier New" panose="02070309020205020404" pitchFamily="49" charset="0"/>
                <a:cs typeface="Courier New" panose="02070309020205020404" pitchFamily="49" charset="0"/>
              </a:rPr>
              <a:t>-R $ref \</a:t>
            </a:r>
          </a:p>
          <a:p>
            <a:pPr marL="0" indent="0">
              <a:lnSpc>
                <a:spcPct val="80000"/>
              </a:lnSpc>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lnSpc>
                <a:spcPct val="80000"/>
              </a:lnSpc>
              <a:buNone/>
            </a:pPr>
            <a:r>
              <a:rPr lang="en-US" dirty="0">
                <a:latin typeface="Courier New" panose="02070309020205020404" pitchFamily="49" charset="0"/>
                <a:cs typeface="Courier New" panose="02070309020205020404" pitchFamily="49" charset="0"/>
              </a:rPr>
              <a:t>-select 'DP &gt;= 20' \</a:t>
            </a:r>
          </a:p>
          <a:p>
            <a:pPr marL="0" indent="0">
              <a:lnSpc>
                <a:spcPct val="80000"/>
              </a:lnSpc>
              <a:buNone/>
            </a:pPr>
            <a:r>
              <a:rPr lang="en-US" dirty="0">
                <a:latin typeface="Courier New" panose="02070309020205020404" pitchFamily="49" charset="0"/>
                <a:cs typeface="Courier New" panose="02070309020205020404" pitchFamily="49" charset="0"/>
              </a:rPr>
              <a:t>-select 'DP &lt;= 500' \</a:t>
            </a:r>
          </a:p>
          <a:p>
            <a:pPr marL="0" indent="0">
              <a:lnSpc>
                <a:spcPct val="80000"/>
              </a:lnSpc>
              <a:buNone/>
            </a:pPr>
            <a:r>
              <a:rPr lang="en-US" dirty="0">
                <a:latin typeface="Courier New" panose="02070309020205020404" pitchFamily="49" charset="0"/>
                <a:cs typeface="Courier New" panose="02070309020205020404" pitchFamily="49" charset="0"/>
              </a:rPr>
              <a:t>--restrict-alleles-to BIALLELIC \</a:t>
            </a:r>
          </a:p>
          <a:p>
            <a:pPr marL="0" indent="0">
              <a:lnSpc>
                <a:spcPct val="80000"/>
              </a:lnSpc>
              <a:buNone/>
            </a:pPr>
            <a:r>
              <a:rPr lang="en-US" dirty="0">
                <a:latin typeface="Courier New" panose="02070309020205020404" pitchFamily="49" charset="0"/>
                <a:cs typeface="Courier New" panose="02070309020205020404" pitchFamily="49" charset="0"/>
              </a:rPr>
              <a:t>-O ${out}.1.vcf &amp;&gt;${out}.1.log</a:t>
            </a:r>
          </a:p>
          <a:p>
            <a:pPr marL="0" indent="0">
              <a:lnSpc>
                <a:spcPct val="80000"/>
              </a:lnSpc>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248"/>
            <a:ext cx="7886700" cy="924912"/>
          </a:xfrm>
        </p:spPr>
        <p:txBody>
          <a:bodyPr>
            <a:normAutofit/>
          </a:bodyPr>
          <a:lstStyle/>
          <a:p>
            <a:pPr algn="ctr"/>
            <a:r>
              <a:rPr lang="en-US" sz="3200" dirty="0"/>
              <a:t>4_snp (III) – formatting</a:t>
            </a:r>
            <a:br>
              <a:rPr lang="en-US" sz="3200" dirty="0"/>
            </a:br>
            <a:r>
              <a:rPr lang="en-US" sz="2400" dirty="0">
                <a:solidFill>
                  <a:srgbClr val="2FB41D"/>
                </a:solidFill>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423615"/>
            <a:ext cx="7886700" cy="1655283"/>
          </a:xfrm>
        </p:spPr>
        <p:txBody>
          <a:bodyPr>
            <a:normAutofit/>
          </a:bodyPr>
          <a:lstStyle/>
          <a:p>
            <a:pPr marL="0" indent="0">
              <a:buNone/>
            </a:pPr>
            <a:r>
              <a:rPr lang="en-US" sz="2800" dirty="0">
                <a:latin typeface="Courier New" panose="02070309020205020404" pitchFamily="49" charset="0"/>
                <a:cs typeface="Courier New" panose="02070309020205020404" pitchFamily="49" charset="0"/>
              </a:rPr>
              <a:t>in=covid.1.vcf</a:t>
            </a:r>
          </a:p>
          <a:p>
            <a:pPr marL="0" indent="0">
              <a:buNone/>
            </a:pPr>
            <a:r>
              <a:rPr lang="en-US" sz="2800" dirty="0">
                <a:latin typeface="Courier New" panose="02070309020205020404" pitchFamily="49" charset="0"/>
                <a:cs typeface="Courier New" panose="02070309020205020404" pitchFamily="49" charset="0"/>
              </a:rPr>
              <a:t>../scripts/</a:t>
            </a:r>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/vcf2phylip.py \</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$in -f -m 3</a:t>
            </a:r>
          </a:p>
        </p:txBody>
      </p:sp>
      <p:sp>
        <p:nvSpPr>
          <p:cNvPr id="4" name="TextBox 3">
            <a:extLst>
              <a:ext uri="{FF2B5EF4-FFF2-40B4-BE49-F238E27FC236}">
                <a16:creationId xmlns:a16="http://schemas.microsoft.com/office/drawing/2014/main" id="{17F23CF0-E31F-69BF-86C5-F1965F851733}"/>
              </a:ext>
            </a:extLst>
          </p:cNvPr>
          <p:cNvSpPr txBox="1"/>
          <p:nvPr/>
        </p:nvSpPr>
        <p:spPr>
          <a:xfrm>
            <a:off x="628650" y="3078898"/>
            <a:ext cx="7886700" cy="1569660"/>
          </a:xfrm>
          <a:prstGeom prst="rect">
            <a:avLst/>
          </a:prstGeom>
          <a:noFill/>
        </p:spPr>
        <p:txBody>
          <a:bodyPr wrap="square" rtlCol="0">
            <a:spAutoFit/>
          </a:bodyPr>
          <a:lstStyle/>
          <a:p>
            <a:pPr>
              <a:buNone/>
            </a:pPr>
            <a:r>
              <a:rPr lang="en-US" sz="2400" dirty="0">
                <a:effectLst/>
                <a:latin typeface="Calibri" panose="020F0502020204030204" pitchFamily="34" charset="0"/>
                <a:cs typeface="Calibri" panose="020F0502020204030204" pitchFamily="34" charset="0"/>
              </a:rPr>
              <a:t>The script converts SNPs in VCF format into a PHYLIP, FASTA, NEXUS, or binary NEXUS file for phylogenetic analysis. </a:t>
            </a:r>
          </a:p>
          <a:p>
            <a:pPr>
              <a:buNone/>
            </a:pPr>
            <a:endParaRPr lang="en-US" sz="2400" dirty="0">
              <a:latin typeface="Calibri" panose="020F0502020204030204" pitchFamily="34" charset="0"/>
              <a:cs typeface="Calibri" panose="020F0502020204030204" pitchFamily="34" charset="0"/>
            </a:endParaRPr>
          </a:p>
          <a:p>
            <a:pPr>
              <a:buNone/>
            </a:pPr>
            <a:r>
              <a:rPr lang="en-US" sz="2400" dirty="0">
                <a:effectLst/>
                <a:latin typeface="Calibri" panose="020F0502020204030204" pitchFamily="34" charset="0"/>
                <a:cs typeface="Calibri" panose="020F0502020204030204" pitchFamily="34" charset="0"/>
              </a:rPr>
              <a:t>-m: minimum of samples required to be present at a locus</a:t>
            </a:r>
          </a:p>
        </p:txBody>
      </p:sp>
    </p:spTree>
    <p:extLst>
      <p:ext uri="{BB962C8B-B14F-4D97-AF65-F5344CB8AC3E}">
        <p14:creationId xmlns:p14="http://schemas.microsoft.com/office/powerpoint/2010/main" val="145235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167401"/>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78550" y="1445623"/>
            <a:ext cx="8350140" cy="2796389"/>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91370" y="4431963"/>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178583"/>
            <a:ext cx="8329999" cy="1858907"/>
          </a:xfrm>
        </p:spPr>
        <p:txBody>
          <a:bodyPr>
            <a:normAutofit/>
          </a:bodyPr>
          <a:lstStyle/>
          <a:p>
            <a:pPr>
              <a:lnSpc>
                <a:spcPct val="150000"/>
              </a:lnSpc>
            </a:pPr>
            <a:r>
              <a:rPr lang="en-US" sz="3200" dirty="0"/>
              <a:t>Introduction about Covid-19</a:t>
            </a:r>
          </a:p>
          <a:p>
            <a:pPr>
              <a:lnSpc>
                <a:spcPct val="150000"/>
              </a:lnSpc>
            </a:pPr>
            <a:r>
              <a:rPr lang="en-US" sz="3200" dirty="0"/>
              <a:t>Built a tree through SNP discovery and </a:t>
            </a:r>
            <a:r>
              <a:rPr lang="en-US" sz="3200" dirty="0" err="1"/>
              <a:t>iqtree</a:t>
            </a:r>
            <a:endParaRPr lang="en-US" sz="3200"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0"/>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68166" y="1193074"/>
            <a:ext cx="8818179" cy="2482111"/>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3873950"/>
            <a:ext cx="3547381" cy="954107"/>
          </a:xfrm>
          <a:prstGeom prst="rect">
            <a:avLst/>
          </a:prstGeom>
          <a:noFill/>
        </p:spPr>
        <p:txBody>
          <a:bodyPr wrap="none" rtlCol="0">
            <a:spAutoFit/>
          </a:bodyPr>
          <a:lstStyle/>
          <a:p>
            <a:r>
              <a:rPr lang="en-US" sz="2800" dirty="0" err="1">
                <a:solidFill>
                  <a:schemeClr val="tx1">
                    <a:lumMod val="95000"/>
                    <a:lumOff val="5000"/>
                  </a:schemeClr>
                </a:solidFill>
              </a:rPr>
              <a:t>maxium</a:t>
            </a:r>
            <a:r>
              <a:rPr lang="en-US" sz="2800" dirty="0">
                <a:solidFill>
                  <a:schemeClr val="tx1">
                    <a:lumMod val="95000"/>
                    <a:lumOff val="5000"/>
                  </a:schemeClr>
                </a:solidFill>
              </a:rPr>
              <a:t> likelihood tree</a:t>
            </a:r>
          </a:p>
          <a:p>
            <a:r>
              <a:rPr lang="en-US" sz="2800" b="1" dirty="0">
                <a:solidFill>
                  <a:schemeClr val="accent2">
                    <a:lumMod val="50000"/>
                  </a:schemeClr>
                </a:solidFill>
              </a:rPr>
              <a:t>covid.2.treefile </a:t>
            </a:r>
          </a:p>
        </p:txBody>
      </p:sp>
    </p:spTree>
    <p:extLst>
      <p:ext uri="{BB962C8B-B14F-4D97-AF65-F5344CB8AC3E}">
        <p14:creationId xmlns:p14="http://schemas.microsoft.com/office/powerpoint/2010/main" val="251677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108768"/>
            <a:ext cx="7886700" cy="1032158"/>
          </a:xfrm>
        </p:spPr>
        <p:txBody>
          <a:bodyPr>
            <a:normAutofit/>
          </a:bodyPr>
          <a:lstStyle/>
          <a:p>
            <a:pPr algn="ctr"/>
            <a:r>
              <a:rPr lang="en-US" sz="3200" dirty="0" err="1">
                <a:solidFill>
                  <a:schemeClr val="tx1">
                    <a:lumMod val="95000"/>
                    <a:lumOff val="5000"/>
                  </a:schemeClr>
                </a:solidFill>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4" y="1212599"/>
            <a:ext cx="8733033" cy="3560390"/>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Interactive tree of life (</a:t>
            </a:r>
            <a:r>
              <a:rPr lang="en-US" sz="3200" dirty="0" err="1"/>
              <a:t>iTOL</a:t>
            </a:r>
            <a:r>
              <a:rPr lang="en-US" sz="3200" dirty="0"/>
              <a:t>)</a:t>
            </a:r>
          </a:p>
        </p:txBody>
      </p:sp>
      <p:sp>
        <p:nvSpPr>
          <p:cNvPr id="3" name="Content Placeholder 2"/>
          <p:cNvSpPr>
            <a:spLocks noGrp="1"/>
          </p:cNvSpPr>
          <p:nvPr>
            <p:ph idx="1"/>
          </p:nvPr>
        </p:nvSpPr>
        <p:spPr>
          <a:xfrm>
            <a:off x="1198179" y="1383630"/>
            <a:ext cx="6090587" cy="1733645"/>
          </a:xfrm>
        </p:spPr>
        <p:txBody>
          <a:bodyPr>
            <a:normAutofit/>
          </a:bodyPr>
          <a:lstStyle/>
          <a:p>
            <a:pPr marL="0" indent="0">
              <a:buNone/>
            </a:pPr>
            <a:r>
              <a:rPr lang="en-US" sz="2400" dirty="0"/>
              <a:t>https://</a:t>
            </a:r>
            <a:r>
              <a:rPr lang="en-US" sz="2400" dirty="0" err="1"/>
              <a:t>itol.embl.de</a:t>
            </a:r>
            <a:endParaRPr lang="en-US" sz="2400" dirty="0"/>
          </a:p>
          <a:p>
            <a:r>
              <a:rPr lang="en-US" sz="2400" dirty="0"/>
              <a:t>Input data: </a:t>
            </a:r>
            <a:r>
              <a:rPr lang="en-US" sz="2400" dirty="0" err="1"/>
              <a:t>Newick</a:t>
            </a:r>
            <a:r>
              <a:rPr lang="en-US" sz="2400" dirty="0"/>
              <a:t>, Nexus, and </a:t>
            </a:r>
            <a:r>
              <a:rPr lang="en-US" sz="2400" dirty="0" err="1"/>
              <a:t>phyloXML</a:t>
            </a:r>
            <a:endParaRPr lang="en-US" sz="2400" dirty="0"/>
          </a:p>
          <a:p>
            <a:r>
              <a:rPr lang="en-US" sz="2400" dirty="0"/>
              <a:t>Interactive editing</a:t>
            </a:r>
          </a:p>
          <a:p>
            <a:r>
              <a:rPr lang="en-US" sz="2400" dirty="0"/>
              <a:t>Output vector graphic images (editable)</a:t>
            </a:r>
          </a:p>
        </p:txBody>
      </p:sp>
      <p:sp>
        <p:nvSpPr>
          <p:cNvPr id="4" name="TextBox 3"/>
          <p:cNvSpPr txBox="1"/>
          <p:nvPr/>
        </p:nvSpPr>
        <p:spPr>
          <a:xfrm>
            <a:off x="1198179" y="3724364"/>
            <a:ext cx="4596837" cy="707886"/>
          </a:xfrm>
          <a:prstGeom prst="rect">
            <a:avLst/>
          </a:prstGeom>
          <a:noFill/>
        </p:spPr>
        <p:txBody>
          <a:bodyPr wrap="square" rtlCol="0">
            <a:spAutoFit/>
          </a:bodyPr>
          <a:lstStyle/>
          <a:p>
            <a:r>
              <a:rPr lang="en-US" sz="2000" dirty="0"/>
              <a:t>https://</a:t>
            </a:r>
            <a:r>
              <a:rPr lang="en-US" sz="2000" dirty="0" err="1"/>
              <a:t>itol.embl.de</a:t>
            </a:r>
            <a:r>
              <a:rPr lang="en-US" sz="2000" dirty="0"/>
              <a:t>/</a:t>
            </a:r>
            <a:r>
              <a:rPr lang="en-US" sz="2000" dirty="0" err="1"/>
              <a:t>help.cgi#popup</a:t>
            </a:r>
            <a:endParaRPr lang="en-US" sz="2000" dirty="0"/>
          </a:p>
          <a:p>
            <a:r>
              <a:rPr lang="en-US" sz="2000" dirty="0"/>
              <a:t>https://</a:t>
            </a:r>
            <a:r>
              <a:rPr lang="en-US" sz="2000" dirty="0" err="1"/>
              <a:t>itol.embl.de</a:t>
            </a:r>
            <a:r>
              <a:rPr lang="en-US" sz="2000" dirty="0"/>
              <a:t>/</a:t>
            </a:r>
            <a:r>
              <a:rPr lang="en-US" sz="2000" dirty="0" err="1"/>
              <a:t>video_tutorial.cgi</a:t>
            </a:r>
            <a:endParaRPr lang="en-US" sz="2000" dirty="0"/>
          </a:p>
        </p:txBody>
      </p:sp>
    </p:spTree>
    <p:extLst>
      <p:ext uri="{BB962C8B-B14F-4D97-AF65-F5344CB8AC3E}">
        <p14:creationId xmlns:p14="http://schemas.microsoft.com/office/powerpoint/2010/main" val="275383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91352"/>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40" y="806400"/>
            <a:ext cx="5556514" cy="2676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1098836353"/>
              </p:ext>
            </p:extLst>
          </p:nvPr>
        </p:nvGraphicFramePr>
        <p:xfrm>
          <a:off x="2549611" y="3740812"/>
          <a:ext cx="4267200" cy="118872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000" dirty="0"/>
                        <a:t>Area</a:t>
                      </a:r>
                    </a:p>
                  </a:txBody>
                  <a:tcPr/>
                </a:tc>
                <a:tc>
                  <a:txBody>
                    <a:bodyPr/>
                    <a:lstStyle/>
                    <a:p>
                      <a:r>
                        <a:rPr lang="en-US" sz="2000" dirty="0"/>
                        <a:t>Cases</a:t>
                      </a:r>
                    </a:p>
                  </a:txBody>
                  <a:tcPr/>
                </a:tc>
                <a:tc>
                  <a:txBody>
                    <a:bodyPr/>
                    <a:lstStyle/>
                    <a:p>
                      <a:r>
                        <a:rPr lang="en-US" sz="2000" dirty="0"/>
                        <a:t>Deaths</a:t>
                      </a:r>
                    </a:p>
                  </a:txBody>
                  <a:tcPr/>
                </a:tc>
                <a:extLst>
                  <a:ext uri="{0D108BD9-81ED-4DB2-BD59-A6C34878D82A}">
                    <a16:rowId xmlns:a16="http://schemas.microsoft.com/office/drawing/2014/main" val="2843646278"/>
                  </a:ext>
                </a:extLst>
              </a:tr>
              <a:tr h="370840">
                <a:tc>
                  <a:txBody>
                    <a:bodyPr/>
                    <a:lstStyle/>
                    <a:p>
                      <a:r>
                        <a:rPr lang="en-US" sz="2000" dirty="0"/>
                        <a:t>World</a:t>
                      </a:r>
                    </a:p>
                  </a:txBody>
                  <a:tcPr/>
                </a:tc>
                <a:tc>
                  <a:txBody>
                    <a:bodyPr/>
                    <a:lstStyle/>
                    <a:p>
                      <a:r>
                        <a:rPr lang="en-US" sz="2000" dirty="0"/>
                        <a:t>123 M</a:t>
                      </a:r>
                    </a:p>
                  </a:txBody>
                  <a:tcPr/>
                </a:tc>
                <a:tc>
                  <a:txBody>
                    <a:bodyPr/>
                    <a:lstStyle/>
                    <a:p>
                      <a:r>
                        <a:rPr lang="en-US" sz="2000" dirty="0"/>
                        <a:t>2.71 M</a:t>
                      </a:r>
                    </a:p>
                  </a:txBody>
                  <a:tcPr/>
                </a:tc>
                <a:extLst>
                  <a:ext uri="{0D108BD9-81ED-4DB2-BD59-A6C34878D82A}">
                    <a16:rowId xmlns:a16="http://schemas.microsoft.com/office/drawing/2014/main" val="2844266360"/>
                  </a:ext>
                </a:extLst>
              </a:tr>
              <a:tr h="370840">
                <a:tc>
                  <a:txBody>
                    <a:bodyPr/>
                    <a:lstStyle/>
                    <a:p>
                      <a:r>
                        <a:rPr lang="en-US" sz="2000" dirty="0"/>
                        <a:t>US</a:t>
                      </a:r>
                    </a:p>
                  </a:txBody>
                  <a:tcPr/>
                </a:tc>
                <a:tc>
                  <a:txBody>
                    <a:bodyPr/>
                    <a:lstStyle/>
                    <a:p>
                      <a:r>
                        <a:rPr lang="en-US" sz="2000" dirty="0"/>
                        <a:t>29.8 M</a:t>
                      </a:r>
                    </a:p>
                  </a:txBody>
                  <a:tcPr/>
                </a:tc>
                <a:tc>
                  <a:txBody>
                    <a:bodyPr/>
                    <a:lstStyle/>
                    <a:p>
                      <a:r>
                        <a:rPr lang="en-US" sz="20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558298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03309"/>
            <a:ext cx="4249447" cy="4056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0" y="0"/>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30965" y="1235663"/>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79547" y="101545"/>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3"/>
          <a:stretch>
            <a:fillRect/>
          </a:stretch>
        </p:blipFill>
        <p:spPr>
          <a:xfrm>
            <a:off x="290777" y="1072361"/>
            <a:ext cx="3863212" cy="2707034"/>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4"/>
          <a:stretch>
            <a:fillRect/>
          </a:stretch>
        </p:blipFill>
        <p:spPr>
          <a:xfrm>
            <a:off x="52254" y="3860607"/>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49" y="169647"/>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34" y="904272"/>
            <a:ext cx="5717117" cy="395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0"/>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923330"/>
            <a:ext cx="7886700" cy="2342606"/>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926315" y="333444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84901"/>
            <a:ext cx="8362950" cy="1325563"/>
          </a:xfrm>
        </p:spPr>
        <p:txBody>
          <a:bodyPr>
            <a:normAutofit/>
          </a:bodyPr>
          <a:lstStyle/>
          <a:p>
            <a:r>
              <a:rPr lang="en-US" dirty="0"/>
              <a:t>Alignment to a reference, discovery of SNP, and tree construction with iqtree2</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610464"/>
            <a:ext cx="7886700" cy="2761839"/>
          </a:xfrm>
        </p:spPr>
        <p:txBody>
          <a:bodyPr>
            <a:normAutofit/>
          </a:bodyPr>
          <a:lstStyle/>
          <a:p>
            <a:pPr>
              <a:lnSpc>
                <a:spcPct val="150000"/>
              </a:lnSpc>
            </a:pPr>
            <a:r>
              <a:rPr lang="en-US" sz="2400" dirty="0"/>
              <a:t>Each genome or sequence aligned to the reference genome</a:t>
            </a:r>
          </a:p>
          <a:p>
            <a:pPr>
              <a:lnSpc>
                <a:spcPct val="150000"/>
              </a:lnSpc>
            </a:pPr>
            <a:r>
              <a:rPr lang="en-US" sz="2400" dirty="0"/>
              <a:t>Alignments used for SNP discovery, or genotyping</a:t>
            </a:r>
          </a:p>
          <a:p>
            <a:pPr>
              <a:lnSpc>
                <a:spcPct val="150000"/>
              </a:lnSpc>
            </a:pPr>
            <a:r>
              <a:rPr lang="en-US" sz="2400" dirty="0"/>
              <a:t>Data conversion to compatible SNP data for iqtree2 analysis</a:t>
            </a:r>
          </a:p>
          <a:p>
            <a:pPr>
              <a:lnSpc>
                <a:spcPct val="150000"/>
              </a:lnSpc>
            </a:pPr>
            <a:r>
              <a:rPr lang="en-US" sz="2400"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E0A-D3EB-2A38-FB5D-19A37604963B}"/>
              </a:ext>
            </a:extLst>
          </p:cNvPr>
          <p:cNvSpPr>
            <a:spLocks noGrp="1"/>
          </p:cNvSpPr>
          <p:nvPr>
            <p:ph type="title"/>
          </p:nvPr>
        </p:nvSpPr>
        <p:spPr/>
        <p:txBody>
          <a:bodyPr>
            <a:normAutofit/>
          </a:bodyPr>
          <a:lstStyle/>
          <a:p>
            <a:pPr algn="ctr"/>
            <a:r>
              <a:rPr lang="en-US" sz="3600" dirty="0"/>
              <a:t>Data and codes downloading</a:t>
            </a:r>
          </a:p>
        </p:txBody>
      </p:sp>
      <p:sp>
        <p:nvSpPr>
          <p:cNvPr id="3" name="Content Placeholder 2">
            <a:extLst>
              <a:ext uri="{FF2B5EF4-FFF2-40B4-BE49-F238E27FC236}">
                <a16:creationId xmlns:a16="http://schemas.microsoft.com/office/drawing/2014/main" id="{53ED73B6-9384-76AC-66D1-E898AB83686F}"/>
              </a:ext>
            </a:extLst>
          </p:cNvPr>
          <p:cNvSpPr>
            <a:spLocks noGrp="1"/>
          </p:cNvSpPr>
          <p:nvPr>
            <p:ph idx="1"/>
          </p:nvPr>
        </p:nvSpPr>
        <p:spPr>
          <a:xfrm>
            <a:off x="388883" y="1908969"/>
            <a:ext cx="8565931" cy="1325562"/>
          </a:xfrm>
        </p:spPr>
        <p:txBody>
          <a:bodyPr>
            <a:normAutofit lnSpcReduction="10000"/>
          </a:bodyPr>
          <a:lstStyle/>
          <a:p>
            <a:pPr marL="0" indent="0">
              <a:buNone/>
            </a:pPr>
            <a:r>
              <a:rPr lang="en-US" sz="3000" dirty="0" err="1">
                <a:latin typeface="Courier New" panose="02070309020205020404" pitchFamily="49" charset="0"/>
                <a:cs typeface="Courier New" panose="02070309020205020404" pitchFamily="49" charset="0"/>
              </a:rPr>
              <a:t>wget</a:t>
            </a:r>
            <a:r>
              <a:rPr lang="en-US" sz="30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3"/>
              </a:rPr>
              <a:t>https://people.beocat.ksu.edu/~liu3zhen/PLPTH813/labs/tree_data_codes.tar.gz</a:t>
            </a:r>
            <a:endParaRPr lang="en-US" sz="12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3300" dirty="0">
                <a:latin typeface="Courier New" panose="02070309020205020404" pitchFamily="49" charset="0"/>
                <a:cs typeface="Courier New" panose="02070309020205020404" pitchFamily="49" charset="0"/>
              </a:rPr>
              <a:t>tar -</a:t>
            </a:r>
            <a:r>
              <a:rPr lang="en-US" sz="3300" dirty="0" err="1">
                <a:latin typeface="Courier New" panose="02070309020205020404" pitchFamily="49" charset="0"/>
                <a:cs typeface="Courier New" panose="02070309020205020404" pitchFamily="49" charset="0"/>
              </a:rPr>
              <a:t>xf</a:t>
            </a:r>
            <a:r>
              <a:rPr lang="en-US" sz="3300" dirty="0">
                <a:latin typeface="Courier New" panose="02070309020205020404" pitchFamily="49" charset="0"/>
                <a:cs typeface="Courier New" panose="02070309020205020404" pitchFamily="49" charset="0"/>
              </a:rPr>
              <a:t> </a:t>
            </a:r>
            <a:r>
              <a:rPr lang="en-US" sz="3300" dirty="0" err="1">
                <a:latin typeface="Courier New" panose="02070309020205020404" pitchFamily="49" charset="0"/>
                <a:cs typeface="Courier New" panose="02070309020205020404" pitchFamily="49" charset="0"/>
              </a:rPr>
              <a:t>tree_data_codes.tar.gz</a:t>
            </a:r>
            <a:endParaRPr lang="en-US" sz="3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0317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10853</TotalTime>
  <Words>1216</Words>
  <Application>Microsoft Macintosh PowerPoint</Application>
  <PresentationFormat>On-screen Show (16:9)</PresentationFormat>
  <Paragraphs>173</Paragraphs>
  <Slides>23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Yanone Kaffeesatz</vt:lpstr>
      <vt:lpstr>Arial</vt:lpstr>
      <vt:lpstr>Calibri</vt:lpstr>
      <vt:lpstr>Calibri Light</vt:lpstr>
      <vt:lpstr>Courier New</vt:lpstr>
      <vt:lpstr>Monaco</vt:lpstr>
      <vt:lpstr>Roboto</vt:lpstr>
      <vt:lpstr>Office 2013 - 2022 Theme</vt:lpstr>
      <vt:lpstr>Phylogenetic tree practice - from reads to trees</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iqtree2</vt:lpstr>
      <vt:lpstr>Data and codes downloading</vt:lpstr>
      <vt:lpstr>Data and codes</vt:lpstr>
      <vt:lpstr>Slurm command – sbatch (III)</vt:lpstr>
      <vt:lpstr>1_ref: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Interactive tree of life (iTOL)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42</cp:revision>
  <dcterms:created xsi:type="dcterms:W3CDTF">2021-03-20T23:01:46Z</dcterms:created>
  <dcterms:modified xsi:type="dcterms:W3CDTF">2025-04-10T17:57:57Z</dcterms:modified>
</cp:coreProperties>
</file>