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301" r:id="rId2"/>
    <p:sldId id="269" r:id="rId3"/>
    <p:sldId id="314" r:id="rId4"/>
    <p:sldId id="324" r:id="rId5"/>
    <p:sldId id="325" r:id="rId6"/>
    <p:sldId id="317" r:id="rId7"/>
    <p:sldId id="319" r:id="rId8"/>
    <p:sldId id="320" r:id="rId9"/>
    <p:sldId id="321" r:id="rId10"/>
    <p:sldId id="334" r:id="rId11"/>
    <p:sldId id="322" r:id="rId12"/>
    <p:sldId id="323" r:id="rId13"/>
    <p:sldId id="342" r:id="rId14"/>
    <p:sldId id="333" r:id="rId15"/>
    <p:sldId id="343" r:id="rId16"/>
    <p:sldId id="335" r:id="rId17"/>
    <p:sldId id="327" r:id="rId18"/>
    <p:sldId id="338" r:id="rId19"/>
    <p:sldId id="340" r:id="rId20"/>
    <p:sldId id="337" r:id="rId21"/>
    <p:sldId id="336" r:id="rId22"/>
    <p:sldId id="331" r:id="rId23"/>
    <p:sldId id="345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75">
          <p15:clr>
            <a:srgbClr val="A4A3A4"/>
          </p15:clr>
        </p15:guide>
        <p15:guide id="2" pos="456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D3EF"/>
    <a:srgbClr val="FFBC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 autoAdjust="0"/>
    <p:restoredTop sz="94692" autoAdjust="0"/>
  </p:normalViewPr>
  <p:slideViewPr>
    <p:cSldViewPr snapToGrid="0" snapToObjects="1">
      <p:cViewPr varScale="1">
        <p:scale>
          <a:sx n="110" d="100"/>
          <a:sy n="110" d="100"/>
        </p:scale>
        <p:origin x="1824" y="176"/>
      </p:cViewPr>
      <p:guideLst>
        <p:guide orient="horz" pos="2875"/>
        <p:guide pos="4565"/>
      </p:guideLst>
    </p:cSldViewPr>
  </p:slideViewPr>
  <p:outlineViewPr>
    <p:cViewPr>
      <p:scale>
        <a:sx n="33" d="100"/>
        <a:sy n="33" d="100"/>
      </p:scale>
      <p:origin x="0" y="16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kbroman.org/qtl2/pages/sampledata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zzlab.net/GAPIT/index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600" dirty="0"/>
              <a:t>QTL mapping and GWAS</a:t>
            </a:r>
            <a:br>
              <a:rPr lang="en-US" sz="3600" dirty="0"/>
            </a:br>
            <a:br>
              <a:rPr lang="en-US" sz="2800" dirty="0"/>
            </a:br>
            <a:r>
              <a:rPr lang="en-US" sz="20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3/30/2023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457200" y="1242296"/>
            <a:ext cx="7672646" cy="218670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# Calculate the error LOD score</a:t>
            </a:r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error.prob</a:t>
            </a:r>
            <a:r>
              <a:rPr lang="en-US" dirty="0"/>
              <a:t>=0.01)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# List the genotypes that are likely error</a:t>
            </a:r>
          </a:p>
          <a:p>
            <a:pPr algn="l"/>
            <a:r>
              <a:rPr lang="en-US" dirty="0" err="1"/>
              <a:t>top.errorlod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Identify genotypes that are likely wrong</a:t>
            </a:r>
          </a:p>
        </p:txBody>
      </p:sp>
      <p:pic>
        <p:nvPicPr>
          <p:cNvPr id="13" name="Picture 12" descr="Screenshot 2016-04-06 23.49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003" y="4093733"/>
            <a:ext cx="3405773" cy="214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71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253935"/>
            <a:ext cx="8495409" cy="387892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 determine probability of genotypes using multiple points data</a:t>
            </a:r>
          </a:p>
          <a:p>
            <a:pPr marL="0" indent="0">
              <a:buNone/>
            </a:pPr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calc.genoprob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step=2, </a:t>
            </a:r>
            <a:r>
              <a:rPr lang="en-US" dirty="0" err="1"/>
              <a:t>map.function</a:t>
            </a:r>
            <a:r>
              <a:rPr lang="en-US" dirty="0"/>
              <a:t>="</a:t>
            </a:r>
            <a:r>
              <a:rPr lang="en-US" dirty="0" err="1"/>
              <a:t>haldane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interval mapping</a:t>
            </a:r>
          </a:p>
          <a:p>
            <a:pPr marL="0" indent="0">
              <a:buNone/>
            </a:pPr>
            <a:r>
              <a:rPr lang="en-US" dirty="0" err="1"/>
              <a:t>imqtl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</a:t>
            </a:r>
            <a:r>
              <a:rPr lang="en-US" dirty="0" err="1"/>
              <a:t>pheno.col</a:t>
            </a:r>
            <a:r>
              <a:rPr lang="en-US" dirty="0"/>
              <a:t>=1, method="</a:t>
            </a:r>
            <a:r>
              <a:rPr lang="en-US" dirty="0" err="1"/>
              <a:t>hk</a:t>
            </a:r>
            <a:r>
              <a:rPr lang="en-US" dirty="0"/>
              <a:t>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QTL mapping (interval mapping)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143" y="3533892"/>
            <a:ext cx="3997420" cy="3197936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2212761" y="4526002"/>
            <a:ext cx="2144467" cy="2175577"/>
            <a:chOff x="2212761" y="4526002"/>
            <a:chExt cx="2144467" cy="2175577"/>
          </a:xfrm>
        </p:grpSpPr>
        <p:pic>
          <p:nvPicPr>
            <p:cNvPr id="7" name="Picture 6" descr="Screenshot 2016-04-07 09.15.07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2761" y="4526002"/>
              <a:ext cx="2012382" cy="1929356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2225853" y="6455358"/>
              <a:ext cx="213137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Nature Genetics  27, 259 - 260 (2001)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7972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625"/>
            <a:ext cx="8407400" cy="4438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QTL with permutation</a:t>
            </a:r>
          </a:p>
          <a:p>
            <a:pPr marL="0" indent="0">
              <a:buNone/>
            </a:pPr>
            <a:r>
              <a:rPr lang="en-US" dirty="0" err="1"/>
              <a:t>imqtl.perm</a:t>
            </a:r>
            <a:r>
              <a:rPr lang="en-US" dirty="0"/>
              <a:t> &lt;- </a:t>
            </a:r>
            <a:r>
              <a:rPr lang="en-US" dirty="0" err="1"/>
              <a:t>scanone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, method = "</a:t>
            </a:r>
            <a:r>
              <a:rPr lang="en-US" dirty="0" err="1"/>
              <a:t>hk</a:t>
            </a:r>
            <a:r>
              <a:rPr lang="en-US" dirty="0"/>
              <a:t>", </a:t>
            </a:r>
            <a:r>
              <a:rPr lang="en-US" dirty="0" err="1"/>
              <a:t>n.perm</a:t>
            </a:r>
            <a:r>
              <a:rPr lang="en-US" dirty="0"/>
              <a:t> = 1000)</a:t>
            </a:r>
          </a:p>
          <a:p>
            <a:pPr marL="0" indent="0">
              <a:buNone/>
            </a:pPr>
            <a:r>
              <a:rPr lang="en-US" dirty="0"/>
              <a:t>thresh1 &lt;- summary(</a:t>
            </a:r>
            <a:r>
              <a:rPr lang="en-US" dirty="0" err="1"/>
              <a:t>imqtl.perm</a:t>
            </a:r>
            <a:r>
              <a:rPr lang="en-US" dirty="0"/>
              <a:t> , alpha = 0.05)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plot and highlight thresholds</a:t>
            </a:r>
          </a:p>
          <a:p>
            <a:pPr marL="0" indent="0">
              <a:buNone/>
            </a:pPr>
            <a:r>
              <a:rPr lang="en-US" dirty="0"/>
              <a:t>plot(</a:t>
            </a:r>
            <a:r>
              <a:rPr lang="en-US" dirty="0" err="1"/>
              <a:t>imqtl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 err="1"/>
              <a:t>abline</a:t>
            </a:r>
            <a:r>
              <a:rPr lang="en-US" dirty="0"/>
              <a:t>(h = thresh1, </a:t>
            </a:r>
            <a:r>
              <a:rPr lang="en-US" dirty="0" err="1"/>
              <a:t>lty</a:t>
            </a:r>
            <a:r>
              <a:rPr lang="en-US" dirty="0"/>
              <a:t> = "dotted", col = "red")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summary</a:t>
            </a:r>
          </a:p>
          <a:p>
            <a:pPr marL="0" indent="0">
              <a:buNone/>
            </a:pPr>
            <a:r>
              <a:rPr lang="en-US" dirty="0"/>
              <a:t>summary(</a:t>
            </a:r>
            <a:r>
              <a:rPr lang="en-US" dirty="0" err="1"/>
              <a:t>imqtl</a:t>
            </a:r>
            <a:r>
              <a:rPr lang="en-US" dirty="0"/>
              <a:t>, perm = </a:t>
            </a:r>
            <a:r>
              <a:rPr lang="en-US" dirty="0" err="1"/>
              <a:t>imqtl.perm</a:t>
            </a:r>
            <a:r>
              <a:rPr lang="en-US" dirty="0"/>
              <a:t> , alpha = 0.05) 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Permutation to determine a threshold</a:t>
            </a:r>
          </a:p>
        </p:txBody>
      </p:sp>
      <p:pic>
        <p:nvPicPr>
          <p:cNvPr id="6" name="Picture 5" descr="Screenshot 2016-04-07 00.13.0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5298" y="5564964"/>
            <a:ext cx="2750266" cy="911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6915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72093-F2A9-EBA6-95A6-E5895A5FA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r/</a:t>
            </a:r>
            <a:r>
              <a:rPr lang="en-US" dirty="0" err="1"/>
              <a:t>qrt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B7ED12-3CBE-9D72-CDF5-3CFFC6F48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89350"/>
            <a:ext cx="8229600" cy="66851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>
                <a:hlinkClick r:id="rId2"/>
              </a:rPr>
              <a:t>qtl2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96368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2084377"/>
            <a:ext cx="6764869" cy="159808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solidFill>
                  <a:schemeClr val="bg1">
                    <a:lumMod val="75000"/>
                  </a:schemeClr>
                </a:solidFill>
              </a:rPr>
              <a:t>Perform QTL analysis with R/</a:t>
            </a:r>
            <a:r>
              <a:rPr lang="en-US" sz="3200" dirty="0" err="1">
                <a:solidFill>
                  <a:schemeClr val="bg1">
                    <a:lumMod val="75000"/>
                  </a:schemeClr>
                </a:solidFill>
              </a:rPr>
              <a:t>qtl</a:t>
            </a:r>
            <a:endParaRPr lang="en-US" sz="3200" dirty="0">
              <a:solidFill>
                <a:schemeClr val="bg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</p:txBody>
      </p:sp>
    </p:spTree>
    <p:extLst>
      <p:ext uri="{BB962C8B-B14F-4D97-AF65-F5344CB8AC3E}">
        <p14:creationId xmlns:p14="http://schemas.microsoft.com/office/powerpoint/2010/main" val="1186987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B6C34-B166-9B33-51F4-FCC816A8B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GAPIT3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46C6B-1B9B-DB93-3686-6C0B72A6DF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1459"/>
            <a:ext cx="8229600" cy="1450921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install.packages</a:t>
            </a:r>
            <a:r>
              <a:rPr lang="en-US" dirty="0"/>
              <a:t>("</a:t>
            </a:r>
            <a:r>
              <a:rPr lang="en-US" dirty="0" err="1"/>
              <a:t>devtools</a:t>
            </a:r>
            <a:r>
              <a:rPr lang="en-US" dirty="0"/>
              <a:t>")</a:t>
            </a:r>
          </a:p>
          <a:p>
            <a:pPr marL="0" indent="0">
              <a:buNone/>
            </a:pPr>
            <a:r>
              <a:rPr lang="en-US" dirty="0" err="1"/>
              <a:t>devtools</a:t>
            </a:r>
            <a:r>
              <a:rPr lang="en-US" dirty="0"/>
              <a:t>::</a:t>
            </a:r>
            <a:r>
              <a:rPr lang="en-US" dirty="0" err="1"/>
              <a:t>install_github</a:t>
            </a:r>
            <a:r>
              <a:rPr lang="en-US" dirty="0"/>
              <a:t>("</a:t>
            </a:r>
            <a:r>
              <a:rPr lang="en-US" dirty="0" err="1"/>
              <a:t>jiabowang</a:t>
            </a:r>
            <a:r>
              <a:rPr lang="en-US" dirty="0"/>
              <a:t>/GAPIT3",force=TRUE)</a:t>
            </a:r>
          </a:p>
          <a:p>
            <a:pPr marL="0" indent="0">
              <a:buNone/>
            </a:pPr>
            <a:r>
              <a:rPr lang="en-US" dirty="0"/>
              <a:t>library(GAPIT)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C0162D2-7AF3-22A3-DEC4-5A685826A11E}"/>
              </a:ext>
            </a:extLst>
          </p:cNvPr>
          <p:cNvSpPr txBox="1">
            <a:spLocks/>
          </p:cNvSpPr>
          <p:nvPr/>
        </p:nvSpPr>
        <p:spPr>
          <a:xfrm>
            <a:off x="457200" y="3429000"/>
            <a:ext cx="8229600" cy="31543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if (!require("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BiocManager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", quietly = TRUE))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install.packages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BiocManager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")</a:t>
            </a: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BiocManager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::install(c("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snpStats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rtracklayer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GenomicRanges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GenomInfoDb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", 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IRanges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"))</a:t>
            </a: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devtools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install_github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SFUStatgen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LDheatmap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")</a:t>
            </a:r>
          </a:p>
          <a:p>
            <a:pPr marL="0" indent="0">
              <a:buFont typeface="Arial"/>
              <a:buNone/>
            </a:pP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devtools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::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install_github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("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jiabowang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/GAPIT3",force=TRUE)</a:t>
            </a:r>
          </a:p>
          <a:p>
            <a:pPr marL="0" indent="0">
              <a:buFont typeface="Arial"/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library(GAPIT)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14E016-4624-4CE3-3B5E-F824C159BF12}"/>
              </a:ext>
            </a:extLst>
          </p:cNvPr>
          <p:cNvSpPr txBox="1"/>
          <p:nvPr/>
        </p:nvSpPr>
        <p:spPr>
          <a:xfrm>
            <a:off x="260723" y="2891305"/>
            <a:ext cx="5130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If you have trouble for the installation, try this:</a:t>
            </a:r>
          </a:p>
        </p:txBody>
      </p:sp>
    </p:spTree>
    <p:extLst>
      <p:ext uri="{BB962C8B-B14F-4D97-AF65-F5344CB8AC3E}">
        <p14:creationId xmlns:p14="http://schemas.microsoft.com/office/powerpoint/2010/main" val="28487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data for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5679" y="1096910"/>
            <a:ext cx="8908321" cy="33682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# setup working directory</a:t>
            </a:r>
          </a:p>
          <a:p>
            <a:pPr marL="0" indent="0">
              <a:buNone/>
            </a:pPr>
            <a:r>
              <a:rPr lang="en-US" sz="2000" dirty="0" err="1"/>
              <a:t>setwd</a:t>
            </a:r>
            <a:r>
              <a:rPr lang="en-US" sz="2000" dirty="0"/>
              <a:t>("</a:t>
            </a:r>
            <a:r>
              <a:rPr lang="en-US" sz="2000" dirty="0">
                <a:solidFill>
                  <a:srgbClr val="FF0000"/>
                </a:solidFill>
              </a:rPr>
              <a:t>xxx</a:t>
            </a:r>
            <a:r>
              <a:rPr lang="en-US" sz="2000" dirty="0"/>
              <a:t>/lab07_QG/</a:t>
            </a:r>
            <a:r>
              <a:rPr lang="en-US" sz="2000" dirty="0" err="1"/>
              <a:t>gwas</a:t>
            </a:r>
            <a:r>
              <a:rPr lang="en-US" sz="2000" dirty="0"/>
              <a:t>/run1")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data path</a:t>
            </a:r>
          </a:p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="https://</a:t>
            </a:r>
            <a:r>
              <a:rPr lang="en-US" sz="2000" dirty="0" err="1"/>
              <a:t>people.beocat.ksu.edu</a:t>
            </a:r>
            <a:r>
              <a:rPr lang="en-US" sz="2000" dirty="0"/>
              <a:t>/~liu3zhen/PLPTH813/labs/lab07_QTLgwas"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# step 1: Set data directory and import files</a:t>
            </a:r>
          </a:p>
          <a:p>
            <a:pPr marL="0" indent="0">
              <a:buNone/>
            </a:pPr>
            <a:r>
              <a:rPr lang="en-US" sz="2000" dirty="0" err="1"/>
              <a:t>myY</a:t>
            </a:r>
            <a:r>
              <a:rPr lang="en-US" sz="2000" dirty="0"/>
              <a:t>  &lt;- </a:t>
            </a:r>
            <a:r>
              <a:rPr lang="en-US" sz="2000" dirty="0" err="1"/>
              <a:t>read.table</a:t>
            </a:r>
            <a:r>
              <a:rPr lang="en-US" sz="2000" dirty="0"/>
              <a:t>(paste(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mdp_traits.txt</a:t>
            </a:r>
            <a:r>
              <a:rPr lang="en-US" sz="2000" dirty="0"/>
              <a:t>", </a:t>
            </a:r>
            <a:r>
              <a:rPr lang="en-US" sz="2000" dirty="0" err="1"/>
              <a:t>sep</a:t>
            </a:r>
            <a:r>
              <a:rPr lang="en-US" sz="2000" dirty="0"/>
              <a:t> = ""), header = T)</a:t>
            </a:r>
          </a:p>
          <a:p>
            <a:pPr marL="0" indent="0">
              <a:buNone/>
            </a:pPr>
            <a:r>
              <a:rPr lang="en-US" sz="2000" dirty="0" err="1"/>
              <a:t>myG</a:t>
            </a:r>
            <a:r>
              <a:rPr lang="en-US" sz="2000" dirty="0"/>
              <a:t> &lt;- </a:t>
            </a:r>
            <a:r>
              <a:rPr lang="en-US" sz="2000" dirty="0" err="1"/>
              <a:t>read.delim</a:t>
            </a:r>
            <a:r>
              <a:rPr lang="en-US" sz="2000" dirty="0"/>
              <a:t>(paste0(</a:t>
            </a:r>
            <a:r>
              <a:rPr lang="en-US" sz="2000" dirty="0" err="1"/>
              <a:t>dp</a:t>
            </a:r>
            <a:r>
              <a:rPr lang="en-US" sz="2000" dirty="0"/>
              <a:t>, "/</a:t>
            </a:r>
            <a:r>
              <a:rPr lang="en-US" sz="2000" dirty="0" err="1"/>
              <a:t>mdp_genotype_test.hmp.txt</a:t>
            </a:r>
            <a:r>
              <a:rPr lang="en-US" sz="2000" dirty="0"/>
              <a:t>"), header = F)</a:t>
            </a:r>
          </a:p>
        </p:txBody>
      </p:sp>
      <p:pic>
        <p:nvPicPr>
          <p:cNvPr id="4" name="Picture 3" descr="Screenshot 2016-04-07 00.53.2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9" y="4887878"/>
            <a:ext cx="2641600" cy="1511300"/>
          </a:xfrm>
          <a:prstGeom prst="rect">
            <a:avLst/>
          </a:prstGeom>
        </p:spPr>
      </p:pic>
      <p:pic>
        <p:nvPicPr>
          <p:cNvPr id="5" name="Picture 4" descr="Screenshot 2016-04-07 00.54.07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9216" y="4583014"/>
            <a:ext cx="5414572" cy="187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5315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 + K model using GAPIT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2897"/>
            <a:ext cx="8534399" cy="46730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err="1"/>
              <a:t>dp</a:t>
            </a:r>
            <a:r>
              <a:rPr lang="en-US" sz="2000" dirty="0"/>
              <a:t>="https://</a:t>
            </a:r>
            <a:r>
              <a:rPr lang="en-US" sz="2000" dirty="0" err="1"/>
              <a:t>people.beocat.ksu.edu</a:t>
            </a:r>
            <a:r>
              <a:rPr lang="en-US" sz="2000" dirty="0"/>
              <a:t>/~liu3zhen/PLPTH813/labs/lab07_QTLgwas"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myY</a:t>
            </a:r>
            <a:r>
              <a:rPr lang="en-US" dirty="0"/>
              <a:t>  &lt;- </a:t>
            </a:r>
            <a:r>
              <a:rPr lang="en-US" dirty="0" err="1"/>
              <a:t>read.table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mdp_traits.txt</a:t>
            </a:r>
            <a:r>
              <a:rPr lang="en-US" dirty="0"/>
              <a:t>"), header=T)</a:t>
            </a:r>
          </a:p>
          <a:p>
            <a:pPr marL="0" indent="0">
              <a:buNone/>
            </a:pPr>
            <a:r>
              <a:rPr lang="en-US" dirty="0" err="1"/>
              <a:t>myG</a:t>
            </a:r>
            <a:r>
              <a:rPr lang="en-US" dirty="0"/>
              <a:t> &lt;- </a:t>
            </a:r>
            <a:r>
              <a:rPr lang="en-US" dirty="0" err="1"/>
              <a:t>read.delim</a:t>
            </a:r>
            <a:r>
              <a:rPr lang="en-US" dirty="0"/>
              <a:t>(paste0(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mdp_genotype_test.hmp.txt</a:t>
            </a:r>
            <a:r>
              <a:rPr lang="en-US" dirty="0"/>
              <a:t>"),</a:t>
            </a:r>
          </a:p>
          <a:p>
            <a:pPr marL="0" indent="0">
              <a:buNone/>
            </a:pPr>
            <a:r>
              <a:rPr lang="en-US" dirty="0"/>
              <a:t>                                   header=F)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/>
              <a:t>library("GAPIT")</a:t>
            </a:r>
          </a:p>
          <a:p>
            <a:pPr marL="0" indent="0">
              <a:buNone/>
            </a:pPr>
            <a:r>
              <a:rPr lang="en-US" dirty="0" err="1"/>
              <a:t>myGAPIT</a:t>
            </a:r>
            <a:r>
              <a:rPr lang="en-US" dirty="0"/>
              <a:t> &lt;- GAPIT(Y=</a:t>
            </a:r>
            <a:r>
              <a:rPr lang="en-US" dirty="0" err="1"/>
              <a:t>myY</a:t>
            </a:r>
            <a:r>
              <a:rPr lang="en-US" dirty="0"/>
              <a:t>[, 1:2], G=</a:t>
            </a:r>
            <a:r>
              <a:rPr lang="en-US" dirty="0" err="1"/>
              <a:t>myG</a:t>
            </a:r>
            <a:r>
              <a:rPr lang="en-US" dirty="0"/>
              <a:t>, </a:t>
            </a:r>
            <a:r>
              <a:rPr lang="en-US" dirty="0" err="1"/>
              <a:t>PCA.total</a:t>
            </a:r>
            <a:r>
              <a:rPr lang="en-US" dirty="0"/>
              <a:t>=3)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874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output result - 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3307970"/>
          <a:ext cx="8229600" cy="894523"/>
        </p:xfrm>
        <a:graphic>
          <a:graphicData uri="http://schemas.openxmlformats.org/drawingml/2006/table">
            <a:tbl>
              <a:tblPr/>
              <a:tblGrid>
                <a:gridCol w="673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70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3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56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9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81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9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375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7079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Chromosome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Position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P.value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maf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nobs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Rsquare.of.Model.without.SNP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Rsquare.of.Model.with.SNP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FDR_Adjusted_P.values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1" i="0" u="none" strike="noStrike">
                          <a:solidFill>
                            <a:srgbClr val="555555"/>
                          </a:solidFill>
                          <a:effectLst/>
                          <a:latin typeface="Lucida Sans"/>
                        </a:rPr>
                        <a:t>effect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PZA03188.4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280719882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0.000258998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0.28315412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0.2937205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1.88463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PZA03397.1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143547413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0.00035913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0.0125448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0.291982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0.5553945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-1.176011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an1.5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175504926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0.001341724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0.38172043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0.2850641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2.589423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PZB01881.10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93263605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0.00212124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0.04301075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0.2826985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1" u="none" strike="noStrike">
                          <a:solidFill>
                            <a:srgbClr val="B0B0B0"/>
                          </a:solidFill>
                          <a:effectLst/>
                          <a:latin typeface="Lucida Sans"/>
                        </a:rPr>
                        <a:t>NA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PZA03152.2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147044761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0.002350452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0.03584229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0.2821716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2.913919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7789"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PZA00277.9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141942814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0.002418229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0.19354839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279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0.2566854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0.2820258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1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Lucida Sans"/>
                        </a:rPr>
                        <a:t>-1.284217</a:t>
                      </a:r>
                    </a:p>
                  </a:txBody>
                  <a:tcPr marL="8519" marR="8519" marT="8519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1392967"/>
            <a:ext cx="8619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# output file </a:t>
            </a:r>
            <a:r>
              <a:rPr lang="en-US" sz="2400" dirty="0" err="1"/>
              <a:t>GAPIT.MLM.EarHT.GWAS.Results.csv</a:t>
            </a:r>
            <a:endParaRPr lang="en-US" sz="2400" dirty="0"/>
          </a:p>
          <a:p>
            <a:r>
              <a:rPr lang="en-US" sz="2400" dirty="0"/>
              <a:t>out &lt;- </a:t>
            </a:r>
            <a:r>
              <a:rPr lang="en-US" sz="2400" dirty="0" err="1"/>
              <a:t>read.csv</a:t>
            </a:r>
            <a:r>
              <a:rPr lang="en-US" sz="2400" dirty="0"/>
              <a:t>("</a:t>
            </a:r>
            <a:r>
              <a:rPr lang="en-US" sz="2400" dirty="0" err="1"/>
              <a:t>GAPIT.Association.GWAS_Results.MLM.EarHT.csv</a:t>
            </a:r>
            <a:r>
              <a:rPr lang="en-US" sz="2400" dirty="0"/>
              <a:t>")</a:t>
            </a:r>
          </a:p>
          <a:p>
            <a:r>
              <a:rPr lang="en-US" sz="2400" dirty="0"/>
              <a:t>out &lt;- out[order(</a:t>
            </a:r>
            <a:r>
              <a:rPr lang="en-US" sz="2400" dirty="0" err="1"/>
              <a:t>out$P.value</a:t>
            </a:r>
            <a:r>
              <a:rPr lang="en-US" sz="2400" dirty="0"/>
              <a:t>), ]</a:t>
            </a:r>
          </a:p>
          <a:p>
            <a:r>
              <a:rPr lang="en-US" sz="2400" dirty="0"/>
              <a:t>head(out)</a:t>
            </a:r>
          </a:p>
        </p:txBody>
      </p:sp>
    </p:spTree>
    <p:extLst>
      <p:ext uri="{BB962C8B-B14F-4D97-AF65-F5344CB8AC3E}">
        <p14:creationId xmlns:p14="http://schemas.microsoft.com/office/powerpoint/2010/main" val="14980124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- population structure</a:t>
            </a:r>
          </a:p>
        </p:txBody>
      </p:sp>
      <p:pic>
        <p:nvPicPr>
          <p:cNvPr id="4" name="Picture 3" descr="GAPIT.PCA.3D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3600" y="1612900"/>
            <a:ext cx="4445000" cy="4445000"/>
          </a:xfrm>
          <a:prstGeom prst="rect">
            <a:avLst/>
          </a:prstGeom>
        </p:spPr>
      </p:pic>
      <p:pic>
        <p:nvPicPr>
          <p:cNvPr id="5" name="Picture 4" descr="GAPIT.PCA.2D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00" y="1612900"/>
            <a:ext cx="4445000" cy="444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97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309081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7380" y="1731450"/>
            <a:ext cx="6764869" cy="251970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Perform QTL analysis with R/</a:t>
            </a:r>
            <a:r>
              <a:rPr lang="en-US" sz="3200" dirty="0" err="1"/>
              <a:t>qtl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Perform GWAS analysis with GAPIT</a:t>
            </a:r>
          </a:p>
          <a:p>
            <a:pPr>
              <a:lnSpc>
                <a:spcPct val="150000"/>
              </a:lnSpc>
            </a:pP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2455134" y="4396221"/>
            <a:ext cx="38662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Acknowledgements:</a:t>
            </a:r>
          </a:p>
          <a:p>
            <a:r>
              <a:rPr lang="en-US" i="1" dirty="0"/>
              <a:t>Some slides were prepared by Dr. Lei Li </a:t>
            </a:r>
          </a:p>
          <a:p>
            <a:r>
              <a:rPr lang="en-US" i="1" dirty="0"/>
              <a:t>QTL data from Dr. Karl W. Broman</a:t>
            </a:r>
          </a:p>
          <a:p>
            <a:r>
              <a:rPr lang="en-US" i="1" dirty="0"/>
              <a:t>GWAS data from Dr. </a:t>
            </a:r>
            <a:r>
              <a:rPr lang="en-US" i="1" dirty="0" err="1"/>
              <a:t>Zhiwu</a:t>
            </a:r>
            <a:r>
              <a:rPr lang="en-US" i="1" dirty="0"/>
              <a:t> Zhang   </a:t>
            </a:r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MAF and QQ plot</a:t>
            </a:r>
          </a:p>
        </p:txBody>
      </p:sp>
      <p:pic>
        <p:nvPicPr>
          <p:cNvPr id="3" name="Picture 2" descr="GAPIT.MLM.EarHT.QQ-Plot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460500"/>
            <a:ext cx="4406900" cy="4406900"/>
          </a:xfrm>
          <a:prstGeom prst="rect">
            <a:avLst/>
          </a:prstGeom>
        </p:spPr>
      </p:pic>
      <p:pic>
        <p:nvPicPr>
          <p:cNvPr id="5" name="Picture 4" descr="GAPIT.MLM.EarHT.MA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00" y="1460500"/>
            <a:ext cx="4406900" cy="440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56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Manhattan plot</a:t>
            </a:r>
          </a:p>
        </p:txBody>
      </p:sp>
      <p:pic>
        <p:nvPicPr>
          <p:cNvPr id="3" name="Picture 2" descr="GAPIT.MLM.EarHT.Manhattan.Plot.Genomewise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07" y="2270129"/>
            <a:ext cx="8785185" cy="388575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9400" y="1447800"/>
            <a:ext cx="6636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GAPIT.Association.Manhattan_Chro.MLM.EarHT.pdf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478870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Supply own data of population structure and kinship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3174" y="1384876"/>
            <a:ext cx="8686800" cy="49264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# setup working directory</a:t>
            </a:r>
          </a:p>
          <a:p>
            <a:pPr marL="0" indent="0">
              <a:buNone/>
            </a:pPr>
            <a:r>
              <a:rPr lang="en-US" dirty="0" err="1"/>
              <a:t>setwd</a:t>
            </a:r>
            <a:r>
              <a:rPr lang="en-US" dirty="0"/>
              <a:t>("</a:t>
            </a:r>
            <a:r>
              <a:rPr lang="en-US" dirty="0">
                <a:solidFill>
                  <a:srgbClr val="FF0000"/>
                </a:solidFill>
              </a:rPr>
              <a:t>xxx</a:t>
            </a:r>
            <a:r>
              <a:rPr lang="en-US" dirty="0"/>
              <a:t>/lab07_QG/</a:t>
            </a:r>
            <a:r>
              <a:rPr lang="en-US" dirty="0" err="1"/>
              <a:t>gwas</a:t>
            </a:r>
            <a:r>
              <a:rPr lang="en-US" dirty="0"/>
              <a:t>/run2")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1: Set data directory and import files</a:t>
            </a:r>
          </a:p>
          <a:p>
            <a:pPr marL="0" indent="0">
              <a:buNone/>
            </a:pPr>
            <a:r>
              <a:rPr lang="en-US" dirty="0" err="1"/>
              <a:t>myCV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"/Q_PCA3.txt", </a:t>
            </a:r>
            <a:r>
              <a:rPr lang="en-US" dirty="0" err="1"/>
              <a:t>sep</a:t>
            </a:r>
            <a:r>
              <a:rPr lang="en-US" dirty="0"/>
              <a:t> = ""), header = T)</a:t>
            </a:r>
          </a:p>
          <a:p>
            <a:pPr marL="0" indent="0">
              <a:buNone/>
            </a:pPr>
            <a:r>
              <a:rPr lang="en-US" dirty="0" err="1"/>
              <a:t>myKI</a:t>
            </a:r>
            <a:r>
              <a:rPr lang="en-US" dirty="0"/>
              <a:t> &lt;- </a:t>
            </a:r>
            <a:r>
              <a:rPr lang="en-US" dirty="0" err="1"/>
              <a:t>read.table</a:t>
            </a:r>
            <a:r>
              <a:rPr lang="en-US" dirty="0"/>
              <a:t>(paste(</a:t>
            </a:r>
            <a:r>
              <a:rPr lang="en-US" dirty="0" err="1"/>
              <a:t>dp</a:t>
            </a:r>
            <a:r>
              <a:rPr lang="en-US" dirty="0"/>
              <a:t>, "/</a:t>
            </a:r>
            <a:r>
              <a:rPr lang="en-US" dirty="0" err="1"/>
              <a:t>KSN.txt</a:t>
            </a:r>
            <a:r>
              <a:rPr lang="en-US" dirty="0"/>
              <a:t>", </a:t>
            </a:r>
            <a:r>
              <a:rPr lang="en-US" dirty="0" err="1"/>
              <a:t>sep</a:t>
            </a:r>
            <a:r>
              <a:rPr lang="en-US" dirty="0"/>
              <a:t> = ""), header = F)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step 2: Run GAPIT</a:t>
            </a:r>
          </a:p>
          <a:p>
            <a:pPr marL="0" indent="0">
              <a:buNone/>
            </a:pPr>
            <a:r>
              <a:rPr lang="en-US" dirty="0"/>
              <a:t>myGAPIT2 &lt;- GAPIT(Y = </a:t>
            </a:r>
            <a:r>
              <a:rPr lang="en-US" dirty="0" err="1"/>
              <a:t>myY</a:t>
            </a:r>
            <a:r>
              <a:rPr lang="en-US" dirty="0"/>
              <a:t>[, 1:2], G = </a:t>
            </a:r>
            <a:r>
              <a:rPr lang="en-US" dirty="0" err="1"/>
              <a:t>myG</a:t>
            </a:r>
            <a:r>
              <a:rPr lang="en-US" dirty="0"/>
              <a:t>,</a:t>
            </a:r>
          </a:p>
          <a:p>
            <a:pPr marL="0" indent="0">
              <a:buNone/>
            </a:pPr>
            <a:r>
              <a:rPr lang="en-US" dirty="0"/>
              <a:t>                                 CV = </a:t>
            </a:r>
            <a:r>
              <a:rPr lang="en-US" dirty="0" err="1"/>
              <a:t>myCV</a:t>
            </a:r>
            <a:r>
              <a:rPr lang="en-US" dirty="0"/>
              <a:t>, KI = </a:t>
            </a:r>
            <a:r>
              <a:rPr lang="en-US" dirty="0" err="1"/>
              <a:t>myKI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4651497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GAPIT with multiple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127"/>
            <a:ext cx="8534399" cy="2449898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Run GAPIT with multiple models</a:t>
            </a:r>
          </a:p>
          <a:p>
            <a:pPr marL="0" indent="0">
              <a:buNone/>
            </a:pPr>
            <a:r>
              <a:rPr lang="en-US" dirty="0" err="1"/>
              <a:t>myGAPIT</a:t>
            </a:r>
            <a:r>
              <a:rPr lang="en-US" dirty="0"/>
              <a:t> &lt;- GAPIT(Y=</a:t>
            </a:r>
            <a:r>
              <a:rPr lang="en-US" dirty="0" err="1"/>
              <a:t>myY</a:t>
            </a:r>
            <a:r>
              <a:rPr lang="en-US" dirty="0"/>
              <a:t>[, 1:2], G=</a:t>
            </a:r>
            <a:r>
              <a:rPr lang="en-US" dirty="0" err="1"/>
              <a:t>myG</a:t>
            </a:r>
            <a:r>
              <a:rPr lang="en-US" dirty="0"/>
              <a:t>, </a:t>
            </a:r>
            <a:r>
              <a:rPr lang="en-US" dirty="0" err="1"/>
              <a:t>PCA.total</a:t>
            </a:r>
            <a:r>
              <a:rPr lang="en-US" dirty="0"/>
              <a:t>=3,</a:t>
            </a:r>
          </a:p>
          <a:p>
            <a:pPr marL="0" indent="0">
              <a:buNone/>
            </a:pPr>
            <a:r>
              <a:rPr lang="en-US" dirty="0"/>
              <a:t>                                   model=c("</a:t>
            </a:r>
            <a:r>
              <a:rPr lang="en-US" dirty="0" err="1"/>
              <a:t>FarmCPU</a:t>
            </a:r>
            <a:r>
              <a:rPr lang="en-US" dirty="0"/>
              <a:t>", "Blink"),</a:t>
            </a:r>
          </a:p>
          <a:p>
            <a:pPr marL="0" indent="0">
              <a:buNone/>
            </a:pPr>
            <a:r>
              <a:rPr lang="en-US" dirty="0"/>
              <a:t>                                    </a:t>
            </a:r>
            <a:r>
              <a:rPr lang="en-US" dirty="0" err="1"/>
              <a:t>Multiple_analysis</a:t>
            </a:r>
            <a:r>
              <a:rPr lang="en-US" dirty="0"/>
              <a:t>=TRUE)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117E28-8970-9202-07A9-1E77E405A582}"/>
              </a:ext>
            </a:extLst>
          </p:cNvPr>
          <p:cNvSpPr txBox="1"/>
          <p:nvPr/>
        </p:nvSpPr>
        <p:spPr>
          <a:xfrm>
            <a:off x="1504709" y="4479402"/>
            <a:ext cx="6134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hlinkClick r:id="rId2"/>
              </a:rPr>
              <a:t>the GAPIT guide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41345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Install R/</a:t>
            </a:r>
            <a:r>
              <a:rPr lang="en-US" sz="3200" dirty="0" err="1"/>
              <a:t>qtl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0870" y="1523043"/>
            <a:ext cx="3842259" cy="147175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install r/</a:t>
            </a:r>
            <a:r>
              <a:rPr lang="en-US" sz="2800" dirty="0" err="1"/>
              <a:t>qtl</a:t>
            </a:r>
            <a:r>
              <a:rPr lang="en-US" sz="2800" dirty="0"/>
              <a:t> package</a:t>
            </a:r>
          </a:p>
          <a:p>
            <a:pPr marL="0" indent="0">
              <a:buNone/>
            </a:pPr>
            <a:r>
              <a:rPr lang="en-US" sz="2800" dirty="0" err="1"/>
              <a:t>install.packages</a:t>
            </a:r>
            <a:r>
              <a:rPr lang="en-US" sz="2800" dirty="0"/>
              <a:t>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r>
              <a:rPr lang="en-US" sz="2800" dirty="0"/>
              <a:t>library("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73FB69-F7C3-D15E-9868-EDF3030F567B}"/>
              </a:ext>
            </a:extLst>
          </p:cNvPr>
          <p:cNvSpPr txBox="1"/>
          <p:nvPr/>
        </p:nvSpPr>
        <p:spPr>
          <a:xfrm>
            <a:off x="260722" y="3863202"/>
            <a:ext cx="862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If you have trouble to install the package in </a:t>
            </a:r>
            <a:r>
              <a:rPr lang="en-US" dirty="0" err="1"/>
              <a:t>Rstudio</a:t>
            </a:r>
            <a:r>
              <a:rPr lang="en-US" dirty="0"/>
              <a:t>, try installing it in the “terminal”.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F3DF6D-E9BC-9953-0181-4FD1176DDF46}"/>
              </a:ext>
            </a:extLst>
          </p:cNvPr>
          <p:cNvSpPr txBox="1"/>
          <p:nvPr/>
        </p:nvSpPr>
        <p:spPr>
          <a:xfrm>
            <a:off x="2711289" y="4425381"/>
            <a:ext cx="344850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module load R</a:t>
            </a:r>
          </a:p>
          <a:p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R</a:t>
            </a:r>
          </a:p>
          <a:p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Install.packages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 ("</a:t>
            </a:r>
            <a:r>
              <a:rPr lang="en-US" sz="2800" dirty="0" err="1">
                <a:solidFill>
                  <a:schemeClr val="bg1">
                    <a:lumMod val="65000"/>
                  </a:schemeClr>
                </a:solidFill>
              </a:rPr>
              <a:t>qtl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34743598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directories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6433" y="2238048"/>
            <a:ext cx="6607339" cy="33182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Lab directory: lab07_QG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QTL directory: lab07_QG/</a:t>
            </a:r>
            <a:r>
              <a:rPr lang="en-US" sz="2800" dirty="0" err="1"/>
              <a:t>qtl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GWAS directory: lab07_QG/</a:t>
            </a:r>
            <a:r>
              <a:rPr lang="en-US" sz="2800" dirty="0" err="1"/>
              <a:t>gwas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24525" y="1493439"/>
            <a:ext cx="36062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</a:t>
            </a:r>
            <a:r>
              <a:rPr lang="en-US" sz="2800" dirty="0" err="1"/>
              <a:t>Beocat</a:t>
            </a:r>
            <a:r>
              <a:rPr lang="en-US" sz="2800" dirty="0"/>
              <a:t> Linux system:</a:t>
            </a:r>
          </a:p>
        </p:txBody>
      </p:sp>
    </p:spTree>
    <p:extLst>
      <p:ext uri="{BB962C8B-B14F-4D97-AF65-F5344CB8AC3E}">
        <p14:creationId xmlns:p14="http://schemas.microsoft.com/office/powerpoint/2010/main" val="2399867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Data preparation</a:t>
            </a:r>
          </a:p>
        </p:txBody>
      </p:sp>
      <p:pic>
        <p:nvPicPr>
          <p:cNvPr id="6" name="Picture 5" descr="Screenshot 2016-04-06 23.00.15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53" y="1047625"/>
            <a:ext cx="4815311" cy="2764142"/>
          </a:xfrm>
          <a:prstGeom prst="rect">
            <a:avLst/>
          </a:prstGeom>
        </p:spPr>
      </p:pic>
      <p:graphicFrame>
        <p:nvGraphicFramePr>
          <p:cNvPr id="25" name="Object 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924605"/>
              </p:ext>
            </p:extLst>
          </p:nvPr>
        </p:nvGraphicFramePr>
        <p:xfrm>
          <a:off x="323949" y="4224003"/>
          <a:ext cx="8705016" cy="186787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6273800" imgH="1346200" progId="Excel.Sheet.12">
                  <p:embed/>
                </p:oleObj>
              </mc:Choice>
              <mc:Fallback>
                <p:oleObj name="Worksheet" r:id="rId3" imgW="6273800" imgH="13462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3949" y="4224003"/>
                        <a:ext cx="8705016" cy="186787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142128" y="3404286"/>
            <a:ext cx="1765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Phenotype</a:t>
            </a:r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1012384" y="3866583"/>
            <a:ext cx="0" cy="332706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4896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7952" y="1535263"/>
            <a:ext cx="7838848" cy="44577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setup working directory</a:t>
            </a:r>
          </a:p>
          <a:p>
            <a:pPr marL="0" indent="0">
              <a:buNone/>
            </a:pPr>
            <a:r>
              <a:rPr lang="en-US" sz="2800" dirty="0" err="1"/>
              <a:t>setwd</a:t>
            </a:r>
            <a:r>
              <a:rPr lang="en-US" sz="2800" dirty="0"/>
              <a:t>(”</a:t>
            </a:r>
            <a:r>
              <a:rPr lang="en-US" sz="2800" dirty="0">
                <a:solidFill>
                  <a:srgbClr val="FF0000"/>
                </a:solidFill>
              </a:rPr>
              <a:t>xxx</a:t>
            </a:r>
            <a:r>
              <a:rPr lang="en-US" sz="2800" dirty="0"/>
              <a:t>/lab07_QG/</a:t>
            </a:r>
            <a:r>
              <a:rPr lang="en-US" sz="2800" dirty="0" err="1"/>
              <a:t>qtl</a:t>
            </a:r>
            <a:r>
              <a:rPr lang="en-US" sz="2800" dirty="0"/>
              <a:t>")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read QTL data</a:t>
            </a:r>
          </a:p>
          <a:p>
            <a:pPr marL="0" indent="0">
              <a:buNone/>
            </a:pPr>
            <a:r>
              <a:rPr lang="en-US" sz="2800" dirty="0" err="1"/>
              <a:t>data_source</a:t>
            </a:r>
            <a:r>
              <a:rPr lang="en-US" sz="2800" dirty="0"/>
              <a:t> &lt;- "http://</a:t>
            </a:r>
            <a:r>
              <a:rPr lang="en-US" sz="2800" dirty="0" err="1"/>
              <a:t>www.rqtl.org</a:t>
            </a:r>
            <a:r>
              <a:rPr lang="en-US" sz="2800" dirty="0"/>
              <a:t>/</a:t>
            </a:r>
            <a:r>
              <a:rPr lang="en-US" sz="2800" dirty="0" err="1"/>
              <a:t>sampledata</a:t>
            </a:r>
            <a:r>
              <a:rPr lang="en-US" sz="2800" dirty="0"/>
              <a:t>"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read.cross</a:t>
            </a:r>
            <a:r>
              <a:rPr lang="en-US" sz="2800" dirty="0"/>
              <a:t>(format = "</a:t>
            </a:r>
            <a:r>
              <a:rPr lang="en-US" sz="2800" dirty="0" err="1"/>
              <a:t>csv</a:t>
            </a:r>
            <a:r>
              <a:rPr lang="en-US" sz="2800" dirty="0"/>
              <a:t>",</a:t>
            </a:r>
          </a:p>
          <a:p>
            <a:pPr marL="0" indent="0">
              <a:buNone/>
            </a:pPr>
            <a:r>
              <a:rPr lang="en-US" sz="2800" dirty="0"/>
              <a:t>                                </a:t>
            </a:r>
            <a:r>
              <a:rPr lang="en-US" sz="2800" dirty="0" err="1"/>
              <a:t>dir</a:t>
            </a:r>
            <a:r>
              <a:rPr lang="en-US" sz="2800" dirty="0"/>
              <a:t> = </a:t>
            </a:r>
            <a:r>
              <a:rPr lang="en-US" sz="2800" dirty="0" err="1"/>
              <a:t>data_source</a:t>
            </a:r>
            <a:r>
              <a:rPr lang="en-US" sz="2800" dirty="0"/>
              <a:t>,</a:t>
            </a:r>
          </a:p>
          <a:p>
            <a:pPr marL="0" indent="0">
              <a:buNone/>
            </a:pPr>
            <a:r>
              <a:rPr lang="en-US" sz="2800" dirty="0"/>
              <a:t>                                file = "</a:t>
            </a:r>
            <a:r>
              <a:rPr lang="en-US" sz="2800" dirty="0" err="1"/>
              <a:t>listeria.csv</a:t>
            </a:r>
            <a:r>
              <a:rPr lang="en-US" sz="2800" dirty="0"/>
              <a:t>")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68"/>
          </a:xfrm>
        </p:spPr>
        <p:txBody>
          <a:bodyPr>
            <a:normAutofit/>
          </a:bodyPr>
          <a:lstStyle/>
          <a:p>
            <a:r>
              <a:rPr lang="en-US" sz="3200" dirty="0"/>
              <a:t>Read QTL data</a:t>
            </a:r>
          </a:p>
        </p:txBody>
      </p:sp>
    </p:spTree>
    <p:extLst>
      <p:ext uri="{BB962C8B-B14F-4D97-AF65-F5344CB8AC3E}">
        <p14:creationId xmlns:p14="http://schemas.microsoft.com/office/powerpoint/2010/main" val="2599203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700" y="950548"/>
            <a:ext cx="8229600" cy="310246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summary(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show.marker.names</a:t>
            </a:r>
            <a:r>
              <a:rPr lang="en-US" sz="2800" dirty="0"/>
              <a:t> = F)</a:t>
            </a:r>
          </a:p>
          <a:p>
            <a:pPr marL="0" indent="0">
              <a:buNone/>
            </a:pPr>
            <a:r>
              <a:rPr lang="en-US" sz="2800" dirty="0" err="1"/>
              <a:t>plotPheno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pheno.col</a:t>
            </a:r>
            <a:r>
              <a:rPr lang="en-US" sz="2800" dirty="0"/>
              <a:t> = 1)</a:t>
            </a:r>
          </a:p>
          <a:p>
            <a:pPr marL="0" indent="0">
              <a:buNone/>
            </a:pPr>
            <a:r>
              <a:rPr lang="en-US" sz="2800" dirty="0" err="1"/>
              <a:t>plotMissing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reorder = TRUE)</a:t>
            </a:r>
          </a:p>
          <a:p>
            <a:pPr marL="0" indent="0">
              <a:buNone/>
            </a:pPr>
            <a:r>
              <a:rPr lang="en-US" sz="2800" dirty="0"/>
              <a:t># three in one</a:t>
            </a:r>
          </a:p>
          <a:p>
            <a:pPr marL="0" indent="0">
              <a:buNone/>
            </a:pPr>
            <a:r>
              <a:rPr lang="en-US" sz="2800" dirty="0"/>
              <a:t>plot(</a:t>
            </a:r>
            <a:r>
              <a:rPr lang="en-US" sz="2800" dirty="0" err="1"/>
              <a:t>qtld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Check data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850" y="4053016"/>
            <a:ext cx="8458300" cy="2691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67920" y="1199552"/>
            <a:ext cx="8229600" cy="19343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/>
              <a:t># estimate recombination fractions between all pairs of markers</a:t>
            </a:r>
          </a:p>
          <a:p>
            <a:pPr algn="l"/>
            <a:endParaRPr lang="en-US" sz="2400" dirty="0"/>
          </a:p>
          <a:p>
            <a:pPr algn="l"/>
            <a:r>
              <a:rPr lang="en-US" dirty="0" err="1"/>
              <a:t>qtld</a:t>
            </a:r>
            <a:r>
              <a:rPr lang="en-US" dirty="0"/>
              <a:t> &lt;- </a:t>
            </a:r>
            <a:r>
              <a:rPr lang="en-US" dirty="0" err="1"/>
              <a:t>est.rf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r>
              <a:rPr lang="en-US" dirty="0" err="1"/>
              <a:t>plotRF</a:t>
            </a:r>
            <a:r>
              <a:rPr lang="en-US" dirty="0"/>
              <a:t>(</a:t>
            </a:r>
            <a:r>
              <a:rPr lang="en-US" dirty="0" err="1"/>
              <a:t>qtld</a:t>
            </a:r>
            <a:r>
              <a:rPr lang="en-US" dirty="0"/>
              <a:t>)</a:t>
            </a:r>
          </a:p>
          <a:p>
            <a:pPr algn="l"/>
            <a:endParaRPr lang="en-US" sz="24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Recombination fractions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4293" y="2043547"/>
            <a:ext cx="4953227" cy="47352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65430" y="4504885"/>
            <a:ext cx="384509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Upper left triangle:</a:t>
            </a:r>
          </a:p>
          <a:p>
            <a:r>
              <a:rPr lang="en-US" sz="2400" dirty="0"/>
              <a:t>recombination fractions (r)</a:t>
            </a:r>
          </a:p>
          <a:p>
            <a:endParaRPr lang="en-US" sz="2400" dirty="0"/>
          </a:p>
          <a:p>
            <a:r>
              <a:rPr lang="en-US" sz="2400" dirty="0"/>
              <a:t>Lower right triangle:</a:t>
            </a:r>
          </a:p>
          <a:p>
            <a:r>
              <a:rPr lang="en-US" sz="2400" dirty="0"/>
              <a:t>LOD scores for tests of r = 0.5</a:t>
            </a:r>
          </a:p>
        </p:txBody>
      </p:sp>
    </p:spTree>
    <p:extLst>
      <p:ext uri="{BB962C8B-B14F-4D97-AF65-F5344CB8AC3E}">
        <p14:creationId xmlns:p14="http://schemas.microsoft.com/office/powerpoint/2010/main" val="3612422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3747" y="1047625"/>
            <a:ext cx="8229600" cy="31413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# Reconstruct a genetic map</a:t>
            </a:r>
          </a:p>
          <a:p>
            <a:pPr marL="0" indent="0">
              <a:buNone/>
            </a:pPr>
            <a:r>
              <a:rPr lang="en-US" sz="2800" dirty="0" err="1"/>
              <a:t>newmap</a:t>
            </a:r>
            <a:r>
              <a:rPr lang="en-US" sz="2800" dirty="0"/>
              <a:t> &lt;- </a:t>
            </a:r>
            <a:r>
              <a:rPr lang="en-US" sz="2800" dirty="0" err="1"/>
              <a:t>est.map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error.prob</a:t>
            </a:r>
            <a:r>
              <a:rPr lang="en-US" sz="2800" dirty="0"/>
              <a:t>=0.01)</a:t>
            </a:r>
          </a:p>
          <a:p>
            <a:pPr marL="0" indent="0">
              <a:buNone/>
            </a:pPr>
            <a:r>
              <a:rPr lang="en-US" sz="2800" dirty="0"/>
              <a:t>plotMap(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Replace the genetic map with the new one</a:t>
            </a:r>
          </a:p>
          <a:p>
            <a:pPr marL="0" indent="0">
              <a:buNone/>
            </a:pPr>
            <a:r>
              <a:rPr lang="en-US" sz="2800" dirty="0" err="1"/>
              <a:t>qtld</a:t>
            </a:r>
            <a:r>
              <a:rPr lang="en-US" sz="2800" dirty="0"/>
              <a:t> &lt;- </a:t>
            </a:r>
            <a:r>
              <a:rPr lang="en-US" sz="2800" dirty="0" err="1"/>
              <a:t>replace.map</a:t>
            </a:r>
            <a:r>
              <a:rPr lang="en-US" sz="2800" dirty="0"/>
              <a:t>(</a:t>
            </a:r>
            <a:r>
              <a:rPr lang="en-US" sz="2800" dirty="0" err="1"/>
              <a:t>qtld</a:t>
            </a:r>
            <a:r>
              <a:rPr lang="en-US" sz="2800" dirty="0"/>
              <a:t>, </a:t>
            </a:r>
            <a:r>
              <a:rPr lang="en-US" sz="2800" dirty="0" err="1"/>
              <a:t>newmap</a:t>
            </a:r>
            <a:r>
              <a:rPr lang="en-US" sz="2800" dirty="0"/>
              <a:t>)</a:t>
            </a:r>
          </a:p>
          <a:p>
            <a:pPr lvl="4"/>
            <a:endParaRPr lang="en-US" sz="28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4245" y="4173289"/>
            <a:ext cx="3572457" cy="2672354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457200" y="161625"/>
            <a:ext cx="8229600" cy="772987"/>
          </a:xfrm>
        </p:spPr>
        <p:txBody>
          <a:bodyPr>
            <a:normAutofit/>
          </a:bodyPr>
          <a:lstStyle/>
          <a:p>
            <a:r>
              <a:rPr lang="en-US" sz="3200" dirty="0"/>
              <a:t>Construct a new genetic map</a:t>
            </a:r>
          </a:p>
        </p:txBody>
      </p:sp>
    </p:spTree>
    <p:extLst>
      <p:ext uri="{BB962C8B-B14F-4D97-AF65-F5344CB8AC3E}">
        <p14:creationId xmlns:p14="http://schemas.microsoft.com/office/powerpoint/2010/main" val="3133026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67712</TotalTime>
  <Words>1207</Words>
  <Application>Microsoft Macintosh PowerPoint</Application>
  <PresentationFormat>On-screen Show (4:3)</PresentationFormat>
  <Paragraphs>221</Paragraphs>
  <Slides>23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Lucida Sans</vt:lpstr>
      <vt:lpstr>Office Theme</vt:lpstr>
      <vt:lpstr>Worksheet</vt:lpstr>
      <vt:lpstr>QTL mapping and GWAS  Bioinformatics Applications (PLPTH813)</vt:lpstr>
      <vt:lpstr>Goal of today’s lab</vt:lpstr>
      <vt:lpstr>Install R/qtl</vt:lpstr>
      <vt:lpstr>Working directories</vt:lpstr>
      <vt:lpstr>Data preparation</vt:lpstr>
      <vt:lpstr>Read QTL data</vt:lpstr>
      <vt:lpstr>Check data</vt:lpstr>
      <vt:lpstr>Recombination fractions</vt:lpstr>
      <vt:lpstr>Construct a new genetic map</vt:lpstr>
      <vt:lpstr>Identify genotypes that are likely wrong</vt:lpstr>
      <vt:lpstr>QTL mapping (interval mapping)</vt:lpstr>
      <vt:lpstr>Permutation to determine a threshold</vt:lpstr>
      <vt:lpstr>Updated r/qrt</vt:lpstr>
      <vt:lpstr>Goal of today’s lab</vt:lpstr>
      <vt:lpstr>Installation of GAPIT3</vt:lpstr>
      <vt:lpstr>Prepare data for GAPIT</vt:lpstr>
      <vt:lpstr>Q + K model using GAPIT</vt:lpstr>
      <vt:lpstr>output result - I</vt:lpstr>
      <vt:lpstr>PCA - population structure</vt:lpstr>
      <vt:lpstr>MAF and QQ plot</vt:lpstr>
      <vt:lpstr>Manhattan plot</vt:lpstr>
      <vt:lpstr>Supply own data of population structure and kinship</vt:lpstr>
      <vt:lpstr>GAPIT with multiple models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227</cp:revision>
  <dcterms:created xsi:type="dcterms:W3CDTF">2014-12-15T18:58:14Z</dcterms:created>
  <dcterms:modified xsi:type="dcterms:W3CDTF">2023-03-30T18:44:37Z</dcterms:modified>
</cp:coreProperties>
</file>