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275" r:id="rId4"/>
    <p:sldId id="311" r:id="rId5"/>
    <p:sldId id="318" r:id="rId6"/>
    <p:sldId id="283" r:id="rId7"/>
    <p:sldId id="287" r:id="rId8"/>
    <p:sldId id="342" r:id="rId9"/>
    <p:sldId id="292" r:id="rId10"/>
    <p:sldId id="289" r:id="rId11"/>
    <p:sldId id="294" r:id="rId12"/>
    <p:sldId id="290" r:id="rId13"/>
    <p:sldId id="291" r:id="rId14"/>
    <p:sldId id="288" r:id="rId15"/>
    <p:sldId id="316" r:id="rId16"/>
    <p:sldId id="284" r:id="rId17"/>
    <p:sldId id="298" r:id="rId18"/>
    <p:sldId id="317" r:id="rId19"/>
    <p:sldId id="262" r:id="rId20"/>
    <p:sldId id="299" r:id="rId21"/>
    <p:sldId id="264" r:id="rId22"/>
    <p:sldId id="319" r:id="rId23"/>
    <p:sldId id="265" r:id="rId24"/>
    <p:sldId id="301" r:id="rId25"/>
    <p:sldId id="351" r:id="rId26"/>
    <p:sldId id="352" r:id="rId27"/>
    <p:sldId id="300" r:id="rId28"/>
    <p:sldId id="349" r:id="rId29"/>
    <p:sldId id="344" r:id="rId30"/>
    <p:sldId id="286" r:id="rId31"/>
    <p:sldId id="308" r:id="rId32"/>
    <p:sldId id="307" r:id="rId33"/>
    <p:sldId id="340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30" r:id="rId43"/>
    <p:sldId id="332" r:id="rId44"/>
    <p:sldId id="341" r:id="rId45"/>
    <p:sldId id="334" r:id="rId46"/>
    <p:sldId id="335" r:id="rId47"/>
    <p:sldId id="336" r:id="rId48"/>
    <p:sldId id="338" r:id="rId49"/>
    <p:sldId id="339" r:id="rId50"/>
    <p:sldId id="293" r:id="rId51"/>
    <p:sldId id="295" r:id="rId52"/>
    <p:sldId id="309" r:id="rId53"/>
    <p:sldId id="345" r:id="rId54"/>
    <p:sldId id="343" r:id="rId55"/>
    <p:sldId id="34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 autoAdjust="0"/>
    <p:restoredTop sz="95792" autoAdjust="0"/>
  </p:normalViewPr>
  <p:slideViewPr>
    <p:cSldViewPr snapToGrid="0" snapToObjects="1">
      <p:cViewPr varScale="1">
        <p:scale>
          <a:sx n="131" d="100"/>
          <a:sy n="131" d="100"/>
        </p:scale>
        <p:origin x="24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Ross Ihaka and Robert Gentleman at the University of Auckland, New Zealand in 1993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425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1/31/2023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0466"/>
            <a:ext cx="8343485" cy="5213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89" y="2605245"/>
            <a:ext cx="8101211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49" y="1065133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1034701"/>
            <a:ext cx="8166442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163" y="309581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2" y="4283282"/>
            <a:ext cx="8541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219841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251897"/>
            <a:ext cx="8229600" cy="2912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Create a </a:t>
            </a:r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50" y="468523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968" y="4035519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21" y="4035519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967" y="6253689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07FB-85E0-DA95-185A-9145A90CD711}"/>
              </a:ext>
            </a:extLst>
          </p:cNvPr>
          <p:cNvSpPr txBox="1"/>
          <p:nvPr/>
        </p:nvSpPr>
        <p:spPr>
          <a:xfrm>
            <a:off x="6281723" y="-56091"/>
            <a:ext cx="219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[row, column]</a:t>
            </a:r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66" y="2704927"/>
            <a:ext cx="8229600" cy="361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789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the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25609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253"/>
            <a:ext cx="8229600" cy="474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are the values of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d</a:t>
            </a:r>
            <a:r>
              <a:rPr lang="en-US" sz="3200" dirty="0"/>
              <a:t>f[2, 1]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[3, 2]</a:t>
            </a: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[2]</a:t>
            </a:r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[, 2]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the </a:t>
            </a:r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last </a:t>
            </a:r>
            <a:r>
              <a:rPr lang="fr-FR" sz="3200" dirty="0" err="1"/>
              <a:t>two</a:t>
            </a:r>
            <a:r>
              <a:rPr lang="fr-FR" sz="3200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46" y="2745764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7404542" cy="4741288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", "28 21", file = 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r>
              <a:rPr lang="en-US" sz="1600" dirty="0">
                <a:latin typeface="Courier"/>
                <a:cs typeface="Courier"/>
              </a:rPr>
              <a:t> &lt;- scan("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 "28"   "21”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 &lt;- </a:t>
            </a:r>
            <a:r>
              <a:rPr lang="en-US" sz="1600" dirty="0" err="1">
                <a:latin typeface="Courier"/>
                <a:cs typeface="Courier"/>
              </a:rPr>
              <a:t>read.table</a:t>
            </a:r>
            <a:r>
              <a:rPr lang="en-US" sz="1600" dirty="0">
                <a:latin typeface="Courier"/>
                <a:cs typeface="Courier"/>
              </a:rPr>
              <a:t>(data)</a:t>
            </a:r>
          </a:p>
          <a:p>
            <a:endParaRPr lang="en-US" dirty="0"/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3" y="4555950"/>
            <a:ext cx="5727798" cy="1948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0300" y="1061710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lisa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Jone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28 21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8418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756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33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061" y="1920908"/>
            <a:ext cx="489441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horizontal or vertical lines</a:t>
            </a:r>
          </a:p>
          <a:p>
            <a:r>
              <a:rPr lang="en-US" dirty="0" err="1">
                <a:latin typeface="Courier"/>
                <a:cs typeface="Courier"/>
              </a:rPr>
              <a:t>abline</a:t>
            </a:r>
            <a:r>
              <a:rPr lang="en-US" dirty="0">
                <a:latin typeface="Courier"/>
                <a:cs typeface="Courier"/>
              </a:rPr>
              <a:t>(h, v)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14802" y="268183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07707" y="4753509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1661" y="4767699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3737" y="3536614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2614" y="226992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15774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181961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4" y="1768935"/>
            <a:ext cx="8364792" cy="501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184159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las=2, cex.names=0.65,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25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8328"/>
            <a:ext cx="8164901" cy="3749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2569" y="3759200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69926"/>
            <a:ext cx="46173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urier"/>
                <a:cs typeface="Courier"/>
              </a:rPr>
              <a:t>y &lt;- 1:10</a:t>
            </a:r>
          </a:p>
          <a:p>
            <a:r>
              <a:rPr lang="fr-FR" sz="2400" dirty="0">
                <a:latin typeface="Courier"/>
                <a:cs typeface="Courier"/>
              </a:rPr>
              <a:t>x &lt;- </a:t>
            </a:r>
            <a:r>
              <a:rPr lang="fr-FR" sz="2400" dirty="0" err="1">
                <a:latin typeface="Courier"/>
                <a:cs typeface="Courier"/>
              </a:rPr>
              <a:t>rep</a:t>
            </a:r>
            <a:r>
              <a:rPr lang="fr-FR" sz="2400" dirty="0">
                <a:latin typeface="Courier"/>
                <a:cs typeface="Courier"/>
              </a:rPr>
              <a:t>(c("a", "b"), 5)</a:t>
            </a:r>
          </a:p>
          <a:p>
            <a:r>
              <a:rPr lang="fr-FR" sz="2400" dirty="0" err="1">
                <a:latin typeface="Courier"/>
                <a:cs typeface="Courier"/>
              </a:rPr>
              <a:t>boxplot</a:t>
            </a:r>
            <a:r>
              <a:rPr lang="fr-FR" sz="2400" dirty="0">
                <a:latin typeface="Courier"/>
                <a:cs typeface="Courier"/>
              </a:rPr>
              <a:t>(y ~ x)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85454"/>
            <a:ext cx="2489200" cy="24598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648" y="1424432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5" y="1908905"/>
            <a:ext cx="4826000" cy="482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5783" cy="772987"/>
          </a:xfrm>
        </p:spPr>
        <p:txBody>
          <a:bodyPr>
            <a:normAutofit fontScale="90000"/>
          </a:bodyPr>
          <a:lstStyle/>
          <a:p>
            <a:r>
              <a:rPr lang="en-US" dirty="0"/>
              <a:t>ggplot2 - an easy and powerful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992789"/>
            <a:ext cx="86132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97" y="6472543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74543"/>
              </p:ext>
            </p:extLst>
          </p:nvPr>
        </p:nvGraphicFramePr>
        <p:xfrm>
          <a:off x="1394507" y="1223106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1215645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7" y="4284630"/>
            <a:ext cx="2466598" cy="2134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95" y="4284630"/>
            <a:ext cx="2466598" cy="2134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5335710" y="4890120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53C80-03CD-2F62-4F0E-274D569A13E2}"/>
              </a:ext>
            </a:extLst>
          </p:cNvPr>
          <p:cNvSpPr txBox="1"/>
          <p:nvPr/>
        </p:nvSpPr>
        <p:spPr>
          <a:xfrm>
            <a:off x="5335710" y="4428455"/>
            <a:ext cx="141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Template: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4" y="1300103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Hadley</a:t>
            </a:r>
          </a:p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310712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1364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76242"/>
            <a:ext cx="7772400" cy="3362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7" y="96025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or categorical variables, a plot can be split into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facets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4728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8288"/>
            <a:ext cx="7772400" cy="44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617"/>
            <a:ext cx="8229600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polygons, which are filled 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B7D21-8DC2-2DCF-8A26-763F6EE55C1B}"/>
              </a:ext>
            </a:extLst>
          </p:cNvPr>
          <p:cNvSpPr txBox="1"/>
          <p:nvPr/>
        </p:nvSpPr>
        <p:spPr>
          <a:xfrm>
            <a:off x="929898" y="3789337"/>
            <a:ext cx="6212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BEA11-71ED-9B08-F8BF-AC5F05B2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70" y="4597243"/>
            <a:ext cx="3241800" cy="21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4" y="1125117"/>
            <a:ext cx="7996726" cy="517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018" y="1047624"/>
            <a:ext cx="5821942" cy="4934722"/>
          </a:xfrm>
        </p:spPr>
        <p:txBody>
          <a:bodyPr>
            <a:normAutofit/>
          </a:bodyPr>
          <a:lstStyle/>
          <a:p>
            <a:r>
              <a:rPr lang="en-US" dirty="0"/>
              <a:t>R is a programming language and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67" y="6227523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95541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119960" y="406462"/>
            <a:ext cx="2940277" cy="2940277"/>
            <a:chOff x="6119960" y="406462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960" y="406462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06527" y="123030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A9BA4-B41B-924F-A739-C16A8CAFF8C3}"/>
              </a:ext>
            </a:extLst>
          </p:cNvPr>
          <p:cNvGrpSpPr/>
          <p:nvPr/>
        </p:nvGrpSpPr>
        <p:grpSpPr>
          <a:xfrm>
            <a:off x="6127608" y="3428571"/>
            <a:ext cx="2983618" cy="2983618"/>
            <a:chOff x="6127608" y="3428571"/>
            <a:chExt cx="2983618" cy="298361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E3FB552-6C06-474D-87D2-F4B8682F6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608" y="3428571"/>
              <a:ext cx="2983618" cy="298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929088-3772-5942-8416-19ECDBF4E11B}"/>
                </a:ext>
              </a:extLst>
            </p:cNvPr>
            <p:cNvSpPr txBox="1"/>
            <p:nvPr/>
          </p:nvSpPr>
          <p:spPr>
            <a:xfrm>
              <a:off x="7329162" y="3671629"/>
              <a:ext cx="10958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Academic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46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the sizes of the corresponding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3" y="349954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5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5" y="371405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3429000"/>
            <a:ext cx="7686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944608"/>
            <a:ext cx="7766004" cy="5710191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expression</a:t>
            </a:r>
          </a:p>
          <a:p>
            <a:pPr marL="0" indent="0">
              <a:buNone/>
            </a:pPr>
            <a:r>
              <a:rPr lang="en-US" i="1" dirty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196" y="2660650"/>
            <a:ext cx="6362654" cy="457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2196" y="3494730"/>
            <a:ext cx="6362654" cy="13843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346" y="2870200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7" y="937555"/>
            <a:ext cx="7941263" cy="288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print(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346" y="924980"/>
            <a:ext cx="8152818" cy="2983905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87746" y="4109581"/>
            <a:ext cx="49654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[1] 19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/>
              <a:t>vapply</a:t>
            </a:r>
            <a:endParaRPr lang="en-US" dirty="0"/>
          </a:p>
          <a:p>
            <a:r>
              <a:rPr lang="en-US" dirty="0" err="1"/>
              <a:t>rapply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5399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5883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631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  <a:blipFill>
                <a:blip r:embed="rId2"/>
                <a:stretch>
                  <a:fillRect l="-1670" t="-2055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5338"/>
              </p:ext>
            </p:extLst>
          </p:nvPr>
        </p:nvGraphicFramePr>
        <p:xfrm>
          <a:off x="6331447" y="18090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20600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13249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2280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152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0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3364" y="3514681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1517986"/>
            <a:ext cx="6235700" cy="43494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8025"/>
              </p:ext>
            </p:extLst>
          </p:nvPr>
        </p:nvGraphicFramePr>
        <p:xfrm>
          <a:off x="6677310" y="16566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250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=Luc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/courses/statistical-modeling-in-r-part-1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www.analyticsforfun.com</a:t>
            </a:r>
            <a:r>
              <a:rPr lang="en-US" sz="1600" dirty="0"/>
              <a:t>/2014/06/performing-</a:t>
            </a:r>
            <a:r>
              <a:rPr lang="en-US" sz="1600" dirty="0" err="1"/>
              <a:t>anova</a:t>
            </a:r>
            <a:r>
              <a:rPr lang="en-US" sz="1600" dirty="0"/>
              <a:t>-test-in-r-results-</a:t>
            </a:r>
            <a:r>
              <a:rPr lang="en-US" sz="1600" dirty="0" err="1"/>
              <a:t>and.html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32" y="274638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45449"/>
            <a:ext cx="3403599" cy="667602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2175934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ls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r>
              <a:rPr lang="en-US" sz="3200" dirty="0"/>
              <a:t>: ambiguous search</a:t>
            </a:r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  <a:p>
            <a:r>
              <a:rPr lang="en-US" sz="3200" dirty="0" err="1"/>
              <a:t>stackoverflow</a:t>
            </a:r>
            <a:endParaRPr lang="en-US" sz="3200" dirty="0"/>
          </a:p>
          <a:p>
            <a:r>
              <a:rPr lang="en-US" sz="3200" dirty="0"/>
              <a:t>Google is the best helper!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547" y="571530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4" y="1318489"/>
            <a:ext cx="7120448" cy="473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35283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03234"/>
            <a:ext cx="8851900" cy="5576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4600" y="2925233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a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7" y="3706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tapply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873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22225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7876"/>
            <a:ext cx="8229600" cy="4952424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dirty="0"/>
              <a:t>assign("y", 2)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  <a:p>
            <a:pPr marL="0" indent="0">
              <a:buNone/>
            </a:pPr>
            <a:r>
              <a:rPr lang="en-US" sz="2900" dirty="0"/>
              <a:t>y &lt;- 2 + 4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17" y="804029"/>
            <a:ext cx="8229600" cy="581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vector</a:t>
            </a:r>
            <a:r>
              <a:rPr lang="en-US" sz="2000" dirty="0"/>
              <a:t> is a single entity consisting of an ordered collection of numbers, characters, logical quantities, etc.</a:t>
            </a:r>
          </a:p>
          <a:p>
            <a:r>
              <a:rPr lang="en-US" sz="20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2000" dirty="0" err="1"/>
              <a:t>sum</a:t>
            </a:r>
            <a:r>
              <a:rPr lang="fr-FR" sz="2000" dirty="0"/>
              <a:t>(x)</a:t>
            </a:r>
          </a:p>
          <a:p>
            <a:pPr marL="0" indent="0">
              <a:buNone/>
            </a:pPr>
            <a:r>
              <a:rPr lang="fr-FR" sz="2000" dirty="0"/>
              <a:t>y &lt;- 2</a:t>
            </a:r>
          </a:p>
          <a:p>
            <a:pPr marL="0" indent="0">
              <a:buNone/>
            </a:pPr>
            <a:r>
              <a:rPr lang="fr-FR" sz="2000" dirty="0"/>
              <a:t>2*x + 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2000" dirty="0"/>
              <a:t>lv == FALSE</a:t>
            </a:r>
          </a:p>
          <a:p>
            <a:pPr marL="0" indent="0">
              <a:buNone/>
            </a:pPr>
            <a:r>
              <a:rPr lang="en-US" sz="2000" dirty="0"/>
              <a:t>sum(lv)</a:t>
            </a:r>
          </a:p>
          <a:p>
            <a:pPr marL="0" indent="0">
              <a:buNone/>
            </a:pPr>
            <a:r>
              <a:rPr lang="en-US" sz="20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2000" dirty="0"/>
              <a:t># == for exact equality and != for inequality.</a:t>
            </a:r>
          </a:p>
          <a:p>
            <a:pPr marL="0" indent="0">
              <a:buNone/>
            </a:pPr>
            <a:r>
              <a:rPr lang="fr-FR" sz="2000" dirty="0"/>
              <a:t>x &lt;- c(10.4, 5.6, 3.1, 6.4, 21.7)</a:t>
            </a:r>
          </a:p>
          <a:p>
            <a:pPr marL="0" indent="0">
              <a:buNone/>
            </a:pPr>
            <a:r>
              <a:rPr lang="en-US" sz="2000" dirty="0"/>
              <a:t>lv2 &lt;- x &gt; 10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26942" y="1594191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09007" y="3447647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17" y="1468358"/>
            <a:ext cx="6381483" cy="40854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15419</TotalTime>
  <Words>4277</Words>
  <Application>Microsoft Macintosh PowerPoint</Application>
  <PresentationFormat>On-screen Show (4:3)</PresentationFormat>
  <Paragraphs>774</Paragraphs>
  <Slides>55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-apple-system</vt:lpstr>
      <vt:lpstr>Söhne</vt:lpstr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R  Bioinformatics Applications (PLPTH813)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matrix</vt:lpstr>
      <vt:lpstr>data.frame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Histogram</vt:lpstr>
      <vt:lpstr>ggplot2 - an easy and powerful plotting package </vt:lpstr>
      <vt:lpstr>facets – one factor</vt:lpstr>
      <vt:lpstr>Facets – two factors</vt:lpstr>
      <vt:lpstr>ggplot2 - geom to control plot type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150</cp:revision>
  <dcterms:created xsi:type="dcterms:W3CDTF">2014-12-15T18:58:14Z</dcterms:created>
  <dcterms:modified xsi:type="dcterms:W3CDTF">2023-02-07T04:33:36Z</dcterms:modified>
</cp:coreProperties>
</file>